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30"/>
  </p:notesMasterIdLst>
  <p:handoutMasterIdLst>
    <p:handoutMasterId r:id="rId31"/>
  </p:handoutMasterIdLst>
  <p:sldIdLst>
    <p:sldId id="336" r:id="rId5"/>
    <p:sldId id="356" r:id="rId6"/>
    <p:sldId id="358" r:id="rId7"/>
    <p:sldId id="370" r:id="rId8"/>
    <p:sldId id="371" r:id="rId9"/>
    <p:sldId id="265" r:id="rId10"/>
    <p:sldId id="263" r:id="rId11"/>
    <p:sldId id="261" r:id="rId12"/>
    <p:sldId id="269" r:id="rId13"/>
    <p:sldId id="309" r:id="rId14"/>
    <p:sldId id="293" r:id="rId15"/>
    <p:sldId id="294" r:id="rId16"/>
    <p:sldId id="307" r:id="rId17"/>
    <p:sldId id="258" r:id="rId18"/>
    <p:sldId id="296" r:id="rId19"/>
    <p:sldId id="306" r:id="rId20"/>
    <p:sldId id="285" r:id="rId21"/>
    <p:sldId id="286" r:id="rId22"/>
    <p:sldId id="287" r:id="rId23"/>
    <p:sldId id="298" r:id="rId24"/>
    <p:sldId id="299" r:id="rId25"/>
    <p:sldId id="300" r:id="rId26"/>
    <p:sldId id="301" r:id="rId27"/>
    <p:sldId id="302" r:id="rId28"/>
    <p:sldId id="297" r:id="rId29"/>
  </p:sldIdLst>
  <p:sldSz cx="12192000" cy="6858000"/>
  <p:notesSz cx="10236200" cy="7099300"/>
  <p:defaultTextStyle>
    <a:defPPr>
      <a:defRPr lang="en-AU"/>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536433"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072866"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9298"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145731"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682164" algn="l" defTabSz="1072866" rtl="0" eaLnBrk="1" latinLnBrk="0" hangingPunct="1">
      <a:defRPr kern="1200">
        <a:solidFill>
          <a:schemeClr val="tx1"/>
        </a:solidFill>
        <a:latin typeface="Arial" pitchFamily="34" charset="0"/>
        <a:ea typeface="ＭＳ Ｐゴシック" pitchFamily="34" charset="-128"/>
        <a:cs typeface="+mn-cs"/>
      </a:defRPr>
    </a:lvl6pPr>
    <a:lvl7pPr marL="3218597" algn="l" defTabSz="1072866" rtl="0" eaLnBrk="1" latinLnBrk="0" hangingPunct="1">
      <a:defRPr kern="1200">
        <a:solidFill>
          <a:schemeClr val="tx1"/>
        </a:solidFill>
        <a:latin typeface="Arial" pitchFamily="34" charset="0"/>
        <a:ea typeface="ＭＳ Ｐゴシック" pitchFamily="34" charset="-128"/>
        <a:cs typeface="+mn-cs"/>
      </a:defRPr>
    </a:lvl7pPr>
    <a:lvl8pPr marL="3755029" algn="l" defTabSz="1072866" rtl="0" eaLnBrk="1" latinLnBrk="0" hangingPunct="1">
      <a:defRPr kern="1200">
        <a:solidFill>
          <a:schemeClr val="tx1"/>
        </a:solidFill>
        <a:latin typeface="Arial" pitchFamily="34" charset="0"/>
        <a:ea typeface="ＭＳ Ｐゴシック" pitchFamily="34" charset="-128"/>
        <a:cs typeface="+mn-cs"/>
      </a:defRPr>
    </a:lvl8pPr>
    <a:lvl9pPr marL="4291462" algn="l" defTabSz="1072866"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132" userDrawn="1">
          <p15:clr>
            <a:srgbClr val="A4A3A4"/>
          </p15:clr>
        </p15:guide>
        <p15:guide id="2" pos="7578" userDrawn="1">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BFBF"/>
    <a:srgbClr val="953735"/>
    <a:srgbClr val="C0504D"/>
    <a:srgbClr val="EAC464"/>
    <a:srgbClr val="77933C"/>
    <a:srgbClr val="000000"/>
    <a:srgbClr val="FFFF00"/>
    <a:srgbClr val="9BBB59"/>
    <a:srgbClr val="F79646"/>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4" autoAdjust="0"/>
    <p:restoredTop sz="94660"/>
  </p:normalViewPr>
  <p:slideViewPr>
    <p:cSldViewPr snapToGrid="0">
      <p:cViewPr varScale="1">
        <p:scale>
          <a:sx n="40" d="100"/>
          <a:sy n="40" d="100"/>
        </p:scale>
        <p:origin x="96" y="1068"/>
      </p:cViewPr>
      <p:guideLst>
        <p:guide orient="horz" pos="4132"/>
        <p:guide pos="75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260" y="-8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83117" y="94687"/>
            <a:ext cx="4435992" cy="355626"/>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eaLnBrk="1" hangingPunct="1">
              <a:defRPr sz="1300" b="1">
                <a:latin typeface="Arial" charset="0"/>
                <a:ea typeface="+mn-ea"/>
              </a:defRPr>
            </a:lvl1pPr>
          </a:lstStyle>
          <a:p>
            <a:pPr>
              <a:defRPr/>
            </a:pPr>
            <a:r>
              <a:rPr lang="en-AU"/>
              <a:t>Unitec New Zealand </a:t>
            </a:r>
          </a:p>
        </p:txBody>
      </p:sp>
      <p:sp>
        <p:nvSpPr>
          <p:cNvPr id="12291" name="Rectangle 3"/>
          <p:cNvSpPr>
            <a:spLocks noGrp="1" noChangeArrowheads="1"/>
          </p:cNvSpPr>
          <p:nvPr>
            <p:ph type="dt" sz="quarter" idx="1"/>
          </p:nvPr>
        </p:nvSpPr>
        <p:spPr bwMode="auto">
          <a:xfrm>
            <a:off x="3568479" y="6838361"/>
            <a:ext cx="3046596"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ctr" eaLnBrk="1" hangingPunct="1">
              <a:defRPr sz="900"/>
            </a:lvl1pPr>
          </a:lstStyle>
          <a:p>
            <a:pPr>
              <a:defRPr/>
            </a:pPr>
            <a:fld id="{301C5BEB-20C8-45A4-832D-3FFB1FE26BBA}" type="datetime8">
              <a:rPr lang="en-AU" altLang="en-US"/>
              <a:pPr>
                <a:defRPr/>
              </a:pPr>
              <a:t>31/05/2021 4:21 PM</a:t>
            </a:fld>
            <a:endParaRPr lang="en-AU" altLang="en-US"/>
          </a:p>
        </p:txBody>
      </p:sp>
      <p:sp>
        <p:nvSpPr>
          <p:cNvPr id="12292" name="Rectangle 4"/>
          <p:cNvSpPr>
            <a:spLocks noGrp="1" noChangeArrowheads="1"/>
          </p:cNvSpPr>
          <p:nvPr>
            <p:ph type="ftr" sz="quarter" idx="2"/>
          </p:nvPr>
        </p:nvSpPr>
        <p:spPr bwMode="auto">
          <a:xfrm>
            <a:off x="185406" y="6837260"/>
            <a:ext cx="2707831"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eaLnBrk="1" hangingPunct="1">
              <a:defRPr sz="900"/>
            </a:lvl1pPr>
          </a:lstStyle>
          <a:p>
            <a:pPr>
              <a:defRPr/>
            </a:pPr>
            <a:r>
              <a:rPr lang="en-AU" altLang="en-US"/>
              <a:t>© Unitec New Zealand</a:t>
            </a:r>
          </a:p>
        </p:txBody>
      </p:sp>
      <p:sp>
        <p:nvSpPr>
          <p:cNvPr id="12293" name="Rectangle 5"/>
          <p:cNvSpPr>
            <a:spLocks noGrp="1" noChangeArrowheads="1"/>
          </p:cNvSpPr>
          <p:nvPr>
            <p:ph type="sldNum" sz="quarter" idx="3"/>
          </p:nvPr>
        </p:nvSpPr>
        <p:spPr bwMode="auto">
          <a:xfrm>
            <a:off x="9169549" y="6837260"/>
            <a:ext cx="858358"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r" eaLnBrk="1" hangingPunct="1">
              <a:defRPr sz="900"/>
            </a:lvl1pPr>
          </a:lstStyle>
          <a:p>
            <a:fld id="{241659CD-2891-4DBD-AD18-1230520D0E3A}" type="slidenum">
              <a:rPr lang="en-AU" altLang="en-US"/>
              <a:pPr/>
              <a:t>‹#›</a:t>
            </a:fld>
            <a:endParaRPr lang="en-AU" altLang="en-US"/>
          </a:p>
        </p:txBody>
      </p:sp>
    </p:spTree>
    <p:extLst>
      <p:ext uri="{BB962C8B-B14F-4D97-AF65-F5344CB8AC3E}">
        <p14:creationId xmlns:p14="http://schemas.microsoft.com/office/powerpoint/2010/main" val="461445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2752725" y="533400"/>
            <a:ext cx="4730750"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1023163" y="3372388"/>
            <a:ext cx="8189876" cy="3194024"/>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1272" name="Rectangle 8"/>
          <p:cNvSpPr>
            <a:spLocks noGrp="1" noChangeArrowheads="1"/>
          </p:cNvSpPr>
          <p:nvPr>
            <p:ph type="dt" sz="quarter" idx="1"/>
          </p:nvPr>
        </p:nvSpPr>
        <p:spPr bwMode="auto">
          <a:xfrm>
            <a:off x="3568479" y="6838361"/>
            <a:ext cx="3046596"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ctr" eaLnBrk="1" hangingPunct="1">
              <a:defRPr sz="900"/>
            </a:lvl1pPr>
          </a:lstStyle>
          <a:p>
            <a:pPr>
              <a:defRPr/>
            </a:pPr>
            <a:fld id="{A7F0B406-4891-4DE0-AC48-96CB96DFFBD9}" type="datetime8">
              <a:rPr lang="en-AU" altLang="en-US"/>
              <a:pPr>
                <a:defRPr/>
              </a:pPr>
              <a:t>31/05/2021 4:21 PM</a:t>
            </a:fld>
            <a:endParaRPr lang="en-AU" altLang="en-US"/>
          </a:p>
        </p:txBody>
      </p:sp>
      <p:sp>
        <p:nvSpPr>
          <p:cNvPr id="25605" name="Rectangle 9"/>
          <p:cNvSpPr>
            <a:spLocks noChangeArrowheads="1"/>
          </p:cNvSpPr>
          <p:nvPr/>
        </p:nvSpPr>
        <p:spPr bwMode="auto">
          <a:xfrm>
            <a:off x="185406" y="6837260"/>
            <a:ext cx="2707831" cy="2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AU" altLang="en-US" sz="900"/>
              <a:t>© Unitec New Zealand</a:t>
            </a:r>
          </a:p>
        </p:txBody>
      </p:sp>
      <p:sp>
        <p:nvSpPr>
          <p:cNvPr id="25606" name="Rectangle 10"/>
          <p:cNvSpPr>
            <a:spLocks noChangeArrowheads="1"/>
          </p:cNvSpPr>
          <p:nvPr/>
        </p:nvSpPr>
        <p:spPr bwMode="auto">
          <a:xfrm>
            <a:off x="9169549" y="6837260"/>
            <a:ext cx="858358" cy="2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2566878-A740-4178-A695-7AFAB66763C6}" type="slidenum">
              <a:rPr lang="en-AU" altLang="en-US" sz="900"/>
              <a:pPr algn="r" eaLnBrk="1" hangingPunct="1"/>
              <a:t>‹#›</a:t>
            </a:fld>
            <a:endParaRPr lang="en-AU" altLang="en-US" sz="900"/>
          </a:p>
        </p:txBody>
      </p:sp>
      <p:sp>
        <p:nvSpPr>
          <p:cNvPr id="11275" name="Rectangle 11"/>
          <p:cNvSpPr>
            <a:spLocks noGrp="1" noChangeArrowheads="1"/>
          </p:cNvSpPr>
          <p:nvPr>
            <p:ph type="hdr" sz="quarter"/>
          </p:nvPr>
        </p:nvSpPr>
        <p:spPr bwMode="auto">
          <a:xfrm>
            <a:off x="183117" y="94687"/>
            <a:ext cx="4435992" cy="355626"/>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eaLnBrk="1" hangingPunct="1">
              <a:defRPr sz="1300" b="1">
                <a:latin typeface="Arial" charset="0"/>
                <a:ea typeface="+mn-ea"/>
              </a:defRPr>
            </a:lvl1pPr>
          </a:lstStyle>
          <a:p>
            <a:pPr>
              <a:defRPr/>
            </a:pPr>
            <a:r>
              <a:rPr lang="en-AU"/>
              <a:t>Unitec New Zealand </a:t>
            </a:r>
          </a:p>
        </p:txBody>
      </p:sp>
    </p:spTree>
    <p:extLst>
      <p:ext uri="{BB962C8B-B14F-4D97-AF65-F5344CB8AC3E}">
        <p14:creationId xmlns:p14="http://schemas.microsoft.com/office/powerpoint/2010/main" val="373627440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408" kern="1200">
        <a:solidFill>
          <a:schemeClr val="tx1"/>
        </a:solidFill>
        <a:latin typeface="Arial" charset="0"/>
        <a:ea typeface="ＭＳ Ｐゴシック" charset="0"/>
        <a:cs typeface="+mn-cs"/>
      </a:defRPr>
    </a:lvl1pPr>
    <a:lvl2pPr marL="536433" algn="l" rtl="0" eaLnBrk="0" fontAlgn="base" hangingPunct="0">
      <a:spcBef>
        <a:spcPct val="30000"/>
      </a:spcBef>
      <a:spcAft>
        <a:spcPct val="0"/>
      </a:spcAft>
      <a:defRPr sz="1408" kern="1200">
        <a:solidFill>
          <a:schemeClr val="tx1"/>
        </a:solidFill>
        <a:latin typeface="Arial" charset="0"/>
        <a:ea typeface="ＭＳ Ｐゴシック" charset="0"/>
        <a:cs typeface="+mn-cs"/>
      </a:defRPr>
    </a:lvl2pPr>
    <a:lvl3pPr marL="1072866" algn="l" rtl="0" eaLnBrk="0" fontAlgn="base" hangingPunct="0">
      <a:spcBef>
        <a:spcPct val="30000"/>
      </a:spcBef>
      <a:spcAft>
        <a:spcPct val="0"/>
      </a:spcAft>
      <a:defRPr sz="1408" kern="1200">
        <a:solidFill>
          <a:schemeClr val="tx1"/>
        </a:solidFill>
        <a:latin typeface="Arial" charset="0"/>
        <a:ea typeface="ＭＳ Ｐゴシック" charset="0"/>
        <a:cs typeface="+mn-cs"/>
      </a:defRPr>
    </a:lvl3pPr>
    <a:lvl4pPr marL="1609298" algn="l" rtl="0" eaLnBrk="0" fontAlgn="base" hangingPunct="0">
      <a:spcBef>
        <a:spcPct val="30000"/>
      </a:spcBef>
      <a:spcAft>
        <a:spcPct val="0"/>
      </a:spcAft>
      <a:defRPr sz="1408" kern="1200">
        <a:solidFill>
          <a:schemeClr val="tx1"/>
        </a:solidFill>
        <a:latin typeface="Arial" charset="0"/>
        <a:ea typeface="ＭＳ Ｐゴシック" charset="0"/>
        <a:cs typeface="+mn-cs"/>
      </a:defRPr>
    </a:lvl4pPr>
    <a:lvl5pPr marL="2145731" algn="l" rtl="0" eaLnBrk="0" fontAlgn="base" hangingPunct="0">
      <a:spcBef>
        <a:spcPct val="30000"/>
      </a:spcBef>
      <a:spcAft>
        <a:spcPct val="0"/>
      </a:spcAft>
      <a:defRPr sz="1408" kern="1200">
        <a:solidFill>
          <a:schemeClr val="tx1"/>
        </a:solidFill>
        <a:latin typeface="Arial" charset="0"/>
        <a:ea typeface="ＭＳ Ｐゴシック" charset="0"/>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60808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48995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418885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83330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83766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309716" y="230444"/>
            <a:ext cx="3178629" cy="2874433"/>
            <a:chOff x="0" y="628650"/>
            <a:chExt cx="3831168" cy="2874433"/>
          </a:xfrm>
        </p:grpSpPr>
        <p:pic>
          <p:nvPicPr>
            <p:cNvPr id="4" name="Logo side.png" descr="/Users/abold/Desktop/Logo sid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8650"/>
              <a:ext cx="3831168" cy="287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nitec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33" y="999067"/>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3921892" y="2139355"/>
            <a:ext cx="6865471" cy="3042857"/>
          </a:xfrm>
          <a:prstGeom prst="rect">
            <a:avLst/>
          </a:prstGeom>
        </p:spPr>
        <p:txBody>
          <a:bodyPr/>
          <a:lstStyle>
            <a:lvl1pPr algn="r" defTabSz="495285" rtl="0" fontAlgn="auto">
              <a:spcBef>
                <a:spcPts val="0"/>
              </a:spcBef>
              <a:spcAft>
                <a:spcPts val="1950"/>
              </a:spcAft>
              <a:defRPr lang="en-US" sz="5200" kern="1200" dirty="0">
                <a:solidFill>
                  <a:schemeClr val="tx1">
                    <a:lumMod val="75000"/>
                    <a:lumOff val="25000"/>
                  </a:schemeClr>
                </a:solidFill>
                <a:latin typeface="Verdana"/>
                <a:ea typeface="+mn-ea"/>
                <a:cs typeface="Verdana"/>
              </a:defRPr>
            </a:lvl1pPr>
          </a:lstStyle>
          <a:p>
            <a:r>
              <a:rPr lang="en-US" dirty="0"/>
              <a:t>Click to edit Master title style</a:t>
            </a:r>
          </a:p>
        </p:txBody>
      </p:sp>
      <p:sp>
        <p:nvSpPr>
          <p:cNvPr id="3" name="Subtitle 2"/>
          <p:cNvSpPr>
            <a:spLocks noGrp="1"/>
          </p:cNvSpPr>
          <p:nvPr>
            <p:ph type="subTitle" idx="1"/>
          </p:nvPr>
        </p:nvSpPr>
        <p:spPr>
          <a:xfrm>
            <a:off x="1016001" y="5291516"/>
            <a:ext cx="9771358" cy="515525"/>
          </a:xfrm>
          <a:prstGeom prst="rect">
            <a:avLst/>
          </a:prstGeom>
          <a:noFill/>
          <a:ln>
            <a:noFill/>
          </a:ln>
        </p:spPr>
        <p:txBody>
          <a:bodyPr anchor="ctr"/>
          <a:lstStyle>
            <a:lvl1pPr marL="0" indent="0" algn="r">
              <a:buNone/>
              <a:defRPr lang="en-US" sz="2167"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dirty="0"/>
              <a:t>CIBC 6012 Programming for Medium Buildings</a:t>
            </a:r>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6643E517-A28C-41AE-A66E-445EE7F9B4AB}" type="slidenum">
              <a:rPr lang="en-AU" altLang="en-US"/>
              <a:pPr/>
              <a:t>‹#›</a:t>
            </a:fld>
            <a:endParaRPr lang="en-AU" altLang="en-US"/>
          </a:p>
        </p:txBody>
      </p:sp>
    </p:spTree>
    <p:extLst>
      <p:ext uri="{BB962C8B-B14F-4D97-AF65-F5344CB8AC3E}">
        <p14:creationId xmlns:p14="http://schemas.microsoft.com/office/powerpoint/2010/main" val="48446019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343045776"/>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4107649888"/>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bg1"/>
                </a:solidFill>
                <a:latin typeface="Cambria"/>
                <a:cs typeface="Cambria"/>
              </a:defRPr>
            </a:lvl1pPr>
          </a:lstStyle>
          <a:p>
            <a:endParaRPr/>
          </a:p>
        </p:txBody>
      </p:sp>
      <p:sp>
        <p:nvSpPr>
          <p:cNvPr id="3" name="Holder 3"/>
          <p:cNvSpPr>
            <a:spLocks noGrp="1"/>
          </p:cNvSpPr>
          <p:nvPr>
            <p:ph sz="half" idx="2"/>
          </p:nvPr>
        </p:nvSpPr>
        <p:spPr>
          <a:xfrm>
            <a:off x="609600" y="1577340"/>
            <a:ext cx="5303520" cy="533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33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67" b="0" i="0">
                <a:solidFill>
                  <a:schemeClr val="bg1"/>
                </a:solidFill>
                <a:latin typeface="Cambria"/>
                <a:cs typeface="Cambria"/>
              </a:defRPr>
            </a:lvl1pPr>
          </a:lstStyle>
          <a:p>
            <a:pPr marL="16933">
              <a:spcBef>
                <a:spcPts val="73"/>
              </a:spcBef>
            </a:pPr>
            <a:r>
              <a:rPr lang="en-NZ" spc="-7"/>
              <a:t>Copyright, Department of Construction, Unitec NZ, 2019</a:t>
            </a:r>
            <a:endParaRPr lang="en-NZ" spc="-7" dirty="0"/>
          </a:p>
        </p:txBody>
      </p:sp>
      <p:sp>
        <p:nvSpPr>
          <p:cNvPr id="6" name="Holder 6"/>
          <p:cNvSpPr>
            <a:spLocks noGrp="1"/>
          </p:cNvSpPr>
          <p:nvPr>
            <p:ph type="dt" sz="half" idx="6"/>
          </p:nvPr>
        </p:nvSpPr>
        <p:spPr>
          <a:xfrm>
            <a:off x="531284" y="6250518"/>
            <a:ext cx="2150533" cy="150041"/>
          </a:xfrm>
        </p:spPr>
        <p:txBody>
          <a:bodyPr lIns="0" tIns="0" rIns="0" bIns="0"/>
          <a:lstStyle>
            <a:lvl1pPr algn="l">
              <a:defRPr>
                <a:solidFill>
                  <a:schemeClr val="tx1">
                    <a:tint val="75000"/>
                  </a:schemeClr>
                </a:solidFill>
              </a:defRPr>
            </a:lvl1pPr>
          </a:lstStyle>
          <a:p>
            <a:fld id="{79ECC318-C3A6-4617-A8B5-B4E3086B9884}" type="datetime1">
              <a:rPr lang="en-US" smtClean="0"/>
              <a:t>5/31/2021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193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3114569097"/>
      </p:ext>
    </p:extLst>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3643502764"/>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1340516727"/>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2894991388"/>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931689911"/>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1441603418"/>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2412644294"/>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6" descr="top large we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5434"/>
            <a:ext cx="1219200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Unitec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4217"/>
            <a:ext cx="1552953" cy="14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2953" y="2660071"/>
            <a:ext cx="9918614" cy="508928"/>
          </a:xfrm>
          <a:prstGeom prst="rect">
            <a:avLst/>
          </a:prstGeom>
        </p:spPr>
        <p:txBody>
          <a:bodyPr/>
          <a:lstStyle>
            <a:lvl1pPr algn="l">
              <a:defRPr sz="3467"/>
            </a:lvl1pPr>
          </a:lstStyle>
          <a:p>
            <a:r>
              <a:rPr lang="en-US"/>
              <a:t>Click to edit Master title style</a:t>
            </a:r>
            <a:endParaRPr lang="en-US" dirty="0"/>
          </a:p>
        </p:txBody>
      </p:sp>
      <p:sp>
        <p:nvSpPr>
          <p:cNvPr id="3" name="Content Placeholder 2"/>
          <p:cNvSpPr>
            <a:spLocks noGrp="1"/>
          </p:cNvSpPr>
          <p:nvPr>
            <p:ph idx="1"/>
          </p:nvPr>
        </p:nvSpPr>
        <p:spPr>
          <a:xfrm>
            <a:off x="1584619" y="3301344"/>
            <a:ext cx="9918614" cy="2824823"/>
          </a:xfrm>
          <a:prstGeom prst="rect">
            <a:avLst/>
          </a:prstGeom>
        </p:spPr>
        <p:txBody>
          <a:bodyPr/>
          <a:lstStyle>
            <a:lvl1pPr marL="0" indent="0">
              <a:spcAft>
                <a:spcPts val="1950"/>
              </a:spcAft>
              <a:buNone/>
              <a:defRPr sz="2167">
                <a:solidFill>
                  <a:srgbClr val="404040"/>
                </a:solidFill>
                <a:latin typeface="Verdana" pitchFamily="34" charset="0"/>
                <a:ea typeface="Verdana" pitchFamily="34" charset="0"/>
                <a:cs typeface="Verdana" pitchFamily="34" charset="0"/>
              </a:defRPr>
            </a:lvl1pPr>
            <a:lvl2pPr marL="5160" indent="0">
              <a:buNone/>
              <a:defRPr sz="1517">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592830" y="6258512"/>
            <a:ext cx="2150533" cy="242374"/>
          </a:xfrm>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a:t>CIBC 6012 Programming for Medium Buildings</a:t>
            </a:r>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C6C3D506-1729-4A5F-887D-37BCAA2DB72D}" type="slidenum">
              <a:rPr lang="en-AU" altLang="en-US"/>
              <a:pPr/>
              <a:t>‹#›</a:t>
            </a:fld>
            <a:endParaRPr lang="en-AU" altLang="en-US"/>
          </a:p>
        </p:txBody>
      </p:sp>
    </p:spTree>
    <p:extLst>
      <p:ext uri="{BB962C8B-B14F-4D97-AF65-F5344CB8AC3E}">
        <p14:creationId xmlns:p14="http://schemas.microsoft.com/office/powerpoint/2010/main" val="3852688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137785287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6" descr="Top Slop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 y="-4233"/>
            <a:ext cx="12192001"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18" y="127000"/>
            <a:ext cx="55196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52950" y="2018810"/>
            <a:ext cx="9918617" cy="4107359"/>
          </a:xfrm>
          <a:prstGeom prst="rect">
            <a:avLst/>
          </a:prstGeom>
        </p:spPr>
        <p:txBody>
          <a:bodyPr/>
          <a:lstStyle>
            <a:lvl1pPr marL="0" indent="0">
              <a:spcAft>
                <a:spcPts val="325"/>
              </a:spcAft>
              <a:buNone/>
              <a:defRPr sz="2167">
                <a:solidFill>
                  <a:srgbClr val="404040"/>
                </a:solidFill>
                <a:latin typeface="Verdana" pitchFamily="34" charset="0"/>
                <a:ea typeface="Verdana" pitchFamily="34" charset="0"/>
                <a:cs typeface="Verdana" pitchFamily="34" charset="0"/>
              </a:defRPr>
            </a:lvl1pPr>
            <a:lvl2pPr marL="5160" indent="0">
              <a:buNone/>
              <a:defRPr sz="1950">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552953" y="463196"/>
            <a:ext cx="10504449" cy="508928"/>
          </a:xfrm>
          <a:prstGeom prst="rect">
            <a:avLst/>
          </a:prstGeom>
        </p:spPr>
        <p:txBody>
          <a:bodyPr/>
          <a:lstStyle>
            <a:lvl1pPr algn="l">
              <a:defRPr sz="26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a:t>CIBC 6012 Programming for Medium Buildings</a:t>
            </a:r>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901FCACE-9B7D-4293-A151-834958AFFAF7}" type="slidenum">
              <a:rPr lang="en-AU" altLang="en-US"/>
              <a:pPr/>
              <a:t>‹#›</a:t>
            </a:fld>
            <a:endParaRPr lang="en-AU" altLang="en-US"/>
          </a:p>
        </p:txBody>
      </p:sp>
    </p:spTree>
    <p:extLst>
      <p:ext uri="{BB962C8B-B14F-4D97-AF65-F5344CB8AC3E}">
        <p14:creationId xmlns:p14="http://schemas.microsoft.com/office/powerpoint/2010/main" val="133987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85" y="84667"/>
            <a:ext cx="40960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52950" y="1710059"/>
            <a:ext cx="9918617" cy="4107359"/>
          </a:xfrm>
          <a:prstGeom prst="rect">
            <a:avLst/>
          </a:prstGeom>
        </p:spPr>
        <p:txBody>
          <a:bodyPr/>
          <a:lstStyle>
            <a:lvl1pPr marL="0" indent="0">
              <a:spcAft>
                <a:spcPts val="325"/>
              </a:spcAft>
              <a:buNone/>
              <a:defRPr sz="2167">
                <a:solidFill>
                  <a:srgbClr val="404040"/>
                </a:solidFill>
                <a:latin typeface="Verdana" pitchFamily="34" charset="0"/>
                <a:ea typeface="Verdana" pitchFamily="34" charset="0"/>
                <a:cs typeface="Verdana" pitchFamily="34" charset="0"/>
              </a:defRPr>
            </a:lvl1pPr>
            <a:lvl2pPr marL="5160" indent="0">
              <a:buNone/>
              <a:defRPr sz="1950">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3" y="893516"/>
            <a:ext cx="10504449" cy="508928"/>
          </a:xfrm>
          <a:prstGeom prst="rect">
            <a:avLst/>
          </a:prstGeom>
        </p:spPr>
        <p:txBody>
          <a:bodyPr/>
          <a:lstStyle>
            <a:lvl1pPr algn="l">
              <a:defRPr sz="26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a:t>CIBC 6012 Programming for Medium Buildings</a:t>
            </a:r>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4A73571F-8426-4E9F-A751-C20DCBA4B921}" type="slidenum">
              <a:rPr lang="en-AU" altLang="en-US"/>
              <a:pPr/>
              <a:t>‹#›</a:t>
            </a:fld>
            <a:endParaRPr lang="en-AU" altLang="en-US"/>
          </a:p>
        </p:txBody>
      </p:sp>
    </p:spTree>
    <p:extLst>
      <p:ext uri="{BB962C8B-B14F-4D97-AF65-F5344CB8AC3E}">
        <p14:creationId xmlns:p14="http://schemas.microsoft.com/office/powerpoint/2010/main" val="429271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2" name="Picture 13" descr="Top Stri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4"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a:t>CIBC 6012 Programming for Medium Buildings</a:t>
            </a:r>
          </a:p>
        </p:txBody>
      </p:sp>
      <p:sp>
        <p:nvSpPr>
          <p:cNvPr id="5"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2E92035F-1FF9-4BC4-A9E5-2956475987C9}" type="slidenum">
              <a:rPr lang="en-AU" altLang="en-US"/>
              <a:pPr/>
              <a:t>‹#›</a:t>
            </a:fld>
            <a:endParaRPr lang="en-AU" altLang="en-US"/>
          </a:p>
        </p:txBody>
      </p:sp>
    </p:spTree>
    <p:extLst>
      <p:ext uri="{BB962C8B-B14F-4D97-AF65-F5344CB8AC3E}">
        <p14:creationId xmlns:p14="http://schemas.microsoft.com/office/powerpoint/2010/main" val="199926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2"/>
            <a:ext cx="10972800" cy="579439"/>
          </a:xfrm>
          <a:prstGeom prst="rect">
            <a:avLst/>
          </a:prstGeom>
        </p:spPr>
        <p:txBody>
          <a:bodyPr/>
          <a:lstStyle/>
          <a:p>
            <a:r>
              <a:rPr lang="en-US"/>
              <a:t>Click to edit Master title style</a:t>
            </a:r>
            <a:endParaRPr lang="en-NZ"/>
          </a:p>
        </p:txBody>
      </p:sp>
      <p:sp>
        <p:nvSpPr>
          <p:cNvPr id="3" name="Footer Placeholder 2"/>
          <p:cNvSpPr>
            <a:spLocks noGrp="1"/>
          </p:cNvSpPr>
          <p:nvPr>
            <p:ph type="ftr" sz="quarter" idx="10"/>
          </p:nvPr>
        </p:nvSpPr>
        <p:spPr>
          <a:xfrm>
            <a:off x="10559846" y="518721"/>
            <a:ext cx="1231286" cy="692497"/>
          </a:xfrm>
          <a:prstGeom prst="rect">
            <a:avLst/>
          </a:prstGeom>
        </p:spPr>
        <p:txBody>
          <a:bodyPr/>
          <a:lstStyle>
            <a:lvl1pPr>
              <a:defRPr/>
            </a:lvl1pPr>
          </a:lstStyle>
          <a:p>
            <a:pPr>
              <a:defRPr/>
            </a:pPr>
            <a:r>
              <a:rPr lang="en-AU"/>
              <a:t>CIBC 6012 Programming for Medium Buildings</a:t>
            </a:r>
          </a:p>
        </p:txBody>
      </p:sp>
      <p:sp>
        <p:nvSpPr>
          <p:cNvPr id="4" name="Slide Number Placeholder 3"/>
          <p:cNvSpPr>
            <a:spLocks noGrp="1"/>
          </p:cNvSpPr>
          <p:nvPr>
            <p:ph type="sldNum" sz="quarter" idx="11"/>
          </p:nvPr>
        </p:nvSpPr>
        <p:spPr>
          <a:xfrm>
            <a:off x="11051118" y="6170085"/>
            <a:ext cx="563034" cy="242374"/>
          </a:xfrm>
          <a:prstGeom prst="rect">
            <a:avLst/>
          </a:prstGeom>
        </p:spPr>
        <p:txBody>
          <a:bodyPr/>
          <a:lstStyle>
            <a:lvl1pPr>
              <a:defRPr/>
            </a:lvl1pPr>
          </a:lstStyle>
          <a:p>
            <a:fld id="{E7429381-1154-4811-82DE-283524A84442}" type="slidenum">
              <a:rPr lang="en-AU" altLang="en-US"/>
              <a:pPr/>
              <a:t>‹#›</a:t>
            </a:fld>
            <a:endParaRPr lang="en-AU" altLang="en-US"/>
          </a:p>
        </p:txBody>
      </p:sp>
    </p:spTree>
    <p:extLst>
      <p:ext uri="{BB962C8B-B14F-4D97-AF65-F5344CB8AC3E}">
        <p14:creationId xmlns:p14="http://schemas.microsoft.com/office/powerpoint/2010/main" val="118598566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1"/>
            <a:ext cx="1231286"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8" y="6170085"/>
            <a:ext cx="563034" cy="242374"/>
          </a:xfrm>
          <a:prstGeom prst="rect">
            <a:avLst/>
          </a:prstGeom>
        </p:spPr>
        <p:txBody>
          <a:bodyPr/>
          <a:lstStyle>
            <a:lvl1pPr>
              <a:defRPr/>
            </a:lvl1pPr>
          </a:lstStyle>
          <a:p>
            <a:fld id="{1EC2A811-D316-4A12-8729-AD83AA54A7B4}" type="slidenum">
              <a:rPr lang="en-AU" altLang="en-US"/>
              <a:pPr/>
              <a:t>‹#›</a:t>
            </a:fld>
            <a:endParaRPr lang="en-AU" altLang="en-US"/>
          </a:p>
        </p:txBody>
      </p:sp>
    </p:spTree>
    <p:extLst>
      <p:ext uri="{BB962C8B-B14F-4D97-AF65-F5344CB8AC3E}">
        <p14:creationId xmlns:p14="http://schemas.microsoft.com/office/powerpoint/2010/main" val="4065217058"/>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1701724457"/>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2"/>
            <a:ext cx="1231287"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7" y="6170086"/>
            <a:ext cx="563035" cy="242375"/>
          </a:xfrm>
          <a:prstGeom prst="rect">
            <a:avLst/>
          </a:prstGeom>
        </p:spPr>
        <p:txBody>
          <a:bodyPr/>
          <a:lstStyle>
            <a:lvl1pPr>
              <a:defRPr/>
            </a:lvl1pPr>
          </a:lstStyle>
          <a:p>
            <a:fld id="{1EC2A811-D316-4A12-8729-AD83AA54A7B4}" type="slidenum">
              <a:rPr lang="en-AU" altLang="en-US"/>
              <a:pPr/>
              <a:t>‹#›</a:t>
            </a:fld>
            <a:endParaRPr lang="en-AU" altLang="en-US"/>
          </a:p>
        </p:txBody>
      </p:sp>
      <p:sp>
        <p:nvSpPr>
          <p:cNvPr id="4" name="Title 3"/>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292226359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531285" y="6558493"/>
            <a:ext cx="86596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SzPct val="120000"/>
              <a:buFont typeface="Lucida Grande"/>
              <a:buChar char="»"/>
              <a:defRPr/>
            </a:pPr>
            <a:r>
              <a:rPr lang="en-US" altLang="en-US" sz="1100" dirty="0">
                <a:solidFill>
                  <a:srgbClr val="404040"/>
                </a:solidFill>
                <a:latin typeface="Cambria" panose="02040503050406030204" pitchFamily="18" charset="0"/>
                <a:ea typeface="Verdana" pitchFamily="34" charset="0"/>
                <a:cs typeface="Verdana" pitchFamily="34" charset="0"/>
              </a:rPr>
              <a:t>CONS 5C31</a:t>
            </a:r>
            <a:r>
              <a:rPr lang="en-US" altLang="en-US" sz="1100" baseline="0" dirty="0">
                <a:solidFill>
                  <a:srgbClr val="404040"/>
                </a:solidFill>
                <a:latin typeface="Cambria" panose="02040503050406030204" pitchFamily="18" charset="0"/>
                <a:ea typeface="Verdana" pitchFamily="34" charset="0"/>
                <a:cs typeface="Verdana" pitchFamily="34" charset="0"/>
              </a:rPr>
              <a:t>  Construction Programming Unitec, 2016</a:t>
            </a:r>
            <a:endParaRPr lang="en-US" altLang="en-US" sz="1100" dirty="0">
              <a:solidFill>
                <a:srgbClr val="404040"/>
              </a:solidFill>
              <a:latin typeface="Cambria" panose="02040503050406030204" pitchFamily="18" charset="0"/>
              <a:ea typeface="Verdana" pitchFamily="34" charset="0"/>
              <a:cs typeface="Verdana" pitchFamily="34" charset="0"/>
            </a:endParaRPr>
          </a:p>
        </p:txBody>
      </p:sp>
      <p:sp>
        <p:nvSpPr>
          <p:cNvPr id="6" name="Date Placeholder 3"/>
          <p:cNvSpPr>
            <a:spLocks noGrp="1"/>
          </p:cNvSpPr>
          <p:nvPr>
            <p:ph type="dt" sz="half" idx="2"/>
          </p:nvPr>
        </p:nvSpPr>
        <p:spPr>
          <a:xfrm>
            <a:off x="531284" y="6250518"/>
            <a:ext cx="2150533" cy="242374"/>
          </a:xfrm>
          <a:prstGeom prst="rect">
            <a:avLst/>
          </a:prstGeom>
        </p:spPr>
        <p:txBody>
          <a:bodyPr>
            <a:spAutoFit/>
          </a:bodyPr>
          <a:lstStyle>
            <a:lvl1pPr eaLnBrk="1" hangingPunct="1">
              <a:defRPr sz="975">
                <a:solidFill>
                  <a:srgbClr val="404040"/>
                </a:solidFill>
                <a:latin typeface="Verdana" charset="0"/>
                <a:ea typeface="Verdana" charset="0"/>
                <a:cs typeface="Verdana" charset="0"/>
              </a:defRPr>
            </a:lvl1pPr>
          </a:lstStyle>
          <a:p>
            <a:pPr>
              <a:defRPr/>
            </a:pPr>
            <a:r>
              <a:rPr lang="en-US" dirty="0"/>
              <a:t>10/8/2016</a:t>
            </a:r>
          </a:p>
        </p:txBody>
      </p:sp>
      <p:pic>
        <p:nvPicPr>
          <p:cNvPr id="7" name="Picture 6"/>
          <p:cNvPicPr/>
          <p:nvPr userDrawn="1"/>
        </p:nvPicPr>
        <p:blipFill>
          <a:blip r:embed="rId22" cstate="print"/>
          <a:stretch>
            <a:fillRect/>
          </a:stretch>
        </p:blipFill>
        <p:spPr>
          <a:xfrm>
            <a:off x="11017045" y="5861717"/>
            <a:ext cx="751963" cy="696776"/>
          </a:xfrm>
          <a:prstGeom prst="rect">
            <a:avLst/>
          </a:prstGeom>
        </p:spPr>
      </p:pic>
    </p:spTree>
  </p:cSld>
  <p:clrMap bg1="dk1" tx1="lt1" bg2="dk2"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 id="2147484224" r:id="rId12"/>
    <p:sldLayoutId id="2147484225" r:id="rId13"/>
    <p:sldLayoutId id="2147484226" r:id="rId14"/>
    <p:sldLayoutId id="2147484228" r:id="rId15"/>
    <p:sldLayoutId id="2147484229" r:id="rId16"/>
    <p:sldLayoutId id="2147484230" r:id="rId17"/>
    <p:sldLayoutId id="2147484231" r:id="rId18"/>
    <p:sldLayoutId id="2147484232" r:id="rId19"/>
    <p:sldLayoutId id="2147484233" r:id="rId20"/>
  </p:sldLayoutIdLst>
  <p:transition spd="slow">
    <p:fade thruBlk="1"/>
  </p:transition>
  <p:hf hdr="0"/>
  <p:txStyles>
    <p:titleStyle>
      <a:lvl1pPr algn="l" defTabSz="495285" rtl="0" eaLnBrk="0" fontAlgn="base" hangingPunct="0">
        <a:spcBef>
          <a:spcPct val="0"/>
        </a:spcBef>
        <a:spcAft>
          <a:spcPct val="0"/>
        </a:spcAft>
        <a:defRPr sz="3467" kern="1200">
          <a:solidFill>
            <a:srgbClr val="404040"/>
          </a:solidFill>
          <a:latin typeface="Verdana" pitchFamily="34" charset="0"/>
          <a:ea typeface="ＭＳ Ｐゴシック" charset="0"/>
          <a:cs typeface="Verdana" pitchFamily="34" charset="0"/>
        </a:defRPr>
      </a:lvl1pPr>
      <a:lvl2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2pPr>
      <a:lvl3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3pPr>
      <a:lvl4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4pPr>
      <a:lvl5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5pPr>
      <a:lvl6pPr marL="495285" algn="ctr" defTabSz="495285" rtl="0" eaLnBrk="1" fontAlgn="base" hangingPunct="1">
        <a:spcBef>
          <a:spcPct val="0"/>
        </a:spcBef>
        <a:spcAft>
          <a:spcPct val="0"/>
        </a:spcAft>
        <a:defRPr sz="4767">
          <a:solidFill>
            <a:schemeClr val="tx1"/>
          </a:solidFill>
          <a:latin typeface="Calibri" pitchFamily="34" charset="0"/>
        </a:defRPr>
      </a:lvl6pPr>
      <a:lvl7pPr marL="990570" algn="ctr" defTabSz="495285" rtl="0" eaLnBrk="1" fontAlgn="base" hangingPunct="1">
        <a:spcBef>
          <a:spcPct val="0"/>
        </a:spcBef>
        <a:spcAft>
          <a:spcPct val="0"/>
        </a:spcAft>
        <a:defRPr sz="4767">
          <a:solidFill>
            <a:schemeClr val="tx1"/>
          </a:solidFill>
          <a:latin typeface="Calibri" pitchFamily="34" charset="0"/>
        </a:defRPr>
      </a:lvl7pPr>
      <a:lvl8pPr marL="1485854" algn="ctr" defTabSz="495285" rtl="0" eaLnBrk="1" fontAlgn="base" hangingPunct="1">
        <a:spcBef>
          <a:spcPct val="0"/>
        </a:spcBef>
        <a:spcAft>
          <a:spcPct val="0"/>
        </a:spcAft>
        <a:defRPr sz="4767">
          <a:solidFill>
            <a:schemeClr val="tx1"/>
          </a:solidFill>
          <a:latin typeface="Calibri" pitchFamily="34" charset="0"/>
        </a:defRPr>
      </a:lvl8pPr>
      <a:lvl9pPr marL="1981139" algn="ctr" defTabSz="495285" rtl="0" eaLnBrk="1" fontAlgn="base" hangingPunct="1">
        <a:spcBef>
          <a:spcPct val="0"/>
        </a:spcBef>
        <a:spcAft>
          <a:spcPct val="0"/>
        </a:spcAft>
        <a:defRPr sz="4767">
          <a:solidFill>
            <a:schemeClr val="tx1"/>
          </a:solidFill>
          <a:latin typeface="Calibri" pitchFamily="34" charset="0"/>
        </a:defRPr>
      </a:lvl9pPr>
    </p:titleStyle>
    <p:bodyStyle>
      <a:lvl1pPr marL="371464" indent="-371464" algn="l" defTabSz="495285" rtl="0" eaLnBrk="0" fontAlgn="base" hangingPunct="0">
        <a:spcBef>
          <a:spcPct val="20000"/>
        </a:spcBef>
        <a:spcAft>
          <a:spcPct val="0"/>
        </a:spcAft>
        <a:buFont typeface="Arial" pitchFamily="34" charset="0"/>
        <a:buChar char="•"/>
        <a:defRPr sz="3467" kern="1200">
          <a:solidFill>
            <a:srgbClr val="404040"/>
          </a:solidFill>
          <a:latin typeface="+mn-lt"/>
          <a:ea typeface="ＭＳ Ｐゴシック" charset="0"/>
          <a:cs typeface="+mn-cs"/>
        </a:defRPr>
      </a:lvl1pPr>
      <a:lvl2pPr marL="804838" indent="-309553" algn="l" defTabSz="495285" rtl="0" eaLnBrk="0" fontAlgn="base" hangingPunct="0">
        <a:spcBef>
          <a:spcPct val="20000"/>
        </a:spcBef>
        <a:spcAft>
          <a:spcPct val="0"/>
        </a:spcAft>
        <a:buFont typeface="Arial" pitchFamily="34" charset="0"/>
        <a:buChar char="–"/>
        <a:defRPr sz="3033" kern="1200">
          <a:solidFill>
            <a:srgbClr val="404040"/>
          </a:solidFill>
          <a:latin typeface="+mn-lt"/>
          <a:ea typeface="ＭＳ Ｐゴシック" charset="0"/>
          <a:cs typeface="Geneva"/>
        </a:defRPr>
      </a:lvl2pPr>
      <a:lvl3pPr marL="1238212" indent="-247642" algn="l" defTabSz="495285" rtl="0" eaLnBrk="0" fontAlgn="base" hangingPunct="0">
        <a:spcBef>
          <a:spcPct val="20000"/>
        </a:spcBef>
        <a:spcAft>
          <a:spcPct val="0"/>
        </a:spcAft>
        <a:buFont typeface="Arial" pitchFamily="34" charset="0"/>
        <a:buChar char="•"/>
        <a:defRPr sz="2600" kern="1200">
          <a:solidFill>
            <a:srgbClr val="404040"/>
          </a:solidFill>
          <a:latin typeface="+mn-lt"/>
          <a:ea typeface="Geneva" charset="-128"/>
          <a:cs typeface="Geneva"/>
        </a:defRPr>
      </a:lvl3pPr>
      <a:lvl4pPr marL="1733497" indent="-247642" algn="l" defTabSz="495285" rtl="0" eaLnBrk="0" fontAlgn="base" hangingPunct="0">
        <a:spcBef>
          <a:spcPct val="20000"/>
        </a:spcBef>
        <a:spcAft>
          <a:spcPct val="0"/>
        </a:spcAft>
        <a:buFont typeface="Arial" pitchFamily="34" charset="0"/>
        <a:buChar char="–"/>
        <a:defRPr sz="2167" kern="1200">
          <a:solidFill>
            <a:srgbClr val="404040"/>
          </a:solidFill>
          <a:latin typeface="+mn-lt"/>
          <a:ea typeface="Geneva" charset="-128"/>
          <a:cs typeface="Geneva"/>
        </a:defRPr>
      </a:lvl4pPr>
      <a:lvl5pPr marL="2228781" indent="-247642" algn="l" defTabSz="495285" rtl="0" eaLnBrk="0" fontAlgn="base" hangingPunct="0">
        <a:spcBef>
          <a:spcPct val="20000"/>
        </a:spcBef>
        <a:spcAft>
          <a:spcPct val="0"/>
        </a:spcAft>
        <a:buFont typeface="Arial" pitchFamily="34" charset="0"/>
        <a:buChar char="»"/>
        <a:defRPr sz="2167" kern="1200">
          <a:solidFill>
            <a:srgbClr val="404040"/>
          </a:solidFill>
          <a:latin typeface="+mn-lt"/>
          <a:ea typeface="Geneva" charset="-128"/>
          <a:cs typeface="Geneva"/>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en-US"/>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hyperlink" Target="http://www.usq.edu.au/" TargetMode="Externa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www.builderbill-diy-help.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35.emf"/><Relationship Id="rId5" Type="http://schemas.openxmlformats.org/officeDocument/2006/relationships/oleObject" Target="../embeddings/oleObject2.bin"/><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www.acrow.co.nz/"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9061" y="804945"/>
            <a:ext cx="5917721" cy="954107"/>
          </a:xfrm>
          <a:prstGeom prst="rect">
            <a:avLst/>
          </a:prstGeom>
        </p:spPr>
        <p:txBody>
          <a:bodyPr wrap="square">
            <a:spAutoFit/>
          </a:bodyPr>
          <a:lstStyle/>
          <a:p>
            <a:pPr>
              <a:defRPr/>
            </a:pPr>
            <a:r>
              <a:rPr lang="en-NZ" altLang="en-US" sz="2000" dirty="0">
                <a:solidFill>
                  <a:schemeClr val="bg2"/>
                </a:solidFill>
                <a:latin typeface="Cambria" panose="02040503050406030204" pitchFamily="18" charset="0"/>
              </a:rPr>
              <a:t>CIBC5022 </a:t>
            </a:r>
          </a:p>
          <a:p>
            <a:pPr>
              <a:defRPr/>
            </a:pPr>
            <a:r>
              <a:rPr lang="en-NZ" altLang="en-US" sz="3600" dirty="0">
                <a:solidFill>
                  <a:schemeClr val="bg2"/>
                </a:solidFill>
                <a:latin typeface="Cambria" panose="02040503050406030204" pitchFamily="18" charset="0"/>
              </a:rPr>
              <a:t>Interpreting Site Reports </a:t>
            </a:r>
          </a:p>
        </p:txBody>
      </p:sp>
      <p:sp>
        <p:nvSpPr>
          <p:cNvPr id="3" name="Rectangle 6"/>
          <p:cNvSpPr/>
          <p:nvPr/>
        </p:nvSpPr>
        <p:spPr>
          <a:xfrm>
            <a:off x="4559060" y="3574023"/>
            <a:ext cx="6489940" cy="1200329"/>
          </a:xfrm>
          <a:prstGeom prst="rect">
            <a:avLst/>
          </a:prstGeom>
        </p:spPr>
        <p:txBody>
          <a:bodyPr wrap="square">
            <a:spAutoFit/>
          </a:bodyPr>
          <a:lstStyle/>
          <a:p>
            <a:pPr>
              <a:defRPr/>
            </a:pPr>
            <a:r>
              <a:rPr lang="en-NZ" altLang="en-US" sz="3600" dirty="0">
                <a:solidFill>
                  <a:schemeClr val="bg2"/>
                </a:solidFill>
                <a:latin typeface="Cambria" panose="02040503050406030204" pitchFamily="18" charset="0"/>
              </a:rPr>
              <a:t>Lesson  Site Plans and Details into MPP</a:t>
            </a:r>
          </a:p>
        </p:txBody>
      </p:sp>
      <p:sp>
        <p:nvSpPr>
          <p:cNvPr id="4" name="Date Placeholder 3"/>
          <p:cNvSpPr>
            <a:spLocks noGrp="1"/>
          </p:cNvSpPr>
          <p:nvPr>
            <p:ph type="dt" sz="half" idx="10"/>
          </p:nvPr>
        </p:nvSpPr>
        <p:spPr>
          <a:xfrm>
            <a:off x="442793" y="6048898"/>
            <a:ext cx="2150533" cy="242374"/>
          </a:xfrm>
        </p:spPr>
        <p:txBody>
          <a:bodyPr/>
          <a:lstStyle/>
          <a:p>
            <a:pPr>
              <a:defRPr/>
            </a:pPr>
            <a:r>
              <a:rPr lang="en-US" dirty="0"/>
              <a:t>27/7/2016</a:t>
            </a:r>
          </a:p>
        </p:txBody>
      </p:sp>
      <p:sp>
        <p:nvSpPr>
          <p:cNvPr id="5" name="Footer Placeholder 4"/>
          <p:cNvSpPr>
            <a:spLocks noGrp="1"/>
          </p:cNvSpPr>
          <p:nvPr>
            <p:ph type="ftr" sz="quarter" idx="11"/>
          </p:nvPr>
        </p:nvSpPr>
        <p:spPr/>
        <p:txBody>
          <a:bodyPr/>
          <a:lstStyle/>
          <a:p>
            <a:pPr>
              <a:defRPr/>
            </a:pPr>
            <a:r>
              <a:rPr lang="en-AU"/>
              <a:t>CIBC 6012 Programming for Medium Buildings</a:t>
            </a:r>
          </a:p>
        </p:txBody>
      </p:sp>
    </p:spTree>
    <p:extLst>
      <p:ext uri="{BB962C8B-B14F-4D97-AF65-F5344CB8AC3E}">
        <p14:creationId xmlns:p14="http://schemas.microsoft.com/office/powerpoint/2010/main" val="3416974307"/>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10</a:t>
            </a:fld>
            <a:endParaRPr lang="en-AU" altLang="en-US">
              <a:solidFill>
                <a:prstClr val="white"/>
              </a:solidFill>
            </a:endParaRPr>
          </a:p>
        </p:txBody>
      </p:sp>
      <p:sp>
        <p:nvSpPr>
          <p:cNvPr id="4" name="Title 3"/>
          <p:cNvSpPr>
            <a:spLocks noGrp="1"/>
          </p:cNvSpPr>
          <p:nvPr>
            <p:ph type="title"/>
          </p:nvPr>
        </p:nvSpPr>
        <p:spPr>
          <a:xfrm>
            <a:off x="838200" y="365125"/>
            <a:ext cx="10515600" cy="5705475"/>
          </a:xfrm>
          <a:solidFill>
            <a:schemeClr val="accent5">
              <a:lumMod val="40000"/>
              <a:lumOff val="60000"/>
            </a:schemeClr>
          </a:solidFill>
        </p:spPr>
        <p:txBody>
          <a:bodyPr/>
          <a:lstStyle/>
          <a:p>
            <a:pPr eaLnBrk="1" fontAlgn="auto" hangingPunct="1">
              <a:spcAft>
                <a:spcPts val="0"/>
              </a:spcAft>
              <a:defRPr/>
            </a:pPr>
            <a:br>
              <a:rPr lang="en-NZ" sz="2667" b="1" dirty="0"/>
            </a:br>
            <a:r>
              <a:rPr lang="en-NZ" sz="2667" b="1" dirty="0"/>
              <a:t> Fundamental Factors to ensure Strength and Stability During health and Safety </a:t>
            </a:r>
            <a:br>
              <a:rPr lang="en-NZ" sz="2667" b="1" dirty="0"/>
            </a:br>
            <a:r>
              <a:rPr lang="en-NZ" sz="2667" b="1" dirty="0"/>
              <a:t>	</a:t>
            </a:r>
            <a:r>
              <a:rPr lang="en-NZ" sz="2667" b="1" dirty="0" err="1"/>
              <a:t>i</a:t>
            </a:r>
            <a:r>
              <a:rPr lang="en-NZ" sz="2667" b="1" dirty="0"/>
              <a:t>.  </a:t>
            </a:r>
            <a:r>
              <a:rPr lang="en-NZ" sz="2667" b="1" dirty="0">
                <a:solidFill>
                  <a:srgbClr val="FF0000"/>
                </a:solidFill>
              </a:rPr>
              <a:t> Foundations </a:t>
            </a:r>
            <a:r>
              <a:rPr lang="en-NZ" sz="2667" b="1" dirty="0"/>
              <a:t>– Ability of the ground to carry loads</a:t>
            </a:r>
            <a:br>
              <a:rPr lang="en-NZ" sz="2667" b="1" dirty="0"/>
            </a:br>
            <a:r>
              <a:rPr lang="en-NZ" sz="2667" b="1" dirty="0"/>
              <a:t>	ii.  </a:t>
            </a:r>
            <a:r>
              <a:rPr lang="en-NZ" sz="2667" b="1" dirty="0">
                <a:solidFill>
                  <a:srgbClr val="FF0000"/>
                </a:solidFill>
              </a:rPr>
              <a:t>Structural Integrity </a:t>
            </a:r>
            <a:r>
              <a:rPr lang="en-NZ" sz="2667" b="1" dirty="0"/>
              <a:t>– Ability for Temporary and cast in place “Permanent Works” to transfer load to the ground and to resist failure of structural elements, fixings by buckling, bending, shear, tension, torsion or deflection.</a:t>
            </a:r>
            <a:br>
              <a:rPr lang="en-NZ" sz="2667" b="1" dirty="0"/>
            </a:br>
            <a:r>
              <a:rPr lang="en-NZ" sz="2667" b="1" dirty="0"/>
              <a:t>	iii.</a:t>
            </a:r>
            <a:r>
              <a:rPr lang="en-NZ" sz="2667" b="1" dirty="0">
                <a:solidFill>
                  <a:srgbClr val="FF0000"/>
                </a:solidFill>
              </a:rPr>
              <a:t> Stability </a:t>
            </a:r>
            <a:r>
              <a:rPr lang="en-NZ" sz="2667" b="1" dirty="0"/>
              <a:t>– Withstand Loadings either horizontal or vertical loadings without swaying, overturning or sliding failure</a:t>
            </a:r>
            <a:br>
              <a:rPr lang="en-NZ" sz="2667" b="1" dirty="0"/>
            </a:br>
            <a:endParaRPr lang="en-NZ" sz="2667" dirty="0"/>
          </a:p>
        </p:txBody>
      </p:sp>
    </p:spTree>
    <p:extLst>
      <p:ext uri="{BB962C8B-B14F-4D97-AF65-F5344CB8AC3E}">
        <p14:creationId xmlns:p14="http://schemas.microsoft.com/office/powerpoint/2010/main" val="92096603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11</a:t>
            </a:fld>
            <a:endParaRPr lang="en-AU" altLang="en-US">
              <a:solidFill>
                <a:prstClr val="white"/>
              </a:solidFill>
            </a:endParaRPr>
          </a:p>
        </p:txBody>
      </p:sp>
      <p:sp>
        <p:nvSpPr>
          <p:cNvPr id="4" name="Title 3"/>
          <p:cNvSpPr>
            <a:spLocks noGrp="1"/>
          </p:cNvSpPr>
          <p:nvPr>
            <p:ph type="title"/>
          </p:nvPr>
        </p:nvSpPr>
        <p:spPr>
          <a:xfrm>
            <a:off x="817035" y="381000"/>
            <a:ext cx="10515600" cy="5689600"/>
          </a:xfrm>
          <a:solidFill>
            <a:schemeClr val="accent1">
              <a:lumMod val="40000"/>
              <a:lumOff val="60000"/>
            </a:schemeClr>
          </a:solidFill>
        </p:spPr>
        <p:txBody>
          <a:bodyPr/>
          <a:lstStyle/>
          <a:p>
            <a:pPr eaLnBrk="1" fontAlgn="auto" hangingPunct="1">
              <a:spcAft>
                <a:spcPts val="0"/>
              </a:spcAft>
              <a:defRPr/>
            </a:pPr>
            <a:br>
              <a:rPr lang="en-NZ" sz="2667" b="1" dirty="0"/>
            </a:br>
            <a:r>
              <a:rPr lang="en-NZ" sz="2667" b="1" dirty="0"/>
              <a:t>1. Principles and Designers to Consider for H&amp;S</a:t>
            </a:r>
            <a:br>
              <a:rPr lang="en-NZ" sz="2667" b="1" dirty="0"/>
            </a:br>
            <a:r>
              <a:rPr lang="en-NZ" sz="2667" b="1" dirty="0"/>
              <a:t>Temporary Works and allow for them in all permanent designs</a:t>
            </a:r>
            <a:br>
              <a:rPr lang="en-NZ" sz="2667" b="1" dirty="0"/>
            </a:br>
            <a:br>
              <a:rPr lang="en-NZ" sz="2667" b="1" dirty="0"/>
            </a:br>
            <a:r>
              <a:rPr lang="en-NZ" sz="2667" b="1" dirty="0"/>
              <a:t>2. Expect Contractors to be Competent and to Avoid Foreseeable risks in Temporary Works  </a:t>
            </a:r>
            <a:br>
              <a:rPr lang="en-NZ" sz="2667" b="1" dirty="0"/>
            </a:br>
            <a:br>
              <a:rPr lang="en-NZ" sz="2667" b="1" dirty="0"/>
            </a:br>
            <a:r>
              <a:rPr lang="en-NZ" sz="2667" b="1" dirty="0"/>
              <a:t>3. Expect Contractors to Coordinate and Cooperate with others Liaising with permanent work designers</a:t>
            </a:r>
            <a:br>
              <a:rPr lang="en-NZ" sz="2667" b="1" dirty="0"/>
            </a:br>
            <a:br>
              <a:rPr lang="en-NZ" sz="2667" b="1" dirty="0"/>
            </a:br>
            <a:r>
              <a:rPr lang="en-NZ" sz="2667" b="1" dirty="0"/>
              <a:t>4. Expect Designers to Provide several degrees of observation and supervision</a:t>
            </a:r>
            <a:br>
              <a:rPr lang="en-NZ" sz="3600" b="1" dirty="0"/>
            </a:br>
            <a:endParaRPr lang="en-NZ" dirty="0"/>
          </a:p>
        </p:txBody>
      </p:sp>
    </p:spTree>
    <p:extLst>
      <p:ext uri="{BB962C8B-B14F-4D97-AF65-F5344CB8AC3E}">
        <p14:creationId xmlns:p14="http://schemas.microsoft.com/office/powerpoint/2010/main" val="17526196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12</a:t>
            </a:fld>
            <a:endParaRPr lang="en-AU" altLang="en-US">
              <a:solidFill>
                <a:prstClr val="white"/>
              </a:solidFill>
            </a:endParaRPr>
          </a:p>
        </p:txBody>
      </p:sp>
      <p:sp>
        <p:nvSpPr>
          <p:cNvPr id="4" name="Title 3"/>
          <p:cNvSpPr>
            <a:spLocks noGrp="1"/>
          </p:cNvSpPr>
          <p:nvPr>
            <p:ph type="title"/>
          </p:nvPr>
        </p:nvSpPr>
        <p:spPr>
          <a:xfrm>
            <a:off x="838200" y="365125"/>
            <a:ext cx="10515600" cy="5299075"/>
          </a:xfrm>
          <a:solidFill>
            <a:schemeClr val="accent4">
              <a:lumMod val="20000"/>
              <a:lumOff val="80000"/>
            </a:schemeClr>
          </a:solidFill>
        </p:spPr>
        <p:txBody>
          <a:bodyPr/>
          <a:lstStyle/>
          <a:p>
            <a:pPr eaLnBrk="1" fontAlgn="auto" hangingPunct="1">
              <a:spcAft>
                <a:spcPts val="0"/>
              </a:spcAft>
              <a:defRPr/>
            </a:pPr>
            <a:br>
              <a:rPr lang="en-NZ" sz="2667" b="1" dirty="0"/>
            </a:br>
            <a:r>
              <a:rPr lang="en-NZ" sz="2667" b="1" dirty="0"/>
              <a:t>5. Principal Contractors and Sub Contractors –H&amp;S planning, managing coordinating, and monitoring their construction works so that it is carried out safely and without risks to health.</a:t>
            </a:r>
            <a:br>
              <a:rPr lang="en-NZ" sz="2667" b="1" dirty="0"/>
            </a:br>
            <a:br>
              <a:rPr lang="en-NZ" sz="2667" b="1" dirty="0"/>
            </a:br>
            <a:r>
              <a:rPr lang="en-NZ" sz="2667" b="1" dirty="0"/>
              <a:t>6. Work safe H&amp;S Notifications advise level of detail proportionate to the risks involved and permanent works </a:t>
            </a:r>
            <a:br>
              <a:rPr lang="en-NZ" sz="3600" b="1" dirty="0"/>
            </a:br>
            <a:endParaRPr lang="en-NZ" dirty="0"/>
          </a:p>
        </p:txBody>
      </p:sp>
    </p:spTree>
    <p:extLst>
      <p:ext uri="{BB962C8B-B14F-4D97-AF65-F5344CB8AC3E}">
        <p14:creationId xmlns:p14="http://schemas.microsoft.com/office/powerpoint/2010/main" val="115473206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13</a:t>
            </a:fld>
            <a:endParaRPr lang="en-AU" altLang="en-US">
              <a:solidFill>
                <a:prstClr val="white"/>
              </a:solidFill>
            </a:endParaRPr>
          </a:p>
        </p:txBody>
      </p:sp>
      <p:sp>
        <p:nvSpPr>
          <p:cNvPr id="4" name="Title 3"/>
          <p:cNvSpPr>
            <a:spLocks noGrp="1"/>
          </p:cNvSpPr>
          <p:nvPr>
            <p:ph type="title"/>
          </p:nvPr>
        </p:nvSpPr>
        <p:spPr>
          <a:xfrm>
            <a:off x="838200" y="365125"/>
            <a:ext cx="10515600" cy="5299075"/>
          </a:xfrm>
          <a:solidFill>
            <a:schemeClr val="accent5">
              <a:lumMod val="20000"/>
              <a:lumOff val="80000"/>
            </a:schemeClr>
          </a:solidFill>
        </p:spPr>
        <p:txBody>
          <a:bodyPr/>
          <a:lstStyle/>
          <a:p>
            <a:pPr eaLnBrk="1" fontAlgn="auto" hangingPunct="1">
              <a:spcAft>
                <a:spcPts val="0"/>
              </a:spcAft>
              <a:defRPr/>
            </a:pPr>
            <a:br>
              <a:rPr lang="en-NZ" sz="2667" b="1" dirty="0"/>
            </a:br>
            <a:r>
              <a:rPr lang="en-NZ" sz="2667" b="1" dirty="0"/>
              <a:t>7. This is holistic thinking covering the Design and Construction H&amp;S</a:t>
            </a:r>
            <a:br>
              <a:rPr lang="en-NZ" sz="2667" b="1" dirty="0"/>
            </a:br>
            <a:br>
              <a:rPr lang="en-NZ" sz="2667" b="1" dirty="0"/>
            </a:br>
            <a:r>
              <a:rPr lang="en-NZ" sz="2667" b="1" dirty="0"/>
              <a:t>8. That is, it is imperative that the same thinking for temporary works and site infrastructure is similarly provided to the same degree as that provided for the consideration of the design and consideration of the primary works.</a:t>
            </a:r>
            <a:br>
              <a:rPr lang="en-NZ" sz="3600" b="1" dirty="0"/>
            </a:br>
            <a:br>
              <a:rPr lang="en-NZ" sz="3600" b="1" dirty="0"/>
            </a:br>
            <a:br>
              <a:rPr lang="en-NZ" sz="3600" b="1" dirty="0"/>
            </a:br>
            <a:endParaRPr lang="en-NZ" dirty="0"/>
          </a:p>
        </p:txBody>
      </p:sp>
    </p:spTree>
    <p:extLst>
      <p:ext uri="{BB962C8B-B14F-4D97-AF65-F5344CB8AC3E}">
        <p14:creationId xmlns:p14="http://schemas.microsoft.com/office/powerpoint/2010/main" val="194069520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986" y="5916384"/>
            <a:ext cx="4107180" cy="508687"/>
          </a:xfrm>
          <a:prstGeom prst="rect">
            <a:avLst/>
          </a:prstGeom>
        </p:spPr>
        <p:txBody>
          <a:bodyPr vert="horz" wrap="square" lIns="0" tIns="16087" rIns="0" bIns="0" rtlCol="0">
            <a:spAutoFit/>
          </a:bodyPr>
          <a:lstStyle/>
          <a:p>
            <a:pPr marL="16933">
              <a:spcBef>
                <a:spcPts val="127"/>
              </a:spcBef>
            </a:pPr>
            <a:r>
              <a:rPr sz="1867" spc="-20" dirty="0">
                <a:latin typeface="Cambria"/>
                <a:cs typeface="Cambria"/>
              </a:rPr>
              <a:t>Falsework; </a:t>
            </a:r>
            <a:r>
              <a:rPr sz="1867" spc="-13" dirty="0">
                <a:latin typeface="Cambria"/>
                <a:cs typeface="Cambria"/>
              </a:rPr>
              <a:t>temporary </a:t>
            </a:r>
            <a:r>
              <a:rPr sz="1867" spc="-7" dirty="0">
                <a:latin typeface="Cambria"/>
                <a:cs typeface="Cambria"/>
              </a:rPr>
              <a:t>support</a:t>
            </a:r>
            <a:r>
              <a:rPr sz="1867" spc="20" dirty="0">
                <a:latin typeface="Cambria"/>
                <a:cs typeface="Cambria"/>
              </a:rPr>
              <a:t> </a:t>
            </a:r>
            <a:r>
              <a:rPr sz="1867" spc="-7" dirty="0">
                <a:latin typeface="Cambria"/>
                <a:cs typeface="Cambria"/>
              </a:rPr>
              <a:t>structure</a:t>
            </a:r>
            <a:endParaRPr sz="1867">
              <a:latin typeface="Cambria"/>
              <a:cs typeface="Cambria"/>
            </a:endParaRPr>
          </a:p>
          <a:p>
            <a:pPr marL="16933">
              <a:spcBef>
                <a:spcPts val="13"/>
              </a:spcBef>
            </a:pPr>
            <a:r>
              <a:rPr sz="1333" spc="-7" dirty="0">
                <a:latin typeface="Cambria"/>
                <a:cs typeface="Cambria"/>
              </a:rPr>
              <a:t>Source:</a:t>
            </a:r>
            <a:r>
              <a:rPr sz="1333" spc="-27" dirty="0">
                <a:latin typeface="Cambria"/>
                <a:cs typeface="Cambria"/>
              </a:rPr>
              <a:t> </a:t>
            </a:r>
            <a:r>
              <a:rPr sz="1333" spc="-7" dirty="0">
                <a:latin typeface="Cambria"/>
                <a:cs typeface="Cambria"/>
                <a:hlinkClick r:id="rId2"/>
              </a:rPr>
              <a:t>www.usq.edu.au</a:t>
            </a:r>
            <a:endParaRPr sz="1333">
              <a:latin typeface="Cambria"/>
              <a:cs typeface="Cambria"/>
            </a:endParaRPr>
          </a:p>
        </p:txBody>
      </p:sp>
      <p:sp>
        <p:nvSpPr>
          <p:cNvPr id="3" name="object 3"/>
          <p:cNvSpPr txBox="1">
            <a:spLocks noGrp="1"/>
          </p:cNvSpPr>
          <p:nvPr>
            <p:ph type="title"/>
          </p:nvPr>
        </p:nvSpPr>
        <p:spPr>
          <a:xfrm>
            <a:off x="104986" y="0"/>
            <a:ext cx="6989233" cy="571096"/>
          </a:xfrm>
          <a:prstGeom prst="rect">
            <a:avLst/>
          </a:prstGeom>
        </p:spPr>
        <p:txBody>
          <a:bodyPr vert="horz" wrap="square" lIns="0" tIns="16933" rIns="0" bIns="0" rtlCol="0">
            <a:spAutoFit/>
          </a:bodyPr>
          <a:lstStyle/>
          <a:p>
            <a:pPr marL="16933">
              <a:spcBef>
                <a:spcPts val="133"/>
              </a:spcBef>
            </a:pPr>
            <a:r>
              <a:rPr spc="-40" dirty="0"/>
              <a:t>Formwork </a:t>
            </a:r>
            <a:r>
              <a:rPr dirty="0"/>
              <a:t>&amp; </a:t>
            </a:r>
            <a:r>
              <a:rPr spc="-27" dirty="0"/>
              <a:t>Falsework:</a:t>
            </a:r>
            <a:r>
              <a:rPr spc="87" dirty="0"/>
              <a:t> </a:t>
            </a:r>
            <a:r>
              <a:rPr spc="-7" dirty="0"/>
              <a:t>Definitions</a:t>
            </a:r>
          </a:p>
        </p:txBody>
      </p:sp>
      <p:sp>
        <p:nvSpPr>
          <p:cNvPr id="4" name="object 4"/>
          <p:cNvSpPr txBox="1"/>
          <p:nvPr/>
        </p:nvSpPr>
        <p:spPr>
          <a:xfrm>
            <a:off x="6708987" y="1249751"/>
            <a:ext cx="4687147" cy="1083993"/>
          </a:xfrm>
          <a:prstGeom prst="rect">
            <a:avLst/>
          </a:prstGeom>
        </p:spPr>
        <p:txBody>
          <a:bodyPr vert="horz" wrap="square" lIns="0" tIns="16933" rIns="0" bIns="0" rtlCol="0">
            <a:spAutoFit/>
          </a:bodyPr>
          <a:lstStyle/>
          <a:p>
            <a:pPr marL="16933">
              <a:spcBef>
                <a:spcPts val="133"/>
              </a:spcBef>
            </a:pPr>
            <a:r>
              <a:rPr sz="2133" spc="-20" dirty="0">
                <a:latin typeface="Cambria"/>
                <a:cs typeface="Cambria"/>
              </a:rPr>
              <a:t>Formwork</a:t>
            </a:r>
            <a:endParaRPr sz="2133">
              <a:latin typeface="Cambria"/>
              <a:cs typeface="Cambria"/>
            </a:endParaRPr>
          </a:p>
          <a:p>
            <a:pPr marL="16933" marR="6773">
              <a:spcBef>
                <a:spcPts val="20"/>
              </a:spcBef>
            </a:pPr>
            <a:r>
              <a:rPr sz="1600" spc="-20" dirty="0">
                <a:latin typeface="Cambria"/>
                <a:cs typeface="Cambria"/>
              </a:rPr>
              <a:t>Formwork </a:t>
            </a:r>
            <a:r>
              <a:rPr sz="1600" dirty="0">
                <a:latin typeface="Cambria"/>
                <a:cs typeface="Cambria"/>
              </a:rPr>
              <a:t>is </a:t>
            </a:r>
            <a:r>
              <a:rPr sz="1600" spc="-7" dirty="0">
                <a:latin typeface="Cambria"/>
                <a:cs typeface="Cambria"/>
              </a:rPr>
              <a:t>used </a:t>
            </a:r>
            <a:r>
              <a:rPr sz="1600" spc="-13" dirty="0">
                <a:latin typeface="Cambria"/>
                <a:cs typeface="Cambria"/>
              </a:rPr>
              <a:t>to create </a:t>
            </a:r>
            <a:r>
              <a:rPr sz="1600" spc="-7" dirty="0">
                <a:latin typeface="Cambria"/>
                <a:cs typeface="Cambria"/>
              </a:rPr>
              <a:t>the mould for </a:t>
            </a:r>
            <a:r>
              <a:rPr sz="1600" dirty="0">
                <a:latin typeface="Cambria"/>
                <a:cs typeface="Cambria"/>
              </a:rPr>
              <a:t>a </a:t>
            </a:r>
            <a:r>
              <a:rPr sz="1600" spc="-13" dirty="0">
                <a:latin typeface="Cambria"/>
                <a:cs typeface="Cambria"/>
              </a:rPr>
              <a:t>concrete  </a:t>
            </a:r>
            <a:r>
              <a:rPr sz="1600" spc="-7" dirty="0">
                <a:latin typeface="Cambria"/>
                <a:cs typeface="Cambria"/>
              </a:rPr>
              <a:t>column. Note the angled </a:t>
            </a:r>
            <a:r>
              <a:rPr sz="1600" spc="-13" dirty="0">
                <a:latin typeface="Cambria"/>
                <a:cs typeface="Cambria"/>
              </a:rPr>
              <a:t>props </a:t>
            </a:r>
            <a:r>
              <a:rPr sz="1600" spc="-7" dirty="0">
                <a:latin typeface="Cambria"/>
                <a:cs typeface="Cambria"/>
              </a:rPr>
              <a:t>used </a:t>
            </a:r>
            <a:r>
              <a:rPr sz="1600" spc="-13" dirty="0">
                <a:latin typeface="Cambria"/>
                <a:cs typeface="Cambria"/>
              </a:rPr>
              <a:t>to </a:t>
            </a:r>
            <a:r>
              <a:rPr sz="1600" spc="-7" dirty="0">
                <a:latin typeface="Cambria"/>
                <a:cs typeface="Cambria"/>
              </a:rPr>
              <a:t>support the  </a:t>
            </a:r>
            <a:r>
              <a:rPr sz="1600" spc="-13" dirty="0">
                <a:latin typeface="Cambria"/>
                <a:cs typeface="Cambria"/>
              </a:rPr>
              <a:t>formwork </a:t>
            </a:r>
            <a:r>
              <a:rPr sz="1600" spc="-7" dirty="0">
                <a:latin typeface="Cambria"/>
                <a:cs typeface="Cambria"/>
              </a:rPr>
              <a:t>while the </a:t>
            </a:r>
            <a:r>
              <a:rPr sz="1600" spc="-13" dirty="0">
                <a:latin typeface="Cambria"/>
                <a:cs typeface="Cambria"/>
              </a:rPr>
              <a:t>concrete </a:t>
            </a:r>
            <a:r>
              <a:rPr sz="1600" spc="-7" dirty="0">
                <a:latin typeface="Cambria"/>
                <a:cs typeface="Cambria"/>
              </a:rPr>
              <a:t>reaches </a:t>
            </a:r>
            <a:r>
              <a:rPr sz="1600" dirty="0">
                <a:latin typeface="Cambria"/>
                <a:cs typeface="Cambria"/>
              </a:rPr>
              <a:t>design</a:t>
            </a:r>
            <a:r>
              <a:rPr sz="1600" spc="-33" dirty="0">
                <a:latin typeface="Cambria"/>
                <a:cs typeface="Cambria"/>
              </a:rPr>
              <a:t> </a:t>
            </a:r>
            <a:r>
              <a:rPr sz="1600" spc="-7" dirty="0">
                <a:latin typeface="Cambria"/>
                <a:cs typeface="Cambria"/>
              </a:rPr>
              <a:t>strength.</a:t>
            </a:r>
            <a:endParaRPr sz="1600">
              <a:latin typeface="Cambria"/>
              <a:cs typeface="Cambria"/>
            </a:endParaRPr>
          </a:p>
        </p:txBody>
      </p:sp>
      <p:sp>
        <p:nvSpPr>
          <p:cNvPr id="5" name="object 5"/>
          <p:cNvSpPr/>
          <p:nvPr/>
        </p:nvSpPr>
        <p:spPr>
          <a:xfrm>
            <a:off x="180848" y="2527809"/>
            <a:ext cx="4008120" cy="302463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748273" y="2528824"/>
            <a:ext cx="2398775" cy="303551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708987" y="5916384"/>
            <a:ext cx="5323839" cy="508687"/>
          </a:xfrm>
          <a:prstGeom prst="rect">
            <a:avLst/>
          </a:prstGeom>
        </p:spPr>
        <p:txBody>
          <a:bodyPr vert="horz" wrap="square" lIns="0" tIns="16087" rIns="0" bIns="0" rtlCol="0">
            <a:spAutoFit/>
          </a:bodyPr>
          <a:lstStyle/>
          <a:p>
            <a:pPr marL="16933">
              <a:spcBef>
                <a:spcPts val="127"/>
              </a:spcBef>
            </a:pPr>
            <a:r>
              <a:rPr sz="1867" spc="-20" dirty="0">
                <a:latin typeface="Cambria"/>
                <a:cs typeface="Cambria"/>
              </a:rPr>
              <a:t>Formwork; </a:t>
            </a:r>
            <a:r>
              <a:rPr sz="1867" spc="-13" dirty="0">
                <a:latin typeface="Cambria"/>
                <a:cs typeface="Cambria"/>
              </a:rPr>
              <a:t>temporary </a:t>
            </a:r>
            <a:r>
              <a:rPr sz="1867" spc="-7" dirty="0">
                <a:latin typeface="Cambria"/>
                <a:cs typeface="Cambria"/>
              </a:rPr>
              <a:t>structure </a:t>
            </a:r>
            <a:r>
              <a:rPr sz="1867" spc="-13" dirty="0">
                <a:latin typeface="Cambria"/>
                <a:cs typeface="Cambria"/>
              </a:rPr>
              <a:t>for poured</a:t>
            </a:r>
            <a:r>
              <a:rPr sz="1867" spc="33" dirty="0">
                <a:latin typeface="Cambria"/>
                <a:cs typeface="Cambria"/>
              </a:rPr>
              <a:t> </a:t>
            </a:r>
            <a:r>
              <a:rPr sz="1867" spc="-13" dirty="0">
                <a:latin typeface="Cambria"/>
                <a:cs typeface="Cambria"/>
              </a:rPr>
              <a:t>concrete</a:t>
            </a:r>
            <a:endParaRPr sz="1867">
              <a:latin typeface="Cambria"/>
              <a:cs typeface="Cambria"/>
            </a:endParaRPr>
          </a:p>
          <a:p>
            <a:pPr marL="16933">
              <a:spcBef>
                <a:spcPts val="13"/>
              </a:spcBef>
            </a:pPr>
            <a:r>
              <a:rPr sz="1333" spc="-7" dirty="0">
                <a:latin typeface="Cambria"/>
                <a:cs typeface="Cambria"/>
              </a:rPr>
              <a:t>Source:</a:t>
            </a:r>
            <a:r>
              <a:rPr sz="1333" spc="-27" dirty="0">
                <a:latin typeface="Cambria"/>
                <a:cs typeface="Cambria"/>
              </a:rPr>
              <a:t> </a:t>
            </a:r>
            <a:r>
              <a:rPr sz="1333" spc="-7" dirty="0">
                <a:latin typeface="Cambria"/>
                <a:cs typeface="Cambria"/>
                <a:hlinkClick r:id="rId5"/>
              </a:rPr>
              <a:t>www.builderbill-diy-help.com</a:t>
            </a:r>
            <a:endParaRPr sz="1333">
              <a:latin typeface="Cambria"/>
              <a:cs typeface="Cambria"/>
            </a:endParaRPr>
          </a:p>
        </p:txBody>
      </p:sp>
      <p:sp>
        <p:nvSpPr>
          <p:cNvPr id="11" name="object 11"/>
          <p:cNvSpPr txBox="1">
            <a:spLocks noGrp="1"/>
          </p:cNvSpPr>
          <p:nvPr>
            <p:ph type="ftr" sz="quarter" idx="5"/>
          </p:nvPr>
        </p:nvSpPr>
        <p:spPr>
          <a:xfrm>
            <a:off x="0" y="1"/>
            <a:ext cx="0" cy="7891562"/>
          </a:xfrm>
          <a:prstGeom prst="rect">
            <a:avLst/>
          </a:prstGeom>
        </p:spPr>
        <p:txBody>
          <a:bodyPr vert="horz" wrap="square" lIns="0" tIns="9313" rIns="0" bIns="0" rtlCol="0">
            <a:spAutoFit/>
          </a:bodyPr>
          <a:lstStyle/>
          <a:p>
            <a:pPr marL="16933">
              <a:spcBef>
                <a:spcPts val="73"/>
              </a:spcBef>
            </a:pPr>
            <a:r>
              <a:rPr lang="en-NZ" spc="-7"/>
              <a:t>Copyright, Department of Construction, Unitec NZ, 2019</a:t>
            </a:r>
            <a:endParaRPr spc="-7" dirty="0"/>
          </a:p>
        </p:txBody>
      </p:sp>
      <p:sp>
        <p:nvSpPr>
          <p:cNvPr id="8" name="object 8"/>
          <p:cNvSpPr txBox="1"/>
          <p:nvPr/>
        </p:nvSpPr>
        <p:spPr>
          <a:xfrm>
            <a:off x="9597061" y="3281456"/>
            <a:ext cx="2219960" cy="1576436"/>
          </a:xfrm>
          <a:prstGeom prst="rect">
            <a:avLst/>
          </a:prstGeom>
        </p:spPr>
        <p:txBody>
          <a:bodyPr vert="horz" wrap="square" lIns="0" tIns="16933" rIns="0" bIns="0" rtlCol="0">
            <a:spAutoFit/>
          </a:bodyPr>
          <a:lstStyle/>
          <a:p>
            <a:pPr marL="16933">
              <a:spcBef>
                <a:spcPts val="133"/>
              </a:spcBef>
            </a:pPr>
            <a:r>
              <a:rPr sz="2133" spc="-7" dirty="0">
                <a:latin typeface="Cambria"/>
                <a:cs typeface="Cambria"/>
              </a:rPr>
              <a:t>Definition</a:t>
            </a:r>
            <a:endParaRPr sz="2133" dirty="0">
              <a:latin typeface="Cambria"/>
              <a:cs typeface="Cambria"/>
            </a:endParaRPr>
          </a:p>
          <a:p>
            <a:pPr marL="16933" marR="6773">
              <a:spcBef>
                <a:spcPts val="20"/>
              </a:spcBef>
            </a:pPr>
            <a:r>
              <a:rPr sz="1600" dirty="0">
                <a:latin typeface="Cambria"/>
                <a:cs typeface="Cambria"/>
              </a:rPr>
              <a:t>A </a:t>
            </a:r>
            <a:r>
              <a:rPr sz="1600" spc="-13" dirty="0">
                <a:latin typeface="Cambria"/>
                <a:cs typeface="Cambria"/>
              </a:rPr>
              <a:t>temporary </a:t>
            </a:r>
            <a:r>
              <a:rPr sz="1600" spc="-7" dirty="0">
                <a:latin typeface="Cambria"/>
                <a:cs typeface="Cambria"/>
              </a:rPr>
              <a:t>structure  used </a:t>
            </a:r>
            <a:r>
              <a:rPr sz="1600" spc="-13" dirty="0">
                <a:latin typeface="Cambria"/>
                <a:cs typeface="Cambria"/>
              </a:rPr>
              <a:t>to </a:t>
            </a:r>
            <a:r>
              <a:rPr sz="1600" spc="-7" dirty="0">
                <a:latin typeface="Cambria"/>
                <a:cs typeface="Cambria"/>
              </a:rPr>
              <a:t>contain, mould  </a:t>
            </a:r>
            <a:r>
              <a:rPr sz="1600" dirty="0">
                <a:latin typeface="Cambria"/>
                <a:cs typeface="Cambria"/>
              </a:rPr>
              <a:t>and </a:t>
            </a:r>
            <a:r>
              <a:rPr sz="1600" spc="-7" dirty="0">
                <a:latin typeface="Cambria"/>
                <a:cs typeface="Cambria"/>
              </a:rPr>
              <a:t>support </a:t>
            </a:r>
            <a:r>
              <a:rPr sz="1600" spc="-13" dirty="0">
                <a:latin typeface="Cambria"/>
                <a:cs typeface="Cambria"/>
              </a:rPr>
              <a:t>poured  concrete </a:t>
            </a:r>
            <a:r>
              <a:rPr sz="1600" spc="-7" dirty="0">
                <a:latin typeface="Cambria"/>
                <a:cs typeface="Cambria"/>
              </a:rPr>
              <a:t>until </a:t>
            </a:r>
            <a:r>
              <a:rPr sz="1600" dirty="0">
                <a:latin typeface="Cambria"/>
                <a:cs typeface="Cambria"/>
              </a:rPr>
              <a:t>it is </a:t>
            </a:r>
            <a:r>
              <a:rPr sz="1600" spc="-7" dirty="0">
                <a:latin typeface="Cambria"/>
                <a:cs typeface="Cambria"/>
              </a:rPr>
              <a:t>able to  support</a:t>
            </a:r>
            <a:r>
              <a:rPr sz="1600" spc="-27" dirty="0">
                <a:latin typeface="Cambria"/>
                <a:cs typeface="Cambria"/>
              </a:rPr>
              <a:t> </a:t>
            </a:r>
            <a:r>
              <a:rPr sz="1600" spc="-7" dirty="0">
                <a:latin typeface="Cambria"/>
                <a:cs typeface="Cambria"/>
              </a:rPr>
              <a:t>itself.</a:t>
            </a:r>
            <a:endParaRPr sz="1600" dirty="0">
              <a:latin typeface="Cambria"/>
              <a:cs typeface="Cambria"/>
            </a:endParaRPr>
          </a:p>
        </p:txBody>
      </p:sp>
      <p:sp>
        <p:nvSpPr>
          <p:cNvPr id="10" name="object 10"/>
          <p:cNvSpPr txBox="1"/>
          <p:nvPr/>
        </p:nvSpPr>
        <p:spPr>
          <a:xfrm>
            <a:off x="4338321" y="3281456"/>
            <a:ext cx="2263985" cy="1822657"/>
          </a:xfrm>
          <a:prstGeom prst="rect">
            <a:avLst/>
          </a:prstGeom>
        </p:spPr>
        <p:txBody>
          <a:bodyPr vert="horz" wrap="square" lIns="0" tIns="16933" rIns="0" bIns="0" rtlCol="0">
            <a:spAutoFit/>
          </a:bodyPr>
          <a:lstStyle/>
          <a:p>
            <a:pPr marL="16933">
              <a:spcBef>
                <a:spcPts val="133"/>
              </a:spcBef>
            </a:pPr>
            <a:r>
              <a:rPr sz="2133" spc="-7" dirty="0">
                <a:latin typeface="Cambria"/>
                <a:cs typeface="Cambria"/>
              </a:rPr>
              <a:t>Definition</a:t>
            </a:r>
            <a:endParaRPr sz="2133">
              <a:latin typeface="Cambria"/>
              <a:cs typeface="Cambria"/>
            </a:endParaRPr>
          </a:p>
          <a:p>
            <a:pPr marL="16933" marR="6773">
              <a:spcBef>
                <a:spcPts val="20"/>
              </a:spcBef>
            </a:pPr>
            <a:r>
              <a:rPr sz="1600" dirty="0">
                <a:latin typeface="Cambria"/>
                <a:cs typeface="Cambria"/>
              </a:rPr>
              <a:t>A </a:t>
            </a:r>
            <a:r>
              <a:rPr sz="1600" spc="-13" dirty="0">
                <a:latin typeface="Cambria"/>
                <a:cs typeface="Cambria"/>
              </a:rPr>
              <a:t>temporary framework  </a:t>
            </a:r>
            <a:r>
              <a:rPr sz="1600" spc="-7" dirty="0">
                <a:latin typeface="Cambria"/>
                <a:cs typeface="Cambria"/>
              </a:rPr>
              <a:t>or structure supporting  materials, equipment or </a:t>
            </a:r>
            <a:r>
              <a:rPr sz="1600" dirty="0">
                <a:latin typeface="Cambria"/>
                <a:cs typeface="Cambria"/>
              </a:rPr>
              <a:t>a  </a:t>
            </a:r>
            <a:r>
              <a:rPr sz="1600" spc="-7" dirty="0">
                <a:latin typeface="Cambria"/>
                <a:cs typeface="Cambria"/>
              </a:rPr>
              <a:t>construction </a:t>
            </a:r>
            <a:r>
              <a:rPr sz="1600" spc="-13" dirty="0">
                <a:latin typeface="Cambria"/>
                <a:cs typeface="Cambria"/>
              </a:rPr>
              <a:t>assembly  </a:t>
            </a:r>
            <a:r>
              <a:rPr sz="1600" spc="-7" dirty="0">
                <a:latin typeface="Cambria"/>
                <a:cs typeface="Cambria"/>
              </a:rPr>
              <a:t>while </a:t>
            </a:r>
            <a:r>
              <a:rPr sz="1600" dirty="0">
                <a:latin typeface="Cambria"/>
                <a:cs typeface="Cambria"/>
              </a:rPr>
              <a:t>it is </a:t>
            </a:r>
            <a:r>
              <a:rPr sz="1600" spc="-7" dirty="0">
                <a:latin typeface="Cambria"/>
                <a:cs typeface="Cambria"/>
              </a:rPr>
              <a:t>not self  supporting.</a:t>
            </a:r>
            <a:endParaRPr sz="1600">
              <a:latin typeface="Cambria"/>
              <a:cs typeface="Cambria"/>
            </a:endParaRPr>
          </a:p>
        </p:txBody>
      </p:sp>
      <p:sp>
        <p:nvSpPr>
          <p:cNvPr id="12" name="object 9">
            <a:extLst>
              <a:ext uri="{FF2B5EF4-FFF2-40B4-BE49-F238E27FC236}">
                <a16:creationId xmlns:a16="http://schemas.microsoft.com/office/drawing/2014/main" id="{45A741E3-51BB-4A0C-B21D-E9CAD637AA8D}"/>
              </a:ext>
            </a:extLst>
          </p:cNvPr>
          <p:cNvSpPr txBox="1"/>
          <p:nvPr/>
        </p:nvSpPr>
        <p:spPr>
          <a:xfrm>
            <a:off x="620268" y="571096"/>
            <a:ext cx="3129280" cy="1059264"/>
          </a:xfrm>
          <a:prstGeom prst="rect">
            <a:avLst/>
          </a:prstGeom>
        </p:spPr>
        <p:txBody>
          <a:bodyPr vert="horz" wrap="square" lIns="0" tIns="12700" rIns="0" bIns="0" rtlCol="0">
            <a:spAutoFit/>
          </a:bodyPr>
          <a:lstStyle/>
          <a:p>
            <a:pPr marL="12700">
              <a:lnSpc>
                <a:spcPct val="100000"/>
              </a:lnSpc>
              <a:spcBef>
                <a:spcPts val="100"/>
              </a:spcBef>
            </a:pPr>
            <a:r>
              <a:rPr lang="en-NZ" sz="2000" spc="-15" dirty="0">
                <a:solidFill>
                  <a:schemeClr val="bg1"/>
                </a:solidFill>
                <a:latin typeface="Cambria"/>
                <a:cs typeface="Cambria"/>
              </a:rPr>
              <a:t>Falsework</a:t>
            </a:r>
            <a:endParaRPr lang="en-NZ" sz="2000" dirty="0">
              <a:solidFill>
                <a:schemeClr val="bg1"/>
              </a:solidFill>
              <a:latin typeface="Cambria"/>
              <a:cs typeface="Cambria"/>
            </a:endParaRPr>
          </a:p>
          <a:p>
            <a:pPr marL="12700" marR="5080">
              <a:lnSpc>
                <a:spcPct val="100000"/>
              </a:lnSpc>
              <a:spcBef>
                <a:spcPts val="15"/>
              </a:spcBef>
            </a:pPr>
            <a:r>
              <a:rPr lang="en-NZ" sz="1600" spc="-10" dirty="0">
                <a:solidFill>
                  <a:schemeClr val="bg1"/>
                </a:solidFill>
                <a:latin typeface="Cambria"/>
                <a:cs typeface="Cambria"/>
              </a:rPr>
              <a:t>Falsework </a:t>
            </a:r>
            <a:r>
              <a:rPr lang="en-NZ" sz="1600" dirty="0">
                <a:solidFill>
                  <a:schemeClr val="bg1"/>
                </a:solidFill>
                <a:latin typeface="Cambria"/>
                <a:cs typeface="Cambria"/>
              </a:rPr>
              <a:t>is </a:t>
            </a:r>
            <a:r>
              <a:rPr lang="en-NZ" sz="1600" spc="-5" dirty="0">
                <a:solidFill>
                  <a:schemeClr val="bg1"/>
                </a:solidFill>
                <a:latin typeface="Cambria"/>
                <a:cs typeface="Cambria"/>
              </a:rPr>
              <a:t>being used </a:t>
            </a:r>
            <a:r>
              <a:rPr lang="en-NZ" sz="1600" spc="-10" dirty="0">
                <a:solidFill>
                  <a:schemeClr val="bg1"/>
                </a:solidFill>
                <a:latin typeface="Cambria"/>
                <a:cs typeface="Cambria"/>
              </a:rPr>
              <a:t>to </a:t>
            </a:r>
            <a:r>
              <a:rPr lang="en-NZ" sz="1600" spc="-5" dirty="0">
                <a:solidFill>
                  <a:schemeClr val="bg1"/>
                </a:solidFill>
                <a:latin typeface="Cambria"/>
                <a:cs typeface="Cambria"/>
              </a:rPr>
              <a:t>support </a:t>
            </a:r>
            <a:r>
              <a:rPr lang="en-NZ" sz="1600" dirty="0">
                <a:solidFill>
                  <a:schemeClr val="bg1"/>
                </a:solidFill>
                <a:latin typeface="Cambria"/>
                <a:cs typeface="Cambria"/>
              </a:rPr>
              <a:t>a </a:t>
            </a:r>
            <a:r>
              <a:rPr lang="en-NZ" sz="1600" spc="-5" dirty="0">
                <a:solidFill>
                  <a:schemeClr val="bg1"/>
                </a:solidFill>
                <a:latin typeface="Cambria"/>
                <a:cs typeface="Cambria"/>
              </a:rPr>
              <a:t>suspended  floor during</a:t>
            </a:r>
            <a:r>
              <a:rPr lang="en-NZ" sz="1600" dirty="0">
                <a:solidFill>
                  <a:schemeClr val="bg1"/>
                </a:solidFill>
                <a:latin typeface="Cambria"/>
                <a:cs typeface="Cambria"/>
              </a:rPr>
              <a:t> </a:t>
            </a:r>
            <a:r>
              <a:rPr lang="en-NZ" sz="1600" spc="-5" dirty="0">
                <a:solidFill>
                  <a:schemeClr val="bg1"/>
                </a:solidFill>
                <a:latin typeface="Cambria"/>
                <a:cs typeface="Cambria"/>
              </a:rPr>
              <a:t>construction.</a:t>
            </a:r>
            <a:r>
              <a:rPr lang="en-NZ" sz="1600" dirty="0">
                <a:solidFill>
                  <a:schemeClr val="bg1"/>
                </a:solidFill>
                <a:latin typeface="Cambria"/>
                <a:cs typeface="Cambria"/>
              </a:rPr>
              <a:t> </a:t>
            </a:r>
            <a:r>
              <a:rPr sz="1200" spc="-5" dirty="0">
                <a:latin typeface="Cambria"/>
                <a:cs typeface="Cambria"/>
              </a:rPr>
              <a:t>floor during</a:t>
            </a:r>
            <a:r>
              <a:rPr sz="1200" dirty="0">
                <a:latin typeface="Cambria"/>
                <a:cs typeface="Cambria"/>
              </a:rPr>
              <a:t> </a:t>
            </a:r>
            <a:r>
              <a:rPr sz="1200" spc="-5" dirty="0">
                <a:latin typeface="Cambria"/>
                <a:cs typeface="Cambria"/>
              </a:rPr>
              <a:t>construction.</a:t>
            </a:r>
            <a:endParaRPr sz="1200" dirty="0">
              <a:latin typeface="Cambria"/>
              <a:cs typeface="Cambria"/>
            </a:endParaRPr>
          </a:p>
        </p:txBody>
      </p:sp>
      <p:pic>
        <p:nvPicPr>
          <p:cNvPr id="13" name="Picture 12">
            <a:extLst>
              <a:ext uri="{FF2B5EF4-FFF2-40B4-BE49-F238E27FC236}">
                <a16:creationId xmlns:a16="http://schemas.microsoft.com/office/drawing/2014/main" id="{E3F3EC37-D65C-41F9-A8DD-39F58BD14A71}"/>
              </a:ext>
            </a:extLst>
          </p:cNvPr>
          <p:cNvPicPr>
            <a:picLocks noChangeAspect="1"/>
          </p:cNvPicPr>
          <p:nvPr/>
        </p:nvPicPr>
        <p:blipFill>
          <a:blip r:embed="rId6"/>
          <a:stretch>
            <a:fillRect/>
          </a:stretch>
        </p:blipFill>
        <p:spPr>
          <a:xfrm>
            <a:off x="7220553" y="1151010"/>
            <a:ext cx="3664014" cy="957155"/>
          </a:xfrm>
          <a:prstGeom prst="rect">
            <a:avLst/>
          </a:prstGeom>
        </p:spPr>
      </p:pic>
      <p:sp>
        <p:nvSpPr>
          <p:cNvPr id="14" name="object 10">
            <a:extLst>
              <a:ext uri="{FF2B5EF4-FFF2-40B4-BE49-F238E27FC236}">
                <a16:creationId xmlns:a16="http://schemas.microsoft.com/office/drawing/2014/main" id="{0E1315F7-5D77-4C76-9929-7A6A0C6DDB35}"/>
              </a:ext>
            </a:extLst>
          </p:cNvPr>
          <p:cNvSpPr txBox="1"/>
          <p:nvPr/>
        </p:nvSpPr>
        <p:spPr>
          <a:xfrm>
            <a:off x="4398011" y="3508254"/>
            <a:ext cx="1697989" cy="1369060"/>
          </a:xfrm>
          <a:prstGeom prst="rect">
            <a:avLst/>
          </a:prstGeom>
        </p:spPr>
        <p:txBody>
          <a:bodyPr vert="horz" wrap="square" lIns="0" tIns="12700" rIns="0" bIns="0" rtlCol="0">
            <a:spAutoFit/>
          </a:bodyPr>
          <a:lstStyle/>
          <a:p>
            <a:pPr marL="12700">
              <a:lnSpc>
                <a:spcPct val="100000"/>
              </a:lnSpc>
              <a:spcBef>
                <a:spcPts val="100"/>
              </a:spcBef>
            </a:pPr>
            <a:r>
              <a:rPr sz="1600" spc="-5" dirty="0">
                <a:solidFill>
                  <a:schemeClr val="bg1"/>
                </a:solidFill>
                <a:latin typeface="Cambria"/>
                <a:cs typeface="Cambria"/>
              </a:rPr>
              <a:t>Definition</a:t>
            </a:r>
            <a:endParaRPr sz="1600" dirty="0">
              <a:solidFill>
                <a:schemeClr val="bg1"/>
              </a:solidFill>
              <a:latin typeface="Cambria"/>
              <a:cs typeface="Cambria"/>
            </a:endParaRPr>
          </a:p>
          <a:p>
            <a:pPr marL="12700" marR="5080">
              <a:lnSpc>
                <a:spcPct val="100000"/>
              </a:lnSpc>
              <a:spcBef>
                <a:spcPts val="15"/>
              </a:spcBef>
            </a:pPr>
            <a:r>
              <a:rPr sz="1200" dirty="0">
                <a:solidFill>
                  <a:schemeClr val="bg1"/>
                </a:solidFill>
                <a:latin typeface="Cambria"/>
                <a:cs typeface="Cambria"/>
              </a:rPr>
              <a:t>A </a:t>
            </a:r>
            <a:r>
              <a:rPr sz="1200" spc="-10" dirty="0">
                <a:solidFill>
                  <a:schemeClr val="bg1"/>
                </a:solidFill>
                <a:latin typeface="Cambria"/>
                <a:cs typeface="Cambria"/>
              </a:rPr>
              <a:t>temporary framework  </a:t>
            </a:r>
            <a:r>
              <a:rPr sz="1200" spc="-5" dirty="0">
                <a:solidFill>
                  <a:schemeClr val="bg1"/>
                </a:solidFill>
                <a:latin typeface="Cambria"/>
                <a:cs typeface="Cambria"/>
              </a:rPr>
              <a:t>or structure supporting  materials, equipment or </a:t>
            </a:r>
            <a:r>
              <a:rPr sz="1200" dirty="0">
                <a:solidFill>
                  <a:schemeClr val="bg1"/>
                </a:solidFill>
                <a:latin typeface="Cambria"/>
                <a:cs typeface="Cambria"/>
              </a:rPr>
              <a:t>a  </a:t>
            </a:r>
            <a:r>
              <a:rPr sz="1200" spc="-5" dirty="0">
                <a:solidFill>
                  <a:schemeClr val="bg1"/>
                </a:solidFill>
                <a:latin typeface="Cambria"/>
                <a:cs typeface="Cambria"/>
              </a:rPr>
              <a:t>construction </a:t>
            </a:r>
            <a:r>
              <a:rPr sz="1200" spc="-10" dirty="0">
                <a:solidFill>
                  <a:schemeClr val="bg1"/>
                </a:solidFill>
                <a:latin typeface="Cambria"/>
                <a:cs typeface="Cambria"/>
              </a:rPr>
              <a:t>assembly  </a:t>
            </a:r>
            <a:r>
              <a:rPr sz="1200" spc="-5" dirty="0">
                <a:solidFill>
                  <a:schemeClr val="bg1"/>
                </a:solidFill>
                <a:latin typeface="Cambria"/>
                <a:cs typeface="Cambria"/>
              </a:rPr>
              <a:t>while </a:t>
            </a:r>
            <a:r>
              <a:rPr sz="1200" dirty="0">
                <a:solidFill>
                  <a:schemeClr val="bg1"/>
                </a:solidFill>
                <a:latin typeface="Cambria"/>
                <a:cs typeface="Cambria"/>
              </a:rPr>
              <a:t>it is </a:t>
            </a:r>
            <a:r>
              <a:rPr sz="1200" spc="-5" dirty="0">
                <a:solidFill>
                  <a:schemeClr val="bg1"/>
                </a:solidFill>
                <a:latin typeface="Cambria"/>
                <a:cs typeface="Cambria"/>
              </a:rPr>
              <a:t>not self  supporting.</a:t>
            </a:r>
            <a:endParaRPr sz="1200" dirty="0">
              <a:solidFill>
                <a:schemeClr val="bg1"/>
              </a:solidFill>
              <a:latin typeface="Cambria"/>
              <a:cs typeface="Cambria"/>
            </a:endParaRPr>
          </a:p>
        </p:txBody>
      </p:sp>
      <p:pic>
        <p:nvPicPr>
          <p:cNvPr id="15" name="Picture 14">
            <a:extLst>
              <a:ext uri="{FF2B5EF4-FFF2-40B4-BE49-F238E27FC236}">
                <a16:creationId xmlns:a16="http://schemas.microsoft.com/office/drawing/2014/main" id="{004666D8-0520-4AE5-AD39-F6246985273F}"/>
              </a:ext>
            </a:extLst>
          </p:cNvPr>
          <p:cNvPicPr>
            <a:picLocks noChangeAspect="1"/>
          </p:cNvPicPr>
          <p:nvPr/>
        </p:nvPicPr>
        <p:blipFill>
          <a:blip r:embed="rId7"/>
          <a:stretch>
            <a:fillRect/>
          </a:stretch>
        </p:blipFill>
        <p:spPr>
          <a:xfrm>
            <a:off x="9494017" y="3508254"/>
            <a:ext cx="1902117" cy="13229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15</a:t>
            </a:fld>
            <a:endParaRPr lang="en-AU" altLang="en-US">
              <a:solidFill>
                <a:prstClr val="white"/>
              </a:solidFill>
            </a:endParaRPr>
          </a:p>
        </p:txBody>
      </p:sp>
      <p:sp>
        <p:nvSpPr>
          <p:cNvPr id="4" name="Title 3"/>
          <p:cNvSpPr>
            <a:spLocks noGrp="1"/>
          </p:cNvSpPr>
          <p:nvPr>
            <p:ph type="title"/>
          </p:nvPr>
        </p:nvSpPr>
        <p:spPr>
          <a:xfrm>
            <a:off x="838200" y="365125"/>
            <a:ext cx="10515600" cy="6213475"/>
          </a:xfrm>
          <a:solidFill>
            <a:schemeClr val="accent6">
              <a:lumMod val="40000"/>
              <a:lumOff val="60000"/>
            </a:schemeClr>
          </a:solidFill>
        </p:spPr>
        <p:txBody>
          <a:bodyPr/>
          <a:lstStyle/>
          <a:p>
            <a:pPr eaLnBrk="1" fontAlgn="auto" hangingPunct="1">
              <a:spcAft>
                <a:spcPts val="0"/>
              </a:spcAft>
              <a:defRPr/>
            </a:pPr>
            <a:r>
              <a:rPr lang="en-NZ" sz="2667" b="1" dirty="0"/>
              <a:t>12. Consider “The Gaps” as all the plant, equipment, power supplies and permanent and temporary works that should be listed in the Preliminary and General Work Contract Clauses to “input” into the start of work or “receipt” from the completion of works.</a:t>
            </a:r>
            <a:br>
              <a:rPr lang="en-NZ" sz="2667" b="1" dirty="0"/>
            </a:br>
            <a:br>
              <a:rPr lang="en-NZ" sz="2667" b="1" dirty="0"/>
            </a:br>
            <a:r>
              <a:rPr lang="en-NZ" sz="2667" b="1" dirty="0"/>
              <a:t>13. “The Gaps Between are also Builders Works” </a:t>
            </a:r>
            <a:r>
              <a:rPr lang="en-NZ" sz="2667" b="1" dirty="0" err="1"/>
              <a:t>eg</a:t>
            </a:r>
            <a:br>
              <a:rPr lang="en-NZ" sz="2667" b="1" dirty="0"/>
            </a:br>
            <a:r>
              <a:rPr lang="en-NZ" sz="2667" b="1" dirty="0"/>
              <a:t>Excavation, Trenching, Benching, Excavation Organic Removal and Temporary Slope stability prior to engineering or growth</a:t>
            </a:r>
            <a:br>
              <a:rPr lang="en-NZ" sz="2667" b="1" dirty="0"/>
            </a:br>
            <a:br>
              <a:rPr lang="en-NZ" sz="2667" b="1" dirty="0"/>
            </a:br>
            <a:r>
              <a:rPr lang="en-NZ" sz="2667" b="1" dirty="0"/>
              <a:t>14. So Gaps Between Works can be Temporary Works too </a:t>
            </a:r>
            <a:r>
              <a:rPr lang="en-NZ" sz="2667" b="1" dirty="0" err="1"/>
              <a:t>ie</a:t>
            </a:r>
            <a:r>
              <a:rPr lang="en-NZ" sz="2667" b="1" dirty="0"/>
              <a:t> Stock Piles or Structures </a:t>
            </a:r>
            <a:r>
              <a:rPr lang="en-NZ" sz="2667" b="1" dirty="0" err="1"/>
              <a:t>ie</a:t>
            </a:r>
            <a:r>
              <a:rPr lang="en-NZ" sz="2667" b="1" dirty="0"/>
              <a:t> Formwork, </a:t>
            </a:r>
            <a:r>
              <a:rPr lang="en-NZ" sz="2667" b="1" dirty="0" err="1"/>
              <a:t>Falsework</a:t>
            </a:r>
            <a:r>
              <a:rPr lang="en-NZ" sz="2667" b="1" dirty="0"/>
              <a:t>, Propping, Façade Retention, </a:t>
            </a:r>
            <a:r>
              <a:rPr lang="en-NZ" sz="2667" b="1" dirty="0" err="1"/>
              <a:t>Needlings</a:t>
            </a:r>
            <a:r>
              <a:rPr lang="en-NZ" sz="2667" b="1" dirty="0"/>
              <a:t>, Shoring, Edge Protection, Scaffolding.</a:t>
            </a:r>
            <a:endParaRPr lang="en-NZ" sz="2667" dirty="0"/>
          </a:p>
        </p:txBody>
      </p:sp>
    </p:spTree>
    <p:extLst>
      <p:ext uri="{BB962C8B-B14F-4D97-AF65-F5344CB8AC3E}">
        <p14:creationId xmlns:p14="http://schemas.microsoft.com/office/powerpoint/2010/main" val="2396099470"/>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16</a:t>
            </a:fld>
            <a:endParaRPr lang="en-AU" altLang="en-US">
              <a:solidFill>
                <a:prstClr val="white"/>
              </a:solidFill>
            </a:endParaRPr>
          </a:p>
        </p:txBody>
      </p:sp>
      <p:sp>
        <p:nvSpPr>
          <p:cNvPr id="4" name="Title 3"/>
          <p:cNvSpPr>
            <a:spLocks noGrp="1"/>
          </p:cNvSpPr>
          <p:nvPr>
            <p:ph type="title"/>
          </p:nvPr>
        </p:nvSpPr>
        <p:spPr>
          <a:xfrm>
            <a:off x="838200" y="365125"/>
            <a:ext cx="10515600" cy="5804960"/>
          </a:xfrm>
          <a:solidFill>
            <a:schemeClr val="tx2">
              <a:lumMod val="90000"/>
            </a:schemeClr>
          </a:solidFill>
        </p:spPr>
        <p:txBody>
          <a:bodyPr/>
          <a:lstStyle/>
          <a:p>
            <a:pPr eaLnBrk="1" fontAlgn="auto" hangingPunct="1">
              <a:spcAft>
                <a:spcPts val="0"/>
              </a:spcAft>
              <a:defRPr/>
            </a:pPr>
            <a:br>
              <a:rPr lang="en-NZ" sz="2667" b="1" dirty="0"/>
            </a:br>
            <a:r>
              <a:rPr lang="en-NZ" sz="2667" b="1" dirty="0"/>
              <a:t>7. Working at Height Regulations UK and NZ Building Codes and The Health and Safety Act </a:t>
            </a:r>
            <a:br>
              <a:rPr lang="en-NZ" sz="2667" b="1" dirty="0"/>
            </a:br>
            <a:br>
              <a:rPr lang="en-NZ" sz="2667" b="1" dirty="0"/>
            </a:br>
            <a:r>
              <a:rPr lang="en-NZ" sz="2667" b="1" dirty="0"/>
              <a:t>8. The designer has a part to play in that safe and clever design brings economy and safety  </a:t>
            </a:r>
            <a:r>
              <a:rPr lang="en-NZ" sz="2667" b="1" dirty="0" err="1"/>
              <a:t>ie</a:t>
            </a:r>
            <a:br>
              <a:rPr lang="en-NZ" sz="2667" b="1" dirty="0"/>
            </a:br>
            <a:br>
              <a:rPr lang="en-NZ" sz="2667" b="1" dirty="0"/>
            </a:br>
            <a:r>
              <a:rPr lang="en-NZ" sz="2667" b="1" dirty="0"/>
              <a:t>9. Provide Photos say of tower to be painted</a:t>
            </a:r>
            <a:br>
              <a:rPr lang="en-NZ" sz="2667" b="1" dirty="0"/>
            </a:br>
            <a:br>
              <a:rPr lang="en-NZ" sz="2667" b="1" dirty="0"/>
            </a:br>
            <a:r>
              <a:rPr lang="en-NZ" sz="2667" b="1" dirty="0"/>
              <a:t>10. Or Provide Photos of windows to be cleaned</a:t>
            </a:r>
            <a:endParaRPr lang="en-NZ" sz="2667" dirty="0"/>
          </a:p>
        </p:txBody>
      </p:sp>
    </p:spTree>
    <p:extLst>
      <p:ext uri="{BB962C8B-B14F-4D97-AF65-F5344CB8AC3E}">
        <p14:creationId xmlns:p14="http://schemas.microsoft.com/office/powerpoint/2010/main" val="38528028"/>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0604" y="3546762"/>
            <a:ext cx="13224819" cy="550642"/>
          </a:xfrm>
          <a:prstGeom prst="rect">
            <a:avLst/>
          </a:prstGeom>
        </p:spPr>
        <p:txBody>
          <a:bodyPr vert="horz" wrap="square" lIns="0" tIns="16933" rIns="0" bIns="0" rtlCol="0">
            <a:spAutoFit/>
          </a:bodyPr>
          <a:lstStyle/>
          <a:p>
            <a:pPr marL="16933">
              <a:spcBef>
                <a:spcPts val="133"/>
              </a:spcBef>
            </a:pPr>
            <a:r>
              <a:rPr spc="-40" dirty="0"/>
              <a:t>Formwork </a:t>
            </a:r>
            <a:r>
              <a:rPr dirty="0"/>
              <a:t>&amp; </a:t>
            </a:r>
            <a:r>
              <a:rPr spc="-27" dirty="0"/>
              <a:t>Falsework: </a:t>
            </a:r>
            <a:r>
              <a:rPr spc="-7" dirty="0"/>
              <a:t>Beam Construction: </a:t>
            </a:r>
            <a:r>
              <a:rPr spc="-13" dirty="0"/>
              <a:t>Example</a:t>
            </a:r>
            <a:r>
              <a:rPr spc="140" dirty="0"/>
              <a:t> </a:t>
            </a:r>
            <a:r>
              <a:rPr spc="-7" dirty="0"/>
              <a:t>06</a:t>
            </a:r>
          </a:p>
        </p:txBody>
      </p:sp>
      <p:sp>
        <p:nvSpPr>
          <p:cNvPr id="3" name="object 3"/>
          <p:cNvSpPr/>
          <p:nvPr/>
        </p:nvSpPr>
        <p:spPr>
          <a:xfrm>
            <a:off x="5995415" y="3624072"/>
            <a:ext cx="204893" cy="2396067"/>
          </a:xfrm>
          <a:custGeom>
            <a:avLst/>
            <a:gdLst/>
            <a:ahLst/>
            <a:cxnLst/>
            <a:rect l="l" t="t" r="r" b="b"/>
            <a:pathLst>
              <a:path w="153670" h="1797050">
                <a:moveTo>
                  <a:pt x="0" y="1796796"/>
                </a:moveTo>
                <a:lnTo>
                  <a:pt x="153162" y="1796796"/>
                </a:lnTo>
                <a:lnTo>
                  <a:pt x="153162" y="0"/>
                </a:lnTo>
                <a:lnTo>
                  <a:pt x="0" y="0"/>
                </a:lnTo>
                <a:lnTo>
                  <a:pt x="0" y="1796796"/>
                </a:lnTo>
                <a:close/>
              </a:path>
            </a:pathLst>
          </a:custGeom>
          <a:solidFill>
            <a:srgbClr val="CCCC00"/>
          </a:solidFill>
        </p:spPr>
        <p:txBody>
          <a:bodyPr wrap="square" lIns="0" tIns="0" rIns="0" bIns="0" rtlCol="0"/>
          <a:lstStyle/>
          <a:p>
            <a:endParaRPr/>
          </a:p>
        </p:txBody>
      </p:sp>
      <p:sp>
        <p:nvSpPr>
          <p:cNvPr id="4" name="object 4"/>
          <p:cNvSpPr/>
          <p:nvPr/>
        </p:nvSpPr>
        <p:spPr>
          <a:xfrm>
            <a:off x="4670683" y="3371770"/>
            <a:ext cx="1520613" cy="1319953"/>
          </a:xfrm>
          <a:custGeom>
            <a:avLst/>
            <a:gdLst/>
            <a:ahLst/>
            <a:cxnLst/>
            <a:rect l="l" t="t" r="r" b="b"/>
            <a:pathLst>
              <a:path w="1140460" h="989964">
                <a:moveTo>
                  <a:pt x="84924" y="0"/>
                </a:moveTo>
                <a:lnTo>
                  <a:pt x="0" y="100825"/>
                </a:lnTo>
                <a:lnTo>
                  <a:pt x="1055433" y="989799"/>
                </a:lnTo>
                <a:lnTo>
                  <a:pt x="1140358" y="888974"/>
                </a:lnTo>
                <a:lnTo>
                  <a:pt x="84924" y="0"/>
                </a:lnTo>
                <a:close/>
              </a:path>
            </a:pathLst>
          </a:custGeom>
          <a:solidFill>
            <a:srgbClr val="CCCC00"/>
          </a:solidFill>
        </p:spPr>
        <p:txBody>
          <a:bodyPr wrap="square" lIns="0" tIns="0" rIns="0" bIns="0" rtlCol="0"/>
          <a:lstStyle/>
          <a:p>
            <a:endParaRPr/>
          </a:p>
        </p:txBody>
      </p:sp>
      <p:sp>
        <p:nvSpPr>
          <p:cNvPr id="5" name="object 5"/>
          <p:cNvSpPr/>
          <p:nvPr/>
        </p:nvSpPr>
        <p:spPr>
          <a:xfrm>
            <a:off x="4691887" y="3437128"/>
            <a:ext cx="2817707" cy="187113"/>
          </a:xfrm>
          <a:custGeom>
            <a:avLst/>
            <a:gdLst/>
            <a:ahLst/>
            <a:cxnLst/>
            <a:rect l="l" t="t" r="r" b="b"/>
            <a:pathLst>
              <a:path w="2113279" h="140335">
                <a:moveTo>
                  <a:pt x="0" y="0"/>
                </a:moveTo>
                <a:lnTo>
                  <a:pt x="2113026" y="0"/>
                </a:lnTo>
                <a:lnTo>
                  <a:pt x="2113026" y="140207"/>
                </a:lnTo>
                <a:lnTo>
                  <a:pt x="0" y="140207"/>
                </a:lnTo>
                <a:lnTo>
                  <a:pt x="0" y="0"/>
                </a:lnTo>
                <a:close/>
              </a:path>
            </a:pathLst>
          </a:custGeom>
          <a:solidFill>
            <a:srgbClr val="CCCC00"/>
          </a:solidFill>
        </p:spPr>
        <p:txBody>
          <a:bodyPr wrap="square" lIns="0" tIns="0" rIns="0" bIns="0" rtlCol="0"/>
          <a:lstStyle/>
          <a:p>
            <a:endParaRPr/>
          </a:p>
        </p:txBody>
      </p:sp>
      <p:sp>
        <p:nvSpPr>
          <p:cNvPr id="6" name="object 6"/>
          <p:cNvSpPr/>
          <p:nvPr/>
        </p:nvSpPr>
        <p:spPr>
          <a:xfrm>
            <a:off x="5993664" y="3375426"/>
            <a:ext cx="1510453" cy="1333500"/>
          </a:xfrm>
          <a:custGeom>
            <a:avLst/>
            <a:gdLst/>
            <a:ahLst/>
            <a:cxnLst/>
            <a:rect l="l" t="t" r="r" b="b"/>
            <a:pathLst>
              <a:path w="1132839" h="1000125">
                <a:moveTo>
                  <a:pt x="1046391" y="0"/>
                </a:moveTo>
                <a:lnTo>
                  <a:pt x="0" y="899591"/>
                </a:lnTo>
                <a:lnTo>
                  <a:pt x="85940" y="999566"/>
                </a:lnTo>
                <a:lnTo>
                  <a:pt x="1132332" y="99961"/>
                </a:lnTo>
                <a:lnTo>
                  <a:pt x="1046391" y="0"/>
                </a:lnTo>
                <a:close/>
              </a:path>
            </a:pathLst>
          </a:custGeom>
          <a:solidFill>
            <a:srgbClr val="CCCC00"/>
          </a:solidFill>
        </p:spPr>
        <p:txBody>
          <a:bodyPr wrap="square" lIns="0" tIns="0" rIns="0" bIns="0" rtlCol="0"/>
          <a:lstStyle/>
          <a:p>
            <a:endParaRPr/>
          </a:p>
        </p:txBody>
      </p:sp>
      <p:sp>
        <p:nvSpPr>
          <p:cNvPr id="7" name="object 7"/>
          <p:cNvSpPr/>
          <p:nvPr/>
        </p:nvSpPr>
        <p:spPr>
          <a:xfrm>
            <a:off x="5449315" y="3036315"/>
            <a:ext cx="1348740" cy="0"/>
          </a:xfrm>
          <a:custGeom>
            <a:avLst/>
            <a:gdLst/>
            <a:ahLst/>
            <a:cxnLst/>
            <a:rect l="l" t="t" r="r" b="b"/>
            <a:pathLst>
              <a:path w="1011554">
                <a:moveTo>
                  <a:pt x="0" y="0"/>
                </a:moveTo>
                <a:lnTo>
                  <a:pt x="1011174" y="0"/>
                </a:lnTo>
              </a:path>
            </a:pathLst>
          </a:custGeom>
          <a:ln w="56387">
            <a:solidFill>
              <a:srgbClr val="996600"/>
            </a:solidFill>
          </a:ln>
        </p:spPr>
        <p:txBody>
          <a:bodyPr wrap="square" lIns="0" tIns="0" rIns="0" bIns="0" rtlCol="0"/>
          <a:lstStyle/>
          <a:p>
            <a:endParaRPr/>
          </a:p>
        </p:txBody>
      </p:sp>
      <p:sp>
        <p:nvSpPr>
          <p:cNvPr id="8" name="object 8"/>
          <p:cNvSpPr/>
          <p:nvPr/>
        </p:nvSpPr>
        <p:spPr>
          <a:xfrm>
            <a:off x="5449315" y="2998724"/>
            <a:ext cx="1348740" cy="75353"/>
          </a:xfrm>
          <a:custGeom>
            <a:avLst/>
            <a:gdLst/>
            <a:ahLst/>
            <a:cxnLst/>
            <a:rect l="l" t="t" r="r" b="b"/>
            <a:pathLst>
              <a:path w="1011554" h="56514">
                <a:moveTo>
                  <a:pt x="0" y="0"/>
                </a:moveTo>
                <a:lnTo>
                  <a:pt x="1011174" y="0"/>
                </a:lnTo>
                <a:lnTo>
                  <a:pt x="1011174" y="56387"/>
                </a:lnTo>
                <a:lnTo>
                  <a:pt x="0" y="56387"/>
                </a:lnTo>
                <a:lnTo>
                  <a:pt x="0" y="0"/>
                </a:lnTo>
                <a:close/>
              </a:path>
            </a:pathLst>
          </a:custGeom>
          <a:ln w="9905">
            <a:solidFill>
              <a:srgbClr val="000000"/>
            </a:solidFill>
          </a:ln>
        </p:spPr>
        <p:txBody>
          <a:bodyPr wrap="square" lIns="0" tIns="0" rIns="0" bIns="0" rtlCol="0"/>
          <a:lstStyle/>
          <a:p>
            <a:endParaRPr/>
          </a:p>
        </p:txBody>
      </p:sp>
      <p:sp>
        <p:nvSpPr>
          <p:cNvPr id="9" name="object 9"/>
          <p:cNvSpPr/>
          <p:nvPr/>
        </p:nvSpPr>
        <p:spPr>
          <a:xfrm>
            <a:off x="6749795" y="1507236"/>
            <a:ext cx="2786380" cy="0"/>
          </a:xfrm>
          <a:custGeom>
            <a:avLst/>
            <a:gdLst/>
            <a:ahLst/>
            <a:cxnLst/>
            <a:rect l="l" t="t" r="r" b="b"/>
            <a:pathLst>
              <a:path w="2089784">
                <a:moveTo>
                  <a:pt x="0" y="0"/>
                </a:moveTo>
                <a:lnTo>
                  <a:pt x="2089403" y="0"/>
                </a:lnTo>
              </a:path>
            </a:pathLst>
          </a:custGeom>
          <a:ln w="54863">
            <a:solidFill>
              <a:srgbClr val="996600"/>
            </a:solidFill>
          </a:ln>
        </p:spPr>
        <p:txBody>
          <a:bodyPr wrap="square" lIns="0" tIns="0" rIns="0" bIns="0" rtlCol="0"/>
          <a:lstStyle/>
          <a:p>
            <a:endParaRPr/>
          </a:p>
        </p:txBody>
      </p:sp>
      <p:sp>
        <p:nvSpPr>
          <p:cNvPr id="10" name="object 10"/>
          <p:cNvSpPr/>
          <p:nvPr/>
        </p:nvSpPr>
        <p:spPr>
          <a:xfrm>
            <a:off x="6749795" y="1470659"/>
            <a:ext cx="2786380" cy="73659"/>
          </a:xfrm>
          <a:custGeom>
            <a:avLst/>
            <a:gdLst/>
            <a:ahLst/>
            <a:cxnLst/>
            <a:rect l="l" t="t" r="r" b="b"/>
            <a:pathLst>
              <a:path w="2089784" h="55244">
                <a:moveTo>
                  <a:pt x="0" y="0"/>
                </a:moveTo>
                <a:lnTo>
                  <a:pt x="2089403" y="0"/>
                </a:lnTo>
                <a:lnTo>
                  <a:pt x="2089403" y="54863"/>
                </a:lnTo>
                <a:lnTo>
                  <a:pt x="0" y="54863"/>
                </a:lnTo>
                <a:lnTo>
                  <a:pt x="0" y="0"/>
                </a:lnTo>
                <a:close/>
              </a:path>
            </a:pathLst>
          </a:custGeom>
          <a:ln w="9906">
            <a:solidFill>
              <a:srgbClr val="000000"/>
            </a:solidFill>
          </a:ln>
        </p:spPr>
        <p:txBody>
          <a:bodyPr wrap="square" lIns="0" tIns="0" rIns="0" bIns="0" rtlCol="0"/>
          <a:lstStyle/>
          <a:p>
            <a:endParaRPr/>
          </a:p>
        </p:txBody>
      </p:sp>
      <p:sp>
        <p:nvSpPr>
          <p:cNvPr id="11" name="object 11"/>
          <p:cNvSpPr/>
          <p:nvPr/>
        </p:nvSpPr>
        <p:spPr>
          <a:xfrm>
            <a:off x="2685797" y="1503171"/>
            <a:ext cx="2771985" cy="0"/>
          </a:xfrm>
          <a:custGeom>
            <a:avLst/>
            <a:gdLst/>
            <a:ahLst/>
            <a:cxnLst/>
            <a:rect l="l" t="t" r="r" b="b"/>
            <a:pathLst>
              <a:path w="2078989">
                <a:moveTo>
                  <a:pt x="0" y="0"/>
                </a:moveTo>
                <a:lnTo>
                  <a:pt x="2078736" y="0"/>
                </a:lnTo>
              </a:path>
            </a:pathLst>
          </a:custGeom>
          <a:ln w="77724">
            <a:solidFill>
              <a:srgbClr val="996600"/>
            </a:solidFill>
          </a:ln>
        </p:spPr>
        <p:txBody>
          <a:bodyPr wrap="square" lIns="0" tIns="0" rIns="0" bIns="0" rtlCol="0"/>
          <a:lstStyle/>
          <a:p>
            <a:endParaRPr/>
          </a:p>
        </p:txBody>
      </p:sp>
      <p:sp>
        <p:nvSpPr>
          <p:cNvPr id="12" name="object 12"/>
          <p:cNvSpPr/>
          <p:nvPr/>
        </p:nvSpPr>
        <p:spPr>
          <a:xfrm>
            <a:off x="2685797" y="1451355"/>
            <a:ext cx="2771985" cy="104140"/>
          </a:xfrm>
          <a:custGeom>
            <a:avLst/>
            <a:gdLst/>
            <a:ahLst/>
            <a:cxnLst/>
            <a:rect l="l" t="t" r="r" b="b"/>
            <a:pathLst>
              <a:path w="2078989" h="78105">
                <a:moveTo>
                  <a:pt x="2078736" y="0"/>
                </a:moveTo>
                <a:lnTo>
                  <a:pt x="0" y="0"/>
                </a:lnTo>
                <a:lnTo>
                  <a:pt x="0" y="77724"/>
                </a:lnTo>
                <a:lnTo>
                  <a:pt x="2078736" y="77724"/>
                </a:lnTo>
                <a:lnTo>
                  <a:pt x="2078736" y="0"/>
                </a:lnTo>
                <a:close/>
              </a:path>
            </a:pathLst>
          </a:custGeom>
          <a:ln w="9906">
            <a:solidFill>
              <a:srgbClr val="000000"/>
            </a:solidFill>
          </a:ln>
        </p:spPr>
        <p:txBody>
          <a:bodyPr wrap="square" lIns="0" tIns="0" rIns="0" bIns="0" rtlCol="0"/>
          <a:lstStyle/>
          <a:p>
            <a:endParaRPr/>
          </a:p>
        </p:txBody>
      </p:sp>
      <p:sp>
        <p:nvSpPr>
          <p:cNvPr id="13" name="object 13"/>
          <p:cNvSpPr/>
          <p:nvPr/>
        </p:nvSpPr>
        <p:spPr>
          <a:xfrm>
            <a:off x="7672831" y="2138680"/>
            <a:ext cx="189653" cy="3891280"/>
          </a:xfrm>
          <a:custGeom>
            <a:avLst/>
            <a:gdLst/>
            <a:ahLst/>
            <a:cxnLst/>
            <a:rect l="l" t="t" r="r" b="b"/>
            <a:pathLst>
              <a:path w="142239" h="2918460">
                <a:moveTo>
                  <a:pt x="0" y="0"/>
                </a:moveTo>
                <a:lnTo>
                  <a:pt x="141732" y="0"/>
                </a:lnTo>
                <a:lnTo>
                  <a:pt x="141732" y="2918460"/>
                </a:lnTo>
                <a:lnTo>
                  <a:pt x="0" y="2918460"/>
                </a:lnTo>
                <a:lnTo>
                  <a:pt x="0" y="0"/>
                </a:lnTo>
                <a:close/>
              </a:path>
            </a:pathLst>
          </a:custGeom>
          <a:solidFill>
            <a:srgbClr val="CCCC00"/>
          </a:solidFill>
        </p:spPr>
        <p:txBody>
          <a:bodyPr wrap="square" lIns="0" tIns="0" rIns="0" bIns="0" rtlCol="0"/>
          <a:lstStyle/>
          <a:p>
            <a:endParaRPr/>
          </a:p>
        </p:txBody>
      </p:sp>
      <p:sp>
        <p:nvSpPr>
          <p:cNvPr id="14" name="object 14"/>
          <p:cNvSpPr/>
          <p:nvPr/>
        </p:nvSpPr>
        <p:spPr>
          <a:xfrm>
            <a:off x="7672831" y="1857249"/>
            <a:ext cx="175260" cy="336972"/>
          </a:xfrm>
          <a:custGeom>
            <a:avLst/>
            <a:gdLst/>
            <a:ahLst/>
            <a:cxnLst/>
            <a:rect l="l" t="t" r="r" b="b"/>
            <a:pathLst>
              <a:path w="131445" h="252730">
                <a:moveTo>
                  <a:pt x="0" y="0"/>
                </a:moveTo>
                <a:lnTo>
                  <a:pt x="131063" y="0"/>
                </a:lnTo>
                <a:lnTo>
                  <a:pt x="131063" y="252222"/>
                </a:lnTo>
                <a:lnTo>
                  <a:pt x="0" y="252222"/>
                </a:lnTo>
                <a:lnTo>
                  <a:pt x="0" y="0"/>
                </a:lnTo>
                <a:close/>
              </a:path>
            </a:pathLst>
          </a:custGeom>
          <a:solidFill>
            <a:srgbClr val="996600"/>
          </a:solidFill>
        </p:spPr>
        <p:txBody>
          <a:bodyPr wrap="square" lIns="0" tIns="0" rIns="0" bIns="0" rtlCol="0"/>
          <a:lstStyle/>
          <a:p>
            <a:endParaRPr/>
          </a:p>
        </p:txBody>
      </p:sp>
      <p:sp>
        <p:nvSpPr>
          <p:cNvPr id="15" name="object 15"/>
          <p:cNvSpPr/>
          <p:nvPr/>
        </p:nvSpPr>
        <p:spPr>
          <a:xfrm>
            <a:off x="4344415" y="2150871"/>
            <a:ext cx="189653" cy="3891280"/>
          </a:xfrm>
          <a:custGeom>
            <a:avLst/>
            <a:gdLst/>
            <a:ahLst/>
            <a:cxnLst/>
            <a:rect l="l" t="t" r="r" b="b"/>
            <a:pathLst>
              <a:path w="142239" h="2918460">
                <a:moveTo>
                  <a:pt x="141732" y="0"/>
                </a:moveTo>
                <a:lnTo>
                  <a:pt x="0" y="0"/>
                </a:lnTo>
                <a:lnTo>
                  <a:pt x="0" y="2918460"/>
                </a:lnTo>
                <a:lnTo>
                  <a:pt x="141732" y="2918460"/>
                </a:lnTo>
                <a:lnTo>
                  <a:pt x="141732" y="0"/>
                </a:lnTo>
                <a:close/>
              </a:path>
            </a:pathLst>
          </a:custGeom>
          <a:solidFill>
            <a:srgbClr val="CCCC00"/>
          </a:solidFill>
        </p:spPr>
        <p:txBody>
          <a:bodyPr wrap="square" lIns="0" tIns="0" rIns="0" bIns="0" rtlCol="0"/>
          <a:lstStyle/>
          <a:p>
            <a:endParaRPr/>
          </a:p>
        </p:txBody>
      </p:sp>
      <p:sp>
        <p:nvSpPr>
          <p:cNvPr id="16" name="object 16"/>
          <p:cNvSpPr/>
          <p:nvPr/>
        </p:nvSpPr>
        <p:spPr>
          <a:xfrm>
            <a:off x="4358639" y="1869440"/>
            <a:ext cx="175260" cy="335280"/>
          </a:xfrm>
          <a:custGeom>
            <a:avLst/>
            <a:gdLst/>
            <a:ahLst/>
            <a:cxnLst/>
            <a:rect l="l" t="t" r="r" b="b"/>
            <a:pathLst>
              <a:path w="131445" h="251460">
                <a:moveTo>
                  <a:pt x="131063" y="0"/>
                </a:moveTo>
                <a:lnTo>
                  <a:pt x="0" y="0"/>
                </a:lnTo>
                <a:lnTo>
                  <a:pt x="0" y="251460"/>
                </a:lnTo>
                <a:lnTo>
                  <a:pt x="131063" y="251460"/>
                </a:lnTo>
                <a:lnTo>
                  <a:pt x="131063" y="0"/>
                </a:lnTo>
                <a:close/>
              </a:path>
            </a:pathLst>
          </a:custGeom>
          <a:solidFill>
            <a:srgbClr val="996600"/>
          </a:solidFill>
        </p:spPr>
        <p:txBody>
          <a:bodyPr wrap="square" lIns="0" tIns="0" rIns="0" bIns="0" rtlCol="0"/>
          <a:lstStyle/>
          <a:p>
            <a:endParaRPr/>
          </a:p>
        </p:txBody>
      </p:sp>
      <p:sp>
        <p:nvSpPr>
          <p:cNvPr id="17" name="object 17"/>
          <p:cNvSpPr/>
          <p:nvPr/>
        </p:nvSpPr>
        <p:spPr>
          <a:xfrm>
            <a:off x="5433568" y="1564133"/>
            <a:ext cx="0" cy="1023620"/>
          </a:xfrm>
          <a:custGeom>
            <a:avLst/>
            <a:gdLst/>
            <a:ahLst/>
            <a:cxnLst/>
            <a:rect l="l" t="t" r="r" b="b"/>
            <a:pathLst>
              <a:path h="767714">
                <a:moveTo>
                  <a:pt x="0" y="0"/>
                </a:moveTo>
                <a:lnTo>
                  <a:pt x="0" y="767714"/>
                </a:lnTo>
              </a:path>
            </a:pathLst>
          </a:custGeom>
          <a:ln w="44957">
            <a:solidFill>
              <a:srgbClr val="996600"/>
            </a:solidFill>
          </a:ln>
        </p:spPr>
        <p:txBody>
          <a:bodyPr wrap="square" lIns="0" tIns="0" rIns="0" bIns="0" rtlCol="0"/>
          <a:lstStyle/>
          <a:p>
            <a:endParaRPr/>
          </a:p>
        </p:txBody>
      </p:sp>
      <p:sp>
        <p:nvSpPr>
          <p:cNvPr id="18" name="object 18"/>
          <p:cNvSpPr/>
          <p:nvPr/>
        </p:nvSpPr>
        <p:spPr>
          <a:xfrm>
            <a:off x="5433568" y="2663953"/>
            <a:ext cx="0" cy="481753"/>
          </a:xfrm>
          <a:custGeom>
            <a:avLst/>
            <a:gdLst/>
            <a:ahLst/>
            <a:cxnLst/>
            <a:rect l="l" t="t" r="r" b="b"/>
            <a:pathLst>
              <a:path h="361314">
                <a:moveTo>
                  <a:pt x="0" y="0"/>
                </a:moveTo>
                <a:lnTo>
                  <a:pt x="0" y="360806"/>
                </a:lnTo>
              </a:path>
            </a:pathLst>
          </a:custGeom>
          <a:ln w="44957">
            <a:solidFill>
              <a:srgbClr val="996600"/>
            </a:solidFill>
          </a:ln>
        </p:spPr>
        <p:txBody>
          <a:bodyPr wrap="square" lIns="0" tIns="0" rIns="0" bIns="0" rtlCol="0"/>
          <a:lstStyle/>
          <a:p>
            <a:endParaRPr/>
          </a:p>
        </p:txBody>
      </p:sp>
      <p:sp>
        <p:nvSpPr>
          <p:cNvPr id="19" name="object 19"/>
          <p:cNvSpPr/>
          <p:nvPr/>
        </p:nvSpPr>
        <p:spPr>
          <a:xfrm>
            <a:off x="5403596" y="1564132"/>
            <a:ext cx="60113" cy="1581573"/>
          </a:xfrm>
          <a:custGeom>
            <a:avLst/>
            <a:gdLst/>
            <a:ahLst/>
            <a:cxnLst/>
            <a:rect l="l" t="t" r="r" b="b"/>
            <a:pathLst>
              <a:path w="45085" h="1186180">
                <a:moveTo>
                  <a:pt x="44958" y="1185671"/>
                </a:moveTo>
                <a:lnTo>
                  <a:pt x="0" y="1185671"/>
                </a:lnTo>
                <a:lnTo>
                  <a:pt x="0" y="0"/>
                </a:lnTo>
                <a:lnTo>
                  <a:pt x="44958" y="0"/>
                </a:lnTo>
                <a:lnTo>
                  <a:pt x="44958" y="1185671"/>
                </a:lnTo>
                <a:close/>
              </a:path>
            </a:pathLst>
          </a:custGeom>
          <a:ln w="9905">
            <a:solidFill>
              <a:srgbClr val="000000"/>
            </a:solidFill>
          </a:ln>
        </p:spPr>
        <p:txBody>
          <a:bodyPr wrap="square" lIns="0" tIns="0" rIns="0" bIns="0" rtlCol="0"/>
          <a:lstStyle/>
          <a:p>
            <a:endParaRPr/>
          </a:p>
        </p:txBody>
      </p:sp>
      <p:sp>
        <p:nvSpPr>
          <p:cNvPr id="20" name="object 20"/>
          <p:cNvSpPr/>
          <p:nvPr/>
        </p:nvSpPr>
        <p:spPr>
          <a:xfrm>
            <a:off x="6834123" y="1558037"/>
            <a:ext cx="0" cy="1030393"/>
          </a:xfrm>
          <a:custGeom>
            <a:avLst/>
            <a:gdLst/>
            <a:ahLst/>
            <a:cxnLst/>
            <a:rect l="l" t="t" r="r" b="b"/>
            <a:pathLst>
              <a:path h="772794">
                <a:moveTo>
                  <a:pt x="0" y="0"/>
                </a:moveTo>
                <a:lnTo>
                  <a:pt x="0" y="772287"/>
                </a:lnTo>
              </a:path>
            </a:pathLst>
          </a:custGeom>
          <a:ln w="56388">
            <a:solidFill>
              <a:srgbClr val="996600"/>
            </a:solidFill>
          </a:ln>
        </p:spPr>
        <p:txBody>
          <a:bodyPr wrap="square" lIns="0" tIns="0" rIns="0" bIns="0" rtlCol="0"/>
          <a:lstStyle/>
          <a:p>
            <a:endParaRPr/>
          </a:p>
        </p:txBody>
      </p:sp>
      <p:sp>
        <p:nvSpPr>
          <p:cNvPr id="21" name="object 21"/>
          <p:cNvSpPr/>
          <p:nvPr/>
        </p:nvSpPr>
        <p:spPr>
          <a:xfrm>
            <a:off x="6834123" y="2663953"/>
            <a:ext cx="0" cy="476673"/>
          </a:xfrm>
          <a:custGeom>
            <a:avLst/>
            <a:gdLst/>
            <a:ahLst/>
            <a:cxnLst/>
            <a:rect l="l" t="t" r="r" b="b"/>
            <a:pathLst>
              <a:path h="357505">
                <a:moveTo>
                  <a:pt x="0" y="0"/>
                </a:moveTo>
                <a:lnTo>
                  <a:pt x="0" y="356997"/>
                </a:lnTo>
              </a:path>
            </a:pathLst>
          </a:custGeom>
          <a:ln w="56388">
            <a:solidFill>
              <a:srgbClr val="996600"/>
            </a:solidFill>
          </a:ln>
        </p:spPr>
        <p:txBody>
          <a:bodyPr wrap="square" lIns="0" tIns="0" rIns="0" bIns="0" rtlCol="0"/>
          <a:lstStyle/>
          <a:p>
            <a:endParaRPr/>
          </a:p>
        </p:txBody>
      </p:sp>
      <p:sp>
        <p:nvSpPr>
          <p:cNvPr id="22" name="object 22"/>
          <p:cNvSpPr/>
          <p:nvPr/>
        </p:nvSpPr>
        <p:spPr>
          <a:xfrm>
            <a:off x="6796532" y="1558037"/>
            <a:ext cx="75353" cy="1582420"/>
          </a:xfrm>
          <a:custGeom>
            <a:avLst/>
            <a:gdLst/>
            <a:ahLst/>
            <a:cxnLst/>
            <a:rect l="l" t="t" r="r" b="b"/>
            <a:pathLst>
              <a:path w="56514" h="1186814">
                <a:moveTo>
                  <a:pt x="56387" y="1186434"/>
                </a:moveTo>
                <a:lnTo>
                  <a:pt x="0" y="1186434"/>
                </a:lnTo>
                <a:lnTo>
                  <a:pt x="0" y="0"/>
                </a:lnTo>
                <a:lnTo>
                  <a:pt x="56387" y="0"/>
                </a:lnTo>
                <a:lnTo>
                  <a:pt x="56387" y="1186434"/>
                </a:lnTo>
                <a:close/>
              </a:path>
            </a:pathLst>
          </a:custGeom>
          <a:ln w="9906">
            <a:solidFill>
              <a:srgbClr val="000000"/>
            </a:solidFill>
          </a:ln>
        </p:spPr>
        <p:txBody>
          <a:bodyPr wrap="square" lIns="0" tIns="0" rIns="0" bIns="0" rtlCol="0"/>
          <a:lstStyle/>
          <a:p>
            <a:endParaRPr/>
          </a:p>
        </p:txBody>
      </p:sp>
      <p:sp>
        <p:nvSpPr>
          <p:cNvPr id="23" name="object 23"/>
          <p:cNvSpPr/>
          <p:nvPr/>
        </p:nvSpPr>
        <p:spPr>
          <a:xfrm>
            <a:off x="6874255" y="1550415"/>
            <a:ext cx="160019" cy="1038013"/>
          </a:xfrm>
          <a:custGeom>
            <a:avLst/>
            <a:gdLst/>
            <a:ahLst/>
            <a:cxnLst/>
            <a:rect l="l" t="t" r="r" b="b"/>
            <a:pathLst>
              <a:path w="120014" h="778510">
                <a:moveTo>
                  <a:pt x="0" y="778001"/>
                </a:moveTo>
                <a:lnTo>
                  <a:pt x="119634" y="778001"/>
                </a:lnTo>
                <a:lnTo>
                  <a:pt x="119634" y="0"/>
                </a:lnTo>
                <a:lnTo>
                  <a:pt x="0" y="0"/>
                </a:lnTo>
                <a:lnTo>
                  <a:pt x="0" y="778001"/>
                </a:lnTo>
                <a:close/>
              </a:path>
            </a:pathLst>
          </a:custGeom>
          <a:solidFill>
            <a:srgbClr val="CCCC00"/>
          </a:solidFill>
        </p:spPr>
        <p:txBody>
          <a:bodyPr wrap="square" lIns="0" tIns="0" rIns="0" bIns="0" rtlCol="0"/>
          <a:lstStyle/>
          <a:p>
            <a:endParaRPr/>
          </a:p>
        </p:txBody>
      </p:sp>
      <p:sp>
        <p:nvSpPr>
          <p:cNvPr id="24" name="object 24"/>
          <p:cNvSpPr/>
          <p:nvPr/>
        </p:nvSpPr>
        <p:spPr>
          <a:xfrm>
            <a:off x="6874255" y="2663952"/>
            <a:ext cx="160019" cy="484293"/>
          </a:xfrm>
          <a:custGeom>
            <a:avLst/>
            <a:gdLst/>
            <a:ahLst/>
            <a:cxnLst/>
            <a:rect l="l" t="t" r="r" b="b"/>
            <a:pathLst>
              <a:path w="120014" h="363219">
                <a:moveTo>
                  <a:pt x="0" y="362712"/>
                </a:moveTo>
                <a:lnTo>
                  <a:pt x="119634" y="362712"/>
                </a:lnTo>
                <a:lnTo>
                  <a:pt x="119634" y="0"/>
                </a:lnTo>
                <a:lnTo>
                  <a:pt x="0" y="0"/>
                </a:lnTo>
                <a:lnTo>
                  <a:pt x="0" y="362712"/>
                </a:lnTo>
                <a:close/>
              </a:path>
            </a:pathLst>
          </a:custGeom>
          <a:solidFill>
            <a:srgbClr val="CCCC00"/>
          </a:solidFill>
        </p:spPr>
        <p:txBody>
          <a:bodyPr wrap="square" lIns="0" tIns="0" rIns="0" bIns="0" rtlCol="0"/>
          <a:lstStyle/>
          <a:p>
            <a:endParaRPr/>
          </a:p>
        </p:txBody>
      </p:sp>
      <p:sp>
        <p:nvSpPr>
          <p:cNvPr id="25" name="object 25"/>
          <p:cNvSpPr/>
          <p:nvPr/>
        </p:nvSpPr>
        <p:spPr>
          <a:xfrm>
            <a:off x="5231384" y="1561592"/>
            <a:ext cx="160019" cy="1026160"/>
          </a:xfrm>
          <a:custGeom>
            <a:avLst/>
            <a:gdLst/>
            <a:ahLst/>
            <a:cxnLst/>
            <a:rect l="l" t="t" r="r" b="b"/>
            <a:pathLst>
              <a:path w="120014" h="769619">
                <a:moveTo>
                  <a:pt x="0" y="769619"/>
                </a:moveTo>
                <a:lnTo>
                  <a:pt x="119634" y="769619"/>
                </a:lnTo>
                <a:lnTo>
                  <a:pt x="119634" y="0"/>
                </a:lnTo>
                <a:lnTo>
                  <a:pt x="0" y="0"/>
                </a:lnTo>
                <a:lnTo>
                  <a:pt x="0" y="769619"/>
                </a:lnTo>
                <a:close/>
              </a:path>
            </a:pathLst>
          </a:custGeom>
          <a:solidFill>
            <a:srgbClr val="CCCC00"/>
          </a:solidFill>
        </p:spPr>
        <p:txBody>
          <a:bodyPr wrap="square" lIns="0" tIns="0" rIns="0" bIns="0" rtlCol="0"/>
          <a:lstStyle/>
          <a:p>
            <a:endParaRPr/>
          </a:p>
        </p:txBody>
      </p:sp>
      <p:sp>
        <p:nvSpPr>
          <p:cNvPr id="26" name="object 26"/>
          <p:cNvSpPr/>
          <p:nvPr/>
        </p:nvSpPr>
        <p:spPr>
          <a:xfrm>
            <a:off x="5231384" y="2663953"/>
            <a:ext cx="160019" cy="495300"/>
          </a:xfrm>
          <a:custGeom>
            <a:avLst/>
            <a:gdLst/>
            <a:ahLst/>
            <a:cxnLst/>
            <a:rect l="l" t="t" r="r" b="b"/>
            <a:pathLst>
              <a:path w="120014" h="371475">
                <a:moveTo>
                  <a:pt x="0" y="371094"/>
                </a:moveTo>
                <a:lnTo>
                  <a:pt x="119634" y="371094"/>
                </a:lnTo>
                <a:lnTo>
                  <a:pt x="119634" y="0"/>
                </a:lnTo>
                <a:lnTo>
                  <a:pt x="0" y="0"/>
                </a:lnTo>
                <a:lnTo>
                  <a:pt x="0" y="371094"/>
                </a:lnTo>
                <a:close/>
              </a:path>
            </a:pathLst>
          </a:custGeom>
          <a:solidFill>
            <a:srgbClr val="CCCC00"/>
          </a:solidFill>
        </p:spPr>
        <p:txBody>
          <a:bodyPr wrap="square" lIns="0" tIns="0" rIns="0" bIns="0" rtlCol="0"/>
          <a:lstStyle/>
          <a:p>
            <a:endParaRPr/>
          </a:p>
        </p:txBody>
      </p:sp>
      <p:sp>
        <p:nvSpPr>
          <p:cNvPr id="27" name="object 27"/>
          <p:cNvSpPr/>
          <p:nvPr/>
        </p:nvSpPr>
        <p:spPr>
          <a:xfrm>
            <a:off x="5477764" y="3073907"/>
            <a:ext cx="146473" cy="364067"/>
          </a:xfrm>
          <a:custGeom>
            <a:avLst/>
            <a:gdLst/>
            <a:ahLst/>
            <a:cxnLst/>
            <a:rect l="l" t="t" r="r" b="b"/>
            <a:pathLst>
              <a:path w="109854" h="273050">
                <a:moveTo>
                  <a:pt x="0" y="0"/>
                </a:moveTo>
                <a:lnTo>
                  <a:pt x="109727" y="0"/>
                </a:lnTo>
                <a:lnTo>
                  <a:pt x="109727" y="272795"/>
                </a:lnTo>
                <a:lnTo>
                  <a:pt x="0" y="272795"/>
                </a:lnTo>
                <a:lnTo>
                  <a:pt x="0" y="0"/>
                </a:lnTo>
                <a:close/>
              </a:path>
            </a:pathLst>
          </a:custGeom>
          <a:solidFill>
            <a:srgbClr val="996600"/>
          </a:solidFill>
        </p:spPr>
        <p:txBody>
          <a:bodyPr wrap="square" lIns="0" tIns="0" rIns="0" bIns="0" rtlCol="0"/>
          <a:lstStyle/>
          <a:p>
            <a:endParaRPr/>
          </a:p>
        </p:txBody>
      </p:sp>
      <p:sp>
        <p:nvSpPr>
          <p:cNvPr id="28" name="object 28"/>
          <p:cNvSpPr/>
          <p:nvPr/>
        </p:nvSpPr>
        <p:spPr>
          <a:xfrm>
            <a:off x="5477764" y="3073907"/>
            <a:ext cx="146473" cy="364067"/>
          </a:xfrm>
          <a:custGeom>
            <a:avLst/>
            <a:gdLst/>
            <a:ahLst/>
            <a:cxnLst/>
            <a:rect l="l" t="t" r="r" b="b"/>
            <a:pathLst>
              <a:path w="109854" h="273050">
                <a:moveTo>
                  <a:pt x="0" y="0"/>
                </a:moveTo>
                <a:lnTo>
                  <a:pt x="109727" y="0"/>
                </a:lnTo>
                <a:lnTo>
                  <a:pt x="109727" y="272795"/>
                </a:lnTo>
                <a:lnTo>
                  <a:pt x="0" y="272795"/>
                </a:lnTo>
                <a:lnTo>
                  <a:pt x="0" y="0"/>
                </a:lnTo>
                <a:close/>
              </a:path>
            </a:pathLst>
          </a:custGeom>
          <a:ln w="9906">
            <a:solidFill>
              <a:srgbClr val="000000"/>
            </a:solidFill>
          </a:ln>
        </p:spPr>
        <p:txBody>
          <a:bodyPr wrap="square" lIns="0" tIns="0" rIns="0" bIns="0" rtlCol="0"/>
          <a:lstStyle/>
          <a:p>
            <a:endParaRPr/>
          </a:p>
        </p:txBody>
      </p:sp>
      <p:sp>
        <p:nvSpPr>
          <p:cNvPr id="29" name="object 29"/>
          <p:cNvSpPr/>
          <p:nvPr/>
        </p:nvSpPr>
        <p:spPr>
          <a:xfrm>
            <a:off x="6637021" y="3073907"/>
            <a:ext cx="146473" cy="364067"/>
          </a:xfrm>
          <a:custGeom>
            <a:avLst/>
            <a:gdLst/>
            <a:ahLst/>
            <a:cxnLst/>
            <a:rect l="l" t="t" r="r" b="b"/>
            <a:pathLst>
              <a:path w="109854" h="273050">
                <a:moveTo>
                  <a:pt x="0" y="0"/>
                </a:moveTo>
                <a:lnTo>
                  <a:pt x="109727" y="0"/>
                </a:lnTo>
                <a:lnTo>
                  <a:pt x="109727" y="272795"/>
                </a:lnTo>
                <a:lnTo>
                  <a:pt x="0" y="272795"/>
                </a:lnTo>
                <a:lnTo>
                  <a:pt x="0" y="0"/>
                </a:lnTo>
                <a:close/>
              </a:path>
            </a:pathLst>
          </a:custGeom>
          <a:solidFill>
            <a:srgbClr val="996600"/>
          </a:solidFill>
        </p:spPr>
        <p:txBody>
          <a:bodyPr wrap="square" lIns="0" tIns="0" rIns="0" bIns="0" rtlCol="0"/>
          <a:lstStyle/>
          <a:p>
            <a:endParaRPr/>
          </a:p>
        </p:txBody>
      </p:sp>
      <p:sp>
        <p:nvSpPr>
          <p:cNvPr id="30" name="object 30"/>
          <p:cNvSpPr/>
          <p:nvPr/>
        </p:nvSpPr>
        <p:spPr>
          <a:xfrm>
            <a:off x="6637021" y="3073907"/>
            <a:ext cx="146473" cy="364067"/>
          </a:xfrm>
          <a:custGeom>
            <a:avLst/>
            <a:gdLst/>
            <a:ahLst/>
            <a:cxnLst/>
            <a:rect l="l" t="t" r="r" b="b"/>
            <a:pathLst>
              <a:path w="109854" h="273050">
                <a:moveTo>
                  <a:pt x="0" y="0"/>
                </a:moveTo>
                <a:lnTo>
                  <a:pt x="109727" y="0"/>
                </a:lnTo>
                <a:lnTo>
                  <a:pt x="109727" y="272795"/>
                </a:lnTo>
                <a:lnTo>
                  <a:pt x="0" y="272795"/>
                </a:lnTo>
                <a:lnTo>
                  <a:pt x="0" y="0"/>
                </a:lnTo>
                <a:close/>
              </a:path>
            </a:pathLst>
          </a:custGeom>
          <a:ln w="9906">
            <a:solidFill>
              <a:srgbClr val="000000"/>
            </a:solidFill>
          </a:ln>
        </p:spPr>
        <p:txBody>
          <a:bodyPr wrap="square" lIns="0" tIns="0" rIns="0" bIns="0" rtlCol="0"/>
          <a:lstStyle/>
          <a:p>
            <a:endParaRPr/>
          </a:p>
        </p:txBody>
      </p:sp>
      <p:sp>
        <p:nvSpPr>
          <p:cNvPr id="31" name="object 31"/>
          <p:cNvSpPr/>
          <p:nvPr/>
        </p:nvSpPr>
        <p:spPr>
          <a:xfrm>
            <a:off x="5645404" y="3080003"/>
            <a:ext cx="985520" cy="335280"/>
          </a:xfrm>
          <a:custGeom>
            <a:avLst/>
            <a:gdLst/>
            <a:ahLst/>
            <a:cxnLst/>
            <a:rect l="l" t="t" r="r" b="b"/>
            <a:pathLst>
              <a:path w="739139" h="251460">
                <a:moveTo>
                  <a:pt x="0" y="251460"/>
                </a:moveTo>
                <a:lnTo>
                  <a:pt x="739140" y="0"/>
                </a:lnTo>
              </a:path>
            </a:pathLst>
          </a:custGeom>
          <a:ln w="9906">
            <a:solidFill>
              <a:srgbClr val="000000"/>
            </a:solidFill>
          </a:ln>
        </p:spPr>
        <p:txBody>
          <a:bodyPr wrap="square" lIns="0" tIns="0" rIns="0" bIns="0" rtlCol="0"/>
          <a:lstStyle/>
          <a:p>
            <a:endParaRPr/>
          </a:p>
        </p:txBody>
      </p:sp>
      <p:sp>
        <p:nvSpPr>
          <p:cNvPr id="32" name="object 32"/>
          <p:cNvSpPr/>
          <p:nvPr/>
        </p:nvSpPr>
        <p:spPr>
          <a:xfrm>
            <a:off x="6575078" y="4384835"/>
            <a:ext cx="1462193" cy="464820"/>
          </a:xfrm>
          <a:custGeom>
            <a:avLst/>
            <a:gdLst/>
            <a:ahLst/>
            <a:cxnLst/>
            <a:rect l="l" t="t" r="r" b="b"/>
            <a:pathLst>
              <a:path w="1096645" h="348614">
                <a:moveTo>
                  <a:pt x="1096111" y="348399"/>
                </a:moveTo>
                <a:lnTo>
                  <a:pt x="0" y="0"/>
                </a:lnTo>
              </a:path>
            </a:pathLst>
          </a:custGeom>
          <a:ln w="28956">
            <a:solidFill>
              <a:srgbClr val="000000"/>
            </a:solidFill>
          </a:ln>
        </p:spPr>
        <p:txBody>
          <a:bodyPr wrap="square" lIns="0" tIns="0" rIns="0" bIns="0" rtlCol="0"/>
          <a:lstStyle/>
          <a:p>
            <a:endParaRPr/>
          </a:p>
        </p:txBody>
      </p:sp>
      <p:sp>
        <p:nvSpPr>
          <p:cNvPr id="33" name="object 33"/>
          <p:cNvSpPr/>
          <p:nvPr/>
        </p:nvSpPr>
        <p:spPr>
          <a:xfrm>
            <a:off x="6483103" y="4335484"/>
            <a:ext cx="128693" cy="110913"/>
          </a:xfrm>
          <a:custGeom>
            <a:avLst/>
            <a:gdLst/>
            <a:ahLst/>
            <a:cxnLst/>
            <a:rect l="l" t="t" r="r" b="b"/>
            <a:pathLst>
              <a:path w="96520" h="83185">
                <a:moveTo>
                  <a:pt x="95935" y="0"/>
                </a:moveTo>
                <a:lnTo>
                  <a:pt x="0" y="15074"/>
                </a:lnTo>
                <a:lnTo>
                  <a:pt x="69621" y="82791"/>
                </a:lnTo>
                <a:lnTo>
                  <a:pt x="95935" y="0"/>
                </a:lnTo>
                <a:close/>
              </a:path>
            </a:pathLst>
          </a:custGeom>
          <a:solidFill>
            <a:srgbClr val="000000"/>
          </a:solidFill>
        </p:spPr>
        <p:txBody>
          <a:bodyPr wrap="square" lIns="0" tIns="0" rIns="0" bIns="0" rtlCol="0"/>
          <a:lstStyle/>
          <a:p>
            <a:endParaRPr/>
          </a:p>
        </p:txBody>
      </p:sp>
      <p:sp>
        <p:nvSpPr>
          <p:cNvPr id="34" name="object 34"/>
          <p:cNvSpPr/>
          <p:nvPr/>
        </p:nvSpPr>
        <p:spPr>
          <a:xfrm>
            <a:off x="6483570" y="3595980"/>
            <a:ext cx="1538393" cy="700193"/>
          </a:xfrm>
          <a:custGeom>
            <a:avLst/>
            <a:gdLst/>
            <a:ahLst/>
            <a:cxnLst/>
            <a:rect l="l" t="t" r="r" b="b"/>
            <a:pathLst>
              <a:path w="1153795" h="525144">
                <a:moveTo>
                  <a:pt x="1153312" y="524751"/>
                </a:moveTo>
                <a:lnTo>
                  <a:pt x="0" y="0"/>
                </a:lnTo>
              </a:path>
            </a:pathLst>
          </a:custGeom>
          <a:ln w="28955">
            <a:solidFill>
              <a:srgbClr val="000000"/>
            </a:solidFill>
          </a:ln>
        </p:spPr>
        <p:txBody>
          <a:bodyPr wrap="square" lIns="0" tIns="0" rIns="0" bIns="0" rtlCol="0"/>
          <a:lstStyle/>
          <a:p>
            <a:endParaRPr/>
          </a:p>
        </p:txBody>
      </p:sp>
      <p:sp>
        <p:nvSpPr>
          <p:cNvPr id="35" name="object 35"/>
          <p:cNvSpPr/>
          <p:nvPr/>
        </p:nvSpPr>
        <p:spPr>
          <a:xfrm>
            <a:off x="6395723" y="3551257"/>
            <a:ext cx="129540" cy="105833"/>
          </a:xfrm>
          <a:custGeom>
            <a:avLst/>
            <a:gdLst/>
            <a:ahLst/>
            <a:cxnLst/>
            <a:rect l="l" t="t" r="r" b="b"/>
            <a:pathLst>
              <a:path w="97154" h="79375">
                <a:moveTo>
                  <a:pt x="97053" y="0"/>
                </a:moveTo>
                <a:lnTo>
                  <a:pt x="0" y="3555"/>
                </a:lnTo>
                <a:lnTo>
                  <a:pt x="61074" y="79070"/>
                </a:lnTo>
                <a:lnTo>
                  <a:pt x="97053" y="0"/>
                </a:lnTo>
                <a:close/>
              </a:path>
            </a:pathLst>
          </a:custGeom>
          <a:solidFill>
            <a:srgbClr val="000000"/>
          </a:solidFill>
        </p:spPr>
        <p:txBody>
          <a:bodyPr wrap="square" lIns="0" tIns="0" rIns="0" bIns="0" rtlCol="0"/>
          <a:lstStyle/>
          <a:p>
            <a:endParaRPr/>
          </a:p>
        </p:txBody>
      </p:sp>
      <p:sp>
        <p:nvSpPr>
          <p:cNvPr id="36" name="object 36"/>
          <p:cNvSpPr/>
          <p:nvPr/>
        </p:nvSpPr>
        <p:spPr>
          <a:xfrm>
            <a:off x="7258033" y="2680817"/>
            <a:ext cx="820420" cy="182880"/>
          </a:xfrm>
          <a:custGeom>
            <a:avLst/>
            <a:gdLst/>
            <a:ahLst/>
            <a:cxnLst/>
            <a:rect l="l" t="t" r="r" b="b"/>
            <a:pathLst>
              <a:path w="615314" h="137160">
                <a:moveTo>
                  <a:pt x="615137" y="136702"/>
                </a:moveTo>
                <a:lnTo>
                  <a:pt x="0" y="0"/>
                </a:lnTo>
              </a:path>
            </a:pathLst>
          </a:custGeom>
          <a:ln w="28956">
            <a:solidFill>
              <a:srgbClr val="000000"/>
            </a:solidFill>
          </a:ln>
        </p:spPr>
        <p:txBody>
          <a:bodyPr wrap="square" lIns="0" tIns="0" rIns="0" bIns="0" rtlCol="0"/>
          <a:lstStyle/>
          <a:p>
            <a:endParaRPr/>
          </a:p>
        </p:txBody>
      </p:sp>
      <p:sp>
        <p:nvSpPr>
          <p:cNvPr id="37" name="object 37"/>
          <p:cNvSpPr/>
          <p:nvPr/>
        </p:nvSpPr>
        <p:spPr>
          <a:xfrm>
            <a:off x="7163816" y="2628487"/>
            <a:ext cx="126153" cy="113453"/>
          </a:xfrm>
          <a:custGeom>
            <a:avLst/>
            <a:gdLst/>
            <a:ahLst/>
            <a:cxnLst/>
            <a:rect l="l" t="t" r="r" b="b"/>
            <a:pathLst>
              <a:path w="94614" h="85089">
                <a:moveTo>
                  <a:pt x="94221" y="0"/>
                </a:moveTo>
                <a:lnTo>
                  <a:pt x="0" y="23545"/>
                </a:lnTo>
                <a:lnTo>
                  <a:pt x="75374" y="84797"/>
                </a:lnTo>
                <a:lnTo>
                  <a:pt x="94221" y="0"/>
                </a:lnTo>
                <a:close/>
              </a:path>
            </a:pathLst>
          </a:custGeom>
          <a:solidFill>
            <a:srgbClr val="000000"/>
          </a:solidFill>
        </p:spPr>
        <p:txBody>
          <a:bodyPr wrap="square" lIns="0" tIns="0" rIns="0" bIns="0" rtlCol="0"/>
          <a:lstStyle/>
          <a:p>
            <a:endParaRPr/>
          </a:p>
        </p:txBody>
      </p:sp>
      <p:sp>
        <p:nvSpPr>
          <p:cNvPr id="38" name="object 38"/>
          <p:cNvSpPr/>
          <p:nvPr/>
        </p:nvSpPr>
        <p:spPr>
          <a:xfrm>
            <a:off x="6189337" y="5186274"/>
            <a:ext cx="1865207" cy="290405"/>
          </a:xfrm>
          <a:custGeom>
            <a:avLst/>
            <a:gdLst/>
            <a:ahLst/>
            <a:cxnLst/>
            <a:rect l="l" t="t" r="r" b="b"/>
            <a:pathLst>
              <a:path w="1398904" h="217804">
                <a:moveTo>
                  <a:pt x="1398371" y="217474"/>
                </a:moveTo>
                <a:lnTo>
                  <a:pt x="0" y="0"/>
                </a:lnTo>
              </a:path>
            </a:pathLst>
          </a:custGeom>
          <a:ln w="28956">
            <a:solidFill>
              <a:srgbClr val="000000"/>
            </a:solidFill>
          </a:ln>
        </p:spPr>
        <p:txBody>
          <a:bodyPr wrap="square" lIns="0" tIns="0" rIns="0" bIns="0" rtlCol="0"/>
          <a:lstStyle/>
          <a:p>
            <a:endParaRPr/>
          </a:p>
        </p:txBody>
      </p:sp>
      <p:sp>
        <p:nvSpPr>
          <p:cNvPr id="39" name="object 39"/>
          <p:cNvSpPr/>
          <p:nvPr/>
        </p:nvSpPr>
        <p:spPr>
          <a:xfrm>
            <a:off x="6093968" y="5132015"/>
            <a:ext cx="123613" cy="115147"/>
          </a:xfrm>
          <a:custGeom>
            <a:avLst/>
            <a:gdLst/>
            <a:ahLst/>
            <a:cxnLst/>
            <a:rect l="l" t="t" r="r" b="b"/>
            <a:pathLst>
              <a:path w="92710" h="86360">
                <a:moveTo>
                  <a:pt x="92506" y="0"/>
                </a:moveTo>
                <a:lnTo>
                  <a:pt x="0" y="29565"/>
                </a:lnTo>
                <a:lnTo>
                  <a:pt x="79159" y="85839"/>
                </a:lnTo>
                <a:lnTo>
                  <a:pt x="92506" y="0"/>
                </a:lnTo>
                <a:close/>
              </a:path>
            </a:pathLst>
          </a:custGeom>
          <a:solidFill>
            <a:srgbClr val="000000"/>
          </a:solidFill>
        </p:spPr>
        <p:txBody>
          <a:bodyPr wrap="square" lIns="0" tIns="0" rIns="0" bIns="0" rtlCol="0"/>
          <a:lstStyle/>
          <a:p>
            <a:endParaRPr/>
          </a:p>
        </p:txBody>
      </p:sp>
      <p:sp>
        <p:nvSpPr>
          <p:cNvPr id="40" name="object 40"/>
          <p:cNvSpPr/>
          <p:nvPr/>
        </p:nvSpPr>
        <p:spPr>
          <a:xfrm>
            <a:off x="7827365" y="5491480"/>
            <a:ext cx="226907" cy="248073"/>
          </a:xfrm>
          <a:custGeom>
            <a:avLst/>
            <a:gdLst/>
            <a:ahLst/>
            <a:cxnLst/>
            <a:rect l="l" t="t" r="r" b="b"/>
            <a:pathLst>
              <a:path w="170179" h="186054">
                <a:moveTo>
                  <a:pt x="169849" y="0"/>
                </a:moveTo>
                <a:lnTo>
                  <a:pt x="0" y="185839"/>
                </a:lnTo>
              </a:path>
            </a:pathLst>
          </a:custGeom>
          <a:ln w="28955">
            <a:solidFill>
              <a:srgbClr val="000000"/>
            </a:solidFill>
          </a:ln>
        </p:spPr>
        <p:txBody>
          <a:bodyPr wrap="square" lIns="0" tIns="0" rIns="0" bIns="0" rtlCol="0"/>
          <a:lstStyle/>
          <a:p>
            <a:endParaRPr/>
          </a:p>
        </p:txBody>
      </p:sp>
      <p:sp>
        <p:nvSpPr>
          <p:cNvPr id="41" name="object 41"/>
          <p:cNvSpPr/>
          <p:nvPr/>
        </p:nvSpPr>
        <p:spPr>
          <a:xfrm>
            <a:off x="7762238" y="5685939"/>
            <a:ext cx="121073" cy="125307"/>
          </a:xfrm>
          <a:custGeom>
            <a:avLst/>
            <a:gdLst/>
            <a:ahLst/>
            <a:cxnLst/>
            <a:rect l="l" t="t" r="r" b="b"/>
            <a:pathLst>
              <a:path w="90804" h="93979">
                <a:moveTo>
                  <a:pt x="26542" y="0"/>
                </a:moveTo>
                <a:lnTo>
                  <a:pt x="0" y="93421"/>
                </a:lnTo>
                <a:lnTo>
                  <a:pt x="90665" y="58597"/>
                </a:lnTo>
                <a:lnTo>
                  <a:pt x="26542" y="0"/>
                </a:lnTo>
                <a:close/>
              </a:path>
            </a:pathLst>
          </a:custGeom>
          <a:solidFill>
            <a:srgbClr val="000000"/>
          </a:solidFill>
        </p:spPr>
        <p:txBody>
          <a:bodyPr wrap="square" lIns="0" tIns="0" rIns="0" bIns="0" rtlCol="0"/>
          <a:lstStyle/>
          <a:p>
            <a:endParaRPr/>
          </a:p>
        </p:txBody>
      </p:sp>
      <p:sp>
        <p:nvSpPr>
          <p:cNvPr id="42" name="object 42"/>
          <p:cNvSpPr/>
          <p:nvPr/>
        </p:nvSpPr>
        <p:spPr>
          <a:xfrm>
            <a:off x="6536351" y="3073704"/>
            <a:ext cx="1474893" cy="273472"/>
          </a:xfrm>
          <a:custGeom>
            <a:avLst/>
            <a:gdLst/>
            <a:ahLst/>
            <a:cxnLst/>
            <a:rect l="l" t="t" r="r" b="b"/>
            <a:pathLst>
              <a:path w="1106170" h="205105">
                <a:moveTo>
                  <a:pt x="1106106" y="204749"/>
                </a:moveTo>
                <a:lnTo>
                  <a:pt x="0" y="0"/>
                </a:lnTo>
              </a:path>
            </a:pathLst>
          </a:custGeom>
          <a:ln w="28956">
            <a:solidFill>
              <a:srgbClr val="000000"/>
            </a:solidFill>
          </a:ln>
        </p:spPr>
        <p:txBody>
          <a:bodyPr wrap="square" lIns="0" tIns="0" rIns="0" bIns="0" rtlCol="0"/>
          <a:lstStyle/>
          <a:p>
            <a:endParaRPr/>
          </a:p>
        </p:txBody>
      </p:sp>
      <p:sp>
        <p:nvSpPr>
          <p:cNvPr id="43" name="object 43"/>
          <p:cNvSpPr/>
          <p:nvPr/>
        </p:nvSpPr>
        <p:spPr>
          <a:xfrm>
            <a:off x="6441439" y="3020266"/>
            <a:ext cx="124460" cy="114300"/>
          </a:xfrm>
          <a:custGeom>
            <a:avLst/>
            <a:gdLst/>
            <a:ahLst/>
            <a:cxnLst/>
            <a:rect l="l" t="t" r="r" b="b"/>
            <a:pathLst>
              <a:path w="93345" h="85725">
                <a:moveTo>
                  <a:pt x="93319" y="0"/>
                </a:moveTo>
                <a:lnTo>
                  <a:pt x="0" y="26898"/>
                </a:lnTo>
                <a:lnTo>
                  <a:pt x="77508" y="85420"/>
                </a:lnTo>
                <a:lnTo>
                  <a:pt x="93319" y="0"/>
                </a:lnTo>
                <a:close/>
              </a:path>
            </a:pathLst>
          </a:custGeom>
          <a:solidFill>
            <a:srgbClr val="000000"/>
          </a:solidFill>
        </p:spPr>
        <p:txBody>
          <a:bodyPr wrap="square" lIns="0" tIns="0" rIns="0" bIns="0" rtlCol="0"/>
          <a:lstStyle/>
          <a:p>
            <a:endParaRPr/>
          </a:p>
        </p:txBody>
      </p:sp>
      <p:sp>
        <p:nvSpPr>
          <p:cNvPr id="44" name="object 44"/>
          <p:cNvSpPr/>
          <p:nvPr/>
        </p:nvSpPr>
        <p:spPr>
          <a:xfrm>
            <a:off x="6765509" y="3387716"/>
            <a:ext cx="1258992" cy="379307"/>
          </a:xfrm>
          <a:custGeom>
            <a:avLst/>
            <a:gdLst/>
            <a:ahLst/>
            <a:cxnLst/>
            <a:rect l="l" t="t" r="r" b="b"/>
            <a:pathLst>
              <a:path w="944245" h="284480">
                <a:moveTo>
                  <a:pt x="944143" y="283946"/>
                </a:moveTo>
                <a:lnTo>
                  <a:pt x="0" y="0"/>
                </a:lnTo>
              </a:path>
            </a:pathLst>
          </a:custGeom>
          <a:ln w="28955">
            <a:solidFill>
              <a:srgbClr val="000000"/>
            </a:solidFill>
          </a:ln>
        </p:spPr>
        <p:txBody>
          <a:bodyPr wrap="square" lIns="0" tIns="0" rIns="0" bIns="0" rtlCol="0"/>
          <a:lstStyle/>
          <a:p>
            <a:endParaRPr/>
          </a:p>
        </p:txBody>
      </p:sp>
      <p:sp>
        <p:nvSpPr>
          <p:cNvPr id="45" name="object 45"/>
          <p:cNvSpPr/>
          <p:nvPr/>
        </p:nvSpPr>
        <p:spPr>
          <a:xfrm>
            <a:off x="6673086" y="3337820"/>
            <a:ext cx="127847" cy="110913"/>
          </a:xfrm>
          <a:custGeom>
            <a:avLst/>
            <a:gdLst/>
            <a:ahLst/>
            <a:cxnLst/>
            <a:rect l="l" t="t" r="r" b="b"/>
            <a:pathLst>
              <a:path w="95885" h="83185">
                <a:moveTo>
                  <a:pt x="95694" y="0"/>
                </a:moveTo>
                <a:lnTo>
                  <a:pt x="0" y="16573"/>
                </a:lnTo>
                <a:lnTo>
                  <a:pt x="70675" y="83185"/>
                </a:lnTo>
                <a:lnTo>
                  <a:pt x="95694" y="0"/>
                </a:lnTo>
                <a:close/>
              </a:path>
            </a:pathLst>
          </a:custGeom>
          <a:solidFill>
            <a:srgbClr val="000000"/>
          </a:solidFill>
        </p:spPr>
        <p:txBody>
          <a:bodyPr wrap="square" lIns="0" tIns="0" rIns="0" bIns="0" rtlCol="0"/>
          <a:lstStyle/>
          <a:p>
            <a:endParaRPr/>
          </a:p>
        </p:txBody>
      </p:sp>
      <p:sp>
        <p:nvSpPr>
          <p:cNvPr id="46" name="object 46"/>
          <p:cNvSpPr/>
          <p:nvPr/>
        </p:nvSpPr>
        <p:spPr>
          <a:xfrm>
            <a:off x="6927799" y="2247138"/>
            <a:ext cx="1068493" cy="239607"/>
          </a:xfrm>
          <a:custGeom>
            <a:avLst/>
            <a:gdLst/>
            <a:ahLst/>
            <a:cxnLst/>
            <a:rect l="l" t="t" r="r" b="b"/>
            <a:pathLst>
              <a:path w="801370" h="179705">
                <a:moveTo>
                  <a:pt x="801090" y="179260"/>
                </a:moveTo>
                <a:lnTo>
                  <a:pt x="0" y="0"/>
                </a:lnTo>
              </a:path>
            </a:pathLst>
          </a:custGeom>
          <a:ln w="28956">
            <a:solidFill>
              <a:srgbClr val="000000"/>
            </a:solidFill>
          </a:ln>
        </p:spPr>
        <p:txBody>
          <a:bodyPr wrap="square" lIns="0" tIns="0" rIns="0" bIns="0" rtlCol="0"/>
          <a:lstStyle/>
          <a:p>
            <a:endParaRPr/>
          </a:p>
        </p:txBody>
      </p:sp>
      <p:sp>
        <p:nvSpPr>
          <p:cNvPr id="47" name="object 47"/>
          <p:cNvSpPr/>
          <p:nvPr/>
        </p:nvSpPr>
        <p:spPr>
          <a:xfrm>
            <a:off x="6833613" y="2194838"/>
            <a:ext cx="126153" cy="113453"/>
          </a:xfrm>
          <a:custGeom>
            <a:avLst/>
            <a:gdLst/>
            <a:ahLst/>
            <a:cxnLst/>
            <a:rect l="l" t="t" r="r" b="b"/>
            <a:pathLst>
              <a:path w="94614" h="85089">
                <a:moveTo>
                  <a:pt x="94259" y="0"/>
                </a:moveTo>
                <a:lnTo>
                  <a:pt x="0" y="23418"/>
                </a:lnTo>
                <a:lnTo>
                  <a:pt x="75285" y="84772"/>
                </a:lnTo>
                <a:lnTo>
                  <a:pt x="94259" y="0"/>
                </a:lnTo>
                <a:close/>
              </a:path>
            </a:pathLst>
          </a:custGeom>
          <a:solidFill>
            <a:srgbClr val="000000"/>
          </a:solidFill>
        </p:spPr>
        <p:txBody>
          <a:bodyPr wrap="square" lIns="0" tIns="0" rIns="0" bIns="0" rtlCol="0"/>
          <a:lstStyle/>
          <a:p>
            <a:endParaRPr/>
          </a:p>
        </p:txBody>
      </p:sp>
      <p:sp>
        <p:nvSpPr>
          <p:cNvPr id="48" name="object 48"/>
          <p:cNvSpPr txBox="1"/>
          <p:nvPr/>
        </p:nvSpPr>
        <p:spPr>
          <a:xfrm>
            <a:off x="8047368" y="1936693"/>
            <a:ext cx="1524000" cy="3532997"/>
          </a:xfrm>
          <a:prstGeom prst="rect">
            <a:avLst/>
          </a:prstGeom>
        </p:spPr>
        <p:txBody>
          <a:bodyPr vert="horz" wrap="square" lIns="0" tIns="16933" rIns="0" bIns="0" rtlCol="0">
            <a:spAutoFit/>
          </a:bodyPr>
          <a:lstStyle/>
          <a:p>
            <a:pPr marL="16933" marR="363211" indent="297173">
              <a:lnSpc>
                <a:spcPct val="135000"/>
              </a:lnSpc>
              <a:spcBef>
                <a:spcPts val="133"/>
              </a:spcBef>
            </a:pPr>
            <a:r>
              <a:rPr sz="1600" spc="-7" dirty="0">
                <a:solidFill>
                  <a:schemeClr val="bg1"/>
                </a:solidFill>
                <a:latin typeface="Cambria"/>
                <a:cs typeface="Cambria"/>
              </a:rPr>
              <a:t>Bearer  Side</a:t>
            </a:r>
            <a:r>
              <a:rPr sz="1600" spc="-87" dirty="0">
                <a:solidFill>
                  <a:schemeClr val="bg1"/>
                </a:solidFill>
                <a:latin typeface="Cambria"/>
                <a:cs typeface="Cambria"/>
              </a:rPr>
              <a:t> </a:t>
            </a:r>
            <a:r>
              <a:rPr sz="1600" spc="-7" dirty="0">
                <a:solidFill>
                  <a:schemeClr val="bg1"/>
                </a:solidFill>
                <a:latin typeface="Cambria"/>
                <a:cs typeface="Cambria"/>
              </a:rPr>
              <a:t>shutters</a:t>
            </a:r>
            <a:endParaRPr sz="1600" dirty="0">
              <a:solidFill>
                <a:schemeClr val="bg1"/>
              </a:solidFill>
              <a:latin typeface="Cambria"/>
              <a:cs typeface="Cambria"/>
            </a:endParaRPr>
          </a:p>
          <a:p>
            <a:pPr marL="99904">
              <a:spcBef>
                <a:spcPts val="1300"/>
              </a:spcBef>
            </a:pPr>
            <a:r>
              <a:rPr sz="1600" dirty="0">
                <a:solidFill>
                  <a:schemeClr val="bg1"/>
                </a:solidFill>
                <a:latin typeface="Cambria"/>
                <a:cs typeface="Cambria"/>
              </a:rPr>
              <a:t>Tie</a:t>
            </a:r>
            <a:r>
              <a:rPr sz="1600" spc="-13" dirty="0">
                <a:solidFill>
                  <a:schemeClr val="bg1"/>
                </a:solidFill>
                <a:latin typeface="Cambria"/>
                <a:cs typeface="Cambria"/>
              </a:rPr>
              <a:t> </a:t>
            </a:r>
            <a:r>
              <a:rPr sz="1600" spc="-7" dirty="0">
                <a:solidFill>
                  <a:schemeClr val="bg1"/>
                </a:solidFill>
                <a:latin typeface="Cambria"/>
                <a:cs typeface="Cambria"/>
              </a:rPr>
              <a:t>bolt</a:t>
            </a:r>
            <a:endParaRPr sz="1600" dirty="0">
              <a:solidFill>
                <a:schemeClr val="bg1"/>
              </a:solidFill>
              <a:latin typeface="Cambria"/>
              <a:cs typeface="Cambria"/>
            </a:endParaRPr>
          </a:p>
          <a:p>
            <a:pPr marL="56725" marR="6773" indent="12700">
              <a:lnSpc>
                <a:spcPct val="178400"/>
              </a:lnSpc>
              <a:spcBef>
                <a:spcPts val="233"/>
              </a:spcBef>
            </a:pPr>
            <a:r>
              <a:rPr sz="1600" spc="-7" dirty="0">
                <a:solidFill>
                  <a:schemeClr val="bg1"/>
                </a:solidFill>
                <a:latin typeface="Cambria"/>
                <a:cs typeface="Cambria"/>
              </a:rPr>
              <a:t>Soffit former  Joists </a:t>
            </a:r>
            <a:r>
              <a:rPr sz="1600" dirty="0">
                <a:solidFill>
                  <a:schemeClr val="bg1"/>
                </a:solidFill>
                <a:latin typeface="Cambria"/>
                <a:cs typeface="Cambria"/>
              </a:rPr>
              <a:t>&amp;</a:t>
            </a:r>
            <a:r>
              <a:rPr sz="1600" spc="-100" dirty="0">
                <a:solidFill>
                  <a:schemeClr val="bg1"/>
                </a:solidFill>
                <a:latin typeface="Cambria"/>
                <a:cs typeface="Cambria"/>
              </a:rPr>
              <a:t> </a:t>
            </a:r>
            <a:r>
              <a:rPr sz="1600" spc="-7" dirty="0">
                <a:solidFill>
                  <a:schemeClr val="bg1"/>
                </a:solidFill>
                <a:latin typeface="Cambria"/>
                <a:cs typeface="Cambria"/>
              </a:rPr>
              <a:t>Blocking</a:t>
            </a:r>
            <a:endParaRPr sz="1600" dirty="0">
              <a:solidFill>
                <a:schemeClr val="bg1"/>
              </a:solidFill>
              <a:latin typeface="Cambria"/>
              <a:cs typeface="Cambria"/>
            </a:endParaRPr>
          </a:p>
          <a:p>
            <a:pPr>
              <a:spcBef>
                <a:spcPts val="27"/>
              </a:spcBef>
            </a:pPr>
            <a:endParaRPr sz="1667" dirty="0">
              <a:solidFill>
                <a:schemeClr val="bg1"/>
              </a:solidFill>
              <a:latin typeface="Times New Roman"/>
              <a:cs typeface="Times New Roman"/>
            </a:endParaRPr>
          </a:p>
          <a:p>
            <a:pPr marL="69424">
              <a:spcBef>
                <a:spcPts val="7"/>
              </a:spcBef>
            </a:pPr>
            <a:r>
              <a:rPr sz="1600" spc="-7" dirty="0">
                <a:solidFill>
                  <a:schemeClr val="bg1"/>
                </a:solidFill>
                <a:latin typeface="Cambria"/>
                <a:cs typeface="Cambria"/>
              </a:rPr>
              <a:t>Crosshead</a:t>
            </a:r>
            <a:endParaRPr sz="1600" dirty="0">
              <a:solidFill>
                <a:schemeClr val="bg1"/>
              </a:solidFill>
              <a:latin typeface="Cambria"/>
              <a:cs typeface="Cambria"/>
            </a:endParaRPr>
          </a:p>
          <a:p>
            <a:pPr marL="143082" marR="865272" indent="-30479">
              <a:lnSpc>
                <a:spcPct val="222800"/>
              </a:lnSpc>
              <a:spcBef>
                <a:spcPts val="220"/>
              </a:spcBef>
            </a:pPr>
            <a:r>
              <a:rPr sz="1600" spc="-13" dirty="0">
                <a:solidFill>
                  <a:schemeClr val="bg1"/>
                </a:solidFill>
                <a:latin typeface="Cambria"/>
                <a:cs typeface="Cambria"/>
              </a:rPr>
              <a:t>Brace  </a:t>
            </a:r>
            <a:r>
              <a:rPr sz="1600" dirty="0">
                <a:solidFill>
                  <a:schemeClr val="bg1"/>
                </a:solidFill>
                <a:latin typeface="Cambria"/>
                <a:cs typeface="Cambria"/>
              </a:rPr>
              <a:t>P</a:t>
            </a:r>
            <a:r>
              <a:rPr sz="1600" spc="-27" dirty="0">
                <a:solidFill>
                  <a:schemeClr val="bg1"/>
                </a:solidFill>
                <a:latin typeface="Cambria"/>
                <a:cs typeface="Cambria"/>
              </a:rPr>
              <a:t>r</a:t>
            </a:r>
            <a:r>
              <a:rPr sz="1600" spc="-7" dirty="0">
                <a:solidFill>
                  <a:schemeClr val="bg1"/>
                </a:solidFill>
                <a:latin typeface="Cambria"/>
                <a:cs typeface="Cambria"/>
              </a:rPr>
              <a:t>ops</a:t>
            </a:r>
            <a:endParaRPr sz="1600" dirty="0">
              <a:solidFill>
                <a:schemeClr val="bg1"/>
              </a:solidFill>
              <a:latin typeface="Cambria"/>
              <a:cs typeface="Cambria"/>
            </a:endParaRPr>
          </a:p>
        </p:txBody>
      </p:sp>
      <p:sp>
        <p:nvSpPr>
          <p:cNvPr id="49" name="object 49"/>
          <p:cNvSpPr/>
          <p:nvPr/>
        </p:nvSpPr>
        <p:spPr>
          <a:xfrm>
            <a:off x="7870257" y="2061854"/>
            <a:ext cx="384387" cy="46567"/>
          </a:xfrm>
          <a:custGeom>
            <a:avLst/>
            <a:gdLst/>
            <a:ahLst/>
            <a:cxnLst/>
            <a:rect l="l" t="t" r="r" b="b"/>
            <a:pathLst>
              <a:path w="288289" h="34925">
                <a:moveTo>
                  <a:pt x="287794" y="34759"/>
                </a:moveTo>
                <a:lnTo>
                  <a:pt x="0" y="0"/>
                </a:lnTo>
              </a:path>
            </a:pathLst>
          </a:custGeom>
          <a:ln w="28956">
            <a:solidFill>
              <a:srgbClr val="000000"/>
            </a:solidFill>
          </a:ln>
        </p:spPr>
        <p:txBody>
          <a:bodyPr wrap="square" lIns="0" tIns="0" rIns="0" bIns="0" rtlCol="0"/>
          <a:lstStyle/>
          <a:p>
            <a:endParaRPr/>
          </a:p>
        </p:txBody>
      </p:sp>
      <p:sp>
        <p:nvSpPr>
          <p:cNvPr id="50" name="object 50"/>
          <p:cNvSpPr/>
          <p:nvPr/>
        </p:nvSpPr>
        <p:spPr>
          <a:xfrm>
            <a:off x="7774437" y="2006679"/>
            <a:ext cx="121920" cy="115147"/>
          </a:xfrm>
          <a:custGeom>
            <a:avLst/>
            <a:gdLst/>
            <a:ahLst/>
            <a:cxnLst/>
            <a:rect l="l" t="t" r="r" b="b"/>
            <a:pathLst>
              <a:path w="91439" h="86359">
                <a:moveTo>
                  <a:pt x="91439" y="0"/>
                </a:moveTo>
                <a:lnTo>
                  <a:pt x="0" y="32702"/>
                </a:lnTo>
                <a:lnTo>
                  <a:pt x="81025" y="86245"/>
                </a:lnTo>
                <a:lnTo>
                  <a:pt x="91439" y="0"/>
                </a:lnTo>
                <a:close/>
              </a:path>
            </a:pathLst>
          </a:custGeom>
          <a:solidFill>
            <a:srgbClr val="000000"/>
          </a:solidFill>
        </p:spPr>
        <p:txBody>
          <a:bodyPr wrap="square" lIns="0" tIns="0" rIns="0" bIns="0" rtlCol="0"/>
          <a:lstStyle/>
          <a:p>
            <a:endParaRPr/>
          </a:p>
        </p:txBody>
      </p:sp>
      <p:sp>
        <p:nvSpPr>
          <p:cNvPr id="51" name="object 51"/>
          <p:cNvSpPr/>
          <p:nvPr/>
        </p:nvSpPr>
        <p:spPr>
          <a:xfrm>
            <a:off x="4454145" y="1092203"/>
            <a:ext cx="5153660" cy="1899920"/>
          </a:xfrm>
          <a:custGeom>
            <a:avLst/>
            <a:gdLst/>
            <a:ahLst/>
            <a:cxnLst/>
            <a:rect l="l" t="t" r="r" b="b"/>
            <a:pathLst>
              <a:path w="3865245" h="1424939">
                <a:moveTo>
                  <a:pt x="3864864" y="0"/>
                </a:moveTo>
                <a:lnTo>
                  <a:pt x="239318" y="0"/>
                </a:lnTo>
                <a:lnTo>
                  <a:pt x="221068" y="7216"/>
                </a:lnTo>
                <a:lnTo>
                  <a:pt x="209405" y="24699"/>
                </a:lnTo>
                <a:lnTo>
                  <a:pt x="201983" y="46200"/>
                </a:lnTo>
                <a:lnTo>
                  <a:pt x="196456" y="65468"/>
                </a:lnTo>
                <a:lnTo>
                  <a:pt x="174337" y="84405"/>
                </a:lnTo>
                <a:lnTo>
                  <a:pt x="157019" y="98209"/>
                </a:lnTo>
                <a:lnTo>
                  <a:pt x="143049" y="114688"/>
                </a:lnTo>
                <a:lnTo>
                  <a:pt x="130975" y="141655"/>
                </a:lnTo>
                <a:lnTo>
                  <a:pt x="112199" y="147180"/>
                </a:lnTo>
                <a:lnTo>
                  <a:pt x="65481" y="173799"/>
                </a:lnTo>
                <a:lnTo>
                  <a:pt x="40332" y="219932"/>
                </a:lnTo>
                <a:lnTo>
                  <a:pt x="30491" y="235407"/>
                </a:lnTo>
                <a:lnTo>
                  <a:pt x="0" y="249986"/>
                </a:lnTo>
                <a:lnTo>
                  <a:pt x="762012" y="260705"/>
                </a:lnTo>
                <a:lnTo>
                  <a:pt x="762012" y="1424940"/>
                </a:lnTo>
                <a:lnTo>
                  <a:pt x="1752638" y="1424940"/>
                </a:lnTo>
                <a:lnTo>
                  <a:pt x="1752638" y="282130"/>
                </a:lnTo>
                <a:lnTo>
                  <a:pt x="3820807" y="282130"/>
                </a:lnTo>
                <a:lnTo>
                  <a:pt x="3864864" y="0"/>
                </a:lnTo>
                <a:close/>
              </a:path>
            </a:pathLst>
          </a:custGeom>
          <a:solidFill>
            <a:srgbClr val="7F8F8D"/>
          </a:solidFill>
        </p:spPr>
        <p:txBody>
          <a:bodyPr wrap="square" lIns="0" tIns="0" rIns="0" bIns="0" rtlCol="0"/>
          <a:lstStyle/>
          <a:p>
            <a:endParaRPr/>
          </a:p>
        </p:txBody>
      </p:sp>
      <p:sp>
        <p:nvSpPr>
          <p:cNvPr id="52" name="object 52"/>
          <p:cNvSpPr/>
          <p:nvPr/>
        </p:nvSpPr>
        <p:spPr>
          <a:xfrm>
            <a:off x="7169352" y="828040"/>
            <a:ext cx="629920" cy="499533"/>
          </a:xfrm>
          <a:custGeom>
            <a:avLst/>
            <a:gdLst/>
            <a:ahLst/>
            <a:cxnLst/>
            <a:rect l="l" t="t" r="r" b="b"/>
            <a:pathLst>
              <a:path w="472439" h="374650">
                <a:moveTo>
                  <a:pt x="472097" y="0"/>
                </a:moveTo>
                <a:lnTo>
                  <a:pt x="0" y="374142"/>
                </a:lnTo>
              </a:path>
            </a:pathLst>
          </a:custGeom>
          <a:ln w="28956">
            <a:solidFill>
              <a:srgbClr val="000000"/>
            </a:solidFill>
          </a:ln>
        </p:spPr>
        <p:txBody>
          <a:bodyPr wrap="square" lIns="0" tIns="0" rIns="0" bIns="0" rtlCol="0"/>
          <a:lstStyle/>
          <a:p>
            <a:endParaRPr/>
          </a:p>
        </p:txBody>
      </p:sp>
      <p:sp>
        <p:nvSpPr>
          <p:cNvPr id="53" name="object 53"/>
          <p:cNvSpPr/>
          <p:nvPr/>
        </p:nvSpPr>
        <p:spPr>
          <a:xfrm>
            <a:off x="7093715" y="1269510"/>
            <a:ext cx="127000" cy="117687"/>
          </a:xfrm>
          <a:custGeom>
            <a:avLst/>
            <a:gdLst/>
            <a:ahLst/>
            <a:cxnLst/>
            <a:rect l="l" t="t" r="r" b="b"/>
            <a:pathLst>
              <a:path w="95250" h="88265">
                <a:moveTo>
                  <a:pt x="41097" y="0"/>
                </a:moveTo>
                <a:lnTo>
                  <a:pt x="0" y="87998"/>
                </a:lnTo>
                <a:lnTo>
                  <a:pt x="95059" y="68072"/>
                </a:lnTo>
                <a:lnTo>
                  <a:pt x="41097" y="0"/>
                </a:lnTo>
                <a:close/>
              </a:path>
            </a:pathLst>
          </a:custGeom>
          <a:solidFill>
            <a:srgbClr val="000000"/>
          </a:solidFill>
        </p:spPr>
        <p:txBody>
          <a:bodyPr wrap="square" lIns="0" tIns="0" rIns="0" bIns="0" rtlCol="0"/>
          <a:lstStyle/>
          <a:p>
            <a:endParaRPr/>
          </a:p>
        </p:txBody>
      </p:sp>
      <p:sp>
        <p:nvSpPr>
          <p:cNvPr id="54" name="object 54"/>
          <p:cNvSpPr/>
          <p:nvPr/>
        </p:nvSpPr>
        <p:spPr>
          <a:xfrm>
            <a:off x="5047995" y="2625852"/>
            <a:ext cx="2161540" cy="0"/>
          </a:xfrm>
          <a:custGeom>
            <a:avLst/>
            <a:gdLst/>
            <a:ahLst/>
            <a:cxnLst/>
            <a:rect l="l" t="t" r="r" b="b"/>
            <a:pathLst>
              <a:path w="1621154">
                <a:moveTo>
                  <a:pt x="0" y="0"/>
                </a:moveTo>
                <a:lnTo>
                  <a:pt x="1620774" y="0"/>
                </a:lnTo>
              </a:path>
            </a:pathLst>
          </a:custGeom>
          <a:ln w="57150">
            <a:solidFill>
              <a:srgbClr val="000000"/>
            </a:solidFill>
          </a:ln>
        </p:spPr>
        <p:txBody>
          <a:bodyPr wrap="square" lIns="0" tIns="0" rIns="0" bIns="0" rtlCol="0"/>
          <a:lstStyle/>
          <a:p>
            <a:endParaRPr/>
          </a:p>
        </p:txBody>
      </p:sp>
      <p:sp>
        <p:nvSpPr>
          <p:cNvPr id="55" name="object 55"/>
          <p:cNvSpPr/>
          <p:nvPr/>
        </p:nvSpPr>
        <p:spPr>
          <a:xfrm>
            <a:off x="5203444" y="2543556"/>
            <a:ext cx="6773" cy="162560"/>
          </a:xfrm>
          <a:custGeom>
            <a:avLst/>
            <a:gdLst/>
            <a:ahLst/>
            <a:cxnLst/>
            <a:rect l="l" t="t" r="r" b="b"/>
            <a:pathLst>
              <a:path w="5079" h="121919">
                <a:moveTo>
                  <a:pt x="0" y="0"/>
                </a:moveTo>
                <a:lnTo>
                  <a:pt x="4572" y="121920"/>
                </a:lnTo>
              </a:path>
            </a:pathLst>
          </a:custGeom>
          <a:ln w="57150">
            <a:solidFill>
              <a:srgbClr val="000000"/>
            </a:solidFill>
          </a:ln>
        </p:spPr>
        <p:txBody>
          <a:bodyPr wrap="square" lIns="0" tIns="0" rIns="0" bIns="0" rtlCol="0"/>
          <a:lstStyle/>
          <a:p>
            <a:endParaRPr/>
          </a:p>
        </p:txBody>
      </p:sp>
      <p:sp>
        <p:nvSpPr>
          <p:cNvPr id="56" name="object 56"/>
          <p:cNvSpPr/>
          <p:nvPr/>
        </p:nvSpPr>
        <p:spPr>
          <a:xfrm>
            <a:off x="7064755" y="2541523"/>
            <a:ext cx="7620" cy="189653"/>
          </a:xfrm>
          <a:custGeom>
            <a:avLst/>
            <a:gdLst/>
            <a:ahLst/>
            <a:cxnLst/>
            <a:rect l="l" t="t" r="r" b="b"/>
            <a:pathLst>
              <a:path w="5714" h="142239">
                <a:moveTo>
                  <a:pt x="0" y="0"/>
                </a:moveTo>
                <a:lnTo>
                  <a:pt x="5334" y="141732"/>
                </a:lnTo>
              </a:path>
            </a:pathLst>
          </a:custGeom>
          <a:ln w="57150">
            <a:solidFill>
              <a:srgbClr val="000000"/>
            </a:solidFill>
          </a:ln>
        </p:spPr>
        <p:txBody>
          <a:bodyPr wrap="square" lIns="0" tIns="0" rIns="0" bIns="0" rtlCol="0"/>
          <a:lstStyle/>
          <a:p>
            <a:endParaRPr/>
          </a:p>
        </p:txBody>
      </p:sp>
      <p:sp>
        <p:nvSpPr>
          <p:cNvPr id="57" name="object 57"/>
          <p:cNvSpPr/>
          <p:nvPr/>
        </p:nvSpPr>
        <p:spPr>
          <a:xfrm>
            <a:off x="7034784" y="1536193"/>
            <a:ext cx="2496819" cy="319193"/>
          </a:xfrm>
          <a:custGeom>
            <a:avLst/>
            <a:gdLst/>
            <a:ahLst/>
            <a:cxnLst/>
            <a:rect l="l" t="t" r="r" b="b"/>
            <a:pathLst>
              <a:path w="1872615" h="239394">
                <a:moveTo>
                  <a:pt x="0" y="0"/>
                </a:moveTo>
                <a:lnTo>
                  <a:pt x="1872234" y="0"/>
                </a:lnTo>
                <a:lnTo>
                  <a:pt x="1872234" y="239267"/>
                </a:lnTo>
                <a:lnTo>
                  <a:pt x="0" y="239267"/>
                </a:lnTo>
                <a:lnTo>
                  <a:pt x="0" y="0"/>
                </a:lnTo>
                <a:close/>
              </a:path>
            </a:pathLst>
          </a:custGeom>
          <a:solidFill>
            <a:srgbClr val="CCCC00"/>
          </a:solidFill>
        </p:spPr>
        <p:txBody>
          <a:bodyPr wrap="square" lIns="0" tIns="0" rIns="0" bIns="0" rtlCol="0"/>
          <a:lstStyle/>
          <a:p>
            <a:endParaRPr/>
          </a:p>
        </p:txBody>
      </p:sp>
      <p:sp>
        <p:nvSpPr>
          <p:cNvPr id="58" name="object 58"/>
          <p:cNvSpPr/>
          <p:nvPr/>
        </p:nvSpPr>
        <p:spPr>
          <a:xfrm>
            <a:off x="7044944" y="1549400"/>
            <a:ext cx="145627" cy="306493"/>
          </a:xfrm>
          <a:custGeom>
            <a:avLst/>
            <a:gdLst/>
            <a:ahLst/>
            <a:cxnLst/>
            <a:rect l="l" t="t" r="r" b="b"/>
            <a:pathLst>
              <a:path w="109220" h="229869">
                <a:moveTo>
                  <a:pt x="0" y="0"/>
                </a:moveTo>
                <a:lnTo>
                  <a:pt x="108965" y="0"/>
                </a:lnTo>
                <a:lnTo>
                  <a:pt x="108965" y="229362"/>
                </a:lnTo>
                <a:lnTo>
                  <a:pt x="0" y="229362"/>
                </a:lnTo>
                <a:lnTo>
                  <a:pt x="0" y="0"/>
                </a:lnTo>
                <a:close/>
              </a:path>
            </a:pathLst>
          </a:custGeom>
          <a:solidFill>
            <a:srgbClr val="996600"/>
          </a:solidFill>
        </p:spPr>
        <p:txBody>
          <a:bodyPr wrap="square" lIns="0" tIns="0" rIns="0" bIns="0" rtlCol="0"/>
          <a:lstStyle/>
          <a:p>
            <a:endParaRPr/>
          </a:p>
        </p:txBody>
      </p:sp>
      <p:sp>
        <p:nvSpPr>
          <p:cNvPr id="59" name="object 59"/>
          <p:cNvSpPr/>
          <p:nvPr/>
        </p:nvSpPr>
        <p:spPr>
          <a:xfrm>
            <a:off x="2738119" y="1552449"/>
            <a:ext cx="2495973" cy="319193"/>
          </a:xfrm>
          <a:custGeom>
            <a:avLst/>
            <a:gdLst/>
            <a:ahLst/>
            <a:cxnLst/>
            <a:rect l="l" t="t" r="r" b="b"/>
            <a:pathLst>
              <a:path w="1871979" h="239394">
                <a:moveTo>
                  <a:pt x="1871472" y="0"/>
                </a:moveTo>
                <a:lnTo>
                  <a:pt x="0" y="0"/>
                </a:lnTo>
                <a:lnTo>
                  <a:pt x="0" y="239267"/>
                </a:lnTo>
                <a:lnTo>
                  <a:pt x="1871472" y="239267"/>
                </a:lnTo>
                <a:lnTo>
                  <a:pt x="1871472" y="0"/>
                </a:lnTo>
                <a:close/>
              </a:path>
            </a:pathLst>
          </a:custGeom>
          <a:solidFill>
            <a:srgbClr val="CCCC00"/>
          </a:solidFill>
        </p:spPr>
        <p:txBody>
          <a:bodyPr wrap="square" lIns="0" tIns="0" rIns="0" bIns="0" rtlCol="0"/>
          <a:lstStyle/>
          <a:p>
            <a:endParaRPr/>
          </a:p>
        </p:txBody>
      </p:sp>
      <p:sp>
        <p:nvSpPr>
          <p:cNvPr id="60" name="object 60"/>
          <p:cNvSpPr/>
          <p:nvPr/>
        </p:nvSpPr>
        <p:spPr>
          <a:xfrm>
            <a:off x="5077968" y="1564640"/>
            <a:ext cx="145627" cy="307339"/>
          </a:xfrm>
          <a:custGeom>
            <a:avLst/>
            <a:gdLst/>
            <a:ahLst/>
            <a:cxnLst/>
            <a:rect l="l" t="t" r="r" b="b"/>
            <a:pathLst>
              <a:path w="109220" h="230505">
                <a:moveTo>
                  <a:pt x="108965" y="0"/>
                </a:moveTo>
                <a:lnTo>
                  <a:pt x="0" y="0"/>
                </a:lnTo>
                <a:lnTo>
                  <a:pt x="0" y="230124"/>
                </a:lnTo>
                <a:lnTo>
                  <a:pt x="108965" y="230124"/>
                </a:lnTo>
                <a:lnTo>
                  <a:pt x="108965" y="0"/>
                </a:lnTo>
                <a:close/>
              </a:path>
            </a:pathLst>
          </a:custGeom>
          <a:solidFill>
            <a:srgbClr val="996600"/>
          </a:solidFill>
        </p:spPr>
        <p:txBody>
          <a:bodyPr wrap="square" lIns="0" tIns="0" rIns="0" bIns="0" rtlCol="0"/>
          <a:lstStyle/>
          <a:p>
            <a:endParaRPr/>
          </a:p>
        </p:txBody>
      </p:sp>
      <p:sp>
        <p:nvSpPr>
          <p:cNvPr id="61" name="object 61"/>
          <p:cNvSpPr txBox="1"/>
          <p:nvPr/>
        </p:nvSpPr>
        <p:spPr>
          <a:xfrm>
            <a:off x="7831468" y="563247"/>
            <a:ext cx="3159760" cy="668559"/>
          </a:xfrm>
          <a:prstGeom prst="rect">
            <a:avLst/>
          </a:prstGeom>
        </p:spPr>
        <p:txBody>
          <a:bodyPr vert="horz" wrap="square" lIns="0" tIns="98213" rIns="0" bIns="0" rtlCol="0">
            <a:spAutoFit/>
          </a:bodyPr>
          <a:lstStyle/>
          <a:p>
            <a:pPr marL="16933">
              <a:spcBef>
                <a:spcPts val="773"/>
              </a:spcBef>
            </a:pPr>
            <a:r>
              <a:rPr sz="1600" spc="-7" dirty="0">
                <a:solidFill>
                  <a:schemeClr val="bg1"/>
                </a:solidFill>
                <a:latin typeface="Cambria"/>
                <a:cs typeface="Cambria"/>
              </a:rPr>
              <a:t>Soffit</a:t>
            </a:r>
            <a:r>
              <a:rPr sz="1600" spc="-13" dirty="0">
                <a:solidFill>
                  <a:schemeClr val="bg1"/>
                </a:solidFill>
                <a:latin typeface="Cambria"/>
                <a:cs typeface="Cambria"/>
              </a:rPr>
              <a:t> </a:t>
            </a:r>
            <a:r>
              <a:rPr sz="1600" spc="-7" dirty="0">
                <a:solidFill>
                  <a:schemeClr val="bg1"/>
                </a:solidFill>
                <a:latin typeface="Cambria"/>
                <a:cs typeface="Cambria"/>
              </a:rPr>
              <a:t>decking</a:t>
            </a:r>
            <a:endParaRPr sz="1600" dirty="0">
              <a:solidFill>
                <a:schemeClr val="bg1"/>
              </a:solidFill>
              <a:latin typeface="Cambria"/>
              <a:cs typeface="Cambria"/>
            </a:endParaRPr>
          </a:p>
          <a:p>
            <a:pPr marL="1956598">
              <a:spcBef>
                <a:spcPts val="633"/>
              </a:spcBef>
            </a:pPr>
            <a:r>
              <a:rPr sz="1600" spc="-7" dirty="0">
                <a:solidFill>
                  <a:schemeClr val="bg1"/>
                </a:solidFill>
                <a:latin typeface="Cambria"/>
                <a:cs typeface="Cambria"/>
              </a:rPr>
              <a:t>Soffit</a:t>
            </a:r>
            <a:r>
              <a:rPr sz="1600" spc="-73" dirty="0">
                <a:solidFill>
                  <a:schemeClr val="bg1"/>
                </a:solidFill>
                <a:latin typeface="Cambria"/>
                <a:cs typeface="Cambria"/>
              </a:rPr>
              <a:t> </a:t>
            </a:r>
            <a:r>
              <a:rPr sz="1600" spc="-7" dirty="0">
                <a:solidFill>
                  <a:schemeClr val="bg1"/>
                </a:solidFill>
                <a:latin typeface="Cambria"/>
                <a:cs typeface="Cambria"/>
              </a:rPr>
              <a:t>framing</a:t>
            </a:r>
            <a:endParaRPr sz="1600" dirty="0">
              <a:solidFill>
                <a:schemeClr val="bg1"/>
              </a:solidFill>
              <a:latin typeface="Cambria"/>
              <a:cs typeface="Cambria"/>
            </a:endParaRPr>
          </a:p>
        </p:txBody>
      </p:sp>
      <p:sp>
        <p:nvSpPr>
          <p:cNvPr id="62" name="object 62"/>
          <p:cNvSpPr/>
          <p:nvPr/>
        </p:nvSpPr>
        <p:spPr>
          <a:xfrm>
            <a:off x="8047330" y="1128776"/>
            <a:ext cx="1717887" cy="472440"/>
          </a:xfrm>
          <a:custGeom>
            <a:avLst/>
            <a:gdLst/>
            <a:ahLst/>
            <a:cxnLst/>
            <a:rect l="l" t="t" r="r" b="b"/>
            <a:pathLst>
              <a:path w="1288415" h="354330">
                <a:moveTo>
                  <a:pt x="1288084" y="0"/>
                </a:moveTo>
                <a:lnTo>
                  <a:pt x="0" y="354190"/>
                </a:lnTo>
              </a:path>
            </a:pathLst>
          </a:custGeom>
          <a:ln w="28956">
            <a:solidFill>
              <a:srgbClr val="000000"/>
            </a:solidFill>
          </a:ln>
        </p:spPr>
        <p:txBody>
          <a:bodyPr wrap="square" lIns="0" tIns="0" rIns="0" bIns="0" rtlCol="0"/>
          <a:lstStyle/>
          <a:p>
            <a:endParaRPr/>
          </a:p>
        </p:txBody>
      </p:sp>
      <p:sp>
        <p:nvSpPr>
          <p:cNvPr id="63" name="object 63"/>
          <p:cNvSpPr/>
          <p:nvPr/>
        </p:nvSpPr>
        <p:spPr>
          <a:xfrm>
            <a:off x="7954267" y="1540063"/>
            <a:ext cx="127847" cy="111760"/>
          </a:xfrm>
          <a:custGeom>
            <a:avLst/>
            <a:gdLst/>
            <a:ahLst/>
            <a:cxnLst/>
            <a:rect l="l" t="t" r="r" b="b"/>
            <a:pathLst>
              <a:path w="95885" h="83819">
                <a:moveTo>
                  <a:pt x="72237" y="0"/>
                </a:moveTo>
                <a:lnTo>
                  <a:pt x="0" y="64909"/>
                </a:lnTo>
                <a:lnTo>
                  <a:pt x="95275" y="83756"/>
                </a:lnTo>
                <a:lnTo>
                  <a:pt x="72237" y="0"/>
                </a:lnTo>
                <a:close/>
              </a:path>
            </a:pathLst>
          </a:custGeom>
          <a:solidFill>
            <a:srgbClr val="000000"/>
          </a:solidFill>
        </p:spPr>
        <p:txBody>
          <a:bodyPr wrap="square" lIns="0" tIns="0" rIns="0" bIns="0" rtlCol="0"/>
          <a:lstStyle/>
          <a:p>
            <a:endParaRPr/>
          </a:p>
        </p:txBody>
      </p:sp>
      <p:sp>
        <p:nvSpPr>
          <p:cNvPr id="64" name="object 64"/>
          <p:cNvSpPr/>
          <p:nvPr/>
        </p:nvSpPr>
        <p:spPr>
          <a:xfrm>
            <a:off x="2215897" y="2181353"/>
            <a:ext cx="1792223" cy="1474215"/>
          </a:xfrm>
          <a:prstGeom prst="rect">
            <a:avLst/>
          </a:prstGeom>
          <a:blipFill>
            <a:blip r:embed="rId2" cstate="print"/>
            <a:stretch>
              <a:fillRect/>
            </a:stretch>
          </a:blipFill>
        </p:spPr>
        <p:txBody>
          <a:bodyPr wrap="square" lIns="0" tIns="0" rIns="0" bIns="0" rtlCol="0"/>
          <a:lstStyle/>
          <a:p>
            <a:endParaRPr/>
          </a:p>
        </p:txBody>
      </p:sp>
      <p:sp>
        <p:nvSpPr>
          <p:cNvPr id="65" name="object 65"/>
          <p:cNvSpPr/>
          <p:nvPr/>
        </p:nvSpPr>
        <p:spPr>
          <a:xfrm>
            <a:off x="2253489" y="3836415"/>
            <a:ext cx="1754631" cy="1607311"/>
          </a:xfrm>
          <a:prstGeom prst="rect">
            <a:avLst/>
          </a:prstGeom>
          <a:blipFill>
            <a:blip r:embed="rId3" cstate="print"/>
            <a:stretch>
              <a:fillRect/>
            </a:stretch>
          </a:blipFill>
        </p:spPr>
        <p:txBody>
          <a:bodyPr wrap="square" lIns="0" tIns="0" rIns="0" bIns="0" rtlCol="0"/>
          <a:lstStyle/>
          <a:p>
            <a:endParaRPr/>
          </a:p>
        </p:txBody>
      </p:sp>
      <p:sp>
        <p:nvSpPr>
          <p:cNvPr id="66" name="object 66"/>
          <p:cNvSpPr txBox="1"/>
          <p:nvPr/>
        </p:nvSpPr>
        <p:spPr>
          <a:xfrm>
            <a:off x="2246111" y="5502415"/>
            <a:ext cx="1737360" cy="509541"/>
          </a:xfrm>
          <a:prstGeom prst="rect">
            <a:avLst/>
          </a:prstGeom>
        </p:spPr>
        <p:txBody>
          <a:bodyPr vert="horz" wrap="square" lIns="0" tIns="16933" rIns="0" bIns="0" rtlCol="0">
            <a:spAutoFit/>
          </a:bodyPr>
          <a:lstStyle/>
          <a:p>
            <a:pPr marL="16933" marR="6773">
              <a:spcBef>
                <a:spcPts val="133"/>
              </a:spcBef>
            </a:pPr>
            <a:r>
              <a:rPr sz="1600" spc="-7" dirty="0">
                <a:latin typeface="Cambria"/>
                <a:cs typeface="Cambria"/>
              </a:rPr>
              <a:t>Proprietary</a:t>
            </a:r>
            <a:r>
              <a:rPr sz="1600" spc="-93" dirty="0">
                <a:latin typeface="Cambria"/>
                <a:cs typeface="Cambria"/>
              </a:rPr>
              <a:t> </a:t>
            </a:r>
            <a:r>
              <a:rPr sz="1600" spc="-7" dirty="0">
                <a:latin typeface="Cambria"/>
                <a:cs typeface="Cambria"/>
              </a:rPr>
              <a:t>column  clamps</a:t>
            </a:r>
            <a:endParaRPr sz="1600">
              <a:latin typeface="Cambria"/>
              <a:cs typeface="Cambria"/>
            </a:endParaRPr>
          </a:p>
        </p:txBody>
      </p:sp>
      <p:sp>
        <p:nvSpPr>
          <p:cNvPr id="67" name="object 67"/>
          <p:cNvSpPr txBox="1"/>
          <p:nvPr/>
        </p:nvSpPr>
        <p:spPr>
          <a:xfrm>
            <a:off x="406025" y="5928177"/>
            <a:ext cx="1674707" cy="496717"/>
          </a:xfrm>
          <a:prstGeom prst="rect">
            <a:avLst/>
          </a:prstGeom>
        </p:spPr>
        <p:txBody>
          <a:bodyPr vert="horz" wrap="square" lIns="0" tIns="4233" rIns="0" bIns="0" rtlCol="0">
            <a:spAutoFit/>
          </a:bodyPr>
          <a:lstStyle/>
          <a:p>
            <a:pPr marL="16933">
              <a:spcBef>
                <a:spcPts val="33"/>
              </a:spcBef>
            </a:pPr>
            <a:r>
              <a:rPr sz="1867" spc="-7" dirty="0">
                <a:latin typeface="Cambria"/>
                <a:cs typeface="Cambria"/>
              </a:rPr>
              <a:t>Beam</a:t>
            </a:r>
            <a:r>
              <a:rPr sz="1867" spc="-47" dirty="0">
                <a:latin typeface="Cambria"/>
                <a:cs typeface="Cambria"/>
              </a:rPr>
              <a:t> </a:t>
            </a:r>
            <a:r>
              <a:rPr sz="1867" spc="-20" dirty="0">
                <a:latin typeface="Cambria"/>
                <a:cs typeface="Cambria"/>
              </a:rPr>
              <a:t>formwork</a:t>
            </a:r>
            <a:endParaRPr sz="1867">
              <a:latin typeface="Cambria"/>
              <a:cs typeface="Cambria"/>
            </a:endParaRPr>
          </a:p>
          <a:p>
            <a:pPr marL="16933">
              <a:spcBef>
                <a:spcPts val="13"/>
              </a:spcBef>
            </a:pPr>
            <a:r>
              <a:rPr sz="1333" spc="-7" dirty="0">
                <a:latin typeface="Cambria"/>
                <a:cs typeface="Cambria"/>
              </a:rPr>
              <a:t>Source:</a:t>
            </a:r>
            <a:r>
              <a:rPr sz="1333" spc="-27" dirty="0">
                <a:latin typeface="Cambria"/>
                <a:cs typeface="Cambria"/>
              </a:rPr>
              <a:t> </a:t>
            </a:r>
            <a:r>
              <a:rPr sz="1333" spc="-7" dirty="0">
                <a:latin typeface="Cambria"/>
                <a:cs typeface="Cambria"/>
              </a:rPr>
              <a:t>unknown</a:t>
            </a:r>
            <a:endParaRPr sz="1333">
              <a:latin typeface="Cambria"/>
              <a:cs typeface="Cambria"/>
            </a:endParaRPr>
          </a:p>
        </p:txBody>
      </p:sp>
      <p:sp>
        <p:nvSpPr>
          <p:cNvPr id="68" name="object 68"/>
          <p:cNvSpPr txBox="1"/>
          <p:nvPr/>
        </p:nvSpPr>
        <p:spPr>
          <a:xfrm>
            <a:off x="4212678" y="6107712"/>
            <a:ext cx="3465407" cy="291597"/>
          </a:xfrm>
          <a:prstGeom prst="rect">
            <a:avLst/>
          </a:prstGeom>
        </p:spPr>
        <p:txBody>
          <a:bodyPr vert="horz" wrap="square" lIns="0" tIns="4233" rIns="0" bIns="0" rtlCol="0">
            <a:spAutoFit/>
          </a:bodyPr>
          <a:lstStyle/>
          <a:p>
            <a:pPr marL="16933">
              <a:spcBef>
                <a:spcPts val="33"/>
              </a:spcBef>
            </a:pPr>
            <a:r>
              <a:rPr sz="1867" spc="-7" dirty="0">
                <a:latin typeface="Cambria"/>
                <a:cs typeface="Cambria"/>
              </a:rPr>
              <a:t>Beam </a:t>
            </a:r>
            <a:r>
              <a:rPr sz="1867" spc="-20" dirty="0">
                <a:latin typeface="Cambria"/>
                <a:cs typeface="Cambria"/>
              </a:rPr>
              <a:t>formwork </a:t>
            </a:r>
            <a:r>
              <a:rPr sz="1867" spc="-7" dirty="0">
                <a:latin typeface="Cambria"/>
                <a:cs typeface="Cambria"/>
              </a:rPr>
              <a:t>at floor</a:t>
            </a:r>
            <a:r>
              <a:rPr sz="1867" dirty="0">
                <a:latin typeface="Cambria"/>
                <a:cs typeface="Cambria"/>
              </a:rPr>
              <a:t> </a:t>
            </a:r>
            <a:r>
              <a:rPr sz="1867" spc="-7" dirty="0">
                <a:latin typeface="Cambria"/>
                <a:cs typeface="Cambria"/>
              </a:rPr>
              <a:t>mid-span</a:t>
            </a:r>
            <a:endParaRPr sz="1867">
              <a:latin typeface="Cambria"/>
              <a:cs typeface="Cambria"/>
            </a:endParaRPr>
          </a:p>
        </p:txBody>
      </p:sp>
      <p:sp>
        <p:nvSpPr>
          <p:cNvPr id="69" name="object 69"/>
          <p:cNvSpPr txBox="1">
            <a:spLocks noGrp="1"/>
          </p:cNvSpPr>
          <p:nvPr>
            <p:ph type="ftr" sz="quarter" idx="5"/>
          </p:nvPr>
        </p:nvSpPr>
        <p:spPr>
          <a:xfrm>
            <a:off x="0" y="1"/>
            <a:ext cx="0" cy="13305351"/>
          </a:xfrm>
          <a:prstGeom prst="rect">
            <a:avLst/>
          </a:prstGeom>
        </p:spPr>
        <p:txBody>
          <a:bodyPr vert="horz" wrap="square" lIns="0" tIns="9313" rIns="0" bIns="0" rtlCol="0">
            <a:spAutoFit/>
          </a:bodyPr>
          <a:lstStyle/>
          <a:p>
            <a:pPr marL="16933">
              <a:spcBef>
                <a:spcPts val="73"/>
              </a:spcBef>
            </a:pPr>
            <a:r>
              <a:rPr lang="en-NZ" spc="-7"/>
              <a:t>Copyright, Department of Construction, Unitec NZ, 2019</a:t>
            </a:r>
            <a:endParaRPr spc="-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6" y="1"/>
            <a:ext cx="11085407" cy="1084185"/>
          </a:xfrm>
          <a:prstGeom prst="rect">
            <a:avLst/>
          </a:prstGeom>
        </p:spPr>
        <p:txBody>
          <a:bodyPr vert="horz" wrap="square" lIns="0" tIns="16933" rIns="0" bIns="0" rtlCol="0">
            <a:spAutoFit/>
          </a:bodyPr>
          <a:lstStyle/>
          <a:p>
            <a:pPr marL="16933">
              <a:spcBef>
                <a:spcPts val="133"/>
              </a:spcBef>
            </a:pPr>
            <a:r>
              <a:rPr spc="-40" dirty="0"/>
              <a:t>Formwork </a:t>
            </a:r>
            <a:r>
              <a:rPr dirty="0"/>
              <a:t>&amp; </a:t>
            </a:r>
            <a:r>
              <a:rPr spc="-27" dirty="0"/>
              <a:t>Falsework: </a:t>
            </a:r>
            <a:r>
              <a:rPr spc="-7" dirty="0"/>
              <a:t>Beam Construction: </a:t>
            </a:r>
            <a:r>
              <a:rPr spc="-13" dirty="0"/>
              <a:t>Example</a:t>
            </a:r>
            <a:r>
              <a:rPr spc="140" dirty="0"/>
              <a:t> </a:t>
            </a:r>
            <a:r>
              <a:rPr spc="-7" dirty="0"/>
              <a:t>07</a:t>
            </a:r>
          </a:p>
        </p:txBody>
      </p:sp>
      <p:sp>
        <p:nvSpPr>
          <p:cNvPr id="3" name="object 3"/>
          <p:cNvSpPr/>
          <p:nvPr/>
        </p:nvSpPr>
        <p:spPr>
          <a:xfrm>
            <a:off x="4965192" y="1483360"/>
            <a:ext cx="4152053" cy="1975273"/>
          </a:xfrm>
          <a:custGeom>
            <a:avLst/>
            <a:gdLst/>
            <a:ahLst/>
            <a:cxnLst/>
            <a:rect l="l" t="t" r="r" b="b"/>
            <a:pathLst>
              <a:path w="3114040" h="1481455">
                <a:moveTo>
                  <a:pt x="3048050" y="0"/>
                </a:moveTo>
                <a:lnTo>
                  <a:pt x="0" y="0"/>
                </a:lnTo>
                <a:lnTo>
                  <a:pt x="21437" y="1470609"/>
                </a:lnTo>
                <a:lnTo>
                  <a:pt x="990612" y="1481328"/>
                </a:lnTo>
                <a:lnTo>
                  <a:pt x="979893" y="327469"/>
                </a:lnTo>
                <a:lnTo>
                  <a:pt x="3113532" y="327469"/>
                </a:lnTo>
                <a:lnTo>
                  <a:pt x="3048050" y="0"/>
                </a:lnTo>
                <a:close/>
              </a:path>
            </a:pathLst>
          </a:custGeom>
          <a:solidFill>
            <a:srgbClr val="7F8F8D"/>
          </a:solidFill>
        </p:spPr>
        <p:txBody>
          <a:bodyPr wrap="square" lIns="0" tIns="0" rIns="0" bIns="0" rtlCol="0"/>
          <a:lstStyle/>
          <a:p>
            <a:endParaRPr/>
          </a:p>
        </p:txBody>
      </p:sp>
      <p:sp>
        <p:nvSpPr>
          <p:cNvPr id="4" name="object 4"/>
          <p:cNvSpPr/>
          <p:nvPr/>
        </p:nvSpPr>
        <p:spPr>
          <a:xfrm>
            <a:off x="5576823" y="4102607"/>
            <a:ext cx="204893" cy="2396067"/>
          </a:xfrm>
          <a:custGeom>
            <a:avLst/>
            <a:gdLst/>
            <a:ahLst/>
            <a:cxnLst/>
            <a:rect l="l" t="t" r="r" b="b"/>
            <a:pathLst>
              <a:path w="153670" h="1797050">
                <a:moveTo>
                  <a:pt x="0" y="1796795"/>
                </a:moveTo>
                <a:lnTo>
                  <a:pt x="153162" y="1796795"/>
                </a:lnTo>
                <a:lnTo>
                  <a:pt x="153162" y="0"/>
                </a:lnTo>
                <a:lnTo>
                  <a:pt x="0" y="0"/>
                </a:lnTo>
                <a:lnTo>
                  <a:pt x="0" y="1796795"/>
                </a:lnTo>
                <a:close/>
              </a:path>
            </a:pathLst>
          </a:custGeom>
          <a:solidFill>
            <a:srgbClr val="CCCC00"/>
          </a:solidFill>
        </p:spPr>
        <p:txBody>
          <a:bodyPr wrap="square" lIns="0" tIns="0" rIns="0" bIns="0" rtlCol="0"/>
          <a:lstStyle/>
          <a:p>
            <a:endParaRPr/>
          </a:p>
        </p:txBody>
      </p:sp>
      <p:sp>
        <p:nvSpPr>
          <p:cNvPr id="5" name="object 5"/>
          <p:cNvSpPr/>
          <p:nvPr/>
        </p:nvSpPr>
        <p:spPr>
          <a:xfrm>
            <a:off x="3032502" y="3911483"/>
            <a:ext cx="2681393" cy="2296160"/>
          </a:xfrm>
          <a:custGeom>
            <a:avLst/>
            <a:gdLst/>
            <a:ahLst/>
            <a:cxnLst/>
            <a:rect l="l" t="t" r="r" b="b"/>
            <a:pathLst>
              <a:path w="2011045" h="1722120">
                <a:moveTo>
                  <a:pt x="81305" y="0"/>
                </a:moveTo>
                <a:lnTo>
                  <a:pt x="0" y="96532"/>
                </a:lnTo>
                <a:lnTo>
                  <a:pt x="1929650" y="1721840"/>
                </a:lnTo>
                <a:lnTo>
                  <a:pt x="2010956" y="1625320"/>
                </a:lnTo>
                <a:lnTo>
                  <a:pt x="81305" y="0"/>
                </a:lnTo>
                <a:close/>
              </a:path>
            </a:pathLst>
          </a:custGeom>
          <a:solidFill>
            <a:srgbClr val="CCCC00"/>
          </a:solidFill>
        </p:spPr>
        <p:txBody>
          <a:bodyPr wrap="square" lIns="0" tIns="0" rIns="0" bIns="0" rtlCol="0"/>
          <a:lstStyle/>
          <a:p>
            <a:endParaRPr/>
          </a:p>
        </p:txBody>
      </p:sp>
      <p:sp>
        <p:nvSpPr>
          <p:cNvPr id="6" name="object 6"/>
          <p:cNvSpPr/>
          <p:nvPr/>
        </p:nvSpPr>
        <p:spPr>
          <a:xfrm>
            <a:off x="2966720" y="3915665"/>
            <a:ext cx="4124113" cy="187113"/>
          </a:xfrm>
          <a:custGeom>
            <a:avLst/>
            <a:gdLst/>
            <a:ahLst/>
            <a:cxnLst/>
            <a:rect l="l" t="t" r="r" b="b"/>
            <a:pathLst>
              <a:path w="3093085" h="140335">
                <a:moveTo>
                  <a:pt x="0" y="0"/>
                </a:moveTo>
                <a:lnTo>
                  <a:pt x="3092958" y="0"/>
                </a:lnTo>
                <a:lnTo>
                  <a:pt x="3092958" y="140207"/>
                </a:lnTo>
                <a:lnTo>
                  <a:pt x="0" y="140207"/>
                </a:lnTo>
                <a:lnTo>
                  <a:pt x="0" y="0"/>
                </a:lnTo>
                <a:close/>
              </a:path>
            </a:pathLst>
          </a:custGeom>
          <a:solidFill>
            <a:srgbClr val="CCCC00"/>
          </a:solidFill>
        </p:spPr>
        <p:txBody>
          <a:bodyPr wrap="square" lIns="0" tIns="0" rIns="0" bIns="0" rtlCol="0"/>
          <a:lstStyle/>
          <a:p>
            <a:endParaRPr/>
          </a:p>
        </p:txBody>
      </p:sp>
      <p:sp>
        <p:nvSpPr>
          <p:cNvPr id="7" name="object 7"/>
          <p:cNvSpPr/>
          <p:nvPr/>
        </p:nvSpPr>
        <p:spPr>
          <a:xfrm>
            <a:off x="5576015" y="3853695"/>
            <a:ext cx="1509607" cy="1332653"/>
          </a:xfrm>
          <a:custGeom>
            <a:avLst/>
            <a:gdLst/>
            <a:ahLst/>
            <a:cxnLst/>
            <a:rect l="l" t="t" r="r" b="b"/>
            <a:pathLst>
              <a:path w="1132204" h="999489">
                <a:moveTo>
                  <a:pt x="1046391" y="0"/>
                </a:moveTo>
                <a:lnTo>
                  <a:pt x="0" y="899591"/>
                </a:lnTo>
                <a:lnTo>
                  <a:pt x="85382" y="998905"/>
                </a:lnTo>
                <a:lnTo>
                  <a:pt x="1131773" y="99314"/>
                </a:lnTo>
                <a:lnTo>
                  <a:pt x="1046391" y="0"/>
                </a:lnTo>
                <a:close/>
              </a:path>
            </a:pathLst>
          </a:custGeom>
          <a:solidFill>
            <a:srgbClr val="CCCC00"/>
          </a:solidFill>
        </p:spPr>
        <p:txBody>
          <a:bodyPr wrap="square" lIns="0" tIns="0" rIns="0" bIns="0" rtlCol="0"/>
          <a:lstStyle/>
          <a:p>
            <a:endParaRPr/>
          </a:p>
        </p:txBody>
      </p:sp>
      <p:sp>
        <p:nvSpPr>
          <p:cNvPr id="8" name="object 8"/>
          <p:cNvSpPr/>
          <p:nvPr/>
        </p:nvSpPr>
        <p:spPr>
          <a:xfrm>
            <a:off x="4988052" y="3501135"/>
            <a:ext cx="1318259" cy="0"/>
          </a:xfrm>
          <a:custGeom>
            <a:avLst/>
            <a:gdLst/>
            <a:ahLst/>
            <a:cxnLst/>
            <a:rect l="l" t="t" r="r" b="b"/>
            <a:pathLst>
              <a:path w="988695">
                <a:moveTo>
                  <a:pt x="0" y="0"/>
                </a:moveTo>
                <a:lnTo>
                  <a:pt x="988313" y="0"/>
                </a:lnTo>
              </a:path>
            </a:pathLst>
          </a:custGeom>
          <a:ln w="55625">
            <a:solidFill>
              <a:srgbClr val="996600"/>
            </a:solidFill>
          </a:ln>
        </p:spPr>
        <p:txBody>
          <a:bodyPr wrap="square" lIns="0" tIns="0" rIns="0" bIns="0" rtlCol="0"/>
          <a:lstStyle/>
          <a:p>
            <a:endParaRPr/>
          </a:p>
        </p:txBody>
      </p:sp>
      <p:sp>
        <p:nvSpPr>
          <p:cNvPr id="9" name="object 9"/>
          <p:cNvSpPr/>
          <p:nvPr/>
        </p:nvSpPr>
        <p:spPr>
          <a:xfrm>
            <a:off x="4988053" y="3464052"/>
            <a:ext cx="1348740" cy="74507"/>
          </a:xfrm>
          <a:custGeom>
            <a:avLst/>
            <a:gdLst/>
            <a:ahLst/>
            <a:cxnLst/>
            <a:rect l="l" t="t" r="r" b="b"/>
            <a:pathLst>
              <a:path w="1011554" h="55880">
                <a:moveTo>
                  <a:pt x="0" y="0"/>
                </a:moveTo>
                <a:lnTo>
                  <a:pt x="1011174" y="0"/>
                </a:lnTo>
                <a:lnTo>
                  <a:pt x="1011174" y="55625"/>
                </a:lnTo>
                <a:lnTo>
                  <a:pt x="0" y="55625"/>
                </a:lnTo>
                <a:lnTo>
                  <a:pt x="0" y="0"/>
                </a:lnTo>
                <a:close/>
              </a:path>
            </a:pathLst>
          </a:custGeom>
          <a:ln w="9906">
            <a:solidFill>
              <a:srgbClr val="000000"/>
            </a:solidFill>
          </a:ln>
        </p:spPr>
        <p:txBody>
          <a:bodyPr wrap="square" lIns="0" tIns="0" rIns="0" bIns="0" rtlCol="0"/>
          <a:lstStyle/>
          <a:p>
            <a:endParaRPr/>
          </a:p>
        </p:txBody>
      </p:sp>
      <p:sp>
        <p:nvSpPr>
          <p:cNvPr id="10" name="object 10"/>
          <p:cNvSpPr/>
          <p:nvPr/>
        </p:nvSpPr>
        <p:spPr>
          <a:xfrm>
            <a:off x="6543039" y="2006092"/>
            <a:ext cx="2495973" cy="301413"/>
          </a:xfrm>
          <a:custGeom>
            <a:avLst/>
            <a:gdLst/>
            <a:ahLst/>
            <a:cxnLst/>
            <a:rect l="l" t="t" r="r" b="b"/>
            <a:pathLst>
              <a:path w="1871979" h="226060">
                <a:moveTo>
                  <a:pt x="0" y="225932"/>
                </a:moveTo>
                <a:lnTo>
                  <a:pt x="1871472" y="225932"/>
                </a:lnTo>
                <a:lnTo>
                  <a:pt x="1871472" y="0"/>
                </a:lnTo>
                <a:lnTo>
                  <a:pt x="0" y="0"/>
                </a:lnTo>
                <a:lnTo>
                  <a:pt x="0" y="225932"/>
                </a:lnTo>
                <a:close/>
              </a:path>
            </a:pathLst>
          </a:custGeom>
          <a:solidFill>
            <a:srgbClr val="CCCC00"/>
          </a:solidFill>
        </p:spPr>
        <p:txBody>
          <a:bodyPr wrap="square" lIns="0" tIns="0" rIns="0" bIns="0" rtlCol="0"/>
          <a:lstStyle/>
          <a:p>
            <a:endParaRPr/>
          </a:p>
        </p:txBody>
      </p:sp>
      <p:sp>
        <p:nvSpPr>
          <p:cNvPr id="11" name="object 11"/>
          <p:cNvSpPr/>
          <p:nvPr/>
        </p:nvSpPr>
        <p:spPr>
          <a:xfrm>
            <a:off x="6553200" y="2006092"/>
            <a:ext cx="145627" cy="301413"/>
          </a:xfrm>
          <a:custGeom>
            <a:avLst/>
            <a:gdLst/>
            <a:ahLst/>
            <a:cxnLst/>
            <a:rect l="l" t="t" r="r" b="b"/>
            <a:pathLst>
              <a:path w="109220" h="226060">
                <a:moveTo>
                  <a:pt x="0" y="225932"/>
                </a:moveTo>
                <a:lnTo>
                  <a:pt x="108965" y="225932"/>
                </a:lnTo>
                <a:lnTo>
                  <a:pt x="108965" y="0"/>
                </a:lnTo>
                <a:lnTo>
                  <a:pt x="0" y="0"/>
                </a:lnTo>
                <a:lnTo>
                  <a:pt x="0" y="225932"/>
                </a:lnTo>
                <a:close/>
              </a:path>
            </a:pathLst>
          </a:custGeom>
          <a:solidFill>
            <a:srgbClr val="996600"/>
          </a:solidFill>
        </p:spPr>
        <p:txBody>
          <a:bodyPr wrap="square" lIns="0" tIns="0" rIns="0" bIns="0" rtlCol="0"/>
          <a:lstStyle/>
          <a:p>
            <a:endParaRPr/>
          </a:p>
        </p:txBody>
      </p:sp>
      <p:sp>
        <p:nvSpPr>
          <p:cNvPr id="12" name="object 12"/>
          <p:cNvSpPr/>
          <p:nvPr/>
        </p:nvSpPr>
        <p:spPr>
          <a:xfrm>
            <a:off x="7225792" y="2588768"/>
            <a:ext cx="189653" cy="3892973"/>
          </a:xfrm>
          <a:custGeom>
            <a:avLst/>
            <a:gdLst/>
            <a:ahLst/>
            <a:cxnLst/>
            <a:rect l="l" t="t" r="r" b="b"/>
            <a:pathLst>
              <a:path w="142239" h="2919729">
                <a:moveTo>
                  <a:pt x="0" y="0"/>
                </a:moveTo>
                <a:lnTo>
                  <a:pt x="141732" y="0"/>
                </a:lnTo>
                <a:lnTo>
                  <a:pt x="141732" y="2919222"/>
                </a:lnTo>
                <a:lnTo>
                  <a:pt x="0" y="2919222"/>
                </a:lnTo>
                <a:lnTo>
                  <a:pt x="0" y="0"/>
                </a:lnTo>
                <a:close/>
              </a:path>
            </a:pathLst>
          </a:custGeom>
          <a:solidFill>
            <a:srgbClr val="CCCC00"/>
          </a:solidFill>
        </p:spPr>
        <p:txBody>
          <a:bodyPr wrap="square" lIns="0" tIns="0" rIns="0" bIns="0" rtlCol="0"/>
          <a:lstStyle/>
          <a:p>
            <a:endParaRPr/>
          </a:p>
        </p:txBody>
      </p:sp>
      <p:sp>
        <p:nvSpPr>
          <p:cNvPr id="13" name="object 13"/>
          <p:cNvSpPr/>
          <p:nvPr/>
        </p:nvSpPr>
        <p:spPr>
          <a:xfrm>
            <a:off x="7225793" y="2307335"/>
            <a:ext cx="175260" cy="336972"/>
          </a:xfrm>
          <a:custGeom>
            <a:avLst/>
            <a:gdLst/>
            <a:ahLst/>
            <a:cxnLst/>
            <a:rect l="l" t="t" r="r" b="b"/>
            <a:pathLst>
              <a:path w="131445" h="252730">
                <a:moveTo>
                  <a:pt x="0" y="0"/>
                </a:moveTo>
                <a:lnTo>
                  <a:pt x="131063" y="0"/>
                </a:lnTo>
                <a:lnTo>
                  <a:pt x="131063" y="252222"/>
                </a:lnTo>
                <a:lnTo>
                  <a:pt x="0" y="252222"/>
                </a:lnTo>
                <a:lnTo>
                  <a:pt x="0" y="0"/>
                </a:lnTo>
                <a:close/>
              </a:path>
            </a:pathLst>
          </a:custGeom>
          <a:solidFill>
            <a:srgbClr val="996600"/>
          </a:solidFill>
        </p:spPr>
        <p:txBody>
          <a:bodyPr wrap="square" lIns="0" tIns="0" rIns="0" bIns="0" rtlCol="0"/>
          <a:lstStyle/>
          <a:p>
            <a:endParaRPr/>
          </a:p>
        </p:txBody>
      </p:sp>
      <p:sp>
        <p:nvSpPr>
          <p:cNvPr id="14" name="object 14"/>
          <p:cNvSpPr/>
          <p:nvPr/>
        </p:nvSpPr>
        <p:spPr>
          <a:xfrm>
            <a:off x="6542023" y="2690876"/>
            <a:ext cx="162560" cy="0"/>
          </a:xfrm>
          <a:custGeom>
            <a:avLst/>
            <a:gdLst/>
            <a:ahLst/>
            <a:cxnLst/>
            <a:rect l="l" t="t" r="r" b="b"/>
            <a:pathLst>
              <a:path w="121920">
                <a:moveTo>
                  <a:pt x="0" y="0"/>
                </a:moveTo>
                <a:lnTo>
                  <a:pt x="121538" y="0"/>
                </a:lnTo>
              </a:path>
            </a:pathLst>
          </a:custGeom>
          <a:ln w="57150">
            <a:solidFill>
              <a:srgbClr val="000000"/>
            </a:solidFill>
          </a:ln>
        </p:spPr>
        <p:txBody>
          <a:bodyPr wrap="square" lIns="0" tIns="0" rIns="0" bIns="0" rtlCol="0"/>
          <a:lstStyle/>
          <a:p>
            <a:endParaRPr/>
          </a:p>
        </p:txBody>
      </p:sp>
      <p:sp>
        <p:nvSpPr>
          <p:cNvPr id="15" name="object 15"/>
          <p:cNvSpPr/>
          <p:nvPr/>
        </p:nvSpPr>
        <p:spPr>
          <a:xfrm>
            <a:off x="4917439" y="2690876"/>
            <a:ext cx="1388533" cy="0"/>
          </a:xfrm>
          <a:custGeom>
            <a:avLst/>
            <a:gdLst/>
            <a:ahLst/>
            <a:cxnLst/>
            <a:rect l="l" t="t" r="r" b="b"/>
            <a:pathLst>
              <a:path w="1041400">
                <a:moveTo>
                  <a:pt x="0" y="0"/>
                </a:moveTo>
                <a:lnTo>
                  <a:pt x="1041273" y="0"/>
                </a:lnTo>
              </a:path>
            </a:pathLst>
          </a:custGeom>
          <a:ln w="57150">
            <a:solidFill>
              <a:srgbClr val="000000"/>
            </a:solidFill>
          </a:ln>
        </p:spPr>
        <p:txBody>
          <a:bodyPr wrap="square" lIns="0" tIns="0" rIns="0" bIns="0" rtlCol="0"/>
          <a:lstStyle/>
          <a:p>
            <a:endParaRPr/>
          </a:p>
        </p:txBody>
      </p:sp>
      <p:sp>
        <p:nvSpPr>
          <p:cNvPr id="16" name="object 16"/>
          <p:cNvSpPr/>
          <p:nvPr/>
        </p:nvSpPr>
        <p:spPr>
          <a:xfrm>
            <a:off x="4558284" y="2690876"/>
            <a:ext cx="184573" cy="0"/>
          </a:xfrm>
          <a:custGeom>
            <a:avLst/>
            <a:gdLst/>
            <a:ahLst/>
            <a:cxnLst/>
            <a:rect l="l" t="t" r="r" b="b"/>
            <a:pathLst>
              <a:path w="138429">
                <a:moveTo>
                  <a:pt x="0" y="0"/>
                </a:moveTo>
                <a:lnTo>
                  <a:pt x="138302" y="0"/>
                </a:lnTo>
              </a:path>
            </a:pathLst>
          </a:custGeom>
          <a:ln w="57150">
            <a:solidFill>
              <a:srgbClr val="000000"/>
            </a:solidFill>
          </a:ln>
        </p:spPr>
        <p:txBody>
          <a:bodyPr wrap="square" lIns="0" tIns="0" rIns="0" bIns="0" rtlCol="0"/>
          <a:lstStyle/>
          <a:p>
            <a:endParaRPr/>
          </a:p>
        </p:txBody>
      </p:sp>
      <p:sp>
        <p:nvSpPr>
          <p:cNvPr id="17" name="object 17"/>
          <p:cNvSpPr/>
          <p:nvPr/>
        </p:nvSpPr>
        <p:spPr>
          <a:xfrm>
            <a:off x="4712715" y="2613660"/>
            <a:ext cx="5080" cy="150707"/>
          </a:xfrm>
          <a:custGeom>
            <a:avLst/>
            <a:gdLst/>
            <a:ahLst/>
            <a:cxnLst/>
            <a:rect l="l" t="t" r="r" b="b"/>
            <a:pathLst>
              <a:path w="3810" h="113030">
                <a:moveTo>
                  <a:pt x="0" y="0"/>
                </a:moveTo>
                <a:lnTo>
                  <a:pt x="3810" y="112776"/>
                </a:lnTo>
              </a:path>
            </a:pathLst>
          </a:custGeom>
          <a:ln w="57150">
            <a:solidFill>
              <a:srgbClr val="000000"/>
            </a:solidFill>
          </a:ln>
        </p:spPr>
        <p:txBody>
          <a:bodyPr wrap="square" lIns="0" tIns="0" rIns="0" bIns="0" rtlCol="0"/>
          <a:lstStyle/>
          <a:p>
            <a:endParaRPr/>
          </a:p>
        </p:txBody>
      </p:sp>
      <p:sp>
        <p:nvSpPr>
          <p:cNvPr id="18" name="object 18"/>
          <p:cNvSpPr/>
          <p:nvPr/>
        </p:nvSpPr>
        <p:spPr>
          <a:xfrm>
            <a:off x="6560820" y="2612643"/>
            <a:ext cx="8467" cy="175260"/>
          </a:xfrm>
          <a:custGeom>
            <a:avLst/>
            <a:gdLst/>
            <a:ahLst/>
            <a:cxnLst/>
            <a:rect l="l" t="t" r="r" b="b"/>
            <a:pathLst>
              <a:path w="6350" h="131444">
                <a:moveTo>
                  <a:pt x="0" y="0"/>
                </a:moveTo>
                <a:lnTo>
                  <a:pt x="6096" y="131064"/>
                </a:lnTo>
              </a:path>
            </a:pathLst>
          </a:custGeom>
          <a:ln w="57150">
            <a:solidFill>
              <a:srgbClr val="000000"/>
            </a:solidFill>
          </a:ln>
        </p:spPr>
        <p:txBody>
          <a:bodyPr wrap="square" lIns="0" tIns="0" rIns="0" bIns="0" rtlCol="0"/>
          <a:lstStyle/>
          <a:p>
            <a:endParaRPr/>
          </a:p>
        </p:txBody>
      </p:sp>
      <p:sp>
        <p:nvSpPr>
          <p:cNvPr id="19" name="object 19"/>
          <p:cNvSpPr/>
          <p:nvPr/>
        </p:nvSpPr>
        <p:spPr>
          <a:xfrm>
            <a:off x="4986021" y="3552443"/>
            <a:ext cx="165100" cy="364067"/>
          </a:xfrm>
          <a:custGeom>
            <a:avLst/>
            <a:gdLst/>
            <a:ahLst/>
            <a:cxnLst/>
            <a:rect l="l" t="t" r="r" b="b"/>
            <a:pathLst>
              <a:path w="123825" h="273050">
                <a:moveTo>
                  <a:pt x="0" y="0"/>
                </a:moveTo>
                <a:lnTo>
                  <a:pt x="123444" y="0"/>
                </a:lnTo>
                <a:lnTo>
                  <a:pt x="123444" y="272795"/>
                </a:lnTo>
                <a:lnTo>
                  <a:pt x="0" y="272795"/>
                </a:lnTo>
                <a:lnTo>
                  <a:pt x="0" y="0"/>
                </a:lnTo>
                <a:close/>
              </a:path>
            </a:pathLst>
          </a:custGeom>
          <a:solidFill>
            <a:srgbClr val="996600"/>
          </a:solidFill>
        </p:spPr>
        <p:txBody>
          <a:bodyPr wrap="square" lIns="0" tIns="0" rIns="0" bIns="0" rtlCol="0"/>
          <a:lstStyle/>
          <a:p>
            <a:endParaRPr/>
          </a:p>
        </p:txBody>
      </p:sp>
      <p:sp>
        <p:nvSpPr>
          <p:cNvPr id="20" name="object 20"/>
          <p:cNvSpPr/>
          <p:nvPr/>
        </p:nvSpPr>
        <p:spPr>
          <a:xfrm>
            <a:off x="4986021" y="3552443"/>
            <a:ext cx="165100" cy="364067"/>
          </a:xfrm>
          <a:custGeom>
            <a:avLst/>
            <a:gdLst/>
            <a:ahLst/>
            <a:cxnLst/>
            <a:rect l="l" t="t" r="r" b="b"/>
            <a:pathLst>
              <a:path w="123825" h="273050">
                <a:moveTo>
                  <a:pt x="0" y="0"/>
                </a:moveTo>
                <a:lnTo>
                  <a:pt x="123444" y="0"/>
                </a:lnTo>
                <a:lnTo>
                  <a:pt x="123444" y="272795"/>
                </a:lnTo>
                <a:lnTo>
                  <a:pt x="0" y="272795"/>
                </a:lnTo>
                <a:lnTo>
                  <a:pt x="0" y="0"/>
                </a:lnTo>
                <a:close/>
              </a:path>
            </a:pathLst>
          </a:custGeom>
          <a:ln w="9906">
            <a:solidFill>
              <a:srgbClr val="000000"/>
            </a:solidFill>
          </a:ln>
        </p:spPr>
        <p:txBody>
          <a:bodyPr wrap="square" lIns="0" tIns="0" rIns="0" bIns="0" rtlCol="0"/>
          <a:lstStyle/>
          <a:p>
            <a:endParaRPr/>
          </a:p>
        </p:txBody>
      </p:sp>
      <p:sp>
        <p:nvSpPr>
          <p:cNvPr id="21" name="object 21"/>
          <p:cNvSpPr/>
          <p:nvPr/>
        </p:nvSpPr>
        <p:spPr>
          <a:xfrm>
            <a:off x="6141213" y="3552443"/>
            <a:ext cx="165100" cy="364067"/>
          </a:xfrm>
          <a:custGeom>
            <a:avLst/>
            <a:gdLst/>
            <a:ahLst/>
            <a:cxnLst/>
            <a:rect l="l" t="t" r="r" b="b"/>
            <a:pathLst>
              <a:path w="123825" h="273050">
                <a:moveTo>
                  <a:pt x="0" y="0"/>
                </a:moveTo>
                <a:lnTo>
                  <a:pt x="123444" y="0"/>
                </a:lnTo>
                <a:lnTo>
                  <a:pt x="123444" y="272795"/>
                </a:lnTo>
                <a:lnTo>
                  <a:pt x="0" y="272795"/>
                </a:lnTo>
                <a:lnTo>
                  <a:pt x="0" y="0"/>
                </a:lnTo>
                <a:close/>
              </a:path>
            </a:pathLst>
          </a:custGeom>
          <a:solidFill>
            <a:srgbClr val="996600"/>
          </a:solidFill>
        </p:spPr>
        <p:txBody>
          <a:bodyPr wrap="square" lIns="0" tIns="0" rIns="0" bIns="0" rtlCol="0"/>
          <a:lstStyle/>
          <a:p>
            <a:endParaRPr/>
          </a:p>
        </p:txBody>
      </p:sp>
      <p:sp>
        <p:nvSpPr>
          <p:cNvPr id="22" name="object 22"/>
          <p:cNvSpPr/>
          <p:nvPr/>
        </p:nvSpPr>
        <p:spPr>
          <a:xfrm>
            <a:off x="6141213" y="3552443"/>
            <a:ext cx="165100" cy="364067"/>
          </a:xfrm>
          <a:custGeom>
            <a:avLst/>
            <a:gdLst/>
            <a:ahLst/>
            <a:cxnLst/>
            <a:rect l="l" t="t" r="r" b="b"/>
            <a:pathLst>
              <a:path w="123825" h="273050">
                <a:moveTo>
                  <a:pt x="0" y="0"/>
                </a:moveTo>
                <a:lnTo>
                  <a:pt x="123444" y="0"/>
                </a:lnTo>
                <a:lnTo>
                  <a:pt x="123444" y="272795"/>
                </a:lnTo>
                <a:lnTo>
                  <a:pt x="0" y="272795"/>
                </a:lnTo>
                <a:lnTo>
                  <a:pt x="0" y="0"/>
                </a:lnTo>
                <a:close/>
              </a:path>
            </a:pathLst>
          </a:custGeom>
          <a:ln w="9906">
            <a:solidFill>
              <a:srgbClr val="000000"/>
            </a:solidFill>
          </a:ln>
        </p:spPr>
        <p:txBody>
          <a:bodyPr wrap="square" lIns="0" tIns="0" rIns="0" bIns="0" rtlCol="0"/>
          <a:lstStyle/>
          <a:p>
            <a:endParaRPr/>
          </a:p>
        </p:txBody>
      </p:sp>
      <p:sp>
        <p:nvSpPr>
          <p:cNvPr id="23" name="object 23"/>
          <p:cNvSpPr/>
          <p:nvPr/>
        </p:nvSpPr>
        <p:spPr>
          <a:xfrm>
            <a:off x="5124195" y="3544315"/>
            <a:ext cx="1032933" cy="0"/>
          </a:xfrm>
          <a:custGeom>
            <a:avLst/>
            <a:gdLst/>
            <a:ahLst/>
            <a:cxnLst/>
            <a:rect l="l" t="t" r="r" b="b"/>
            <a:pathLst>
              <a:path w="774700">
                <a:moveTo>
                  <a:pt x="0" y="0"/>
                </a:moveTo>
                <a:lnTo>
                  <a:pt x="774192" y="0"/>
                </a:lnTo>
              </a:path>
            </a:pathLst>
          </a:custGeom>
          <a:ln w="9906">
            <a:solidFill>
              <a:srgbClr val="000000"/>
            </a:solidFill>
          </a:ln>
        </p:spPr>
        <p:txBody>
          <a:bodyPr wrap="square" lIns="0" tIns="0" rIns="0" bIns="0" rtlCol="0"/>
          <a:lstStyle/>
          <a:p>
            <a:endParaRPr/>
          </a:p>
        </p:txBody>
      </p:sp>
      <p:sp>
        <p:nvSpPr>
          <p:cNvPr id="24" name="object 24"/>
          <p:cNvSpPr/>
          <p:nvPr/>
        </p:nvSpPr>
        <p:spPr>
          <a:xfrm>
            <a:off x="5140452" y="3544315"/>
            <a:ext cx="1016000" cy="364067"/>
          </a:xfrm>
          <a:custGeom>
            <a:avLst/>
            <a:gdLst/>
            <a:ahLst/>
            <a:cxnLst/>
            <a:rect l="l" t="t" r="r" b="b"/>
            <a:pathLst>
              <a:path w="762000" h="273050">
                <a:moveTo>
                  <a:pt x="0" y="272795"/>
                </a:moveTo>
                <a:lnTo>
                  <a:pt x="762000" y="0"/>
                </a:lnTo>
              </a:path>
            </a:pathLst>
          </a:custGeom>
          <a:ln w="9905">
            <a:solidFill>
              <a:srgbClr val="000000"/>
            </a:solidFill>
          </a:ln>
        </p:spPr>
        <p:txBody>
          <a:bodyPr wrap="square" lIns="0" tIns="0" rIns="0" bIns="0" rtlCol="0"/>
          <a:lstStyle/>
          <a:p>
            <a:endParaRPr/>
          </a:p>
        </p:txBody>
      </p:sp>
      <p:sp>
        <p:nvSpPr>
          <p:cNvPr id="25" name="object 25"/>
          <p:cNvSpPr/>
          <p:nvPr/>
        </p:nvSpPr>
        <p:spPr>
          <a:xfrm>
            <a:off x="3384296" y="5866384"/>
            <a:ext cx="2200485" cy="516467"/>
          </a:xfrm>
          <a:custGeom>
            <a:avLst/>
            <a:gdLst/>
            <a:ahLst/>
            <a:cxnLst/>
            <a:rect l="l" t="t" r="r" b="b"/>
            <a:pathLst>
              <a:path w="1650364" h="387350">
                <a:moveTo>
                  <a:pt x="0" y="0"/>
                </a:moveTo>
                <a:lnTo>
                  <a:pt x="1650123" y="387311"/>
                </a:lnTo>
              </a:path>
            </a:pathLst>
          </a:custGeom>
          <a:ln w="28956">
            <a:solidFill>
              <a:srgbClr val="000000"/>
            </a:solidFill>
          </a:ln>
        </p:spPr>
        <p:txBody>
          <a:bodyPr wrap="square" lIns="0" tIns="0" rIns="0" bIns="0" rtlCol="0"/>
          <a:lstStyle/>
          <a:p>
            <a:endParaRPr/>
          </a:p>
        </p:txBody>
      </p:sp>
      <p:sp>
        <p:nvSpPr>
          <p:cNvPr id="26" name="object 26"/>
          <p:cNvSpPr/>
          <p:nvPr/>
        </p:nvSpPr>
        <p:spPr>
          <a:xfrm>
            <a:off x="5552436" y="6322012"/>
            <a:ext cx="126153" cy="113453"/>
          </a:xfrm>
          <a:custGeom>
            <a:avLst/>
            <a:gdLst/>
            <a:ahLst/>
            <a:cxnLst/>
            <a:rect l="l" t="t" r="r" b="b"/>
            <a:pathLst>
              <a:path w="94614" h="85089">
                <a:moveTo>
                  <a:pt x="19850" y="0"/>
                </a:moveTo>
                <a:lnTo>
                  <a:pt x="0" y="84569"/>
                </a:lnTo>
                <a:lnTo>
                  <a:pt x="94487" y="62141"/>
                </a:lnTo>
                <a:lnTo>
                  <a:pt x="19850" y="0"/>
                </a:lnTo>
                <a:close/>
              </a:path>
            </a:pathLst>
          </a:custGeom>
          <a:solidFill>
            <a:srgbClr val="000000"/>
          </a:solidFill>
        </p:spPr>
        <p:txBody>
          <a:bodyPr wrap="square" lIns="0" tIns="0" rIns="0" bIns="0" rtlCol="0"/>
          <a:lstStyle/>
          <a:p>
            <a:endParaRPr/>
          </a:p>
        </p:txBody>
      </p:sp>
      <p:sp>
        <p:nvSpPr>
          <p:cNvPr id="27" name="object 27"/>
          <p:cNvSpPr txBox="1"/>
          <p:nvPr/>
        </p:nvSpPr>
        <p:spPr>
          <a:xfrm>
            <a:off x="2768391" y="5100720"/>
            <a:ext cx="615527" cy="837772"/>
          </a:xfrm>
          <a:prstGeom prst="rect">
            <a:avLst/>
          </a:prstGeom>
        </p:spPr>
        <p:txBody>
          <a:bodyPr vert="horz" wrap="square" lIns="0" tIns="16933" rIns="0" bIns="0" rtlCol="0">
            <a:spAutoFit/>
          </a:bodyPr>
          <a:lstStyle/>
          <a:p>
            <a:pPr algn="ctr">
              <a:spcBef>
                <a:spcPts val="133"/>
              </a:spcBef>
            </a:pPr>
            <a:r>
              <a:rPr sz="1600" spc="-7" dirty="0">
                <a:solidFill>
                  <a:schemeClr val="bg1"/>
                </a:solidFill>
                <a:latin typeface="Cambria"/>
                <a:cs typeface="Cambria"/>
              </a:rPr>
              <a:t>B</a:t>
            </a:r>
            <a:r>
              <a:rPr sz="1600" spc="-27" dirty="0">
                <a:solidFill>
                  <a:schemeClr val="bg1"/>
                </a:solidFill>
                <a:latin typeface="Cambria"/>
                <a:cs typeface="Cambria"/>
              </a:rPr>
              <a:t>r</a:t>
            </a:r>
            <a:r>
              <a:rPr sz="1600" dirty="0">
                <a:solidFill>
                  <a:schemeClr val="bg1"/>
                </a:solidFill>
                <a:latin typeface="Cambria"/>
                <a:cs typeface="Cambria"/>
              </a:rPr>
              <a:t>a</a:t>
            </a:r>
            <a:r>
              <a:rPr sz="1600" spc="-7" dirty="0">
                <a:solidFill>
                  <a:schemeClr val="bg1"/>
                </a:solidFill>
                <a:latin typeface="Cambria"/>
                <a:cs typeface="Cambria"/>
              </a:rPr>
              <a:t>c</a:t>
            </a:r>
            <a:r>
              <a:rPr sz="1600" dirty="0">
                <a:solidFill>
                  <a:schemeClr val="bg1"/>
                </a:solidFill>
                <a:latin typeface="Cambria"/>
                <a:cs typeface="Cambria"/>
              </a:rPr>
              <a:t>es</a:t>
            </a:r>
          </a:p>
          <a:p>
            <a:pPr>
              <a:spcBef>
                <a:spcPts val="33"/>
              </a:spcBef>
            </a:pPr>
            <a:endParaRPr sz="2133" dirty="0">
              <a:solidFill>
                <a:schemeClr val="bg1"/>
              </a:solidFill>
              <a:latin typeface="Times New Roman"/>
              <a:cs typeface="Times New Roman"/>
            </a:endParaRPr>
          </a:p>
          <a:p>
            <a:pPr marL="30479" algn="ctr">
              <a:spcBef>
                <a:spcPts val="7"/>
              </a:spcBef>
            </a:pPr>
            <a:r>
              <a:rPr sz="1600" spc="-13" dirty="0">
                <a:solidFill>
                  <a:schemeClr val="bg1"/>
                </a:solidFill>
                <a:latin typeface="Cambria"/>
                <a:cs typeface="Cambria"/>
              </a:rPr>
              <a:t>Prop</a:t>
            </a:r>
            <a:endParaRPr sz="1600" dirty="0">
              <a:solidFill>
                <a:schemeClr val="bg1"/>
              </a:solidFill>
              <a:latin typeface="Cambria"/>
              <a:cs typeface="Cambria"/>
            </a:endParaRPr>
          </a:p>
        </p:txBody>
      </p:sp>
      <p:sp>
        <p:nvSpPr>
          <p:cNvPr id="28" name="object 28"/>
          <p:cNvSpPr/>
          <p:nvPr/>
        </p:nvSpPr>
        <p:spPr>
          <a:xfrm>
            <a:off x="3514344" y="5287263"/>
            <a:ext cx="933873" cy="0"/>
          </a:xfrm>
          <a:custGeom>
            <a:avLst/>
            <a:gdLst/>
            <a:ahLst/>
            <a:cxnLst/>
            <a:rect l="l" t="t" r="r" b="b"/>
            <a:pathLst>
              <a:path w="700404">
                <a:moveTo>
                  <a:pt x="0" y="0"/>
                </a:moveTo>
                <a:lnTo>
                  <a:pt x="700278" y="0"/>
                </a:lnTo>
              </a:path>
            </a:pathLst>
          </a:custGeom>
          <a:ln w="28956">
            <a:solidFill>
              <a:srgbClr val="000000"/>
            </a:solidFill>
          </a:ln>
        </p:spPr>
        <p:txBody>
          <a:bodyPr wrap="square" lIns="0" tIns="0" rIns="0" bIns="0" rtlCol="0"/>
          <a:lstStyle/>
          <a:p>
            <a:endParaRPr/>
          </a:p>
        </p:txBody>
      </p:sp>
      <p:sp>
        <p:nvSpPr>
          <p:cNvPr id="29" name="object 29"/>
          <p:cNvSpPr/>
          <p:nvPr/>
        </p:nvSpPr>
        <p:spPr>
          <a:xfrm>
            <a:off x="4428746" y="5229348"/>
            <a:ext cx="115993" cy="115993"/>
          </a:xfrm>
          <a:custGeom>
            <a:avLst/>
            <a:gdLst/>
            <a:ahLst/>
            <a:cxnLst/>
            <a:rect l="l" t="t" r="r" b="b"/>
            <a:pathLst>
              <a:path w="86995" h="86995">
                <a:moveTo>
                  <a:pt x="0" y="0"/>
                </a:moveTo>
                <a:lnTo>
                  <a:pt x="0" y="86867"/>
                </a:lnTo>
                <a:lnTo>
                  <a:pt x="86868" y="43433"/>
                </a:lnTo>
                <a:lnTo>
                  <a:pt x="0" y="0"/>
                </a:lnTo>
                <a:close/>
              </a:path>
            </a:pathLst>
          </a:custGeom>
          <a:solidFill>
            <a:srgbClr val="000000"/>
          </a:solidFill>
        </p:spPr>
        <p:txBody>
          <a:bodyPr wrap="square" lIns="0" tIns="0" rIns="0" bIns="0" rtlCol="0"/>
          <a:lstStyle/>
          <a:p>
            <a:endParaRPr/>
          </a:p>
        </p:txBody>
      </p:sp>
      <p:sp>
        <p:nvSpPr>
          <p:cNvPr id="30" name="object 30"/>
          <p:cNvSpPr/>
          <p:nvPr/>
        </p:nvSpPr>
        <p:spPr>
          <a:xfrm>
            <a:off x="3498089" y="4824611"/>
            <a:ext cx="2430780" cy="432647"/>
          </a:xfrm>
          <a:custGeom>
            <a:avLst/>
            <a:gdLst/>
            <a:ahLst/>
            <a:cxnLst/>
            <a:rect l="l" t="t" r="r" b="b"/>
            <a:pathLst>
              <a:path w="1823085" h="324485">
                <a:moveTo>
                  <a:pt x="0" y="324129"/>
                </a:moveTo>
                <a:lnTo>
                  <a:pt x="1823059" y="0"/>
                </a:lnTo>
              </a:path>
            </a:pathLst>
          </a:custGeom>
          <a:ln w="28956">
            <a:solidFill>
              <a:srgbClr val="000000"/>
            </a:solidFill>
          </a:ln>
        </p:spPr>
        <p:txBody>
          <a:bodyPr wrap="square" lIns="0" tIns="0" rIns="0" bIns="0" rtlCol="0"/>
          <a:lstStyle/>
          <a:p>
            <a:endParaRPr/>
          </a:p>
        </p:txBody>
      </p:sp>
      <p:sp>
        <p:nvSpPr>
          <p:cNvPr id="31" name="object 31"/>
          <p:cNvSpPr/>
          <p:nvPr/>
        </p:nvSpPr>
        <p:spPr>
          <a:xfrm>
            <a:off x="5899683" y="4770981"/>
            <a:ext cx="124460" cy="114300"/>
          </a:xfrm>
          <a:custGeom>
            <a:avLst/>
            <a:gdLst/>
            <a:ahLst/>
            <a:cxnLst/>
            <a:rect l="l" t="t" r="r" b="b"/>
            <a:pathLst>
              <a:path w="93345" h="85725">
                <a:moveTo>
                  <a:pt x="0" y="0"/>
                </a:moveTo>
                <a:lnTo>
                  <a:pt x="15214" y="85521"/>
                </a:lnTo>
                <a:lnTo>
                  <a:pt x="93129" y="27546"/>
                </a:lnTo>
                <a:lnTo>
                  <a:pt x="0" y="0"/>
                </a:lnTo>
                <a:close/>
              </a:path>
            </a:pathLst>
          </a:custGeom>
          <a:solidFill>
            <a:srgbClr val="000000"/>
          </a:solidFill>
        </p:spPr>
        <p:txBody>
          <a:bodyPr wrap="square" lIns="0" tIns="0" rIns="0" bIns="0" rtlCol="0"/>
          <a:lstStyle/>
          <a:p>
            <a:endParaRPr/>
          </a:p>
        </p:txBody>
      </p:sp>
      <p:sp>
        <p:nvSpPr>
          <p:cNvPr id="32" name="object 32"/>
          <p:cNvSpPr txBox="1"/>
          <p:nvPr/>
        </p:nvSpPr>
        <p:spPr>
          <a:xfrm>
            <a:off x="2741403" y="4508580"/>
            <a:ext cx="861907" cy="263320"/>
          </a:xfrm>
          <a:prstGeom prst="rect">
            <a:avLst/>
          </a:prstGeom>
        </p:spPr>
        <p:txBody>
          <a:bodyPr vert="horz" wrap="square" lIns="0" tIns="16933" rIns="0" bIns="0" rtlCol="0">
            <a:spAutoFit/>
          </a:bodyPr>
          <a:lstStyle/>
          <a:p>
            <a:pPr marL="16933">
              <a:spcBef>
                <a:spcPts val="133"/>
              </a:spcBef>
            </a:pPr>
            <a:r>
              <a:rPr sz="1600" dirty="0">
                <a:solidFill>
                  <a:schemeClr val="bg1"/>
                </a:solidFill>
                <a:latin typeface="Cambria"/>
                <a:cs typeface="Cambria"/>
              </a:rPr>
              <a:t>C</a:t>
            </a:r>
            <a:r>
              <a:rPr sz="1600" spc="-27" dirty="0">
                <a:solidFill>
                  <a:schemeClr val="bg1"/>
                </a:solidFill>
                <a:latin typeface="Cambria"/>
                <a:cs typeface="Cambria"/>
              </a:rPr>
              <a:t>r</a:t>
            </a:r>
            <a:r>
              <a:rPr sz="1600" spc="-7" dirty="0">
                <a:solidFill>
                  <a:schemeClr val="bg1"/>
                </a:solidFill>
                <a:latin typeface="Cambria"/>
                <a:cs typeface="Cambria"/>
              </a:rPr>
              <a:t>o</a:t>
            </a:r>
            <a:r>
              <a:rPr sz="1600" dirty="0">
                <a:solidFill>
                  <a:schemeClr val="bg1"/>
                </a:solidFill>
                <a:latin typeface="Cambria"/>
                <a:cs typeface="Cambria"/>
              </a:rPr>
              <a:t>sst</a:t>
            </a:r>
            <a:r>
              <a:rPr sz="1600" spc="-27" dirty="0">
                <a:solidFill>
                  <a:schemeClr val="bg1"/>
                </a:solidFill>
                <a:latin typeface="Cambria"/>
                <a:cs typeface="Cambria"/>
              </a:rPr>
              <a:t>r</a:t>
            </a:r>
            <a:r>
              <a:rPr sz="1600" dirty="0">
                <a:solidFill>
                  <a:schemeClr val="bg1"/>
                </a:solidFill>
                <a:latin typeface="Cambria"/>
                <a:cs typeface="Cambria"/>
              </a:rPr>
              <a:t>ee</a:t>
            </a:r>
          </a:p>
        </p:txBody>
      </p:sp>
      <p:sp>
        <p:nvSpPr>
          <p:cNvPr id="33" name="object 33"/>
          <p:cNvSpPr/>
          <p:nvPr/>
        </p:nvSpPr>
        <p:spPr>
          <a:xfrm>
            <a:off x="3658615" y="4108636"/>
            <a:ext cx="1131992" cy="524933"/>
          </a:xfrm>
          <a:custGeom>
            <a:avLst/>
            <a:gdLst/>
            <a:ahLst/>
            <a:cxnLst/>
            <a:rect l="l" t="t" r="r" b="b"/>
            <a:pathLst>
              <a:path w="848995" h="393700">
                <a:moveTo>
                  <a:pt x="0" y="393242"/>
                </a:moveTo>
                <a:lnTo>
                  <a:pt x="848715" y="0"/>
                </a:lnTo>
              </a:path>
            </a:pathLst>
          </a:custGeom>
          <a:ln w="28956">
            <a:solidFill>
              <a:srgbClr val="000000"/>
            </a:solidFill>
          </a:ln>
        </p:spPr>
        <p:txBody>
          <a:bodyPr wrap="square" lIns="0" tIns="0" rIns="0" bIns="0" rtlCol="0"/>
          <a:lstStyle/>
          <a:p>
            <a:endParaRPr/>
          </a:p>
        </p:txBody>
      </p:sp>
      <p:sp>
        <p:nvSpPr>
          <p:cNvPr id="34" name="object 34"/>
          <p:cNvSpPr/>
          <p:nvPr/>
        </p:nvSpPr>
        <p:spPr>
          <a:xfrm>
            <a:off x="4748374" y="4064218"/>
            <a:ext cx="129540" cy="105833"/>
          </a:xfrm>
          <a:custGeom>
            <a:avLst/>
            <a:gdLst/>
            <a:ahLst/>
            <a:cxnLst/>
            <a:rect l="l" t="t" r="r" b="b"/>
            <a:pathLst>
              <a:path w="97154" h="79375">
                <a:moveTo>
                  <a:pt x="0" y="0"/>
                </a:moveTo>
                <a:lnTo>
                  <a:pt x="36525" y="78816"/>
                </a:lnTo>
                <a:lnTo>
                  <a:pt x="97078" y="2882"/>
                </a:lnTo>
                <a:lnTo>
                  <a:pt x="0" y="0"/>
                </a:lnTo>
                <a:close/>
              </a:path>
            </a:pathLst>
          </a:custGeom>
          <a:solidFill>
            <a:srgbClr val="000000"/>
          </a:solidFill>
        </p:spPr>
        <p:txBody>
          <a:bodyPr wrap="square" lIns="0" tIns="0" rIns="0" bIns="0" rtlCol="0"/>
          <a:lstStyle/>
          <a:p>
            <a:endParaRPr/>
          </a:p>
        </p:txBody>
      </p:sp>
      <p:sp>
        <p:nvSpPr>
          <p:cNvPr id="35" name="object 35"/>
          <p:cNvSpPr/>
          <p:nvPr/>
        </p:nvSpPr>
        <p:spPr>
          <a:xfrm>
            <a:off x="6368287" y="3750039"/>
            <a:ext cx="1281853" cy="13547"/>
          </a:xfrm>
          <a:custGeom>
            <a:avLst/>
            <a:gdLst/>
            <a:ahLst/>
            <a:cxnLst/>
            <a:rect l="l" t="t" r="r" b="b"/>
            <a:pathLst>
              <a:path w="961389" h="10160">
                <a:moveTo>
                  <a:pt x="960881" y="9918"/>
                </a:moveTo>
                <a:lnTo>
                  <a:pt x="0" y="0"/>
                </a:lnTo>
              </a:path>
            </a:pathLst>
          </a:custGeom>
          <a:ln w="28956">
            <a:solidFill>
              <a:srgbClr val="000000"/>
            </a:solidFill>
          </a:ln>
        </p:spPr>
        <p:txBody>
          <a:bodyPr wrap="square" lIns="0" tIns="0" rIns="0" bIns="0" rtlCol="0"/>
          <a:lstStyle/>
          <a:p>
            <a:endParaRPr/>
          </a:p>
        </p:txBody>
      </p:sp>
      <p:sp>
        <p:nvSpPr>
          <p:cNvPr id="36" name="object 36"/>
          <p:cNvSpPr/>
          <p:nvPr/>
        </p:nvSpPr>
        <p:spPr>
          <a:xfrm>
            <a:off x="6271769" y="3692325"/>
            <a:ext cx="116840" cy="115993"/>
          </a:xfrm>
          <a:custGeom>
            <a:avLst/>
            <a:gdLst/>
            <a:ahLst/>
            <a:cxnLst/>
            <a:rect l="l" t="t" r="r" b="b"/>
            <a:pathLst>
              <a:path w="87629" h="86994">
                <a:moveTo>
                  <a:pt x="87312" y="0"/>
                </a:moveTo>
                <a:lnTo>
                  <a:pt x="0" y="42532"/>
                </a:lnTo>
                <a:lnTo>
                  <a:pt x="86410" y="86868"/>
                </a:lnTo>
                <a:lnTo>
                  <a:pt x="87312" y="0"/>
                </a:lnTo>
                <a:close/>
              </a:path>
            </a:pathLst>
          </a:custGeom>
          <a:solidFill>
            <a:srgbClr val="000000"/>
          </a:solidFill>
        </p:spPr>
        <p:txBody>
          <a:bodyPr wrap="square" lIns="0" tIns="0" rIns="0" bIns="0" rtlCol="0"/>
          <a:lstStyle/>
          <a:p>
            <a:endParaRPr/>
          </a:p>
        </p:txBody>
      </p:sp>
      <p:sp>
        <p:nvSpPr>
          <p:cNvPr id="37" name="object 37"/>
          <p:cNvSpPr/>
          <p:nvPr/>
        </p:nvSpPr>
        <p:spPr>
          <a:xfrm>
            <a:off x="3058309" y="1773074"/>
            <a:ext cx="1834727" cy="2210647"/>
          </a:xfrm>
          <a:custGeom>
            <a:avLst/>
            <a:gdLst/>
            <a:ahLst/>
            <a:cxnLst/>
            <a:rect l="l" t="t" r="r" b="b"/>
            <a:pathLst>
              <a:path w="1376045" h="1657985">
                <a:moveTo>
                  <a:pt x="1257960" y="0"/>
                </a:moveTo>
                <a:lnTo>
                  <a:pt x="0" y="1562811"/>
                </a:lnTo>
                <a:lnTo>
                  <a:pt x="117792" y="1657629"/>
                </a:lnTo>
                <a:lnTo>
                  <a:pt x="1375752" y="94818"/>
                </a:lnTo>
                <a:lnTo>
                  <a:pt x="1257960" y="0"/>
                </a:lnTo>
                <a:close/>
              </a:path>
            </a:pathLst>
          </a:custGeom>
          <a:solidFill>
            <a:srgbClr val="CCCC00"/>
          </a:solidFill>
        </p:spPr>
        <p:txBody>
          <a:bodyPr wrap="square" lIns="0" tIns="0" rIns="0" bIns="0" rtlCol="0"/>
          <a:lstStyle/>
          <a:p>
            <a:endParaRPr/>
          </a:p>
        </p:txBody>
      </p:sp>
      <p:sp>
        <p:nvSpPr>
          <p:cNvPr id="38" name="object 38"/>
          <p:cNvSpPr/>
          <p:nvPr/>
        </p:nvSpPr>
        <p:spPr>
          <a:xfrm>
            <a:off x="2986023" y="3754119"/>
            <a:ext cx="189653" cy="196427"/>
          </a:xfrm>
          <a:custGeom>
            <a:avLst/>
            <a:gdLst/>
            <a:ahLst/>
            <a:cxnLst/>
            <a:rect l="l" t="t" r="r" b="b"/>
            <a:pathLst>
              <a:path w="142239" h="147319">
                <a:moveTo>
                  <a:pt x="0" y="0"/>
                </a:moveTo>
                <a:lnTo>
                  <a:pt x="141731" y="0"/>
                </a:lnTo>
                <a:lnTo>
                  <a:pt x="141731" y="147066"/>
                </a:lnTo>
                <a:lnTo>
                  <a:pt x="0" y="147066"/>
                </a:lnTo>
                <a:lnTo>
                  <a:pt x="0" y="0"/>
                </a:lnTo>
                <a:close/>
              </a:path>
            </a:pathLst>
          </a:custGeom>
          <a:solidFill>
            <a:srgbClr val="CCCC00"/>
          </a:solidFill>
        </p:spPr>
        <p:txBody>
          <a:bodyPr wrap="square" lIns="0" tIns="0" rIns="0" bIns="0" rtlCol="0"/>
          <a:lstStyle/>
          <a:p>
            <a:endParaRPr/>
          </a:p>
        </p:txBody>
      </p:sp>
      <p:sp>
        <p:nvSpPr>
          <p:cNvPr id="39" name="object 39"/>
          <p:cNvSpPr txBox="1"/>
          <p:nvPr/>
        </p:nvSpPr>
        <p:spPr>
          <a:xfrm>
            <a:off x="2849354" y="2276546"/>
            <a:ext cx="527473" cy="263320"/>
          </a:xfrm>
          <a:prstGeom prst="rect">
            <a:avLst/>
          </a:prstGeom>
        </p:spPr>
        <p:txBody>
          <a:bodyPr vert="horz" wrap="square" lIns="0" tIns="16933" rIns="0" bIns="0" rtlCol="0">
            <a:spAutoFit/>
          </a:bodyPr>
          <a:lstStyle/>
          <a:p>
            <a:pPr marL="16933">
              <a:spcBef>
                <a:spcPts val="133"/>
              </a:spcBef>
            </a:pPr>
            <a:r>
              <a:rPr sz="1600" spc="-7" dirty="0">
                <a:solidFill>
                  <a:schemeClr val="bg1"/>
                </a:solidFill>
                <a:latin typeface="Cambria"/>
                <a:cs typeface="Cambria"/>
              </a:rPr>
              <a:t>B</a:t>
            </a:r>
            <a:r>
              <a:rPr sz="1600" spc="-27" dirty="0">
                <a:solidFill>
                  <a:schemeClr val="bg1"/>
                </a:solidFill>
                <a:latin typeface="Cambria"/>
                <a:cs typeface="Cambria"/>
              </a:rPr>
              <a:t>r</a:t>
            </a:r>
            <a:r>
              <a:rPr sz="1600" dirty="0">
                <a:solidFill>
                  <a:schemeClr val="bg1"/>
                </a:solidFill>
                <a:latin typeface="Cambria"/>
                <a:cs typeface="Cambria"/>
              </a:rPr>
              <a:t>a</a:t>
            </a:r>
            <a:r>
              <a:rPr sz="1600" spc="-7" dirty="0">
                <a:solidFill>
                  <a:schemeClr val="bg1"/>
                </a:solidFill>
                <a:latin typeface="Cambria"/>
                <a:cs typeface="Cambria"/>
              </a:rPr>
              <a:t>ce</a:t>
            </a:r>
            <a:endParaRPr sz="1600" dirty="0">
              <a:solidFill>
                <a:schemeClr val="bg1"/>
              </a:solidFill>
              <a:latin typeface="Cambria"/>
              <a:cs typeface="Cambria"/>
            </a:endParaRPr>
          </a:p>
        </p:txBody>
      </p:sp>
      <p:sp>
        <p:nvSpPr>
          <p:cNvPr id="40" name="object 40"/>
          <p:cNvSpPr/>
          <p:nvPr/>
        </p:nvSpPr>
        <p:spPr>
          <a:xfrm>
            <a:off x="3441193" y="2512568"/>
            <a:ext cx="344593" cy="406400"/>
          </a:xfrm>
          <a:custGeom>
            <a:avLst/>
            <a:gdLst/>
            <a:ahLst/>
            <a:cxnLst/>
            <a:rect l="l" t="t" r="r" b="b"/>
            <a:pathLst>
              <a:path w="258444" h="304800">
                <a:moveTo>
                  <a:pt x="0" y="0"/>
                </a:moveTo>
                <a:lnTo>
                  <a:pt x="258000" y="304431"/>
                </a:lnTo>
              </a:path>
            </a:pathLst>
          </a:custGeom>
          <a:ln w="28956">
            <a:solidFill>
              <a:srgbClr val="000000"/>
            </a:solidFill>
          </a:ln>
        </p:spPr>
        <p:txBody>
          <a:bodyPr wrap="square" lIns="0" tIns="0" rIns="0" bIns="0" rtlCol="0"/>
          <a:lstStyle/>
          <a:p>
            <a:endParaRPr/>
          </a:p>
        </p:txBody>
      </p:sp>
      <p:sp>
        <p:nvSpPr>
          <p:cNvPr id="41" name="object 41"/>
          <p:cNvSpPr/>
          <p:nvPr/>
        </p:nvSpPr>
        <p:spPr>
          <a:xfrm>
            <a:off x="3728537" y="2866316"/>
            <a:ext cx="119380" cy="126153"/>
          </a:xfrm>
          <a:custGeom>
            <a:avLst/>
            <a:gdLst/>
            <a:ahLst/>
            <a:cxnLst/>
            <a:rect l="l" t="t" r="r" b="b"/>
            <a:pathLst>
              <a:path w="89535" h="94614">
                <a:moveTo>
                  <a:pt x="66268" y="0"/>
                </a:moveTo>
                <a:lnTo>
                  <a:pt x="0" y="56159"/>
                </a:lnTo>
                <a:lnTo>
                  <a:pt x="89293" y="94348"/>
                </a:lnTo>
                <a:lnTo>
                  <a:pt x="66268" y="0"/>
                </a:lnTo>
                <a:close/>
              </a:path>
            </a:pathLst>
          </a:custGeom>
          <a:solidFill>
            <a:srgbClr val="000000"/>
          </a:solidFill>
        </p:spPr>
        <p:txBody>
          <a:bodyPr wrap="square" lIns="0" tIns="0" rIns="0" bIns="0" rtlCol="0"/>
          <a:lstStyle/>
          <a:p>
            <a:endParaRPr/>
          </a:p>
        </p:txBody>
      </p:sp>
      <p:sp>
        <p:nvSpPr>
          <p:cNvPr id="42" name="object 42"/>
          <p:cNvSpPr txBox="1"/>
          <p:nvPr/>
        </p:nvSpPr>
        <p:spPr>
          <a:xfrm>
            <a:off x="7919824" y="4535565"/>
            <a:ext cx="931333" cy="263320"/>
          </a:xfrm>
          <a:prstGeom prst="rect">
            <a:avLst/>
          </a:prstGeom>
        </p:spPr>
        <p:txBody>
          <a:bodyPr vert="horz" wrap="square" lIns="0" tIns="16933" rIns="0" bIns="0" rtlCol="0">
            <a:spAutoFit/>
          </a:bodyPr>
          <a:lstStyle/>
          <a:p>
            <a:pPr marL="16933">
              <a:spcBef>
                <a:spcPts val="133"/>
              </a:spcBef>
            </a:pPr>
            <a:r>
              <a:rPr sz="1600" spc="-7" dirty="0">
                <a:solidFill>
                  <a:schemeClr val="bg1"/>
                </a:solidFill>
                <a:latin typeface="Cambria"/>
                <a:cs typeface="Cambria"/>
              </a:rPr>
              <a:t>Jo</a:t>
            </a:r>
            <a:r>
              <a:rPr sz="1600" dirty="0">
                <a:solidFill>
                  <a:schemeClr val="bg1"/>
                </a:solidFill>
                <a:latin typeface="Cambria"/>
                <a:cs typeface="Cambria"/>
              </a:rPr>
              <a:t>ist</a:t>
            </a:r>
            <a:r>
              <a:rPr sz="1600" spc="-7" dirty="0">
                <a:solidFill>
                  <a:schemeClr val="bg1"/>
                </a:solidFill>
                <a:latin typeface="Cambria"/>
                <a:cs typeface="Cambria"/>
              </a:rPr>
              <a:t>/p</a:t>
            </a:r>
            <a:r>
              <a:rPr sz="1600" spc="-27" dirty="0">
                <a:solidFill>
                  <a:schemeClr val="bg1"/>
                </a:solidFill>
                <a:latin typeface="Cambria"/>
                <a:cs typeface="Cambria"/>
              </a:rPr>
              <a:t>r</a:t>
            </a:r>
            <a:r>
              <a:rPr sz="1600" spc="-7" dirty="0">
                <a:solidFill>
                  <a:schemeClr val="bg1"/>
                </a:solidFill>
                <a:latin typeface="Cambria"/>
                <a:cs typeface="Cambria"/>
              </a:rPr>
              <a:t>op</a:t>
            </a:r>
            <a:endParaRPr sz="1600" dirty="0">
              <a:solidFill>
                <a:schemeClr val="bg1"/>
              </a:solidFill>
              <a:latin typeface="Cambria"/>
              <a:cs typeface="Cambria"/>
            </a:endParaRPr>
          </a:p>
        </p:txBody>
      </p:sp>
      <p:sp>
        <p:nvSpPr>
          <p:cNvPr id="43" name="object 43"/>
          <p:cNvSpPr/>
          <p:nvPr/>
        </p:nvSpPr>
        <p:spPr>
          <a:xfrm>
            <a:off x="7427146" y="4266370"/>
            <a:ext cx="397087" cy="397087"/>
          </a:xfrm>
          <a:custGeom>
            <a:avLst/>
            <a:gdLst/>
            <a:ahLst/>
            <a:cxnLst/>
            <a:rect l="l" t="t" r="r" b="b"/>
            <a:pathLst>
              <a:path w="297814" h="297814">
                <a:moveTo>
                  <a:pt x="297802" y="297802"/>
                </a:moveTo>
                <a:lnTo>
                  <a:pt x="0" y="0"/>
                </a:lnTo>
              </a:path>
            </a:pathLst>
          </a:custGeom>
          <a:ln w="28956">
            <a:solidFill>
              <a:srgbClr val="000000"/>
            </a:solidFill>
          </a:ln>
        </p:spPr>
        <p:txBody>
          <a:bodyPr wrap="square" lIns="0" tIns="0" rIns="0" bIns="0" rtlCol="0"/>
          <a:lstStyle/>
          <a:p>
            <a:endParaRPr/>
          </a:p>
        </p:txBody>
      </p:sp>
      <p:sp>
        <p:nvSpPr>
          <p:cNvPr id="44" name="object 44"/>
          <p:cNvSpPr/>
          <p:nvPr/>
        </p:nvSpPr>
        <p:spPr>
          <a:xfrm>
            <a:off x="7358887" y="4198111"/>
            <a:ext cx="123613" cy="123613"/>
          </a:xfrm>
          <a:custGeom>
            <a:avLst/>
            <a:gdLst/>
            <a:ahLst/>
            <a:cxnLst/>
            <a:rect l="l" t="t" r="r" b="b"/>
            <a:pathLst>
              <a:path w="92710" h="92710">
                <a:moveTo>
                  <a:pt x="0" y="0"/>
                </a:moveTo>
                <a:lnTo>
                  <a:pt x="30708" y="92138"/>
                </a:lnTo>
                <a:lnTo>
                  <a:pt x="92138" y="30721"/>
                </a:lnTo>
                <a:lnTo>
                  <a:pt x="0" y="0"/>
                </a:lnTo>
                <a:close/>
              </a:path>
            </a:pathLst>
          </a:custGeom>
          <a:solidFill>
            <a:srgbClr val="000000"/>
          </a:solidFill>
        </p:spPr>
        <p:txBody>
          <a:bodyPr wrap="square" lIns="0" tIns="0" rIns="0" bIns="0" rtlCol="0"/>
          <a:lstStyle/>
          <a:p>
            <a:endParaRPr/>
          </a:p>
        </p:txBody>
      </p:sp>
      <p:sp>
        <p:nvSpPr>
          <p:cNvPr id="45" name="object 45"/>
          <p:cNvSpPr/>
          <p:nvPr/>
        </p:nvSpPr>
        <p:spPr>
          <a:xfrm>
            <a:off x="7571993" y="2226242"/>
            <a:ext cx="106680" cy="244687"/>
          </a:xfrm>
          <a:custGeom>
            <a:avLst/>
            <a:gdLst/>
            <a:ahLst/>
            <a:cxnLst/>
            <a:rect l="l" t="t" r="r" b="b"/>
            <a:pathLst>
              <a:path w="80010" h="183514">
                <a:moveTo>
                  <a:pt x="79438" y="183502"/>
                </a:moveTo>
                <a:lnTo>
                  <a:pt x="0" y="0"/>
                </a:lnTo>
              </a:path>
            </a:pathLst>
          </a:custGeom>
          <a:ln w="28956">
            <a:solidFill>
              <a:srgbClr val="000000"/>
            </a:solidFill>
          </a:ln>
        </p:spPr>
        <p:txBody>
          <a:bodyPr wrap="square" lIns="0" tIns="0" rIns="0" bIns="0" rtlCol="0"/>
          <a:lstStyle/>
          <a:p>
            <a:endParaRPr/>
          </a:p>
        </p:txBody>
      </p:sp>
      <p:sp>
        <p:nvSpPr>
          <p:cNvPr id="46" name="object 46"/>
          <p:cNvSpPr/>
          <p:nvPr/>
        </p:nvSpPr>
        <p:spPr>
          <a:xfrm>
            <a:off x="7526504" y="2137659"/>
            <a:ext cx="106680" cy="129540"/>
          </a:xfrm>
          <a:custGeom>
            <a:avLst/>
            <a:gdLst/>
            <a:ahLst/>
            <a:cxnLst/>
            <a:rect l="l" t="t" r="r" b="b"/>
            <a:pathLst>
              <a:path w="80010" h="97155">
                <a:moveTo>
                  <a:pt x="5346" y="0"/>
                </a:moveTo>
                <a:lnTo>
                  <a:pt x="0" y="96977"/>
                </a:lnTo>
                <a:lnTo>
                  <a:pt x="79717" y="62471"/>
                </a:lnTo>
                <a:lnTo>
                  <a:pt x="5346" y="0"/>
                </a:lnTo>
                <a:close/>
              </a:path>
            </a:pathLst>
          </a:custGeom>
          <a:solidFill>
            <a:srgbClr val="000000"/>
          </a:solidFill>
        </p:spPr>
        <p:txBody>
          <a:bodyPr wrap="square" lIns="0" tIns="0" rIns="0" bIns="0" rtlCol="0"/>
          <a:lstStyle/>
          <a:p>
            <a:endParaRPr/>
          </a:p>
        </p:txBody>
      </p:sp>
      <p:sp>
        <p:nvSpPr>
          <p:cNvPr id="47" name="object 47"/>
          <p:cNvSpPr/>
          <p:nvPr/>
        </p:nvSpPr>
        <p:spPr>
          <a:xfrm>
            <a:off x="6286500" y="1970532"/>
            <a:ext cx="2814320" cy="0"/>
          </a:xfrm>
          <a:custGeom>
            <a:avLst/>
            <a:gdLst/>
            <a:ahLst/>
            <a:cxnLst/>
            <a:rect l="l" t="t" r="r" b="b"/>
            <a:pathLst>
              <a:path w="2110740">
                <a:moveTo>
                  <a:pt x="0" y="0"/>
                </a:moveTo>
                <a:lnTo>
                  <a:pt x="2110740" y="0"/>
                </a:lnTo>
              </a:path>
            </a:pathLst>
          </a:custGeom>
          <a:ln w="53339">
            <a:solidFill>
              <a:srgbClr val="996600"/>
            </a:solidFill>
          </a:ln>
        </p:spPr>
        <p:txBody>
          <a:bodyPr wrap="square" lIns="0" tIns="0" rIns="0" bIns="0" rtlCol="0"/>
          <a:lstStyle/>
          <a:p>
            <a:endParaRPr/>
          </a:p>
        </p:txBody>
      </p:sp>
      <p:sp>
        <p:nvSpPr>
          <p:cNvPr id="48" name="object 48"/>
          <p:cNvSpPr/>
          <p:nvPr/>
        </p:nvSpPr>
        <p:spPr>
          <a:xfrm>
            <a:off x="6286500" y="1934971"/>
            <a:ext cx="2814320" cy="71120"/>
          </a:xfrm>
          <a:custGeom>
            <a:avLst/>
            <a:gdLst/>
            <a:ahLst/>
            <a:cxnLst/>
            <a:rect l="l" t="t" r="r" b="b"/>
            <a:pathLst>
              <a:path w="2110740" h="53340">
                <a:moveTo>
                  <a:pt x="0" y="0"/>
                </a:moveTo>
                <a:lnTo>
                  <a:pt x="2110740" y="0"/>
                </a:lnTo>
                <a:lnTo>
                  <a:pt x="2110740" y="53339"/>
                </a:lnTo>
                <a:lnTo>
                  <a:pt x="0" y="53339"/>
                </a:lnTo>
                <a:lnTo>
                  <a:pt x="0" y="0"/>
                </a:lnTo>
                <a:close/>
              </a:path>
            </a:pathLst>
          </a:custGeom>
          <a:ln w="9906">
            <a:solidFill>
              <a:srgbClr val="000000"/>
            </a:solidFill>
          </a:ln>
        </p:spPr>
        <p:txBody>
          <a:bodyPr wrap="square" lIns="0" tIns="0" rIns="0" bIns="0" rtlCol="0"/>
          <a:lstStyle/>
          <a:p>
            <a:endParaRPr/>
          </a:p>
        </p:txBody>
      </p:sp>
      <p:sp>
        <p:nvSpPr>
          <p:cNvPr id="49" name="object 49"/>
          <p:cNvSpPr/>
          <p:nvPr/>
        </p:nvSpPr>
        <p:spPr>
          <a:xfrm>
            <a:off x="8781762" y="1604263"/>
            <a:ext cx="512233" cy="292947"/>
          </a:xfrm>
          <a:custGeom>
            <a:avLst/>
            <a:gdLst/>
            <a:ahLst/>
            <a:cxnLst/>
            <a:rect l="l" t="t" r="r" b="b"/>
            <a:pathLst>
              <a:path w="384175" h="219709">
                <a:moveTo>
                  <a:pt x="383692" y="0"/>
                </a:moveTo>
                <a:lnTo>
                  <a:pt x="0" y="219341"/>
                </a:lnTo>
              </a:path>
            </a:pathLst>
          </a:custGeom>
          <a:ln w="28956">
            <a:solidFill>
              <a:srgbClr val="000000"/>
            </a:solidFill>
          </a:ln>
        </p:spPr>
        <p:txBody>
          <a:bodyPr wrap="square" lIns="0" tIns="0" rIns="0" bIns="0" rtlCol="0"/>
          <a:lstStyle/>
          <a:p>
            <a:endParaRPr/>
          </a:p>
        </p:txBody>
      </p:sp>
      <p:sp>
        <p:nvSpPr>
          <p:cNvPr id="50" name="object 50"/>
          <p:cNvSpPr/>
          <p:nvPr/>
        </p:nvSpPr>
        <p:spPr>
          <a:xfrm>
            <a:off x="8697985" y="1836860"/>
            <a:ext cx="129540" cy="108373"/>
          </a:xfrm>
          <a:custGeom>
            <a:avLst/>
            <a:gdLst/>
            <a:ahLst/>
            <a:cxnLst/>
            <a:rect l="l" t="t" r="r" b="b"/>
            <a:pathLst>
              <a:path w="97154" h="81280">
                <a:moveTo>
                  <a:pt x="53848" y="0"/>
                </a:moveTo>
                <a:lnTo>
                  <a:pt x="0" y="80822"/>
                </a:lnTo>
                <a:lnTo>
                  <a:pt x="96964" y="75412"/>
                </a:lnTo>
                <a:lnTo>
                  <a:pt x="53848" y="0"/>
                </a:lnTo>
                <a:close/>
              </a:path>
            </a:pathLst>
          </a:custGeom>
          <a:solidFill>
            <a:srgbClr val="000000"/>
          </a:solidFill>
        </p:spPr>
        <p:txBody>
          <a:bodyPr wrap="square" lIns="0" tIns="0" rIns="0" bIns="0" rtlCol="0"/>
          <a:lstStyle/>
          <a:p>
            <a:endParaRPr/>
          </a:p>
        </p:txBody>
      </p:sp>
      <p:sp>
        <p:nvSpPr>
          <p:cNvPr id="51" name="object 51"/>
          <p:cNvSpPr/>
          <p:nvPr/>
        </p:nvSpPr>
        <p:spPr>
          <a:xfrm>
            <a:off x="4950968" y="1506219"/>
            <a:ext cx="0" cy="2120053"/>
          </a:xfrm>
          <a:custGeom>
            <a:avLst/>
            <a:gdLst/>
            <a:ahLst/>
            <a:cxnLst/>
            <a:rect l="l" t="t" r="r" b="b"/>
            <a:pathLst>
              <a:path h="1590039">
                <a:moveTo>
                  <a:pt x="0" y="0"/>
                </a:moveTo>
                <a:lnTo>
                  <a:pt x="0" y="1589531"/>
                </a:lnTo>
              </a:path>
            </a:pathLst>
          </a:custGeom>
          <a:ln w="34289">
            <a:solidFill>
              <a:srgbClr val="996600"/>
            </a:solidFill>
          </a:ln>
        </p:spPr>
        <p:txBody>
          <a:bodyPr wrap="square" lIns="0" tIns="0" rIns="0" bIns="0" rtlCol="0"/>
          <a:lstStyle/>
          <a:p>
            <a:endParaRPr/>
          </a:p>
        </p:txBody>
      </p:sp>
      <p:sp>
        <p:nvSpPr>
          <p:cNvPr id="52" name="object 52"/>
          <p:cNvSpPr/>
          <p:nvPr/>
        </p:nvSpPr>
        <p:spPr>
          <a:xfrm>
            <a:off x="4928107" y="1506219"/>
            <a:ext cx="45720" cy="2120053"/>
          </a:xfrm>
          <a:custGeom>
            <a:avLst/>
            <a:gdLst/>
            <a:ahLst/>
            <a:cxnLst/>
            <a:rect l="l" t="t" r="r" b="b"/>
            <a:pathLst>
              <a:path w="34289" h="1590039">
                <a:moveTo>
                  <a:pt x="34289" y="1589531"/>
                </a:moveTo>
                <a:lnTo>
                  <a:pt x="0" y="1589531"/>
                </a:lnTo>
                <a:lnTo>
                  <a:pt x="0" y="0"/>
                </a:lnTo>
                <a:lnTo>
                  <a:pt x="34289" y="0"/>
                </a:lnTo>
                <a:lnTo>
                  <a:pt x="34289" y="1589531"/>
                </a:lnTo>
                <a:close/>
              </a:path>
            </a:pathLst>
          </a:custGeom>
          <a:ln w="9906">
            <a:solidFill>
              <a:srgbClr val="000000"/>
            </a:solidFill>
          </a:ln>
        </p:spPr>
        <p:txBody>
          <a:bodyPr wrap="square" lIns="0" tIns="0" rIns="0" bIns="0" rtlCol="0"/>
          <a:lstStyle/>
          <a:p>
            <a:endParaRPr/>
          </a:p>
        </p:txBody>
      </p:sp>
      <p:sp>
        <p:nvSpPr>
          <p:cNvPr id="53" name="object 53"/>
          <p:cNvSpPr/>
          <p:nvPr/>
        </p:nvSpPr>
        <p:spPr>
          <a:xfrm>
            <a:off x="6336537" y="2009140"/>
            <a:ext cx="0" cy="1612053"/>
          </a:xfrm>
          <a:custGeom>
            <a:avLst/>
            <a:gdLst/>
            <a:ahLst/>
            <a:cxnLst/>
            <a:rect l="l" t="t" r="r" b="b"/>
            <a:pathLst>
              <a:path h="1209039">
                <a:moveTo>
                  <a:pt x="0" y="0"/>
                </a:moveTo>
                <a:lnTo>
                  <a:pt x="0" y="1208532"/>
                </a:lnTo>
              </a:path>
            </a:pathLst>
          </a:custGeom>
          <a:ln w="46100">
            <a:solidFill>
              <a:srgbClr val="996600"/>
            </a:solidFill>
          </a:ln>
        </p:spPr>
        <p:txBody>
          <a:bodyPr wrap="square" lIns="0" tIns="0" rIns="0" bIns="0" rtlCol="0"/>
          <a:lstStyle/>
          <a:p>
            <a:endParaRPr/>
          </a:p>
        </p:txBody>
      </p:sp>
      <p:sp>
        <p:nvSpPr>
          <p:cNvPr id="54" name="object 54"/>
          <p:cNvSpPr/>
          <p:nvPr/>
        </p:nvSpPr>
        <p:spPr>
          <a:xfrm>
            <a:off x="6305804" y="2009140"/>
            <a:ext cx="74507" cy="1612053"/>
          </a:xfrm>
          <a:custGeom>
            <a:avLst/>
            <a:gdLst/>
            <a:ahLst/>
            <a:cxnLst/>
            <a:rect l="l" t="t" r="r" b="b"/>
            <a:pathLst>
              <a:path w="55879" h="1209039">
                <a:moveTo>
                  <a:pt x="55625" y="1208532"/>
                </a:moveTo>
                <a:lnTo>
                  <a:pt x="0" y="1208532"/>
                </a:lnTo>
                <a:lnTo>
                  <a:pt x="0" y="0"/>
                </a:lnTo>
                <a:lnTo>
                  <a:pt x="55625" y="0"/>
                </a:lnTo>
                <a:lnTo>
                  <a:pt x="55625" y="1208532"/>
                </a:lnTo>
                <a:close/>
              </a:path>
            </a:pathLst>
          </a:custGeom>
          <a:ln w="9906">
            <a:solidFill>
              <a:srgbClr val="000000"/>
            </a:solidFill>
          </a:ln>
        </p:spPr>
        <p:txBody>
          <a:bodyPr wrap="square" lIns="0" tIns="0" rIns="0" bIns="0" rtlCol="0"/>
          <a:lstStyle/>
          <a:p>
            <a:endParaRPr/>
          </a:p>
        </p:txBody>
      </p:sp>
      <p:sp>
        <p:nvSpPr>
          <p:cNvPr id="55" name="object 55"/>
          <p:cNvSpPr/>
          <p:nvPr/>
        </p:nvSpPr>
        <p:spPr>
          <a:xfrm>
            <a:off x="4742687" y="1503681"/>
            <a:ext cx="175260" cy="2127673"/>
          </a:xfrm>
          <a:custGeom>
            <a:avLst/>
            <a:gdLst/>
            <a:ahLst/>
            <a:cxnLst/>
            <a:rect l="l" t="t" r="r" b="b"/>
            <a:pathLst>
              <a:path w="131445" h="1595755">
                <a:moveTo>
                  <a:pt x="0" y="0"/>
                </a:moveTo>
                <a:lnTo>
                  <a:pt x="131063" y="0"/>
                </a:lnTo>
                <a:lnTo>
                  <a:pt x="131063" y="1595627"/>
                </a:lnTo>
                <a:lnTo>
                  <a:pt x="0" y="1595627"/>
                </a:lnTo>
                <a:lnTo>
                  <a:pt x="0" y="0"/>
                </a:lnTo>
                <a:close/>
              </a:path>
            </a:pathLst>
          </a:custGeom>
          <a:solidFill>
            <a:srgbClr val="CCCC00"/>
          </a:solidFill>
        </p:spPr>
        <p:txBody>
          <a:bodyPr wrap="square" lIns="0" tIns="0" rIns="0" bIns="0" rtlCol="0"/>
          <a:lstStyle/>
          <a:p>
            <a:endParaRPr/>
          </a:p>
        </p:txBody>
      </p:sp>
      <p:sp>
        <p:nvSpPr>
          <p:cNvPr id="56" name="object 56"/>
          <p:cNvSpPr/>
          <p:nvPr/>
        </p:nvSpPr>
        <p:spPr>
          <a:xfrm>
            <a:off x="6367271" y="2011680"/>
            <a:ext cx="175260" cy="1613747"/>
          </a:xfrm>
          <a:custGeom>
            <a:avLst/>
            <a:gdLst/>
            <a:ahLst/>
            <a:cxnLst/>
            <a:rect l="l" t="t" r="r" b="b"/>
            <a:pathLst>
              <a:path w="131445" h="1210310">
                <a:moveTo>
                  <a:pt x="0" y="0"/>
                </a:moveTo>
                <a:lnTo>
                  <a:pt x="131063" y="0"/>
                </a:lnTo>
                <a:lnTo>
                  <a:pt x="131063" y="1210056"/>
                </a:lnTo>
                <a:lnTo>
                  <a:pt x="0" y="1210056"/>
                </a:lnTo>
                <a:lnTo>
                  <a:pt x="0" y="0"/>
                </a:lnTo>
                <a:close/>
              </a:path>
            </a:pathLst>
          </a:custGeom>
          <a:solidFill>
            <a:srgbClr val="CCCC00"/>
          </a:solidFill>
        </p:spPr>
        <p:txBody>
          <a:bodyPr wrap="square" lIns="0" tIns="0" rIns="0" bIns="0" rtlCol="0"/>
          <a:lstStyle/>
          <a:p>
            <a:endParaRPr/>
          </a:p>
        </p:txBody>
      </p:sp>
      <p:sp>
        <p:nvSpPr>
          <p:cNvPr id="57" name="object 57"/>
          <p:cNvSpPr/>
          <p:nvPr/>
        </p:nvSpPr>
        <p:spPr>
          <a:xfrm>
            <a:off x="6440238" y="2925065"/>
            <a:ext cx="1236980" cy="197273"/>
          </a:xfrm>
          <a:custGeom>
            <a:avLst/>
            <a:gdLst/>
            <a:ahLst/>
            <a:cxnLst/>
            <a:rect l="l" t="t" r="r" b="b"/>
            <a:pathLst>
              <a:path w="927735" h="147955">
                <a:moveTo>
                  <a:pt x="927493" y="0"/>
                </a:moveTo>
                <a:lnTo>
                  <a:pt x="0" y="147866"/>
                </a:lnTo>
              </a:path>
            </a:pathLst>
          </a:custGeom>
          <a:ln w="28956">
            <a:solidFill>
              <a:srgbClr val="000000"/>
            </a:solidFill>
          </a:ln>
        </p:spPr>
        <p:txBody>
          <a:bodyPr wrap="square" lIns="0" tIns="0" rIns="0" bIns="0" rtlCol="0"/>
          <a:lstStyle/>
          <a:p>
            <a:endParaRPr/>
          </a:p>
        </p:txBody>
      </p:sp>
      <p:sp>
        <p:nvSpPr>
          <p:cNvPr id="58" name="object 58"/>
          <p:cNvSpPr/>
          <p:nvPr/>
        </p:nvSpPr>
        <p:spPr>
          <a:xfrm>
            <a:off x="6344922" y="3061977"/>
            <a:ext cx="123613" cy="115147"/>
          </a:xfrm>
          <a:custGeom>
            <a:avLst/>
            <a:gdLst/>
            <a:ahLst/>
            <a:cxnLst/>
            <a:rect l="l" t="t" r="r" b="b"/>
            <a:pathLst>
              <a:path w="92710" h="86360">
                <a:moveTo>
                  <a:pt x="78943" y="0"/>
                </a:moveTo>
                <a:lnTo>
                  <a:pt x="0" y="56565"/>
                </a:lnTo>
                <a:lnTo>
                  <a:pt x="92621" y="85788"/>
                </a:lnTo>
                <a:lnTo>
                  <a:pt x="78943" y="0"/>
                </a:lnTo>
                <a:close/>
              </a:path>
            </a:pathLst>
          </a:custGeom>
          <a:solidFill>
            <a:srgbClr val="000000"/>
          </a:solidFill>
        </p:spPr>
        <p:txBody>
          <a:bodyPr wrap="square" lIns="0" tIns="0" rIns="0" bIns="0" rtlCol="0"/>
          <a:lstStyle/>
          <a:p>
            <a:endParaRPr/>
          </a:p>
        </p:txBody>
      </p:sp>
      <p:sp>
        <p:nvSpPr>
          <p:cNvPr id="59" name="object 59"/>
          <p:cNvSpPr txBox="1"/>
          <p:nvPr/>
        </p:nvSpPr>
        <p:spPr>
          <a:xfrm>
            <a:off x="7697575" y="2320371"/>
            <a:ext cx="1470660" cy="1499684"/>
          </a:xfrm>
          <a:prstGeom prst="rect">
            <a:avLst/>
          </a:prstGeom>
        </p:spPr>
        <p:txBody>
          <a:bodyPr vert="horz" wrap="square" lIns="0" tIns="16933" rIns="0" bIns="0" rtlCol="0">
            <a:spAutoFit/>
          </a:bodyPr>
          <a:lstStyle/>
          <a:p>
            <a:pPr marL="59265" marR="157476" indent="56725">
              <a:lnSpc>
                <a:spcPct val="141900"/>
              </a:lnSpc>
              <a:spcBef>
                <a:spcPts val="133"/>
              </a:spcBef>
            </a:pPr>
            <a:r>
              <a:rPr sz="1600" spc="-7" dirty="0">
                <a:solidFill>
                  <a:schemeClr val="bg1"/>
                </a:solidFill>
                <a:latin typeface="Cambria"/>
                <a:cs typeface="Cambria"/>
              </a:rPr>
              <a:t>Soffit</a:t>
            </a:r>
            <a:r>
              <a:rPr sz="1600" spc="-87" dirty="0">
                <a:solidFill>
                  <a:schemeClr val="bg1"/>
                </a:solidFill>
                <a:latin typeface="Cambria"/>
                <a:cs typeface="Cambria"/>
              </a:rPr>
              <a:t> </a:t>
            </a:r>
            <a:r>
              <a:rPr sz="1600" spc="-7" dirty="0">
                <a:solidFill>
                  <a:schemeClr val="bg1"/>
                </a:solidFill>
                <a:latin typeface="Cambria"/>
                <a:cs typeface="Cambria"/>
              </a:rPr>
              <a:t>framing  Side</a:t>
            </a:r>
            <a:r>
              <a:rPr sz="1600" spc="-27" dirty="0">
                <a:solidFill>
                  <a:schemeClr val="bg1"/>
                </a:solidFill>
                <a:latin typeface="Cambria"/>
                <a:cs typeface="Cambria"/>
              </a:rPr>
              <a:t> </a:t>
            </a:r>
            <a:r>
              <a:rPr sz="1600" spc="-7" dirty="0">
                <a:solidFill>
                  <a:schemeClr val="bg1"/>
                </a:solidFill>
                <a:latin typeface="Cambria"/>
                <a:cs typeface="Cambria"/>
              </a:rPr>
              <a:t>shutters</a:t>
            </a:r>
            <a:endParaRPr sz="1600" dirty="0">
              <a:solidFill>
                <a:schemeClr val="bg1"/>
              </a:solidFill>
              <a:latin typeface="Cambria"/>
              <a:cs typeface="Cambria"/>
            </a:endParaRPr>
          </a:p>
          <a:p>
            <a:pPr marL="16933" marR="6773" indent="71118">
              <a:lnSpc>
                <a:spcPct val="164700"/>
              </a:lnSpc>
              <a:spcBef>
                <a:spcPts val="173"/>
              </a:spcBef>
            </a:pPr>
            <a:r>
              <a:rPr sz="1600" spc="-7" dirty="0">
                <a:solidFill>
                  <a:schemeClr val="bg1"/>
                </a:solidFill>
                <a:latin typeface="Cambria"/>
                <a:cs typeface="Cambria"/>
              </a:rPr>
              <a:t>Soffit former  Joists </a:t>
            </a:r>
            <a:r>
              <a:rPr sz="1600" dirty="0">
                <a:solidFill>
                  <a:schemeClr val="bg1"/>
                </a:solidFill>
                <a:latin typeface="Cambria"/>
                <a:cs typeface="Cambria"/>
              </a:rPr>
              <a:t>&amp;</a:t>
            </a:r>
            <a:r>
              <a:rPr sz="1600" spc="-100" dirty="0">
                <a:solidFill>
                  <a:schemeClr val="bg1"/>
                </a:solidFill>
                <a:latin typeface="Cambria"/>
                <a:cs typeface="Cambria"/>
              </a:rPr>
              <a:t> </a:t>
            </a:r>
            <a:r>
              <a:rPr sz="1600" spc="-7" dirty="0">
                <a:solidFill>
                  <a:schemeClr val="bg1"/>
                </a:solidFill>
                <a:latin typeface="Cambria"/>
                <a:cs typeface="Cambria"/>
              </a:rPr>
              <a:t>blocking</a:t>
            </a:r>
            <a:endParaRPr sz="1600" dirty="0">
              <a:solidFill>
                <a:schemeClr val="bg1"/>
              </a:solidFill>
              <a:latin typeface="Cambria"/>
              <a:cs typeface="Cambria"/>
            </a:endParaRPr>
          </a:p>
        </p:txBody>
      </p:sp>
      <p:sp>
        <p:nvSpPr>
          <p:cNvPr id="60" name="object 60"/>
          <p:cNvSpPr/>
          <p:nvPr/>
        </p:nvSpPr>
        <p:spPr>
          <a:xfrm>
            <a:off x="5860084" y="3348735"/>
            <a:ext cx="1845733" cy="118533"/>
          </a:xfrm>
          <a:custGeom>
            <a:avLst/>
            <a:gdLst/>
            <a:ahLst/>
            <a:cxnLst/>
            <a:rect l="l" t="t" r="r" b="b"/>
            <a:pathLst>
              <a:path w="1384300" h="88900">
                <a:moveTo>
                  <a:pt x="1383944" y="0"/>
                </a:moveTo>
                <a:lnTo>
                  <a:pt x="0" y="88353"/>
                </a:lnTo>
              </a:path>
            </a:pathLst>
          </a:custGeom>
          <a:ln w="28956">
            <a:solidFill>
              <a:srgbClr val="000000"/>
            </a:solidFill>
          </a:ln>
        </p:spPr>
        <p:txBody>
          <a:bodyPr wrap="square" lIns="0" tIns="0" rIns="0" bIns="0" rtlCol="0"/>
          <a:lstStyle/>
          <a:p>
            <a:endParaRPr/>
          </a:p>
        </p:txBody>
      </p:sp>
      <p:sp>
        <p:nvSpPr>
          <p:cNvPr id="61" name="object 61"/>
          <p:cNvSpPr/>
          <p:nvPr/>
        </p:nvSpPr>
        <p:spPr>
          <a:xfrm>
            <a:off x="5763769" y="3407510"/>
            <a:ext cx="119380" cy="115993"/>
          </a:xfrm>
          <a:custGeom>
            <a:avLst/>
            <a:gdLst/>
            <a:ahLst/>
            <a:cxnLst/>
            <a:rect l="l" t="t" r="r" b="b"/>
            <a:pathLst>
              <a:path w="89535" h="86994">
                <a:moveTo>
                  <a:pt x="83921" y="0"/>
                </a:moveTo>
                <a:lnTo>
                  <a:pt x="0" y="48882"/>
                </a:lnTo>
                <a:lnTo>
                  <a:pt x="89458" y="86690"/>
                </a:lnTo>
                <a:lnTo>
                  <a:pt x="83921" y="0"/>
                </a:lnTo>
                <a:close/>
              </a:path>
            </a:pathLst>
          </a:custGeom>
          <a:solidFill>
            <a:srgbClr val="000000"/>
          </a:solidFill>
        </p:spPr>
        <p:txBody>
          <a:bodyPr wrap="square" lIns="0" tIns="0" rIns="0" bIns="0" rtlCol="0"/>
          <a:lstStyle/>
          <a:p>
            <a:endParaRPr/>
          </a:p>
        </p:txBody>
      </p:sp>
      <p:sp>
        <p:nvSpPr>
          <p:cNvPr id="62" name="object 62"/>
          <p:cNvSpPr txBox="1"/>
          <p:nvPr/>
        </p:nvSpPr>
        <p:spPr>
          <a:xfrm>
            <a:off x="5036331" y="869540"/>
            <a:ext cx="5067300" cy="1107077"/>
          </a:xfrm>
          <a:prstGeom prst="rect">
            <a:avLst/>
          </a:prstGeom>
        </p:spPr>
        <p:txBody>
          <a:bodyPr vert="horz" wrap="square" lIns="0" tIns="16933" rIns="0" bIns="0" rtlCol="0">
            <a:spAutoFit/>
          </a:bodyPr>
          <a:lstStyle/>
          <a:p>
            <a:pPr marL="16933">
              <a:spcBef>
                <a:spcPts val="133"/>
              </a:spcBef>
            </a:pPr>
            <a:r>
              <a:rPr sz="2133" spc="-7" dirty="0">
                <a:solidFill>
                  <a:schemeClr val="bg1"/>
                </a:solidFill>
                <a:latin typeface="Cambria"/>
                <a:cs typeface="Cambria"/>
              </a:rPr>
              <a:t>Beam </a:t>
            </a:r>
            <a:r>
              <a:rPr sz="2133" spc="-13" dirty="0">
                <a:solidFill>
                  <a:schemeClr val="bg1"/>
                </a:solidFill>
                <a:latin typeface="Cambria"/>
                <a:cs typeface="Cambria"/>
              </a:rPr>
              <a:t>formwork </a:t>
            </a:r>
            <a:r>
              <a:rPr sz="2133" spc="-7" dirty="0">
                <a:solidFill>
                  <a:schemeClr val="bg1"/>
                </a:solidFill>
                <a:latin typeface="Cambria"/>
                <a:cs typeface="Cambria"/>
              </a:rPr>
              <a:t>at floor</a:t>
            </a:r>
            <a:r>
              <a:rPr sz="2133" spc="7" dirty="0">
                <a:solidFill>
                  <a:schemeClr val="bg1"/>
                </a:solidFill>
                <a:latin typeface="Cambria"/>
                <a:cs typeface="Cambria"/>
              </a:rPr>
              <a:t> </a:t>
            </a:r>
            <a:r>
              <a:rPr sz="2133" spc="-7" dirty="0">
                <a:solidFill>
                  <a:schemeClr val="bg1"/>
                </a:solidFill>
                <a:latin typeface="Cambria"/>
                <a:cs typeface="Cambria"/>
              </a:rPr>
              <a:t>edge</a:t>
            </a:r>
            <a:endParaRPr sz="2133" dirty="0">
              <a:solidFill>
                <a:schemeClr val="bg1"/>
              </a:solidFill>
              <a:latin typeface="Cambria"/>
              <a:cs typeface="Cambria"/>
            </a:endParaRPr>
          </a:p>
          <a:p>
            <a:pPr marL="4369537" marR="6773">
              <a:spcBef>
                <a:spcPts val="2107"/>
              </a:spcBef>
            </a:pPr>
            <a:r>
              <a:rPr sz="1600" spc="-7" dirty="0">
                <a:solidFill>
                  <a:schemeClr val="bg1"/>
                </a:solidFill>
                <a:latin typeface="Cambria"/>
                <a:cs typeface="Cambria"/>
              </a:rPr>
              <a:t>Soffit  </a:t>
            </a:r>
            <a:r>
              <a:rPr sz="1600" dirty="0">
                <a:latin typeface="Cambria"/>
                <a:cs typeface="Cambria"/>
              </a:rPr>
              <a:t>de</a:t>
            </a:r>
            <a:r>
              <a:rPr sz="1600" spc="-7" dirty="0">
                <a:latin typeface="Cambria"/>
                <a:cs typeface="Cambria"/>
              </a:rPr>
              <a:t>c</a:t>
            </a:r>
            <a:r>
              <a:rPr sz="1600" dirty="0">
                <a:latin typeface="Cambria"/>
                <a:cs typeface="Cambria"/>
              </a:rPr>
              <a:t>king</a:t>
            </a:r>
          </a:p>
        </p:txBody>
      </p:sp>
      <p:sp>
        <p:nvSpPr>
          <p:cNvPr id="63" name="object 63"/>
          <p:cNvSpPr txBox="1"/>
          <p:nvPr/>
        </p:nvSpPr>
        <p:spPr>
          <a:xfrm>
            <a:off x="406025" y="5928177"/>
            <a:ext cx="1674707" cy="496717"/>
          </a:xfrm>
          <a:prstGeom prst="rect">
            <a:avLst/>
          </a:prstGeom>
        </p:spPr>
        <p:txBody>
          <a:bodyPr vert="horz" wrap="square" lIns="0" tIns="4233" rIns="0" bIns="0" rtlCol="0">
            <a:spAutoFit/>
          </a:bodyPr>
          <a:lstStyle/>
          <a:p>
            <a:pPr marL="16933">
              <a:spcBef>
                <a:spcPts val="33"/>
              </a:spcBef>
            </a:pPr>
            <a:r>
              <a:rPr sz="1867" spc="-7" dirty="0">
                <a:latin typeface="Cambria"/>
                <a:cs typeface="Cambria"/>
              </a:rPr>
              <a:t>Beam</a:t>
            </a:r>
            <a:r>
              <a:rPr sz="1867" spc="-47" dirty="0">
                <a:latin typeface="Cambria"/>
                <a:cs typeface="Cambria"/>
              </a:rPr>
              <a:t> </a:t>
            </a:r>
            <a:r>
              <a:rPr sz="1867" spc="-20" dirty="0">
                <a:latin typeface="Cambria"/>
                <a:cs typeface="Cambria"/>
              </a:rPr>
              <a:t>formwork</a:t>
            </a:r>
            <a:endParaRPr sz="1867">
              <a:latin typeface="Cambria"/>
              <a:cs typeface="Cambria"/>
            </a:endParaRPr>
          </a:p>
          <a:p>
            <a:pPr marL="16933">
              <a:spcBef>
                <a:spcPts val="13"/>
              </a:spcBef>
            </a:pPr>
            <a:r>
              <a:rPr sz="1333" spc="-7" dirty="0">
                <a:latin typeface="Cambria"/>
                <a:cs typeface="Cambria"/>
              </a:rPr>
              <a:t>Source:</a:t>
            </a:r>
            <a:r>
              <a:rPr sz="1333" spc="-27" dirty="0">
                <a:latin typeface="Cambria"/>
                <a:cs typeface="Cambria"/>
              </a:rPr>
              <a:t> </a:t>
            </a:r>
            <a:r>
              <a:rPr sz="1333" spc="-7" dirty="0">
                <a:latin typeface="Cambria"/>
                <a:cs typeface="Cambria"/>
              </a:rPr>
              <a:t>unknown</a:t>
            </a:r>
            <a:endParaRPr sz="1333">
              <a:latin typeface="Cambria"/>
              <a:cs typeface="Cambria"/>
            </a:endParaRPr>
          </a:p>
        </p:txBody>
      </p:sp>
      <p:sp>
        <p:nvSpPr>
          <p:cNvPr id="64" name="object 64"/>
          <p:cNvSpPr txBox="1">
            <a:spLocks noGrp="1"/>
          </p:cNvSpPr>
          <p:nvPr>
            <p:ph type="ftr" sz="quarter" idx="5"/>
          </p:nvPr>
        </p:nvSpPr>
        <p:spPr>
          <a:xfrm>
            <a:off x="0" y="1"/>
            <a:ext cx="0" cy="13305351"/>
          </a:xfrm>
          <a:prstGeom prst="rect">
            <a:avLst/>
          </a:prstGeom>
        </p:spPr>
        <p:txBody>
          <a:bodyPr vert="horz" wrap="square" lIns="0" tIns="9313" rIns="0" bIns="0" rtlCol="0">
            <a:spAutoFit/>
          </a:bodyPr>
          <a:lstStyle/>
          <a:p>
            <a:pPr marL="16933">
              <a:spcBef>
                <a:spcPts val="73"/>
              </a:spcBef>
            </a:pPr>
            <a:r>
              <a:rPr lang="en-NZ" spc="-7"/>
              <a:t>Copyright, Department of Construction, Unitec NZ, 2019</a:t>
            </a:r>
            <a:endParaRPr spc="-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6" y="1"/>
            <a:ext cx="11085407" cy="1084185"/>
          </a:xfrm>
          <a:prstGeom prst="rect">
            <a:avLst/>
          </a:prstGeom>
        </p:spPr>
        <p:txBody>
          <a:bodyPr vert="horz" wrap="square" lIns="0" tIns="16933" rIns="0" bIns="0" rtlCol="0">
            <a:spAutoFit/>
          </a:bodyPr>
          <a:lstStyle/>
          <a:p>
            <a:pPr marL="16933">
              <a:spcBef>
                <a:spcPts val="133"/>
              </a:spcBef>
            </a:pPr>
            <a:r>
              <a:rPr spc="-40" dirty="0"/>
              <a:t>Formwork </a:t>
            </a:r>
            <a:r>
              <a:rPr dirty="0"/>
              <a:t>&amp; </a:t>
            </a:r>
            <a:r>
              <a:rPr spc="-27" dirty="0"/>
              <a:t>Falsework: </a:t>
            </a:r>
            <a:r>
              <a:rPr spc="-7" dirty="0"/>
              <a:t>Beam Construction: </a:t>
            </a:r>
            <a:r>
              <a:rPr spc="-13" dirty="0"/>
              <a:t>Example</a:t>
            </a:r>
            <a:r>
              <a:rPr spc="140" dirty="0"/>
              <a:t> </a:t>
            </a:r>
            <a:r>
              <a:rPr spc="-7" dirty="0"/>
              <a:t>08</a:t>
            </a:r>
          </a:p>
        </p:txBody>
      </p:sp>
      <p:sp>
        <p:nvSpPr>
          <p:cNvPr id="3" name="object 3"/>
          <p:cNvSpPr/>
          <p:nvPr/>
        </p:nvSpPr>
        <p:spPr>
          <a:xfrm>
            <a:off x="4420107" y="1653793"/>
            <a:ext cx="4223173" cy="0"/>
          </a:xfrm>
          <a:custGeom>
            <a:avLst/>
            <a:gdLst/>
            <a:ahLst/>
            <a:cxnLst/>
            <a:rect l="l" t="t" r="r" b="b"/>
            <a:pathLst>
              <a:path w="3167379">
                <a:moveTo>
                  <a:pt x="0" y="0"/>
                </a:moveTo>
                <a:lnTo>
                  <a:pt x="3166872" y="0"/>
                </a:lnTo>
              </a:path>
            </a:pathLst>
          </a:custGeom>
          <a:ln w="38481">
            <a:solidFill>
              <a:srgbClr val="996600"/>
            </a:solidFill>
          </a:ln>
        </p:spPr>
        <p:txBody>
          <a:bodyPr wrap="square" lIns="0" tIns="0" rIns="0" bIns="0" rtlCol="0"/>
          <a:lstStyle/>
          <a:p>
            <a:endParaRPr/>
          </a:p>
        </p:txBody>
      </p:sp>
      <p:sp>
        <p:nvSpPr>
          <p:cNvPr id="4" name="object 4"/>
          <p:cNvSpPr/>
          <p:nvPr/>
        </p:nvSpPr>
        <p:spPr>
          <a:xfrm>
            <a:off x="4420107" y="1628141"/>
            <a:ext cx="4223173" cy="53340"/>
          </a:xfrm>
          <a:custGeom>
            <a:avLst/>
            <a:gdLst/>
            <a:ahLst/>
            <a:cxnLst/>
            <a:rect l="l" t="t" r="r" b="b"/>
            <a:pathLst>
              <a:path w="3167379" h="40005">
                <a:moveTo>
                  <a:pt x="0" y="0"/>
                </a:moveTo>
                <a:lnTo>
                  <a:pt x="3166872" y="0"/>
                </a:lnTo>
                <a:lnTo>
                  <a:pt x="3166872" y="39624"/>
                </a:lnTo>
                <a:lnTo>
                  <a:pt x="0" y="39624"/>
                </a:lnTo>
                <a:lnTo>
                  <a:pt x="0" y="0"/>
                </a:lnTo>
                <a:close/>
              </a:path>
            </a:pathLst>
          </a:custGeom>
          <a:ln w="9906">
            <a:solidFill>
              <a:srgbClr val="000000"/>
            </a:solidFill>
          </a:ln>
        </p:spPr>
        <p:txBody>
          <a:bodyPr wrap="square" lIns="0" tIns="0" rIns="0" bIns="0" rtlCol="0"/>
          <a:lstStyle/>
          <a:p>
            <a:endParaRPr/>
          </a:p>
        </p:txBody>
      </p:sp>
      <p:sp>
        <p:nvSpPr>
          <p:cNvPr id="5" name="object 5"/>
          <p:cNvSpPr/>
          <p:nvPr/>
        </p:nvSpPr>
        <p:spPr>
          <a:xfrm>
            <a:off x="4423663" y="1679448"/>
            <a:ext cx="4196080" cy="128693"/>
          </a:xfrm>
          <a:custGeom>
            <a:avLst/>
            <a:gdLst/>
            <a:ahLst/>
            <a:cxnLst/>
            <a:rect l="l" t="t" r="r" b="b"/>
            <a:pathLst>
              <a:path w="3147060" h="96519">
                <a:moveTo>
                  <a:pt x="0" y="0"/>
                </a:moveTo>
                <a:lnTo>
                  <a:pt x="3147060" y="0"/>
                </a:lnTo>
                <a:lnTo>
                  <a:pt x="3147060" y="96012"/>
                </a:lnTo>
                <a:lnTo>
                  <a:pt x="0" y="96012"/>
                </a:lnTo>
                <a:lnTo>
                  <a:pt x="0" y="0"/>
                </a:lnTo>
                <a:close/>
              </a:path>
            </a:pathLst>
          </a:custGeom>
          <a:solidFill>
            <a:srgbClr val="CCCC00"/>
          </a:solidFill>
        </p:spPr>
        <p:txBody>
          <a:bodyPr wrap="square" lIns="0" tIns="0" rIns="0" bIns="0" rtlCol="0"/>
          <a:lstStyle/>
          <a:p>
            <a:endParaRPr/>
          </a:p>
        </p:txBody>
      </p:sp>
      <p:sp>
        <p:nvSpPr>
          <p:cNvPr id="6" name="object 6"/>
          <p:cNvSpPr/>
          <p:nvPr/>
        </p:nvSpPr>
        <p:spPr>
          <a:xfrm>
            <a:off x="4412487" y="2070607"/>
            <a:ext cx="4263813" cy="257387"/>
          </a:xfrm>
          <a:custGeom>
            <a:avLst/>
            <a:gdLst/>
            <a:ahLst/>
            <a:cxnLst/>
            <a:rect l="l" t="t" r="r" b="b"/>
            <a:pathLst>
              <a:path w="3197859" h="193039">
                <a:moveTo>
                  <a:pt x="0" y="0"/>
                </a:moveTo>
                <a:lnTo>
                  <a:pt x="3197351" y="0"/>
                </a:lnTo>
                <a:lnTo>
                  <a:pt x="3197351" y="192786"/>
                </a:lnTo>
                <a:lnTo>
                  <a:pt x="0" y="192786"/>
                </a:lnTo>
                <a:lnTo>
                  <a:pt x="0" y="0"/>
                </a:lnTo>
                <a:close/>
              </a:path>
            </a:pathLst>
          </a:custGeom>
          <a:solidFill>
            <a:srgbClr val="5B9BD5"/>
          </a:solidFill>
        </p:spPr>
        <p:txBody>
          <a:bodyPr wrap="square" lIns="0" tIns="0" rIns="0" bIns="0" rtlCol="0"/>
          <a:lstStyle/>
          <a:p>
            <a:endParaRPr/>
          </a:p>
        </p:txBody>
      </p:sp>
      <p:sp>
        <p:nvSpPr>
          <p:cNvPr id="7" name="object 7"/>
          <p:cNvSpPr/>
          <p:nvPr/>
        </p:nvSpPr>
        <p:spPr>
          <a:xfrm>
            <a:off x="7930895" y="2091945"/>
            <a:ext cx="281432" cy="192023"/>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7555993" y="2094993"/>
            <a:ext cx="282447" cy="19202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170929" y="2096007"/>
            <a:ext cx="282447" cy="19202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784847" y="2109215"/>
            <a:ext cx="282447" cy="19202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423152" y="2099055"/>
            <a:ext cx="281432" cy="19202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8307831" y="2100071"/>
            <a:ext cx="282447" cy="19303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44184" y="2091945"/>
            <a:ext cx="281432" cy="192023"/>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5646928" y="2104137"/>
            <a:ext cx="281432" cy="193039"/>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5274055" y="2104137"/>
            <a:ext cx="282447" cy="193039"/>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4913377" y="2104137"/>
            <a:ext cx="282447" cy="193039"/>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4529329" y="2104137"/>
            <a:ext cx="282447" cy="193039"/>
          </a:xfrm>
          <a:prstGeom prst="rect">
            <a:avLst/>
          </a:prstGeom>
          <a:blipFill>
            <a:blip r:embed="rId6" cstate="print"/>
            <a:stretch>
              <a:fillRect/>
            </a:stretch>
          </a:blipFill>
        </p:spPr>
        <p:txBody>
          <a:bodyPr wrap="square" lIns="0" tIns="0" rIns="0" bIns="0" rtlCol="0"/>
          <a:lstStyle/>
          <a:p>
            <a:endParaRPr/>
          </a:p>
        </p:txBody>
      </p:sp>
      <p:sp>
        <p:nvSpPr>
          <p:cNvPr id="18" name="object 18"/>
          <p:cNvSpPr/>
          <p:nvPr/>
        </p:nvSpPr>
        <p:spPr>
          <a:xfrm>
            <a:off x="2381497" y="5729223"/>
            <a:ext cx="7624233" cy="399627"/>
          </a:xfrm>
          <a:custGeom>
            <a:avLst/>
            <a:gdLst/>
            <a:ahLst/>
            <a:cxnLst/>
            <a:rect l="l" t="t" r="r" b="b"/>
            <a:pathLst>
              <a:path w="5718175" h="299720">
                <a:moveTo>
                  <a:pt x="5718048" y="0"/>
                </a:moveTo>
                <a:lnTo>
                  <a:pt x="132549" y="0"/>
                </a:lnTo>
                <a:lnTo>
                  <a:pt x="0" y="299465"/>
                </a:lnTo>
                <a:lnTo>
                  <a:pt x="5397042" y="299465"/>
                </a:lnTo>
                <a:lnTo>
                  <a:pt x="5529592" y="115989"/>
                </a:lnTo>
                <a:lnTo>
                  <a:pt x="5718048" y="0"/>
                </a:lnTo>
                <a:close/>
              </a:path>
            </a:pathLst>
          </a:custGeom>
          <a:solidFill>
            <a:srgbClr val="7F8F8D"/>
          </a:solidFill>
        </p:spPr>
        <p:txBody>
          <a:bodyPr wrap="square" lIns="0" tIns="0" rIns="0" bIns="0" rtlCol="0"/>
          <a:lstStyle/>
          <a:p>
            <a:endParaRPr/>
          </a:p>
        </p:txBody>
      </p:sp>
      <p:sp>
        <p:nvSpPr>
          <p:cNvPr id="19" name="object 19"/>
          <p:cNvSpPr/>
          <p:nvPr/>
        </p:nvSpPr>
        <p:spPr>
          <a:xfrm>
            <a:off x="6563868" y="2559303"/>
            <a:ext cx="0" cy="3093720"/>
          </a:xfrm>
          <a:custGeom>
            <a:avLst/>
            <a:gdLst/>
            <a:ahLst/>
            <a:cxnLst/>
            <a:rect l="l" t="t" r="r" b="b"/>
            <a:pathLst>
              <a:path h="2320290">
                <a:moveTo>
                  <a:pt x="0" y="0"/>
                </a:moveTo>
                <a:lnTo>
                  <a:pt x="0" y="2319909"/>
                </a:lnTo>
              </a:path>
            </a:pathLst>
          </a:custGeom>
          <a:ln w="9524">
            <a:solidFill>
              <a:srgbClr val="CCCC00"/>
            </a:solidFill>
          </a:ln>
        </p:spPr>
        <p:txBody>
          <a:bodyPr wrap="square" lIns="0" tIns="0" rIns="0" bIns="0" rtlCol="0"/>
          <a:lstStyle/>
          <a:p>
            <a:endParaRPr/>
          </a:p>
        </p:txBody>
      </p:sp>
      <p:sp>
        <p:nvSpPr>
          <p:cNvPr id="20" name="object 20"/>
          <p:cNvSpPr/>
          <p:nvPr/>
        </p:nvSpPr>
        <p:spPr>
          <a:xfrm>
            <a:off x="6512560" y="5737097"/>
            <a:ext cx="103293" cy="0"/>
          </a:xfrm>
          <a:custGeom>
            <a:avLst/>
            <a:gdLst/>
            <a:ahLst/>
            <a:cxnLst/>
            <a:rect l="l" t="t" r="r" b="b"/>
            <a:pathLst>
              <a:path w="77470">
                <a:moveTo>
                  <a:pt x="0" y="0"/>
                </a:moveTo>
                <a:lnTo>
                  <a:pt x="76961" y="0"/>
                </a:lnTo>
              </a:path>
            </a:pathLst>
          </a:custGeom>
          <a:ln w="9524">
            <a:solidFill>
              <a:srgbClr val="CCCC00"/>
            </a:solidFill>
          </a:ln>
        </p:spPr>
        <p:txBody>
          <a:bodyPr wrap="square" lIns="0" tIns="0" rIns="0" bIns="0" rtlCol="0"/>
          <a:lstStyle/>
          <a:p>
            <a:endParaRPr/>
          </a:p>
        </p:txBody>
      </p:sp>
      <p:sp>
        <p:nvSpPr>
          <p:cNvPr id="21" name="object 21"/>
          <p:cNvSpPr/>
          <p:nvPr/>
        </p:nvSpPr>
        <p:spPr>
          <a:xfrm>
            <a:off x="6559804" y="2329688"/>
            <a:ext cx="0" cy="274320"/>
          </a:xfrm>
          <a:custGeom>
            <a:avLst/>
            <a:gdLst/>
            <a:ahLst/>
            <a:cxnLst/>
            <a:rect l="l" t="t" r="r" b="b"/>
            <a:pathLst>
              <a:path h="205739">
                <a:moveTo>
                  <a:pt x="0" y="0"/>
                </a:moveTo>
                <a:lnTo>
                  <a:pt x="0" y="205739"/>
                </a:lnTo>
              </a:path>
            </a:pathLst>
          </a:custGeom>
          <a:ln w="70865">
            <a:solidFill>
              <a:srgbClr val="996600"/>
            </a:solidFill>
          </a:ln>
        </p:spPr>
        <p:txBody>
          <a:bodyPr wrap="square" lIns="0" tIns="0" rIns="0" bIns="0" rtlCol="0"/>
          <a:lstStyle/>
          <a:p>
            <a:endParaRPr/>
          </a:p>
        </p:txBody>
      </p:sp>
      <p:sp>
        <p:nvSpPr>
          <p:cNvPr id="22" name="object 22"/>
          <p:cNvSpPr/>
          <p:nvPr/>
        </p:nvSpPr>
        <p:spPr>
          <a:xfrm>
            <a:off x="6413500" y="5691631"/>
            <a:ext cx="308187" cy="0"/>
          </a:xfrm>
          <a:custGeom>
            <a:avLst/>
            <a:gdLst/>
            <a:ahLst/>
            <a:cxnLst/>
            <a:rect l="l" t="t" r="r" b="b"/>
            <a:pathLst>
              <a:path w="231139">
                <a:moveTo>
                  <a:pt x="0" y="0"/>
                </a:moveTo>
                <a:lnTo>
                  <a:pt x="230886" y="0"/>
                </a:lnTo>
              </a:path>
            </a:pathLst>
          </a:custGeom>
          <a:ln w="58674">
            <a:solidFill>
              <a:srgbClr val="000000"/>
            </a:solidFill>
          </a:ln>
        </p:spPr>
        <p:txBody>
          <a:bodyPr wrap="square" lIns="0" tIns="0" rIns="0" bIns="0" rtlCol="0"/>
          <a:lstStyle/>
          <a:p>
            <a:endParaRPr/>
          </a:p>
        </p:txBody>
      </p:sp>
      <p:sp>
        <p:nvSpPr>
          <p:cNvPr id="23" name="object 23"/>
          <p:cNvSpPr/>
          <p:nvPr/>
        </p:nvSpPr>
        <p:spPr>
          <a:xfrm>
            <a:off x="4494276" y="2558288"/>
            <a:ext cx="0" cy="3093720"/>
          </a:xfrm>
          <a:custGeom>
            <a:avLst/>
            <a:gdLst/>
            <a:ahLst/>
            <a:cxnLst/>
            <a:rect l="l" t="t" r="r" b="b"/>
            <a:pathLst>
              <a:path h="2320290">
                <a:moveTo>
                  <a:pt x="0" y="0"/>
                </a:moveTo>
                <a:lnTo>
                  <a:pt x="0" y="2319909"/>
                </a:lnTo>
              </a:path>
            </a:pathLst>
          </a:custGeom>
          <a:ln w="9525">
            <a:solidFill>
              <a:srgbClr val="CCCC00"/>
            </a:solidFill>
          </a:ln>
        </p:spPr>
        <p:txBody>
          <a:bodyPr wrap="square" lIns="0" tIns="0" rIns="0" bIns="0" rtlCol="0"/>
          <a:lstStyle/>
          <a:p>
            <a:endParaRPr/>
          </a:p>
        </p:txBody>
      </p:sp>
      <p:sp>
        <p:nvSpPr>
          <p:cNvPr id="24" name="object 24"/>
          <p:cNvSpPr/>
          <p:nvPr/>
        </p:nvSpPr>
        <p:spPr>
          <a:xfrm>
            <a:off x="4442968" y="5736081"/>
            <a:ext cx="103293" cy="0"/>
          </a:xfrm>
          <a:custGeom>
            <a:avLst/>
            <a:gdLst/>
            <a:ahLst/>
            <a:cxnLst/>
            <a:rect l="l" t="t" r="r" b="b"/>
            <a:pathLst>
              <a:path w="77470">
                <a:moveTo>
                  <a:pt x="0" y="0"/>
                </a:moveTo>
                <a:lnTo>
                  <a:pt x="76961" y="0"/>
                </a:lnTo>
              </a:path>
            </a:pathLst>
          </a:custGeom>
          <a:ln w="9525">
            <a:solidFill>
              <a:srgbClr val="CCCC00"/>
            </a:solidFill>
          </a:ln>
        </p:spPr>
        <p:txBody>
          <a:bodyPr wrap="square" lIns="0" tIns="0" rIns="0" bIns="0" rtlCol="0"/>
          <a:lstStyle/>
          <a:p>
            <a:endParaRPr/>
          </a:p>
        </p:txBody>
      </p:sp>
      <p:sp>
        <p:nvSpPr>
          <p:cNvPr id="25" name="object 25"/>
          <p:cNvSpPr/>
          <p:nvPr/>
        </p:nvSpPr>
        <p:spPr>
          <a:xfrm>
            <a:off x="4490720" y="2327656"/>
            <a:ext cx="0" cy="276013"/>
          </a:xfrm>
          <a:custGeom>
            <a:avLst/>
            <a:gdLst/>
            <a:ahLst/>
            <a:cxnLst/>
            <a:rect l="l" t="t" r="r" b="b"/>
            <a:pathLst>
              <a:path h="207010">
                <a:moveTo>
                  <a:pt x="0" y="0"/>
                </a:moveTo>
                <a:lnTo>
                  <a:pt x="0" y="206501"/>
                </a:lnTo>
              </a:path>
            </a:pathLst>
          </a:custGeom>
          <a:ln w="71627">
            <a:solidFill>
              <a:srgbClr val="996600"/>
            </a:solidFill>
          </a:ln>
        </p:spPr>
        <p:txBody>
          <a:bodyPr wrap="square" lIns="0" tIns="0" rIns="0" bIns="0" rtlCol="0"/>
          <a:lstStyle/>
          <a:p>
            <a:endParaRPr/>
          </a:p>
        </p:txBody>
      </p:sp>
      <p:sp>
        <p:nvSpPr>
          <p:cNvPr id="26" name="object 26"/>
          <p:cNvSpPr/>
          <p:nvPr/>
        </p:nvSpPr>
        <p:spPr>
          <a:xfrm>
            <a:off x="4343907" y="5690615"/>
            <a:ext cx="308187" cy="0"/>
          </a:xfrm>
          <a:custGeom>
            <a:avLst/>
            <a:gdLst/>
            <a:ahLst/>
            <a:cxnLst/>
            <a:rect l="l" t="t" r="r" b="b"/>
            <a:pathLst>
              <a:path w="231139">
                <a:moveTo>
                  <a:pt x="0" y="0"/>
                </a:moveTo>
                <a:lnTo>
                  <a:pt x="230886" y="0"/>
                </a:lnTo>
              </a:path>
            </a:pathLst>
          </a:custGeom>
          <a:ln w="58674">
            <a:solidFill>
              <a:srgbClr val="000000"/>
            </a:solidFill>
          </a:ln>
        </p:spPr>
        <p:txBody>
          <a:bodyPr wrap="square" lIns="0" tIns="0" rIns="0" bIns="0" rtlCol="0"/>
          <a:lstStyle/>
          <a:p>
            <a:endParaRPr/>
          </a:p>
        </p:txBody>
      </p:sp>
      <p:sp>
        <p:nvSpPr>
          <p:cNvPr id="27" name="object 27"/>
          <p:cNvSpPr/>
          <p:nvPr/>
        </p:nvSpPr>
        <p:spPr>
          <a:xfrm>
            <a:off x="8599931" y="2557273"/>
            <a:ext cx="0" cy="3092873"/>
          </a:xfrm>
          <a:custGeom>
            <a:avLst/>
            <a:gdLst/>
            <a:ahLst/>
            <a:cxnLst/>
            <a:rect l="l" t="t" r="r" b="b"/>
            <a:pathLst>
              <a:path h="2319654">
                <a:moveTo>
                  <a:pt x="0" y="0"/>
                </a:moveTo>
                <a:lnTo>
                  <a:pt x="0" y="2319147"/>
                </a:lnTo>
              </a:path>
            </a:pathLst>
          </a:custGeom>
          <a:ln w="8762">
            <a:solidFill>
              <a:srgbClr val="CCCC00"/>
            </a:solidFill>
          </a:ln>
        </p:spPr>
        <p:txBody>
          <a:bodyPr wrap="square" lIns="0" tIns="0" rIns="0" bIns="0" rtlCol="0"/>
          <a:lstStyle/>
          <a:p>
            <a:endParaRPr/>
          </a:p>
        </p:txBody>
      </p:sp>
      <p:sp>
        <p:nvSpPr>
          <p:cNvPr id="28" name="object 28"/>
          <p:cNvSpPr/>
          <p:nvPr/>
        </p:nvSpPr>
        <p:spPr>
          <a:xfrm>
            <a:off x="8548623" y="5734557"/>
            <a:ext cx="103293" cy="0"/>
          </a:xfrm>
          <a:custGeom>
            <a:avLst/>
            <a:gdLst/>
            <a:ahLst/>
            <a:cxnLst/>
            <a:rect l="l" t="t" r="r" b="b"/>
            <a:pathLst>
              <a:path w="77470">
                <a:moveTo>
                  <a:pt x="0" y="0"/>
                </a:moveTo>
                <a:lnTo>
                  <a:pt x="76961" y="0"/>
                </a:lnTo>
              </a:path>
            </a:pathLst>
          </a:custGeom>
          <a:ln w="8762">
            <a:solidFill>
              <a:srgbClr val="CCCC00"/>
            </a:solidFill>
          </a:ln>
        </p:spPr>
        <p:txBody>
          <a:bodyPr wrap="square" lIns="0" tIns="0" rIns="0" bIns="0" rtlCol="0"/>
          <a:lstStyle/>
          <a:p>
            <a:endParaRPr/>
          </a:p>
        </p:txBody>
      </p:sp>
      <p:sp>
        <p:nvSpPr>
          <p:cNvPr id="29" name="object 29"/>
          <p:cNvSpPr/>
          <p:nvPr/>
        </p:nvSpPr>
        <p:spPr>
          <a:xfrm>
            <a:off x="8595868" y="2326639"/>
            <a:ext cx="0" cy="274320"/>
          </a:xfrm>
          <a:custGeom>
            <a:avLst/>
            <a:gdLst/>
            <a:ahLst/>
            <a:cxnLst/>
            <a:rect l="l" t="t" r="r" b="b"/>
            <a:pathLst>
              <a:path h="205739">
                <a:moveTo>
                  <a:pt x="0" y="0"/>
                </a:moveTo>
                <a:lnTo>
                  <a:pt x="0" y="205739"/>
                </a:lnTo>
              </a:path>
            </a:pathLst>
          </a:custGeom>
          <a:ln w="70865">
            <a:solidFill>
              <a:srgbClr val="996600"/>
            </a:solidFill>
          </a:ln>
        </p:spPr>
        <p:txBody>
          <a:bodyPr wrap="square" lIns="0" tIns="0" rIns="0" bIns="0" rtlCol="0"/>
          <a:lstStyle/>
          <a:p>
            <a:endParaRPr/>
          </a:p>
        </p:txBody>
      </p:sp>
      <p:sp>
        <p:nvSpPr>
          <p:cNvPr id="30" name="object 30"/>
          <p:cNvSpPr/>
          <p:nvPr/>
        </p:nvSpPr>
        <p:spPr>
          <a:xfrm>
            <a:off x="8449563" y="5689092"/>
            <a:ext cx="307339" cy="0"/>
          </a:xfrm>
          <a:custGeom>
            <a:avLst/>
            <a:gdLst/>
            <a:ahLst/>
            <a:cxnLst/>
            <a:rect l="l" t="t" r="r" b="b"/>
            <a:pathLst>
              <a:path w="230504">
                <a:moveTo>
                  <a:pt x="0" y="0"/>
                </a:moveTo>
                <a:lnTo>
                  <a:pt x="230124" y="0"/>
                </a:lnTo>
              </a:path>
            </a:pathLst>
          </a:custGeom>
          <a:ln w="59436">
            <a:solidFill>
              <a:srgbClr val="000000"/>
            </a:solidFill>
          </a:ln>
        </p:spPr>
        <p:txBody>
          <a:bodyPr wrap="square" lIns="0" tIns="0" rIns="0" bIns="0" rtlCol="0"/>
          <a:lstStyle/>
          <a:p>
            <a:endParaRPr/>
          </a:p>
        </p:txBody>
      </p:sp>
      <p:sp>
        <p:nvSpPr>
          <p:cNvPr id="31" name="object 31"/>
          <p:cNvSpPr/>
          <p:nvPr/>
        </p:nvSpPr>
        <p:spPr>
          <a:xfrm>
            <a:off x="8449563" y="5649468"/>
            <a:ext cx="307339" cy="79587"/>
          </a:xfrm>
          <a:custGeom>
            <a:avLst/>
            <a:gdLst/>
            <a:ahLst/>
            <a:cxnLst/>
            <a:rect l="l" t="t" r="r" b="b"/>
            <a:pathLst>
              <a:path w="230504" h="59689">
                <a:moveTo>
                  <a:pt x="0" y="0"/>
                </a:moveTo>
                <a:lnTo>
                  <a:pt x="230124" y="0"/>
                </a:lnTo>
                <a:lnTo>
                  <a:pt x="230124" y="59436"/>
                </a:lnTo>
                <a:lnTo>
                  <a:pt x="0" y="59436"/>
                </a:lnTo>
                <a:lnTo>
                  <a:pt x="0" y="0"/>
                </a:lnTo>
                <a:close/>
              </a:path>
            </a:pathLst>
          </a:custGeom>
          <a:ln w="9906">
            <a:solidFill>
              <a:srgbClr val="000000"/>
            </a:solidFill>
          </a:ln>
        </p:spPr>
        <p:txBody>
          <a:bodyPr wrap="square" lIns="0" tIns="0" rIns="0" bIns="0" rtlCol="0"/>
          <a:lstStyle/>
          <a:p>
            <a:endParaRPr/>
          </a:p>
        </p:txBody>
      </p:sp>
      <p:sp>
        <p:nvSpPr>
          <p:cNvPr id="32" name="object 32"/>
          <p:cNvSpPr/>
          <p:nvPr/>
        </p:nvSpPr>
        <p:spPr>
          <a:xfrm>
            <a:off x="4500371" y="1790192"/>
            <a:ext cx="0" cy="282787"/>
          </a:xfrm>
          <a:custGeom>
            <a:avLst/>
            <a:gdLst/>
            <a:ahLst/>
            <a:cxnLst/>
            <a:rect l="l" t="t" r="r" b="b"/>
            <a:pathLst>
              <a:path h="212090">
                <a:moveTo>
                  <a:pt x="0" y="0"/>
                </a:moveTo>
                <a:lnTo>
                  <a:pt x="0" y="211836"/>
                </a:lnTo>
              </a:path>
            </a:pathLst>
          </a:custGeom>
          <a:ln w="78486">
            <a:solidFill>
              <a:srgbClr val="996600"/>
            </a:solidFill>
          </a:ln>
        </p:spPr>
        <p:txBody>
          <a:bodyPr wrap="square" lIns="0" tIns="0" rIns="0" bIns="0" rtlCol="0"/>
          <a:lstStyle/>
          <a:p>
            <a:endParaRPr/>
          </a:p>
        </p:txBody>
      </p:sp>
      <p:sp>
        <p:nvSpPr>
          <p:cNvPr id="33" name="object 33"/>
          <p:cNvSpPr/>
          <p:nvPr/>
        </p:nvSpPr>
        <p:spPr>
          <a:xfrm>
            <a:off x="5037836" y="1801367"/>
            <a:ext cx="0" cy="282787"/>
          </a:xfrm>
          <a:custGeom>
            <a:avLst/>
            <a:gdLst/>
            <a:ahLst/>
            <a:cxnLst/>
            <a:rect l="l" t="t" r="r" b="b"/>
            <a:pathLst>
              <a:path h="212090">
                <a:moveTo>
                  <a:pt x="0" y="0"/>
                </a:moveTo>
                <a:lnTo>
                  <a:pt x="0" y="211836"/>
                </a:lnTo>
              </a:path>
            </a:pathLst>
          </a:custGeom>
          <a:ln w="78486">
            <a:solidFill>
              <a:srgbClr val="996600"/>
            </a:solidFill>
          </a:ln>
        </p:spPr>
        <p:txBody>
          <a:bodyPr wrap="square" lIns="0" tIns="0" rIns="0" bIns="0" rtlCol="0"/>
          <a:lstStyle/>
          <a:p>
            <a:endParaRPr/>
          </a:p>
        </p:txBody>
      </p:sp>
      <p:sp>
        <p:nvSpPr>
          <p:cNvPr id="34" name="object 34"/>
          <p:cNvSpPr/>
          <p:nvPr/>
        </p:nvSpPr>
        <p:spPr>
          <a:xfrm>
            <a:off x="5599684" y="1800351"/>
            <a:ext cx="0" cy="281939"/>
          </a:xfrm>
          <a:custGeom>
            <a:avLst/>
            <a:gdLst/>
            <a:ahLst/>
            <a:cxnLst/>
            <a:rect l="l" t="t" r="r" b="b"/>
            <a:pathLst>
              <a:path h="211455">
                <a:moveTo>
                  <a:pt x="0" y="0"/>
                </a:moveTo>
                <a:lnTo>
                  <a:pt x="0" y="211074"/>
                </a:lnTo>
              </a:path>
            </a:pathLst>
          </a:custGeom>
          <a:ln w="78486">
            <a:solidFill>
              <a:srgbClr val="996600"/>
            </a:solidFill>
          </a:ln>
        </p:spPr>
        <p:txBody>
          <a:bodyPr wrap="square" lIns="0" tIns="0" rIns="0" bIns="0" rtlCol="0"/>
          <a:lstStyle/>
          <a:p>
            <a:endParaRPr/>
          </a:p>
        </p:txBody>
      </p:sp>
      <p:sp>
        <p:nvSpPr>
          <p:cNvPr id="35" name="object 35"/>
          <p:cNvSpPr/>
          <p:nvPr/>
        </p:nvSpPr>
        <p:spPr>
          <a:xfrm>
            <a:off x="6189471" y="1797303"/>
            <a:ext cx="0" cy="282787"/>
          </a:xfrm>
          <a:custGeom>
            <a:avLst/>
            <a:gdLst/>
            <a:ahLst/>
            <a:cxnLst/>
            <a:rect l="l" t="t" r="r" b="b"/>
            <a:pathLst>
              <a:path h="212090">
                <a:moveTo>
                  <a:pt x="0" y="0"/>
                </a:moveTo>
                <a:lnTo>
                  <a:pt x="0" y="211836"/>
                </a:lnTo>
              </a:path>
            </a:pathLst>
          </a:custGeom>
          <a:ln w="79248">
            <a:solidFill>
              <a:srgbClr val="996600"/>
            </a:solidFill>
          </a:ln>
        </p:spPr>
        <p:txBody>
          <a:bodyPr wrap="square" lIns="0" tIns="0" rIns="0" bIns="0" rtlCol="0"/>
          <a:lstStyle/>
          <a:p>
            <a:endParaRPr/>
          </a:p>
        </p:txBody>
      </p:sp>
      <p:sp>
        <p:nvSpPr>
          <p:cNvPr id="36" name="object 36"/>
          <p:cNvSpPr/>
          <p:nvPr/>
        </p:nvSpPr>
        <p:spPr>
          <a:xfrm>
            <a:off x="6739636" y="1808480"/>
            <a:ext cx="0" cy="282787"/>
          </a:xfrm>
          <a:custGeom>
            <a:avLst/>
            <a:gdLst/>
            <a:ahLst/>
            <a:cxnLst/>
            <a:rect l="l" t="t" r="r" b="b"/>
            <a:pathLst>
              <a:path h="212090">
                <a:moveTo>
                  <a:pt x="0" y="0"/>
                </a:moveTo>
                <a:lnTo>
                  <a:pt x="0" y="211836"/>
                </a:lnTo>
              </a:path>
            </a:pathLst>
          </a:custGeom>
          <a:ln w="78486">
            <a:solidFill>
              <a:srgbClr val="996600"/>
            </a:solidFill>
          </a:ln>
        </p:spPr>
        <p:txBody>
          <a:bodyPr wrap="square" lIns="0" tIns="0" rIns="0" bIns="0" rtlCol="0"/>
          <a:lstStyle/>
          <a:p>
            <a:endParaRPr/>
          </a:p>
        </p:txBody>
      </p:sp>
      <p:sp>
        <p:nvSpPr>
          <p:cNvPr id="37" name="object 37"/>
          <p:cNvSpPr/>
          <p:nvPr/>
        </p:nvSpPr>
        <p:spPr>
          <a:xfrm>
            <a:off x="7289800" y="1808480"/>
            <a:ext cx="0" cy="282787"/>
          </a:xfrm>
          <a:custGeom>
            <a:avLst/>
            <a:gdLst/>
            <a:ahLst/>
            <a:cxnLst/>
            <a:rect l="l" t="t" r="r" b="b"/>
            <a:pathLst>
              <a:path h="212090">
                <a:moveTo>
                  <a:pt x="0" y="0"/>
                </a:moveTo>
                <a:lnTo>
                  <a:pt x="0" y="211836"/>
                </a:lnTo>
              </a:path>
            </a:pathLst>
          </a:custGeom>
          <a:ln w="79248">
            <a:solidFill>
              <a:srgbClr val="996600"/>
            </a:solidFill>
          </a:ln>
        </p:spPr>
        <p:txBody>
          <a:bodyPr wrap="square" lIns="0" tIns="0" rIns="0" bIns="0" rtlCol="0"/>
          <a:lstStyle/>
          <a:p>
            <a:endParaRPr/>
          </a:p>
        </p:txBody>
      </p:sp>
      <p:sp>
        <p:nvSpPr>
          <p:cNvPr id="38" name="object 38"/>
          <p:cNvSpPr/>
          <p:nvPr/>
        </p:nvSpPr>
        <p:spPr>
          <a:xfrm>
            <a:off x="7876539" y="1790192"/>
            <a:ext cx="0" cy="282787"/>
          </a:xfrm>
          <a:custGeom>
            <a:avLst/>
            <a:gdLst/>
            <a:ahLst/>
            <a:cxnLst/>
            <a:rect l="l" t="t" r="r" b="b"/>
            <a:pathLst>
              <a:path h="212090">
                <a:moveTo>
                  <a:pt x="0" y="0"/>
                </a:moveTo>
                <a:lnTo>
                  <a:pt x="0" y="211836"/>
                </a:lnTo>
              </a:path>
            </a:pathLst>
          </a:custGeom>
          <a:ln w="78486">
            <a:solidFill>
              <a:srgbClr val="996600"/>
            </a:solidFill>
          </a:ln>
        </p:spPr>
        <p:txBody>
          <a:bodyPr wrap="square" lIns="0" tIns="0" rIns="0" bIns="0" rtlCol="0"/>
          <a:lstStyle/>
          <a:p>
            <a:endParaRPr/>
          </a:p>
        </p:txBody>
      </p:sp>
      <p:sp>
        <p:nvSpPr>
          <p:cNvPr id="39" name="object 39"/>
          <p:cNvSpPr/>
          <p:nvPr/>
        </p:nvSpPr>
        <p:spPr>
          <a:xfrm>
            <a:off x="8567420" y="1789176"/>
            <a:ext cx="0" cy="281939"/>
          </a:xfrm>
          <a:custGeom>
            <a:avLst/>
            <a:gdLst/>
            <a:ahLst/>
            <a:cxnLst/>
            <a:rect l="l" t="t" r="r" b="b"/>
            <a:pathLst>
              <a:path h="211455">
                <a:moveTo>
                  <a:pt x="0" y="0"/>
                </a:moveTo>
                <a:lnTo>
                  <a:pt x="0" y="211074"/>
                </a:lnTo>
              </a:path>
            </a:pathLst>
          </a:custGeom>
          <a:ln w="78486">
            <a:solidFill>
              <a:srgbClr val="996600"/>
            </a:solidFill>
          </a:ln>
        </p:spPr>
        <p:txBody>
          <a:bodyPr wrap="square" lIns="0" tIns="0" rIns="0" bIns="0" rtlCol="0"/>
          <a:lstStyle/>
          <a:p>
            <a:endParaRPr/>
          </a:p>
        </p:txBody>
      </p:sp>
      <p:sp>
        <p:nvSpPr>
          <p:cNvPr id="40" name="object 40"/>
          <p:cNvSpPr/>
          <p:nvPr/>
        </p:nvSpPr>
        <p:spPr>
          <a:xfrm>
            <a:off x="4486655" y="2687319"/>
            <a:ext cx="2106507" cy="2824480"/>
          </a:xfrm>
          <a:custGeom>
            <a:avLst/>
            <a:gdLst/>
            <a:ahLst/>
            <a:cxnLst/>
            <a:rect l="l" t="t" r="r" b="b"/>
            <a:pathLst>
              <a:path w="1579879" h="2118360">
                <a:moveTo>
                  <a:pt x="0" y="0"/>
                </a:moveTo>
                <a:lnTo>
                  <a:pt x="1579626" y="2118360"/>
                </a:lnTo>
              </a:path>
            </a:pathLst>
          </a:custGeom>
          <a:ln w="38100">
            <a:solidFill>
              <a:srgbClr val="000000"/>
            </a:solidFill>
          </a:ln>
        </p:spPr>
        <p:txBody>
          <a:bodyPr wrap="square" lIns="0" tIns="0" rIns="0" bIns="0" rtlCol="0"/>
          <a:lstStyle/>
          <a:p>
            <a:endParaRPr/>
          </a:p>
        </p:txBody>
      </p:sp>
      <p:sp>
        <p:nvSpPr>
          <p:cNvPr id="41" name="object 41"/>
          <p:cNvSpPr/>
          <p:nvPr/>
        </p:nvSpPr>
        <p:spPr>
          <a:xfrm>
            <a:off x="4473447" y="2688335"/>
            <a:ext cx="2105660" cy="2797387"/>
          </a:xfrm>
          <a:custGeom>
            <a:avLst/>
            <a:gdLst/>
            <a:ahLst/>
            <a:cxnLst/>
            <a:rect l="l" t="t" r="r" b="b"/>
            <a:pathLst>
              <a:path w="1579245" h="2098040">
                <a:moveTo>
                  <a:pt x="0" y="2097786"/>
                </a:moveTo>
                <a:lnTo>
                  <a:pt x="1578864" y="0"/>
                </a:lnTo>
              </a:path>
            </a:pathLst>
          </a:custGeom>
          <a:ln w="38100">
            <a:solidFill>
              <a:srgbClr val="000000"/>
            </a:solidFill>
          </a:ln>
        </p:spPr>
        <p:txBody>
          <a:bodyPr wrap="square" lIns="0" tIns="0" rIns="0" bIns="0" rtlCol="0"/>
          <a:lstStyle/>
          <a:p>
            <a:endParaRPr/>
          </a:p>
        </p:txBody>
      </p:sp>
      <p:sp>
        <p:nvSpPr>
          <p:cNvPr id="42" name="object 42"/>
          <p:cNvSpPr/>
          <p:nvPr/>
        </p:nvSpPr>
        <p:spPr>
          <a:xfrm>
            <a:off x="8653035" y="3566853"/>
            <a:ext cx="180340" cy="318347"/>
          </a:xfrm>
          <a:custGeom>
            <a:avLst/>
            <a:gdLst/>
            <a:ahLst/>
            <a:cxnLst/>
            <a:rect l="l" t="t" r="r" b="b"/>
            <a:pathLst>
              <a:path w="135254" h="238760">
                <a:moveTo>
                  <a:pt x="135051" y="238747"/>
                </a:moveTo>
                <a:lnTo>
                  <a:pt x="0" y="0"/>
                </a:lnTo>
              </a:path>
            </a:pathLst>
          </a:custGeom>
          <a:ln w="28956">
            <a:solidFill>
              <a:srgbClr val="000000"/>
            </a:solidFill>
          </a:ln>
        </p:spPr>
        <p:txBody>
          <a:bodyPr wrap="square" lIns="0" tIns="0" rIns="0" bIns="0" rtlCol="0"/>
          <a:lstStyle/>
          <a:p>
            <a:endParaRPr/>
          </a:p>
        </p:txBody>
      </p:sp>
      <p:sp>
        <p:nvSpPr>
          <p:cNvPr id="43" name="object 43"/>
          <p:cNvSpPr/>
          <p:nvPr/>
        </p:nvSpPr>
        <p:spPr>
          <a:xfrm>
            <a:off x="8605511" y="3482855"/>
            <a:ext cx="107527" cy="129540"/>
          </a:xfrm>
          <a:custGeom>
            <a:avLst/>
            <a:gdLst/>
            <a:ahLst/>
            <a:cxnLst/>
            <a:rect l="l" t="t" r="r" b="b"/>
            <a:pathLst>
              <a:path w="80645" h="97155">
                <a:moveTo>
                  <a:pt x="0" y="0"/>
                </a:moveTo>
                <a:lnTo>
                  <a:pt x="4965" y="96989"/>
                </a:lnTo>
                <a:lnTo>
                  <a:pt x="80581" y="54229"/>
                </a:lnTo>
                <a:lnTo>
                  <a:pt x="0" y="0"/>
                </a:lnTo>
                <a:close/>
              </a:path>
            </a:pathLst>
          </a:custGeom>
          <a:solidFill>
            <a:srgbClr val="000000"/>
          </a:solidFill>
        </p:spPr>
        <p:txBody>
          <a:bodyPr wrap="square" lIns="0" tIns="0" rIns="0" bIns="0" rtlCol="0"/>
          <a:lstStyle/>
          <a:p>
            <a:endParaRPr/>
          </a:p>
        </p:txBody>
      </p:sp>
      <p:sp>
        <p:nvSpPr>
          <p:cNvPr id="44" name="object 44"/>
          <p:cNvSpPr/>
          <p:nvPr/>
        </p:nvSpPr>
        <p:spPr>
          <a:xfrm>
            <a:off x="6659643" y="3511517"/>
            <a:ext cx="2203027" cy="358140"/>
          </a:xfrm>
          <a:custGeom>
            <a:avLst/>
            <a:gdLst/>
            <a:ahLst/>
            <a:cxnLst/>
            <a:rect l="l" t="t" r="r" b="b"/>
            <a:pathLst>
              <a:path w="1652270" h="268605">
                <a:moveTo>
                  <a:pt x="1652193" y="268058"/>
                </a:moveTo>
                <a:lnTo>
                  <a:pt x="0" y="0"/>
                </a:lnTo>
              </a:path>
            </a:pathLst>
          </a:custGeom>
          <a:ln w="28956">
            <a:solidFill>
              <a:srgbClr val="000000"/>
            </a:solidFill>
          </a:ln>
        </p:spPr>
        <p:txBody>
          <a:bodyPr wrap="square" lIns="0" tIns="0" rIns="0" bIns="0" rtlCol="0"/>
          <a:lstStyle/>
          <a:p>
            <a:endParaRPr/>
          </a:p>
        </p:txBody>
      </p:sp>
      <p:sp>
        <p:nvSpPr>
          <p:cNvPr id="45" name="object 45"/>
          <p:cNvSpPr/>
          <p:nvPr/>
        </p:nvSpPr>
        <p:spPr>
          <a:xfrm>
            <a:off x="6564372" y="3457440"/>
            <a:ext cx="123613" cy="115147"/>
          </a:xfrm>
          <a:custGeom>
            <a:avLst/>
            <a:gdLst/>
            <a:ahLst/>
            <a:cxnLst/>
            <a:rect l="l" t="t" r="r" b="b"/>
            <a:pathLst>
              <a:path w="92710" h="86360">
                <a:moveTo>
                  <a:pt x="92710" y="0"/>
                </a:moveTo>
                <a:lnTo>
                  <a:pt x="0" y="28956"/>
                </a:lnTo>
                <a:lnTo>
                  <a:pt x="78790" y="85750"/>
                </a:lnTo>
                <a:lnTo>
                  <a:pt x="92710" y="0"/>
                </a:lnTo>
                <a:close/>
              </a:path>
            </a:pathLst>
          </a:custGeom>
          <a:solidFill>
            <a:srgbClr val="000000"/>
          </a:solidFill>
        </p:spPr>
        <p:txBody>
          <a:bodyPr wrap="square" lIns="0" tIns="0" rIns="0" bIns="0" rtlCol="0"/>
          <a:lstStyle/>
          <a:p>
            <a:endParaRPr/>
          </a:p>
        </p:txBody>
      </p:sp>
      <p:sp>
        <p:nvSpPr>
          <p:cNvPr id="46" name="object 46"/>
          <p:cNvSpPr/>
          <p:nvPr/>
        </p:nvSpPr>
        <p:spPr>
          <a:xfrm>
            <a:off x="4582093" y="3731378"/>
            <a:ext cx="4279900" cy="163407"/>
          </a:xfrm>
          <a:custGeom>
            <a:avLst/>
            <a:gdLst/>
            <a:ahLst/>
            <a:cxnLst/>
            <a:rect l="l" t="t" r="r" b="b"/>
            <a:pathLst>
              <a:path w="3209925" h="122555">
                <a:moveTo>
                  <a:pt x="3209594" y="122212"/>
                </a:moveTo>
                <a:lnTo>
                  <a:pt x="0" y="0"/>
                </a:lnTo>
              </a:path>
            </a:pathLst>
          </a:custGeom>
          <a:ln w="28956">
            <a:solidFill>
              <a:srgbClr val="000000"/>
            </a:solidFill>
          </a:ln>
        </p:spPr>
        <p:txBody>
          <a:bodyPr wrap="square" lIns="0" tIns="0" rIns="0" bIns="0" rtlCol="0"/>
          <a:lstStyle/>
          <a:p>
            <a:endParaRPr/>
          </a:p>
        </p:txBody>
      </p:sp>
      <p:sp>
        <p:nvSpPr>
          <p:cNvPr id="47" name="object 47"/>
          <p:cNvSpPr/>
          <p:nvPr/>
        </p:nvSpPr>
        <p:spPr>
          <a:xfrm>
            <a:off x="4485635" y="3674248"/>
            <a:ext cx="118533" cy="115993"/>
          </a:xfrm>
          <a:custGeom>
            <a:avLst/>
            <a:gdLst/>
            <a:ahLst/>
            <a:cxnLst/>
            <a:rect l="l" t="t" r="r" b="b"/>
            <a:pathLst>
              <a:path w="88900" h="86994">
                <a:moveTo>
                  <a:pt x="88468" y="0"/>
                </a:moveTo>
                <a:lnTo>
                  <a:pt x="0" y="40093"/>
                </a:lnTo>
                <a:lnTo>
                  <a:pt x="85153" y="86804"/>
                </a:lnTo>
                <a:lnTo>
                  <a:pt x="88468" y="0"/>
                </a:lnTo>
                <a:close/>
              </a:path>
            </a:pathLst>
          </a:custGeom>
          <a:solidFill>
            <a:srgbClr val="000000"/>
          </a:solidFill>
        </p:spPr>
        <p:txBody>
          <a:bodyPr wrap="square" lIns="0" tIns="0" rIns="0" bIns="0" rtlCol="0"/>
          <a:lstStyle/>
          <a:p>
            <a:endParaRPr/>
          </a:p>
        </p:txBody>
      </p:sp>
      <p:sp>
        <p:nvSpPr>
          <p:cNvPr id="48" name="object 48"/>
          <p:cNvSpPr txBox="1"/>
          <p:nvPr/>
        </p:nvSpPr>
        <p:spPr>
          <a:xfrm>
            <a:off x="8893786" y="3752487"/>
            <a:ext cx="700193" cy="827641"/>
          </a:xfrm>
          <a:prstGeom prst="rect">
            <a:avLst/>
          </a:prstGeom>
        </p:spPr>
        <p:txBody>
          <a:bodyPr vert="horz" wrap="square" lIns="0" tIns="16933" rIns="0" bIns="0" rtlCol="0">
            <a:spAutoFit/>
          </a:bodyPr>
          <a:lstStyle/>
          <a:p>
            <a:pPr marL="76198">
              <a:spcBef>
                <a:spcPts val="133"/>
              </a:spcBef>
            </a:pPr>
            <a:r>
              <a:rPr sz="1600" spc="-13" dirty="0">
                <a:solidFill>
                  <a:schemeClr val="bg1"/>
                </a:solidFill>
                <a:latin typeface="Cambria"/>
                <a:cs typeface="Cambria"/>
              </a:rPr>
              <a:t>Props</a:t>
            </a:r>
            <a:endParaRPr sz="1600" dirty="0">
              <a:solidFill>
                <a:schemeClr val="bg1"/>
              </a:solidFill>
              <a:latin typeface="Cambria"/>
              <a:cs typeface="Cambria"/>
            </a:endParaRPr>
          </a:p>
          <a:p>
            <a:pPr>
              <a:spcBef>
                <a:spcPts val="33"/>
              </a:spcBef>
            </a:pPr>
            <a:endParaRPr sz="2067" dirty="0">
              <a:solidFill>
                <a:schemeClr val="bg1"/>
              </a:solidFill>
              <a:latin typeface="Times New Roman"/>
              <a:cs typeface="Times New Roman"/>
            </a:endParaRPr>
          </a:p>
          <a:p>
            <a:pPr marL="16933"/>
            <a:r>
              <a:rPr sz="1600" spc="-7" dirty="0">
                <a:solidFill>
                  <a:schemeClr val="bg1"/>
                </a:solidFill>
                <a:latin typeface="Cambria"/>
                <a:cs typeface="Cambria"/>
              </a:rPr>
              <a:t>B</a:t>
            </a:r>
            <a:r>
              <a:rPr sz="1600" spc="-27" dirty="0">
                <a:solidFill>
                  <a:schemeClr val="bg1"/>
                </a:solidFill>
                <a:latin typeface="Cambria"/>
                <a:cs typeface="Cambria"/>
              </a:rPr>
              <a:t>r</a:t>
            </a:r>
            <a:r>
              <a:rPr sz="1600" dirty="0">
                <a:solidFill>
                  <a:schemeClr val="bg1"/>
                </a:solidFill>
                <a:latin typeface="Cambria"/>
                <a:cs typeface="Cambria"/>
              </a:rPr>
              <a:t>a</a:t>
            </a:r>
            <a:r>
              <a:rPr sz="1600" spc="-7" dirty="0">
                <a:solidFill>
                  <a:schemeClr val="bg1"/>
                </a:solidFill>
                <a:latin typeface="Cambria"/>
                <a:cs typeface="Cambria"/>
              </a:rPr>
              <a:t>c</a:t>
            </a:r>
            <a:r>
              <a:rPr sz="1600" dirty="0">
                <a:solidFill>
                  <a:schemeClr val="bg1"/>
                </a:solidFill>
                <a:latin typeface="Cambria"/>
                <a:cs typeface="Cambria"/>
              </a:rPr>
              <a:t>ing</a:t>
            </a:r>
          </a:p>
        </p:txBody>
      </p:sp>
      <p:sp>
        <p:nvSpPr>
          <p:cNvPr id="49" name="object 49"/>
          <p:cNvSpPr/>
          <p:nvPr/>
        </p:nvSpPr>
        <p:spPr>
          <a:xfrm>
            <a:off x="6121485" y="4446015"/>
            <a:ext cx="2664460" cy="372533"/>
          </a:xfrm>
          <a:custGeom>
            <a:avLst/>
            <a:gdLst/>
            <a:ahLst/>
            <a:cxnLst/>
            <a:rect l="l" t="t" r="r" b="b"/>
            <a:pathLst>
              <a:path w="1998345" h="279400">
                <a:moveTo>
                  <a:pt x="1997900" y="0"/>
                </a:moveTo>
                <a:lnTo>
                  <a:pt x="0" y="278790"/>
                </a:lnTo>
              </a:path>
            </a:pathLst>
          </a:custGeom>
          <a:ln w="28956">
            <a:solidFill>
              <a:srgbClr val="000000"/>
            </a:solidFill>
          </a:ln>
        </p:spPr>
        <p:txBody>
          <a:bodyPr wrap="square" lIns="0" tIns="0" rIns="0" bIns="0" rtlCol="0"/>
          <a:lstStyle/>
          <a:p>
            <a:endParaRPr/>
          </a:p>
        </p:txBody>
      </p:sp>
      <p:sp>
        <p:nvSpPr>
          <p:cNvPr id="50" name="object 50"/>
          <p:cNvSpPr/>
          <p:nvPr/>
        </p:nvSpPr>
        <p:spPr>
          <a:xfrm>
            <a:off x="6025887" y="4757711"/>
            <a:ext cx="122767" cy="115147"/>
          </a:xfrm>
          <a:custGeom>
            <a:avLst/>
            <a:gdLst/>
            <a:ahLst/>
            <a:cxnLst/>
            <a:rect l="l" t="t" r="r" b="b"/>
            <a:pathLst>
              <a:path w="92075" h="86360">
                <a:moveTo>
                  <a:pt x="80035" y="0"/>
                </a:moveTo>
                <a:lnTo>
                  <a:pt x="0" y="55029"/>
                </a:lnTo>
                <a:lnTo>
                  <a:pt x="92049" y="86029"/>
                </a:lnTo>
                <a:lnTo>
                  <a:pt x="80035" y="0"/>
                </a:lnTo>
                <a:close/>
              </a:path>
            </a:pathLst>
          </a:custGeom>
          <a:solidFill>
            <a:srgbClr val="000000"/>
          </a:solidFill>
        </p:spPr>
        <p:txBody>
          <a:bodyPr wrap="square" lIns="0" tIns="0" rIns="0" bIns="0" rtlCol="0"/>
          <a:lstStyle/>
          <a:p>
            <a:endParaRPr/>
          </a:p>
        </p:txBody>
      </p:sp>
      <p:sp>
        <p:nvSpPr>
          <p:cNvPr id="51" name="object 51"/>
          <p:cNvSpPr/>
          <p:nvPr/>
        </p:nvSpPr>
        <p:spPr>
          <a:xfrm>
            <a:off x="7951826" y="2311687"/>
            <a:ext cx="808567" cy="313267"/>
          </a:xfrm>
          <a:custGeom>
            <a:avLst/>
            <a:gdLst/>
            <a:ahLst/>
            <a:cxnLst/>
            <a:rect l="l" t="t" r="r" b="b"/>
            <a:pathLst>
              <a:path w="606425" h="234950">
                <a:moveTo>
                  <a:pt x="606094" y="234480"/>
                </a:moveTo>
                <a:lnTo>
                  <a:pt x="0" y="0"/>
                </a:lnTo>
              </a:path>
            </a:pathLst>
          </a:custGeom>
          <a:ln w="28956">
            <a:solidFill>
              <a:srgbClr val="000000"/>
            </a:solidFill>
          </a:ln>
        </p:spPr>
        <p:txBody>
          <a:bodyPr wrap="square" lIns="0" tIns="0" rIns="0" bIns="0" rtlCol="0"/>
          <a:lstStyle/>
          <a:p>
            <a:endParaRPr/>
          </a:p>
        </p:txBody>
      </p:sp>
      <p:sp>
        <p:nvSpPr>
          <p:cNvPr id="52" name="object 52"/>
          <p:cNvSpPr/>
          <p:nvPr/>
        </p:nvSpPr>
        <p:spPr>
          <a:xfrm>
            <a:off x="7861807" y="2264643"/>
            <a:ext cx="129540" cy="108373"/>
          </a:xfrm>
          <a:custGeom>
            <a:avLst/>
            <a:gdLst/>
            <a:ahLst/>
            <a:cxnLst/>
            <a:rect l="l" t="t" r="r" b="b"/>
            <a:pathLst>
              <a:path w="97154" h="81280">
                <a:moveTo>
                  <a:pt x="96685" y="0"/>
                </a:moveTo>
                <a:lnTo>
                  <a:pt x="0" y="9156"/>
                </a:lnTo>
                <a:lnTo>
                  <a:pt x="65341" y="81013"/>
                </a:lnTo>
                <a:lnTo>
                  <a:pt x="96685" y="0"/>
                </a:lnTo>
                <a:close/>
              </a:path>
            </a:pathLst>
          </a:custGeom>
          <a:solidFill>
            <a:srgbClr val="000000"/>
          </a:solidFill>
        </p:spPr>
        <p:txBody>
          <a:bodyPr wrap="square" lIns="0" tIns="0" rIns="0" bIns="0" rtlCol="0"/>
          <a:lstStyle/>
          <a:p>
            <a:endParaRPr/>
          </a:p>
        </p:txBody>
      </p:sp>
      <p:sp>
        <p:nvSpPr>
          <p:cNvPr id="53" name="object 53"/>
          <p:cNvSpPr txBox="1"/>
          <p:nvPr/>
        </p:nvSpPr>
        <p:spPr>
          <a:xfrm>
            <a:off x="8827383" y="1832863"/>
            <a:ext cx="1176020" cy="963576"/>
          </a:xfrm>
          <a:prstGeom prst="rect">
            <a:avLst/>
          </a:prstGeom>
        </p:spPr>
        <p:txBody>
          <a:bodyPr vert="horz" wrap="square" lIns="0" tIns="16933" rIns="0" bIns="0" rtlCol="0">
            <a:spAutoFit/>
          </a:bodyPr>
          <a:lstStyle/>
          <a:p>
            <a:pPr marL="154936">
              <a:spcBef>
                <a:spcPts val="133"/>
              </a:spcBef>
            </a:pPr>
            <a:r>
              <a:rPr sz="1600" spc="-7" dirty="0">
                <a:solidFill>
                  <a:schemeClr val="bg1"/>
                </a:solidFill>
                <a:latin typeface="Cambria"/>
                <a:cs typeface="Cambria"/>
              </a:rPr>
              <a:t>Joists</a:t>
            </a:r>
            <a:endParaRPr sz="1600" dirty="0">
              <a:solidFill>
                <a:schemeClr val="bg1"/>
              </a:solidFill>
              <a:latin typeface="Cambria"/>
              <a:cs typeface="Cambria"/>
            </a:endParaRPr>
          </a:p>
          <a:p>
            <a:pPr>
              <a:lnSpc>
                <a:spcPct val="100000"/>
              </a:lnSpc>
            </a:pPr>
            <a:endParaRPr sz="1867" dirty="0">
              <a:solidFill>
                <a:schemeClr val="bg1"/>
              </a:solidFill>
              <a:latin typeface="Times New Roman"/>
              <a:cs typeface="Times New Roman"/>
            </a:endParaRPr>
          </a:p>
          <a:p>
            <a:pPr marL="16933">
              <a:spcBef>
                <a:spcPts val="1340"/>
              </a:spcBef>
            </a:pPr>
            <a:r>
              <a:rPr sz="1600" spc="-7" dirty="0">
                <a:solidFill>
                  <a:schemeClr val="bg1"/>
                </a:solidFill>
                <a:latin typeface="Cambria"/>
                <a:cs typeface="Cambria"/>
              </a:rPr>
              <a:t>Soldier</a:t>
            </a:r>
            <a:r>
              <a:rPr sz="1600" spc="-53" dirty="0">
                <a:solidFill>
                  <a:schemeClr val="bg1"/>
                </a:solidFill>
                <a:latin typeface="Cambria"/>
                <a:cs typeface="Cambria"/>
              </a:rPr>
              <a:t> </a:t>
            </a:r>
            <a:r>
              <a:rPr sz="1600" spc="-7" dirty="0">
                <a:solidFill>
                  <a:schemeClr val="bg1"/>
                </a:solidFill>
                <a:latin typeface="Cambria"/>
                <a:cs typeface="Cambria"/>
              </a:rPr>
              <a:t>beam</a:t>
            </a:r>
            <a:endParaRPr sz="1600" dirty="0">
              <a:solidFill>
                <a:schemeClr val="bg1"/>
              </a:solidFill>
              <a:latin typeface="Cambria"/>
              <a:cs typeface="Cambria"/>
            </a:endParaRPr>
          </a:p>
        </p:txBody>
      </p:sp>
      <p:sp>
        <p:nvSpPr>
          <p:cNvPr id="54" name="object 54"/>
          <p:cNvSpPr/>
          <p:nvPr/>
        </p:nvSpPr>
        <p:spPr>
          <a:xfrm>
            <a:off x="7995700" y="1936817"/>
            <a:ext cx="880533" cy="59267"/>
          </a:xfrm>
          <a:custGeom>
            <a:avLst/>
            <a:gdLst/>
            <a:ahLst/>
            <a:cxnLst/>
            <a:rect l="l" t="t" r="r" b="b"/>
            <a:pathLst>
              <a:path w="660400" h="44450">
                <a:moveTo>
                  <a:pt x="660057" y="43954"/>
                </a:moveTo>
                <a:lnTo>
                  <a:pt x="0" y="0"/>
                </a:lnTo>
              </a:path>
            </a:pathLst>
          </a:custGeom>
          <a:ln w="28956">
            <a:solidFill>
              <a:srgbClr val="000000"/>
            </a:solidFill>
          </a:ln>
        </p:spPr>
        <p:txBody>
          <a:bodyPr wrap="square" lIns="0" tIns="0" rIns="0" bIns="0" rtlCol="0"/>
          <a:lstStyle/>
          <a:p>
            <a:endParaRPr/>
          </a:p>
        </p:txBody>
      </p:sp>
      <p:sp>
        <p:nvSpPr>
          <p:cNvPr id="55" name="object 55"/>
          <p:cNvSpPr/>
          <p:nvPr/>
        </p:nvSpPr>
        <p:spPr>
          <a:xfrm>
            <a:off x="7899407" y="1880314"/>
            <a:ext cx="120227" cy="115993"/>
          </a:xfrm>
          <a:custGeom>
            <a:avLst/>
            <a:gdLst/>
            <a:ahLst/>
            <a:cxnLst/>
            <a:rect l="l" t="t" r="r" b="b"/>
            <a:pathLst>
              <a:path w="90170" h="86994">
                <a:moveTo>
                  <a:pt x="89560" y="0"/>
                </a:moveTo>
                <a:lnTo>
                  <a:pt x="0" y="37566"/>
                </a:lnTo>
                <a:lnTo>
                  <a:pt x="83781" y="86677"/>
                </a:lnTo>
                <a:lnTo>
                  <a:pt x="89560" y="0"/>
                </a:lnTo>
                <a:close/>
              </a:path>
            </a:pathLst>
          </a:custGeom>
          <a:solidFill>
            <a:srgbClr val="000000"/>
          </a:solidFill>
        </p:spPr>
        <p:txBody>
          <a:bodyPr wrap="square" lIns="0" tIns="0" rIns="0" bIns="0" rtlCol="0"/>
          <a:lstStyle/>
          <a:p>
            <a:endParaRPr/>
          </a:p>
        </p:txBody>
      </p:sp>
      <p:sp>
        <p:nvSpPr>
          <p:cNvPr id="56" name="object 56"/>
          <p:cNvSpPr/>
          <p:nvPr/>
        </p:nvSpPr>
        <p:spPr>
          <a:xfrm>
            <a:off x="4434839" y="1379728"/>
            <a:ext cx="4170680" cy="242147"/>
          </a:xfrm>
          <a:custGeom>
            <a:avLst/>
            <a:gdLst/>
            <a:ahLst/>
            <a:cxnLst/>
            <a:rect l="l" t="t" r="r" b="b"/>
            <a:pathLst>
              <a:path w="3128010" h="181609">
                <a:moveTo>
                  <a:pt x="0" y="0"/>
                </a:moveTo>
                <a:lnTo>
                  <a:pt x="3128010" y="0"/>
                </a:lnTo>
                <a:lnTo>
                  <a:pt x="3128010" y="181355"/>
                </a:lnTo>
                <a:lnTo>
                  <a:pt x="0" y="181355"/>
                </a:lnTo>
                <a:lnTo>
                  <a:pt x="0" y="0"/>
                </a:lnTo>
                <a:close/>
              </a:path>
            </a:pathLst>
          </a:custGeom>
          <a:solidFill>
            <a:srgbClr val="5B6766"/>
          </a:solidFill>
        </p:spPr>
        <p:txBody>
          <a:bodyPr wrap="square" lIns="0" tIns="0" rIns="0" bIns="0" rtlCol="0"/>
          <a:lstStyle/>
          <a:p>
            <a:endParaRPr/>
          </a:p>
        </p:txBody>
      </p:sp>
      <p:sp>
        <p:nvSpPr>
          <p:cNvPr id="57" name="object 57"/>
          <p:cNvSpPr txBox="1"/>
          <p:nvPr/>
        </p:nvSpPr>
        <p:spPr>
          <a:xfrm>
            <a:off x="4631810" y="747245"/>
            <a:ext cx="5551593" cy="796735"/>
          </a:xfrm>
          <a:prstGeom prst="rect">
            <a:avLst/>
          </a:prstGeom>
        </p:spPr>
        <p:txBody>
          <a:bodyPr vert="horz" wrap="square" lIns="0" tIns="16933" rIns="0" bIns="0" rtlCol="0">
            <a:spAutoFit/>
          </a:bodyPr>
          <a:lstStyle/>
          <a:p>
            <a:pPr marL="16933">
              <a:spcBef>
                <a:spcPts val="133"/>
              </a:spcBef>
            </a:pPr>
            <a:r>
              <a:rPr sz="2133" spc="-7" dirty="0">
                <a:solidFill>
                  <a:schemeClr val="bg1"/>
                </a:solidFill>
                <a:latin typeface="Cambria"/>
                <a:cs typeface="Cambria"/>
              </a:rPr>
              <a:t>Suspended insitu </a:t>
            </a:r>
            <a:r>
              <a:rPr sz="2133" spc="-13" dirty="0">
                <a:solidFill>
                  <a:schemeClr val="bg1"/>
                </a:solidFill>
                <a:latin typeface="Cambria"/>
                <a:cs typeface="Cambria"/>
              </a:rPr>
              <a:t>concrete</a:t>
            </a:r>
            <a:r>
              <a:rPr sz="2133" spc="-47" dirty="0">
                <a:solidFill>
                  <a:schemeClr val="bg1"/>
                </a:solidFill>
                <a:latin typeface="Cambria"/>
                <a:cs typeface="Cambria"/>
              </a:rPr>
              <a:t> </a:t>
            </a:r>
            <a:r>
              <a:rPr sz="2133" spc="-7" dirty="0">
                <a:solidFill>
                  <a:schemeClr val="bg1"/>
                </a:solidFill>
                <a:latin typeface="Cambria"/>
                <a:cs typeface="Cambria"/>
              </a:rPr>
              <a:t>floor</a:t>
            </a:r>
            <a:endParaRPr sz="2133" dirty="0">
              <a:solidFill>
                <a:schemeClr val="bg1"/>
              </a:solidFill>
              <a:latin typeface="Cambria"/>
              <a:cs typeface="Cambria"/>
            </a:endParaRPr>
          </a:p>
          <a:p>
            <a:pPr marR="6773" algn="r">
              <a:spcBef>
                <a:spcPts val="1600"/>
              </a:spcBef>
            </a:pPr>
            <a:r>
              <a:rPr sz="1600" spc="-7" dirty="0">
                <a:solidFill>
                  <a:schemeClr val="bg1"/>
                </a:solidFill>
                <a:latin typeface="Cambria"/>
                <a:cs typeface="Cambria"/>
              </a:rPr>
              <a:t>Soffit</a:t>
            </a:r>
            <a:r>
              <a:rPr sz="1600" spc="-93" dirty="0">
                <a:solidFill>
                  <a:schemeClr val="bg1"/>
                </a:solidFill>
                <a:latin typeface="Cambria"/>
                <a:cs typeface="Cambria"/>
              </a:rPr>
              <a:t> </a:t>
            </a:r>
            <a:r>
              <a:rPr sz="1600" spc="-7" dirty="0">
                <a:solidFill>
                  <a:schemeClr val="bg1"/>
                </a:solidFill>
                <a:latin typeface="Cambria"/>
                <a:cs typeface="Cambria"/>
              </a:rPr>
              <a:t>shutters</a:t>
            </a:r>
            <a:endParaRPr sz="1600" dirty="0">
              <a:solidFill>
                <a:schemeClr val="bg1"/>
              </a:solidFill>
              <a:latin typeface="Cambria"/>
              <a:cs typeface="Cambria"/>
            </a:endParaRPr>
          </a:p>
        </p:txBody>
      </p:sp>
      <p:sp>
        <p:nvSpPr>
          <p:cNvPr id="58" name="object 58"/>
          <p:cNvSpPr/>
          <p:nvPr/>
        </p:nvSpPr>
        <p:spPr>
          <a:xfrm>
            <a:off x="7788622" y="1420368"/>
            <a:ext cx="1035473" cy="268393"/>
          </a:xfrm>
          <a:custGeom>
            <a:avLst/>
            <a:gdLst/>
            <a:ahLst/>
            <a:cxnLst/>
            <a:rect l="l" t="t" r="r" b="b"/>
            <a:pathLst>
              <a:path w="776604" h="201294">
                <a:moveTo>
                  <a:pt x="776503" y="0"/>
                </a:moveTo>
                <a:lnTo>
                  <a:pt x="0" y="201295"/>
                </a:lnTo>
              </a:path>
            </a:pathLst>
          </a:custGeom>
          <a:ln w="28956">
            <a:solidFill>
              <a:srgbClr val="000000"/>
            </a:solidFill>
          </a:ln>
        </p:spPr>
        <p:txBody>
          <a:bodyPr wrap="square" lIns="0" tIns="0" rIns="0" bIns="0" rtlCol="0"/>
          <a:lstStyle/>
          <a:p>
            <a:endParaRPr/>
          </a:p>
        </p:txBody>
      </p:sp>
      <p:sp>
        <p:nvSpPr>
          <p:cNvPr id="59" name="object 59"/>
          <p:cNvSpPr/>
          <p:nvPr/>
        </p:nvSpPr>
        <p:spPr>
          <a:xfrm>
            <a:off x="7695179" y="1627849"/>
            <a:ext cx="127000" cy="112607"/>
          </a:xfrm>
          <a:custGeom>
            <a:avLst/>
            <a:gdLst/>
            <a:ahLst/>
            <a:cxnLst/>
            <a:rect l="l" t="t" r="r" b="b"/>
            <a:pathLst>
              <a:path w="95250" h="84455">
                <a:moveTo>
                  <a:pt x="73190" y="0"/>
                </a:moveTo>
                <a:lnTo>
                  <a:pt x="0" y="63842"/>
                </a:lnTo>
                <a:lnTo>
                  <a:pt x="94995" y="84086"/>
                </a:lnTo>
                <a:lnTo>
                  <a:pt x="73190" y="0"/>
                </a:lnTo>
                <a:close/>
              </a:path>
            </a:pathLst>
          </a:custGeom>
          <a:solidFill>
            <a:srgbClr val="000000"/>
          </a:solidFill>
        </p:spPr>
        <p:txBody>
          <a:bodyPr wrap="square" lIns="0" tIns="0" rIns="0" bIns="0" rtlCol="0"/>
          <a:lstStyle/>
          <a:p>
            <a:endParaRPr/>
          </a:p>
        </p:txBody>
      </p:sp>
      <p:sp>
        <p:nvSpPr>
          <p:cNvPr id="60" name="object 60"/>
          <p:cNvSpPr txBox="1"/>
          <p:nvPr/>
        </p:nvSpPr>
        <p:spPr>
          <a:xfrm>
            <a:off x="2194045" y="1455398"/>
            <a:ext cx="806873" cy="263320"/>
          </a:xfrm>
          <a:prstGeom prst="rect">
            <a:avLst/>
          </a:prstGeom>
        </p:spPr>
        <p:txBody>
          <a:bodyPr vert="horz" wrap="square" lIns="0" tIns="16933" rIns="0" bIns="0" rtlCol="0">
            <a:spAutoFit/>
          </a:bodyPr>
          <a:lstStyle/>
          <a:p>
            <a:pPr marL="16933">
              <a:spcBef>
                <a:spcPts val="133"/>
              </a:spcBef>
            </a:pPr>
            <a:r>
              <a:rPr sz="1600" spc="-13" dirty="0">
                <a:solidFill>
                  <a:schemeClr val="bg1"/>
                </a:solidFill>
                <a:latin typeface="Cambria"/>
                <a:cs typeface="Cambria"/>
              </a:rPr>
              <a:t>Concret</a:t>
            </a:r>
            <a:r>
              <a:rPr sz="1600" spc="-13" dirty="0">
                <a:latin typeface="Cambria"/>
                <a:cs typeface="Cambria"/>
              </a:rPr>
              <a:t>e</a:t>
            </a:r>
            <a:endParaRPr sz="1600" dirty="0">
              <a:latin typeface="Cambria"/>
              <a:cs typeface="Cambria"/>
            </a:endParaRPr>
          </a:p>
        </p:txBody>
      </p:sp>
      <p:sp>
        <p:nvSpPr>
          <p:cNvPr id="61" name="object 61"/>
          <p:cNvSpPr/>
          <p:nvPr/>
        </p:nvSpPr>
        <p:spPr>
          <a:xfrm>
            <a:off x="3086607" y="1505763"/>
            <a:ext cx="1239520" cy="145627"/>
          </a:xfrm>
          <a:custGeom>
            <a:avLst/>
            <a:gdLst/>
            <a:ahLst/>
            <a:cxnLst/>
            <a:rect l="l" t="t" r="r" b="b"/>
            <a:pathLst>
              <a:path w="929639" h="109219">
                <a:moveTo>
                  <a:pt x="0" y="108927"/>
                </a:moveTo>
                <a:lnTo>
                  <a:pt x="929373" y="0"/>
                </a:lnTo>
              </a:path>
            </a:pathLst>
          </a:custGeom>
          <a:ln w="28956">
            <a:solidFill>
              <a:srgbClr val="000000"/>
            </a:solidFill>
          </a:ln>
        </p:spPr>
        <p:txBody>
          <a:bodyPr wrap="square" lIns="0" tIns="0" rIns="0" bIns="0" rtlCol="0"/>
          <a:lstStyle/>
          <a:p>
            <a:endParaRPr/>
          </a:p>
        </p:txBody>
      </p:sp>
      <p:sp>
        <p:nvSpPr>
          <p:cNvPr id="62" name="object 62"/>
          <p:cNvSpPr/>
          <p:nvPr/>
        </p:nvSpPr>
        <p:spPr>
          <a:xfrm>
            <a:off x="4299844" y="1450512"/>
            <a:ext cx="121920" cy="115147"/>
          </a:xfrm>
          <a:custGeom>
            <a:avLst/>
            <a:gdLst/>
            <a:ahLst/>
            <a:cxnLst/>
            <a:rect l="l" t="t" r="r" b="b"/>
            <a:pathLst>
              <a:path w="91439" h="86359">
                <a:moveTo>
                  <a:pt x="0" y="0"/>
                </a:moveTo>
                <a:lnTo>
                  <a:pt x="10121" y="86271"/>
                </a:lnTo>
                <a:lnTo>
                  <a:pt x="91338" y="33020"/>
                </a:lnTo>
                <a:lnTo>
                  <a:pt x="0" y="0"/>
                </a:lnTo>
                <a:close/>
              </a:path>
            </a:pathLst>
          </a:custGeom>
          <a:solidFill>
            <a:srgbClr val="000000"/>
          </a:solidFill>
        </p:spPr>
        <p:txBody>
          <a:bodyPr wrap="square" lIns="0" tIns="0" rIns="0" bIns="0" rtlCol="0"/>
          <a:lstStyle/>
          <a:p>
            <a:endParaRPr/>
          </a:p>
        </p:txBody>
      </p:sp>
      <p:sp>
        <p:nvSpPr>
          <p:cNvPr id="63" name="object 63"/>
          <p:cNvSpPr txBox="1"/>
          <p:nvPr/>
        </p:nvSpPr>
        <p:spPr>
          <a:xfrm>
            <a:off x="406025" y="5928177"/>
            <a:ext cx="1674707" cy="496717"/>
          </a:xfrm>
          <a:prstGeom prst="rect">
            <a:avLst/>
          </a:prstGeom>
        </p:spPr>
        <p:txBody>
          <a:bodyPr vert="horz" wrap="square" lIns="0" tIns="4233" rIns="0" bIns="0" rtlCol="0">
            <a:spAutoFit/>
          </a:bodyPr>
          <a:lstStyle/>
          <a:p>
            <a:pPr marL="16933">
              <a:spcBef>
                <a:spcPts val="33"/>
              </a:spcBef>
            </a:pPr>
            <a:r>
              <a:rPr sz="1867" spc="-7" dirty="0">
                <a:latin typeface="Cambria"/>
                <a:cs typeface="Cambria"/>
              </a:rPr>
              <a:t>Beam</a:t>
            </a:r>
            <a:r>
              <a:rPr sz="1867" spc="-47" dirty="0">
                <a:latin typeface="Cambria"/>
                <a:cs typeface="Cambria"/>
              </a:rPr>
              <a:t> </a:t>
            </a:r>
            <a:r>
              <a:rPr sz="1867" spc="-20" dirty="0">
                <a:latin typeface="Cambria"/>
                <a:cs typeface="Cambria"/>
              </a:rPr>
              <a:t>formwork</a:t>
            </a:r>
            <a:endParaRPr sz="1867">
              <a:latin typeface="Cambria"/>
              <a:cs typeface="Cambria"/>
            </a:endParaRPr>
          </a:p>
          <a:p>
            <a:pPr marL="16933">
              <a:spcBef>
                <a:spcPts val="13"/>
              </a:spcBef>
            </a:pPr>
            <a:r>
              <a:rPr sz="1333" spc="-7" dirty="0">
                <a:latin typeface="Cambria"/>
                <a:cs typeface="Cambria"/>
              </a:rPr>
              <a:t>Source:</a:t>
            </a:r>
            <a:r>
              <a:rPr sz="1333" spc="-27" dirty="0">
                <a:latin typeface="Cambria"/>
                <a:cs typeface="Cambria"/>
              </a:rPr>
              <a:t> </a:t>
            </a:r>
            <a:r>
              <a:rPr sz="1333" spc="-7" dirty="0">
                <a:latin typeface="Cambria"/>
                <a:cs typeface="Cambria"/>
              </a:rPr>
              <a:t>unknown</a:t>
            </a:r>
            <a:endParaRPr sz="1333">
              <a:latin typeface="Cambria"/>
              <a:cs typeface="Cambria"/>
            </a:endParaRPr>
          </a:p>
        </p:txBody>
      </p:sp>
      <p:sp>
        <p:nvSpPr>
          <p:cNvPr id="64" name="object 64"/>
          <p:cNvSpPr txBox="1">
            <a:spLocks noGrp="1"/>
          </p:cNvSpPr>
          <p:nvPr>
            <p:ph type="ftr" sz="quarter" idx="5"/>
          </p:nvPr>
        </p:nvSpPr>
        <p:spPr>
          <a:xfrm>
            <a:off x="0" y="1"/>
            <a:ext cx="0" cy="13305351"/>
          </a:xfrm>
          <a:prstGeom prst="rect">
            <a:avLst/>
          </a:prstGeom>
        </p:spPr>
        <p:txBody>
          <a:bodyPr vert="horz" wrap="square" lIns="0" tIns="9313" rIns="0" bIns="0" rtlCol="0">
            <a:spAutoFit/>
          </a:bodyPr>
          <a:lstStyle/>
          <a:p>
            <a:pPr marL="16933">
              <a:spcBef>
                <a:spcPts val="73"/>
              </a:spcBef>
            </a:pPr>
            <a:r>
              <a:rPr lang="en-NZ" spc="-7"/>
              <a:t>Copyright, Department of Construction, Unitec NZ, 2019</a:t>
            </a:r>
            <a:endParaRPr spc="-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240" y="2541311"/>
            <a:ext cx="3737129" cy="461665"/>
          </a:xfrm>
          <a:prstGeom prst="rect">
            <a:avLst/>
          </a:prstGeom>
          <a:noFill/>
        </p:spPr>
        <p:txBody>
          <a:bodyPr wrap="square" rtlCol="0">
            <a:spAutoFit/>
          </a:bodyPr>
          <a:lstStyle/>
          <a:p>
            <a:r>
              <a:rPr lang="en-NZ" sz="2400" dirty="0">
                <a:solidFill>
                  <a:schemeClr val="bg2"/>
                </a:solidFill>
                <a:latin typeface="Cambria" panose="02040503050406030204" pitchFamily="18" charset="0"/>
              </a:rPr>
              <a:t>Kia </a:t>
            </a:r>
            <a:r>
              <a:rPr lang="en-NZ" sz="2400" dirty="0" err="1">
                <a:solidFill>
                  <a:schemeClr val="bg2"/>
                </a:solidFill>
                <a:latin typeface="Cambria" panose="02040503050406030204" pitchFamily="18" charset="0"/>
              </a:rPr>
              <a:t>ora</a:t>
            </a:r>
            <a:r>
              <a:rPr lang="en-NZ" sz="2400" dirty="0">
                <a:solidFill>
                  <a:schemeClr val="bg2"/>
                </a:solidFill>
                <a:latin typeface="Cambria" panose="02040503050406030204" pitchFamily="18" charset="0"/>
              </a:rPr>
              <a:t> and welcome </a:t>
            </a:r>
          </a:p>
        </p:txBody>
      </p:sp>
      <p:sp>
        <p:nvSpPr>
          <p:cNvPr id="8" name="TextBox 7"/>
          <p:cNvSpPr txBox="1"/>
          <p:nvPr/>
        </p:nvSpPr>
        <p:spPr>
          <a:xfrm>
            <a:off x="5186437" y="2345276"/>
            <a:ext cx="5039017" cy="467500"/>
          </a:xfrm>
          <a:prstGeom prst="rect">
            <a:avLst/>
          </a:prstGeom>
          <a:noFill/>
        </p:spPr>
        <p:txBody>
          <a:bodyPr wrap="square" rtlCol="0">
            <a:spAutoFit/>
          </a:bodyPr>
          <a:lstStyle/>
          <a:p>
            <a:r>
              <a:rPr lang="en-NZ" sz="2438" dirty="0">
                <a:solidFill>
                  <a:schemeClr val="bg2"/>
                </a:solidFill>
                <a:latin typeface="Cambria" panose="02040503050406030204" pitchFamily="18" charset="0"/>
              </a:rPr>
              <a:t>In this lesson, we’ll cover:</a:t>
            </a:r>
          </a:p>
        </p:txBody>
      </p:sp>
      <p:sp>
        <p:nvSpPr>
          <p:cNvPr id="9" name="TextBox 8"/>
          <p:cNvSpPr txBox="1"/>
          <p:nvPr/>
        </p:nvSpPr>
        <p:spPr>
          <a:xfrm>
            <a:off x="4945108" y="3167497"/>
            <a:ext cx="6846024" cy="1892826"/>
          </a:xfrm>
          <a:prstGeom prst="rect">
            <a:avLst/>
          </a:prstGeom>
          <a:noFill/>
          <a:ln>
            <a:noFill/>
          </a:ln>
        </p:spPr>
        <p:txBody>
          <a:bodyPr wrap="square" rtlCol="0">
            <a:spAutoFit/>
          </a:bodyPr>
          <a:lstStyle/>
          <a:p>
            <a:pPr>
              <a:lnSpc>
                <a:spcPct val="200000"/>
              </a:lnSpc>
            </a:pPr>
            <a:r>
              <a:rPr lang="en-NZ" sz="1950" dirty="0">
                <a:solidFill>
                  <a:schemeClr val="bg2"/>
                </a:solidFill>
                <a:latin typeface="Cambria" panose="02040503050406030204" pitchFamily="18" charset="0"/>
              </a:rPr>
              <a:t>Examining reports appropriate to entering L2 Activities to MPP</a:t>
            </a:r>
          </a:p>
          <a:p>
            <a:pPr>
              <a:lnSpc>
                <a:spcPct val="200000"/>
              </a:lnSpc>
            </a:pPr>
            <a:r>
              <a:rPr lang="en-NZ" sz="1950" dirty="0">
                <a:solidFill>
                  <a:schemeClr val="bg2"/>
                </a:solidFill>
                <a:latin typeface="Cambria" panose="02040503050406030204" pitchFamily="18" charset="0"/>
              </a:rPr>
              <a:t>Listing activities under the Building  </a:t>
            </a:r>
            <a:r>
              <a:rPr lang="en-NZ" sz="1950" dirty="0" err="1">
                <a:solidFill>
                  <a:schemeClr val="bg2"/>
                </a:solidFill>
                <a:latin typeface="Cambria" panose="02040503050406030204" pitchFamily="18" charset="0"/>
              </a:rPr>
              <a:t>ie</a:t>
            </a:r>
            <a:r>
              <a:rPr lang="en-NZ" sz="1950" dirty="0">
                <a:solidFill>
                  <a:schemeClr val="bg2"/>
                </a:solidFill>
                <a:latin typeface="Cambria" panose="02040503050406030204" pitchFamily="18" charset="0"/>
              </a:rPr>
              <a:t> floors and walls</a:t>
            </a:r>
          </a:p>
          <a:p>
            <a:pPr>
              <a:lnSpc>
                <a:spcPct val="200000"/>
              </a:lnSpc>
            </a:pPr>
            <a:r>
              <a:rPr lang="en-NZ" sz="1950" dirty="0">
                <a:solidFill>
                  <a:schemeClr val="bg2"/>
                </a:solidFill>
                <a:latin typeface="Cambria" panose="02040503050406030204" pitchFamily="18" charset="0"/>
              </a:rPr>
              <a:t>Listing activities for site itself </a:t>
            </a:r>
          </a:p>
        </p:txBody>
      </p:sp>
      <p:sp>
        <p:nvSpPr>
          <p:cNvPr id="10" name="Oval 9"/>
          <p:cNvSpPr/>
          <p:nvPr/>
        </p:nvSpPr>
        <p:spPr>
          <a:xfrm>
            <a:off x="4302369" y="3398233"/>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1</a:t>
            </a:r>
          </a:p>
        </p:txBody>
      </p:sp>
      <p:sp>
        <p:nvSpPr>
          <p:cNvPr id="11" name="Oval 10"/>
          <p:cNvSpPr/>
          <p:nvPr/>
        </p:nvSpPr>
        <p:spPr>
          <a:xfrm>
            <a:off x="4302369" y="4009629"/>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2</a:t>
            </a:r>
          </a:p>
        </p:txBody>
      </p:sp>
      <p:sp>
        <p:nvSpPr>
          <p:cNvPr id="12" name="Oval 11"/>
          <p:cNvSpPr/>
          <p:nvPr/>
        </p:nvSpPr>
        <p:spPr>
          <a:xfrm>
            <a:off x="4302369" y="4529278"/>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3</a:t>
            </a:r>
          </a:p>
        </p:txBody>
      </p:sp>
      <p:sp>
        <p:nvSpPr>
          <p:cNvPr id="15" name="TextBox 14"/>
          <p:cNvSpPr txBox="1"/>
          <p:nvPr/>
        </p:nvSpPr>
        <p:spPr>
          <a:xfrm>
            <a:off x="723104" y="518313"/>
            <a:ext cx="10329182" cy="830997"/>
          </a:xfrm>
          <a:prstGeom prst="rect">
            <a:avLst/>
          </a:prstGeom>
          <a:noFill/>
        </p:spPr>
        <p:txBody>
          <a:bodyPr wrap="square" rtlCol="0">
            <a:spAutoFit/>
          </a:bodyPr>
          <a:lstStyle/>
          <a:p>
            <a:pPr algn="ctr"/>
            <a:r>
              <a:rPr lang="en-NZ" sz="4800" dirty="0">
                <a:solidFill>
                  <a:schemeClr val="bg2"/>
                </a:solidFill>
                <a:latin typeface="Cambria" panose="02040503050406030204" pitchFamily="18" charset="0"/>
              </a:rPr>
              <a:t>Health and Safety in Construction</a:t>
            </a:r>
          </a:p>
        </p:txBody>
      </p:sp>
      <p:cxnSp>
        <p:nvCxnSpPr>
          <p:cNvPr id="17" name="Straight Connector 16"/>
          <p:cNvCxnSpPr/>
          <p:nvPr/>
        </p:nvCxnSpPr>
        <p:spPr>
          <a:xfrm>
            <a:off x="2011335" y="1565171"/>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a:t>CIBC 6012 Programming for Medium Buildings</a:t>
            </a:r>
          </a:p>
        </p:txBody>
      </p:sp>
    </p:spTree>
    <p:extLst>
      <p:ext uri="{BB962C8B-B14F-4D97-AF65-F5344CB8AC3E}">
        <p14:creationId xmlns:p14="http://schemas.microsoft.com/office/powerpoint/2010/main" val="1707288029"/>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20</a:t>
            </a:fld>
            <a:endParaRPr lang="en-AU" altLang="en-US">
              <a:solidFill>
                <a:prstClr val="white"/>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635" y="2311401"/>
            <a:ext cx="8636000" cy="3418727"/>
          </a:xfrm>
          <a:prstGeom prst="rect">
            <a:avLst/>
          </a:prstGeom>
        </p:spPr>
      </p:pic>
      <p:sp>
        <p:nvSpPr>
          <p:cNvPr id="4" name="TextBox 3"/>
          <p:cNvSpPr txBox="1"/>
          <p:nvPr/>
        </p:nvSpPr>
        <p:spPr>
          <a:xfrm>
            <a:off x="609600" y="685800"/>
            <a:ext cx="5384800" cy="1323632"/>
          </a:xfrm>
          <a:prstGeom prst="rect">
            <a:avLst/>
          </a:prstGeom>
          <a:solidFill>
            <a:schemeClr val="accent3"/>
          </a:solidFill>
        </p:spPr>
        <p:txBody>
          <a:bodyPr wrap="square" rtlCol="0">
            <a:spAutoFit/>
          </a:bodyPr>
          <a:lstStyle/>
          <a:p>
            <a:r>
              <a:rPr lang="en-NZ" sz="2667" b="1" dirty="0">
                <a:solidFill>
                  <a:schemeClr val="bg1"/>
                </a:solidFill>
              </a:rPr>
              <a:t>General Works and Public Liability Insurances – Use Them Right from the Start</a:t>
            </a:r>
          </a:p>
        </p:txBody>
      </p:sp>
    </p:spTree>
    <p:extLst>
      <p:ext uri="{BB962C8B-B14F-4D97-AF65-F5344CB8AC3E}">
        <p14:creationId xmlns:p14="http://schemas.microsoft.com/office/powerpoint/2010/main" val="974185154"/>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21</a:t>
            </a:fld>
            <a:endParaRPr lang="en-AU" altLang="en-US">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933894"/>
            <a:ext cx="7721600" cy="4336303"/>
          </a:xfrm>
          <a:prstGeom prst="rect">
            <a:avLst/>
          </a:prstGeom>
        </p:spPr>
      </p:pic>
      <p:sp>
        <p:nvSpPr>
          <p:cNvPr id="6" name="TextBox 5"/>
          <p:cNvSpPr txBox="1"/>
          <p:nvPr/>
        </p:nvSpPr>
        <p:spPr>
          <a:xfrm>
            <a:off x="508000" y="864970"/>
            <a:ext cx="5384800" cy="913199"/>
          </a:xfrm>
          <a:prstGeom prst="rect">
            <a:avLst/>
          </a:prstGeom>
          <a:solidFill>
            <a:schemeClr val="accent3"/>
          </a:solidFill>
        </p:spPr>
        <p:txBody>
          <a:bodyPr wrap="square" rtlCol="0">
            <a:spAutoFit/>
          </a:bodyPr>
          <a:lstStyle/>
          <a:p>
            <a:r>
              <a:rPr lang="en-NZ" sz="2667" b="1" dirty="0">
                <a:solidFill>
                  <a:schemeClr val="bg1"/>
                </a:solidFill>
              </a:rPr>
              <a:t>Insurances – Keep them Up To Date</a:t>
            </a:r>
          </a:p>
        </p:txBody>
      </p:sp>
    </p:spTree>
    <p:extLst>
      <p:ext uri="{BB962C8B-B14F-4D97-AF65-F5344CB8AC3E}">
        <p14:creationId xmlns:p14="http://schemas.microsoft.com/office/powerpoint/2010/main" val="366998210"/>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22</a:t>
            </a:fld>
            <a:endParaRPr lang="en-AU" altLang="en-US">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946" y="487215"/>
            <a:ext cx="6876172" cy="5674804"/>
          </a:xfrm>
          <a:prstGeom prst="rect">
            <a:avLst/>
          </a:prstGeom>
        </p:spPr>
      </p:pic>
      <p:sp>
        <p:nvSpPr>
          <p:cNvPr id="7" name="TextBox 6"/>
          <p:cNvSpPr txBox="1"/>
          <p:nvPr/>
        </p:nvSpPr>
        <p:spPr>
          <a:xfrm>
            <a:off x="665511" y="739293"/>
            <a:ext cx="2946400" cy="2554930"/>
          </a:xfrm>
          <a:prstGeom prst="rect">
            <a:avLst/>
          </a:prstGeom>
          <a:solidFill>
            <a:schemeClr val="accent3"/>
          </a:solidFill>
        </p:spPr>
        <p:txBody>
          <a:bodyPr wrap="square" rtlCol="0">
            <a:spAutoFit/>
          </a:bodyPr>
          <a:lstStyle/>
          <a:p>
            <a:r>
              <a:rPr lang="en-NZ" sz="2667" b="1" dirty="0">
                <a:solidFill>
                  <a:schemeClr val="bg1"/>
                </a:solidFill>
              </a:rPr>
              <a:t>Insurances – General Work, Plant and Machinery </a:t>
            </a:r>
          </a:p>
          <a:p>
            <a:r>
              <a:rPr lang="en-NZ" sz="2667" b="1" dirty="0">
                <a:solidFill>
                  <a:schemeClr val="bg1"/>
                </a:solidFill>
              </a:rPr>
              <a:t>and Motor Vehicles</a:t>
            </a:r>
          </a:p>
        </p:txBody>
      </p:sp>
    </p:spTree>
    <p:extLst>
      <p:ext uri="{BB962C8B-B14F-4D97-AF65-F5344CB8AC3E}">
        <p14:creationId xmlns:p14="http://schemas.microsoft.com/office/powerpoint/2010/main" val="2065124087"/>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23</a:t>
            </a:fld>
            <a:endParaRPr lang="en-AU" altLang="en-US">
              <a:solidFill>
                <a:prstClr val="white"/>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381000"/>
            <a:ext cx="6705600" cy="6251181"/>
          </a:xfrm>
          <a:prstGeom prst="rect">
            <a:avLst/>
          </a:prstGeom>
        </p:spPr>
      </p:pic>
      <p:sp>
        <p:nvSpPr>
          <p:cNvPr id="7" name="TextBox 6"/>
          <p:cNvSpPr txBox="1"/>
          <p:nvPr/>
        </p:nvSpPr>
        <p:spPr>
          <a:xfrm>
            <a:off x="812800" y="859024"/>
            <a:ext cx="2425760" cy="5838393"/>
          </a:xfrm>
          <a:prstGeom prst="rect">
            <a:avLst/>
          </a:prstGeom>
          <a:solidFill>
            <a:schemeClr val="accent3"/>
          </a:solidFill>
        </p:spPr>
        <p:txBody>
          <a:bodyPr wrap="square" rtlCol="0">
            <a:spAutoFit/>
          </a:bodyPr>
          <a:lstStyle/>
          <a:p>
            <a:r>
              <a:rPr lang="en-NZ" sz="2667" b="1" dirty="0">
                <a:solidFill>
                  <a:schemeClr val="bg1"/>
                </a:solidFill>
              </a:rPr>
              <a:t>Insurances – Claim for them if allowed in the NZS3910:2003 Schedules</a:t>
            </a:r>
          </a:p>
          <a:p>
            <a:endParaRPr lang="en-NZ" sz="2667" b="1" dirty="0">
              <a:solidFill>
                <a:schemeClr val="bg1"/>
              </a:solidFill>
            </a:endParaRPr>
          </a:p>
          <a:p>
            <a:r>
              <a:rPr lang="en-NZ" sz="2667" b="1" dirty="0" err="1">
                <a:solidFill>
                  <a:schemeClr val="bg1"/>
                </a:solidFill>
              </a:rPr>
              <a:t>Ie</a:t>
            </a:r>
            <a:r>
              <a:rPr lang="en-NZ" sz="2667" b="1" dirty="0">
                <a:solidFill>
                  <a:schemeClr val="bg1"/>
                </a:solidFill>
              </a:rPr>
              <a:t> Professional Indemnity if the Contractors is doing any design at all!</a:t>
            </a:r>
          </a:p>
        </p:txBody>
      </p:sp>
    </p:spTree>
    <p:extLst>
      <p:ext uri="{BB962C8B-B14F-4D97-AF65-F5344CB8AC3E}">
        <p14:creationId xmlns:p14="http://schemas.microsoft.com/office/powerpoint/2010/main" val="3396882759"/>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24</a:t>
            </a:fld>
            <a:endParaRPr lang="en-AU" altLang="en-US">
              <a:solidFill>
                <a:prstClr val="white"/>
              </a:solidFill>
            </a:endParaRPr>
          </a:p>
        </p:txBody>
      </p:sp>
      <p:graphicFrame>
        <p:nvGraphicFramePr>
          <p:cNvPr id="4" name="Object 3"/>
          <p:cNvGraphicFramePr>
            <a:graphicFrameLocks noChangeAspect="1"/>
          </p:cNvGraphicFramePr>
          <p:nvPr>
            <p:extLst/>
          </p:nvPr>
        </p:nvGraphicFramePr>
        <p:xfrm>
          <a:off x="6705600" y="1392937"/>
          <a:ext cx="3657600" cy="5173180"/>
        </p:xfrm>
        <a:graphic>
          <a:graphicData uri="http://schemas.openxmlformats.org/presentationml/2006/ole">
            <mc:AlternateContent xmlns:mc="http://schemas.openxmlformats.org/markup-compatibility/2006">
              <mc:Choice xmlns:v="urn:schemas-microsoft-com:vml" Requires="v">
                <p:oleObj spid="_x0000_s1028" name="Acrobat Document" r:id="rId3" imgW="4533709" imgH="6415822" progId="Acrobat.Document.DC">
                  <p:embed/>
                </p:oleObj>
              </mc:Choice>
              <mc:Fallback>
                <p:oleObj name="Acrobat Document" r:id="rId3" imgW="4533709" imgH="6415822" progId="Acrobat.Document.DC">
                  <p:embed/>
                  <p:pic>
                    <p:nvPicPr>
                      <p:cNvPr id="4" name="Object 3"/>
                      <p:cNvPicPr/>
                      <p:nvPr/>
                    </p:nvPicPr>
                    <p:blipFill>
                      <a:blip r:embed="rId4"/>
                      <a:stretch>
                        <a:fillRect/>
                      </a:stretch>
                    </p:blipFill>
                    <p:spPr>
                      <a:xfrm>
                        <a:off x="6705600" y="1392937"/>
                        <a:ext cx="3657600" cy="517318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1625601" y="1392937"/>
          <a:ext cx="3464060" cy="4899444"/>
        </p:xfrm>
        <a:graphic>
          <a:graphicData uri="http://schemas.openxmlformats.org/presentationml/2006/ole">
            <mc:AlternateContent xmlns:mc="http://schemas.openxmlformats.org/markup-compatibility/2006">
              <mc:Choice xmlns:v="urn:schemas-microsoft-com:vml" Requires="v">
                <p:oleObj spid="_x0000_s1029" name="Acrobat Document" r:id="rId5" imgW="4533709" imgH="6415822" progId="Acrobat.Document.DC">
                  <p:embed/>
                </p:oleObj>
              </mc:Choice>
              <mc:Fallback>
                <p:oleObj name="Acrobat Document" r:id="rId5" imgW="4533709" imgH="6415822" progId="Acrobat.Document.DC">
                  <p:embed/>
                  <p:pic>
                    <p:nvPicPr>
                      <p:cNvPr id="6" name="Object 5"/>
                      <p:cNvPicPr/>
                      <p:nvPr/>
                    </p:nvPicPr>
                    <p:blipFill>
                      <a:blip r:embed="rId6"/>
                      <a:stretch>
                        <a:fillRect/>
                      </a:stretch>
                    </p:blipFill>
                    <p:spPr>
                      <a:xfrm>
                        <a:off x="1625601" y="1392937"/>
                        <a:ext cx="3464060" cy="4899444"/>
                      </a:xfrm>
                      <a:prstGeom prst="rect">
                        <a:avLst/>
                      </a:prstGeom>
                    </p:spPr>
                  </p:pic>
                </p:oleObj>
              </mc:Fallback>
            </mc:AlternateContent>
          </a:graphicData>
        </a:graphic>
      </p:graphicFrame>
      <p:sp>
        <p:nvSpPr>
          <p:cNvPr id="7" name="TextBox 6"/>
          <p:cNvSpPr txBox="1"/>
          <p:nvPr/>
        </p:nvSpPr>
        <p:spPr>
          <a:xfrm>
            <a:off x="203201" y="267371"/>
            <a:ext cx="11587932" cy="913199"/>
          </a:xfrm>
          <a:prstGeom prst="rect">
            <a:avLst/>
          </a:prstGeom>
          <a:solidFill>
            <a:schemeClr val="accent3"/>
          </a:solidFill>
        </p:spPr>
        <p:txBody>
          <a:bodyPr wrap="square" rtlCol="0">
            <a:spAutoFit/>
          </a:bodyPr>
          <a:lstStyle/>
          <a:p>
            <a:r>
              <a:rPr lang="en-NZ" sz="2667" b="1" dirty="0">
                <a:solidFill>
                  <a:schemeClr val="bg1"/>
                </a:solidFill>
              </a:rPr>
              <a:t>Insurances Schedules – Keep them close at hand – Renew them annually – Do Not Forget the Covers to all your Site “Perils”</a:t>
            </a:r>
          </a:p>
        </p:txBody>
      </p:sp>
    </p:spTree>
    <p:extLst>
      <p:ext uri="{BB962C8B-B14F-4D97-AF65-F5344CB8AC3E}">
        <p14:creationId xmlns:p14="http://schemas.microsoft.com/office/powerpoint/2010/main" val="1852116673"/>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914377">
              <a:defRPr/>
            </a:pPr>
            <a:r>
              <a:rPr lang="en-AU">
                <a:solidFill>
                  <a:prstClr val="white"/>
                </a:solidFill>
              </a:rPr>
              <a:t>CIBC 6012 Programming for Medium Buildings</a:t>
            </a:r>
          </a:p>
        </p:txBody>
      </p:sp>
      <p:sp>
        <p:nvSpPr>
          <p:cNvPr id="3" name="Slide Number Placeholder 2"/>
          <p:cNvSpPr>
            <a:spLocks noGrp="1"/>
          </p:cNvSpPr>
          <p:nvPr>
            <p:ph type="sldNum" sz="quarter" idx="11"/>
          </p:nvPr>
        </p:nvSpPr>
        <p:spPr/>
        <p:txBody>
          <a:bodyPr/>
          <a:lstStyle/>
          <a:p>
            <a:pPr defTabSz="914377"/>
            <a:fld id="{1EC2A811-D316-4A12-8729-AD83AA54A7B4}" type="slidenum">
              <a:rPr lang="en-AU" altLang="en-US">
                <a:solidFill>
                  <a:prstClr val="white"/>
                </a:solidFill>
              </a:rPr>
              <a:pPr defTabSz="914377"/>
              <a:t>25</a:t>
            </a:fld>
            <a:endParaRPr lang="en-AU" altLang="en-US">
              <a:solidFill>
                <a:prstClr val="white"/>
              </a:solidFill>
            </a:endParaRPr>
          </a:p>
        </p:txBody>
      </p:sp>
      <p:sp>
        <p:nvSpPr>
          <p:cNvPr id="4" name="Title 3"/>
          <p:cNvSpPr>
            <a:spLocks noGrp="1"/>
          </p:cNvSpPr>
          <p:nvPr>
            <p:ph type="title"/>
          </p:nvPr>
        </p:nvSpPr>
        <p:spPr>
          <a:xfrm>
            <a:off x="838200" y="365125"/>
            <a:ext cx="10515600" cy="5197475"/>
          </a:xfrm>
          <a:solidFill>
            <a:schemeClr val="accent2">
              <a:lumMod val="20000"/>
              <a:lumOff val="80000"/>
            </a:schemeClr>
          </a:solidFill>
        </p:spPr>
        <p:txBody>
          <a:bodyPr/>
          <a:lstStyle/>
          <a:p>
            <a:pPr eaLnBrk="1" fontAlgn="auto" hangingPunct="1">
              <a:spcAft>
                <a:spcPts val="0"/>
              </a:spcAft>
              <a:defRPr/>
            </a:pPr>
            <a:r>
              <a:rPr lang="en-NZ" sz="2667" b="1" dirty="0"/>
              <a:t>Health and Safety at Work Act 2015</a:t>
            </a:r>
            <a:br>
              <a:rPr lang="en-NZ" sz="2667" b="1" dirty="0"/>
            </a:br>
            <a:r>
              <a:rPr lang="en-NZ" sz="2667" b="1" dirty="0"/>
              <a:t>From Person Conducting a Business or Undertaking to </a:t>
            </a:r>
            <a:r>
              <a:rPr lang="en-NZ" sz="2667" b="1" dirty="0" err="1"/>
              <a:t>everybodies</a:t>
            </a:r>
            <a:r>
              <a:rPr lang="en-NZ" sz="2667" b="1" dirty="0"/>
              <a:t> responsibility.</a:t>
            </a:r>
            <a:br>
              <a:rPr lang="en-NZ" sz="2667" b="1" dirty="0"/>
            </a:br>
            <a:r>
              <a:rPr lang="en-NZ" sz="2667" b="1" dirty="0"/>
              <a:t>That is, Clients, Designers and Construction persons proactively identifying risks as well as monitoring and controlling risks. </a:t>
            </a:r>
            <a:br>
              <a:rPr lang="en-NZ" sz="2667" b="1" dirty="0"/>
            </a:br>
            <a:br>
              <a:rPr lang="en-NZ" sz="2667" b="1" dirty="0"/>
            </a:br>
            <a:r>
              <a:rPr lang="en-NZ" sz="2667" b="1" dirty="0">
                <a:solidFill>
                  <a:schemeClr val="bg2">
                    <a:lumMod val="60000"/>
                    <a:lumOff val="40000"/>
                  </a:schemeClr>
                </a:solidFill>
              </a:rPr>
              <a:t>19. Temporary Works Principles of Design and Construction Edited by Murray Grant and Peter F </a:t>
            </a:r>
            <a:r>
              <a:rPr lang="en-NZ" sz="2667" b="1" dirty="0" err="1">
                <a:solidFill>
                  <a:schemeClr val="bg2">
                    <a:lumMod val="60000"/>
                    <a:lumOff val="40000"/>
                  </a:schemeClr>
                </a:solidFill>
              </a:rPr>
              <a:t>Pallett</a:t>
            </a:r>
            <a:r>
              <a:rPr lang="en-NZ" sz="2667" b="1" dirty="0">
                <a:solidFill>
                  <a:schemeClr val="bg2">
                    <a:lumMod val="60000"/>
                    <a:lumOff val="40000"/>
                  </a:schemeClr>
                </a:solidFill>
              </a:rPr>
              <a:t>, Thomas Telford 2012 Preface Pages 1 -3 inclusive.</a:t>
            </a:r>
            <a:br>
              <a:rPr lang="en-NZ" sz="3600" b="1" dirty="0"/>
            </a:br>
            <a:endParaRPr lang="en-NZ" dirty="0"/>
          </a:p>
        </p:txBody>
      </p:sp>
    </p:spTree>
    <p:extLst>
      <p:ext uri="{BB962C8B-B14F-4D97-AF65-F5344CB8AC3E}">
        <p14:creationId xmlns:p14="http://schemas.microsoft.com/office/powerpoint/2010/main" val="1631710938"/>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dirty="0">
                <a:solidFill>
                  <a:schemeClr val="bg2"/>
                </a:solidFill>
                <a:latin typeface="Cambria" panose="02040503050406030204" pitchFamily="18" charset="0"/>
              </a:rPr>
              <a:t>Examining reports appropriate to entering L2 Activities to MPP</a:t>
            </a: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5" name="TextBox 4">
            <a:extLst>
              <a:ext uri="{FF2B5EF4-FFF2-40B4-BE49-F238E27FC236}">
                <a16:creationId xmlns:a16="http://schemas.microsoft.com/office/drawing/2014/main" id="{0D2C3286-79F2-4C4B-B57C-8FC791A45C35}"/>
              </a:ext>
            </a:extLst>
          </p:cNvPr>
          <p:cNvSpPr txBox="1"/>
          <p:nvPr/>
        </p:nvSpPr>
        <p:spPr>
          <a:xfrm>
            <a:off x="1391690" y="1211218"/>
            <a:ext cx="10527956" cy="3350597"/>
          </a:xfrm>
          <a:prstGeom prst="rect">
            <a:avLst/>
          </a:prstGeom>
          <a:noFill/>
        </p:spPr>
        <p:txBody>
          <a:bodyPr wrap="square" rtlCol="0">
            <a:spAutoFit/>
          </a:bodyPr>
          <a:lstStyle/>
          <a:p>
            <a:pPr>
              <a:lnSpc>
                <a:spcPct val="107000"/>
              </a:lnSpc>
              <a:spcAft>
                <a:spcPts val="800"/>
              </a:spcAft>
            </a:pP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Health and Safety</a:t>
            </a:r>
          </a:p>
          <a:p>
            <a:pPr>
              <a:lnSpc>
                <a:spcPct val="107000"/>
              </a:lnSpc>
              <a:spcAft>
                <a:spcPts val="800"/>
              </a:spcAft>
            </a:pP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31</a:t>
            </a:r>
            <a:r>
              <a:rPr lang="en-NZ" b="1"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t>
            </a: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May 2021</a:t>
            </a:r>
            <a:endPar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Part 1 - Introduction</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If only ………….</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was someone to help - suffocated</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If only I had known – structure collapsed</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If only the ledge had been gated – fell onto exposed reinforcing</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If only we had cleared the area first – contaminated debris</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If only we had not gone down there at that time – trench collapse</a:t>
            </a:r>
          </a:p>
          <a:p>
            <a:pPr marL="342900" lvl="0" indent="-342900">
              <a:lnSpc>
                <a:spcPct val="107000"/>
              </a:lnSpc>
              <a:spcAft>
                <a:spcPts val="80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If only………….. </a:t>
            </a:r>
          </a:p>
        </p:txBody>
      </p:sp>
    </p:spTree>
    <p:extLst>
      <p:ext uri="{BB962C8B-B14F-4D97-AF65-F5344CB8AC3E}">
        <p14:creationId xmlns:p14="http://schemas.microsoft.com/office/powerpoint/2010/main" val="153599811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dirty="0">
                <a:solidFill>
                  <a:schemeClr val="bg2"/>
                </a:solidFill>
                <a:latin typeface="Cambria" panose="02040503050406030204" pitchFamily="18" charset="0"/>
              </a:rPr>
              <a:t>Examining reports appropriate to entering L2 Activities to MPP</a:t>
            </a: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5" name="TextBox 4">
            <a:extLst>
              <a:ext uri="{FF2B5EF4-FFF2-40B4-BE49-F238E27FC236}">
                <a16:creationId xmlns:a16="http://schemas.microsoft.com/office/drawing/2014/main" id="{0D2C3286-79F2-4C4B-B57C-8FC791A45C35}"/>
              </a:ext>
            </a:extLst>
          </p:cNvPr>
          <p:cNvSpPr txBox="1"/>
          <p:nvPr/>
        </p:nvSpPr>
        <p:spPr>
          <a:xfrm>
            <a:off x="1263176" y="1729939"/>
            <a:ext cx="10527956" cy="3646960"/>
          </a:xfrm>
          <a:prstGeom prst="rect">
            <a:avLst/>
          </a:prstGeom>
          <a:noFill/>
        </p:spPr>
        <p:txBody>
          <a:bodyPr wrap="square" rtlCol="0">
            <a:spAutoFit/>
          </a:bodyPr>
          <a:lstStyle/>
          <a:p>
            <a:pPr>
              <a:lnSpc>
                <a:spcPct val="107000"/>
              </a:lnSpc>
              <a:spcAft>
                <a:spcPts val="800"/>
              </a:spcAft>
            </a:pP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Health and Safety</a:t>
            </a:r>
          </a:p>
          <a:p>
            <a:pPr>
              <a:lnSpc>
                <a:spcPct val="107000"/>
              </a:lnSpc>
              <a:spcAft>
                <a:spcPts val="800"/>
              </a:spcAft>
            </a:pP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31</a:t>
            </a:r>
            <a:r>
              <a:rPr lang="en-NZ" b="1"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t>
            </a: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May 2021</a:t>
            </a:r>
            <a:endPar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Part 2 – Object</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Who are the potential victims? Offsite? Onsite? Others? Who picks up the pieces in real life? Family Support?  Insurance?  Work and Income? Convictions? Post Traumatic Stress?</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Ambulances at bottom of cliff…. “We can simply turn over a new leaf …..but sometimes that leaf, for some (the victims), weighs a tonne”</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“So how can we make the leaf smaller”?</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Is it time to bring those elements which have a direct effect on construction site accidents in the Workplace to the fore and plan for them years ahead then?</a:t>
            </a:r>
          </a:p>
          <a:p>
            <a:pPr marL="342900" lvl="0" indent="-342900">
              <a:lnSpc>
                <a:spcPct val="107000"/>
              </a:lnSpc>
              <a:spcAft>
                <a:spcPts val="80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the safety message and how do we upskill our industry ?</a:t>
            </a:r>
          </a:p>
        </p:txBody>
      </p:sp>
    </p:spTree>
    <p:extLst>
      <p:ext uri="{BB962C8B-B14F-4D97-AF65-F5344CB8AC3E}">
        <p14:creationId xmlns:p14="http://schemas.microsoft.com/office/powerpoint/2010/main" val="337261904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dirty="0">
                <a:solidFill>
                  <a:schemeClr val="bg2"/>
                </a:solidFill>
                <a:latin typeface="Cambria" panose="02040503050406030204" pitchFamily="18" charset="0"/>
              </a:rPr>
              <a:t>Examining reports appropriate to entering L2 Activities to MPP</a:t>
            </a: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5" name="TextBox 4">
            <a:extLst>
              <a:ext uri="{FF2B5EF4-FFF2-40B4-BE49-F238E27FC236}">
                <a16:creationId xmlns:a16="http://schemas.microsoft.com/office/drawing/2014/main" id="{0D2C3286-79F2-4C4B-B57C-8FC791A45C35}"/>
              </a:ext>
            </a:extLst>
          </p:cNvPr>
          <p:cNvSpPr txBox="1"/>
          <p:nvPr/>
        </p:nvSpPr>
        <p:spPr>
          <a:xfrm>
            <a:off x="1040754" y="1443077"/>
            <a:ext cx="10527956" cy="3646960"/>
          </a:xfrm>
          <a:prstGeom prst="rect">
            <a:avLst/>
          </a:prstGeom>
          <a:noFill/>
        </p:spPr>
        <p:txBody>
          <a:bodyPr wrap="square" rtlCol="0">
            <a:spAutoFit/>
          </a:bodyPr>
          <a:lstStyle/>
          <a:p>
            <a:pPr>
              <a:lnSpc>
                <a:spcPct val="107000"/>
              </a:lnSpc>
              <a:spcAft>
                <a:spcPts val="800"/>
              </a:spcAft>
            </a:pP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Health and Safety</a:t>
            </a:r>
          </a:p>
          <a:p>
            <a:pPr>
              <a:lnSpc>
                <a:spcPct val="107000"/>
              </a:lnSpc>
              <a:spcAft>
                <a:spcPts val="800"/>
              </a:spcAft>
            </a:pP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31</a:t>
            </a:r>
            <a:r>
              <a:rPr lang="en-NZ" b="1"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t>
            </a:r>
            <a:r>
              <a:rPr lang="en-NZ"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May 2021</a:t>
            </a:r>
            <a:endPar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Part 3 – The Health and safety plan</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Is there a language we have to learn?</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are the inputs?</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do we encode the message</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to transmit the message</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to decode</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do we receive the message and act?</a:t>
            </a:r>
          </a:p>
          <a:p>
            <a:pPr marL="342900" lvl="0" indent="-342900">
              <a:lnSpc>
                <a:spcPct val="107000"/>
              </a:lnSpc>
              <a:spcAft>
                <a:spcPts val="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What is the noise surrounding this message?</a:t>
            </a:r>
          </a:p>
          <a:p>
            <a:pPr marL="342900" lvl="0" indent="-342900">
              <a:lnSpc>
                <a:spcPct val="107000"/>
              </a:lnSpc>
              <a:spcAft>
                <a:spcPts val="800"/>
              </a:spcAft>
              <a:buFont typeface="+mj-lt"/>
              <a:buAutoNum type="arabicPeriod"/>
            </a:pPr>
            <a:r>
              <a:rPr lang="en-NZ" dirty="0">
                <a:solidFill>
                  <a:schemeClr val="bg1"/>
                </a:solidFill>
                <a:latin typeface="Calibri" panose="020F0502020204030204" pitchFamily="34" charset="0"/>
                <a:ea typeface="Calibri" panose="020F0502020204030204" pitchFamily="34" charset="0"/>
                <a:cs typeface="Times New Roman" panose="02020603050405020304" pitchFamily="18" charset="0"/>
              </a:rPr>
              <a:t>How do we signal feedback?</a:t>
            </a:r>
          </a:p>
        </p:txBody>
      </p:sp>
    </p:spTree>
    <p:extLst>
      <p:ext uri="{BB962C8B-B14F-4D97-AF65-F5344CB8AC3E}">
        <p14:creationId xmlns:p14="http://schemas.microsoft.com/office/powerpoint/2010/main" val="251527222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738293"/>
          </a:xfrm>
          <a:custGeom>
            <a:avLst/>
            <a:gdLst/>
            <a:ahLst/>
            <a:cxnLst/>
            <a:rect l="l" t="t" r="r" b="b"/>
            <a:pathLst>
              <a:path w="9144000" h="553720">
                <a:moveTo>
                  <a:pt x="9144000" y="0"/>
                </a:moveTo>
                <a:lnTo>
                  <a:pt x="0" y="0"/>
                </a:lnTo>
                <a:lnTo>
                  <a:pt x="0" y="553212"/>
                </a:lnTo>
                <a:lnTo>
                  <a:pt x="9144000" y="352958"/>
                </a:lnTo>
                <a:lnTo>
                  <a:pt x="9144000" y="0"/>
                </a:lnTo>
                <a:close/>
              </a:path>
            </a:pathLst>
          </a:custGeom>
          <a:solidFill>
            <a:srgbClr val="548235"/>
          </a:solidFill>
        </p:spPr>
        <p:txBody>
          <a:bodyPr wrap="square" lIns="0" tIns="0" rIns="0" bIns="0" rtlCol="0"/>
          <a:lstStyle/>
          <a:p>
            <a:endParaRPr/>
          </a:p>
        </p:txBody>
      </p:sp>
      <p:sp>
        <p:nvSpPr>
          <p:cNvPr id="3" name="object 3"/>
          <p:cNvSpPr/>
          <p:nvPr/>
        </p:nvSpPr>
        <p:spPr>
          <a:xfrm>
            <a:off x="3829303" y="646175"/>
            <a:ext cx="0" cy="5924973"/>
          </a:xfrm>
          <a:custGeom>
            <a:avLst/>
            <a:gdLst/>
            <a:ahLst/>
            <a:cxnLst/>
            <a:rect l="l" t="t" r="r" b="b"/>
            <a:pathLst>
              <a:path h="4443730">
                <a:moveTo>
                  <a:pt x="0" y="0"/>
                </a:moveTo>
                <a:lnTo>
                  <a:pt x="0" y="4443221"/>
                </a:lnTo>
              </a:path>
            </a:pathLst>
          </a:custGeom>
          <a:ln w="6096">
            <a:solidFill>
              <a:srgbClr val="F8CBAD"/>
            </a:solidFill>
          </a:ln>
        </p:spPr>
        <p:txBody>
          <a:bodyPr wrap="square" lIns="0" tIns="0" rIns="0" bIns="0" rtlCol="0"/>
          <a:lstStyle/>
          <a:p>
            <a:endParaRPr/>
          </a:p>
        </p:txBody>
      </p:sp>
      <p:sp>
        <p:nvSpPr>
          <p:cNvPr id="4" name="object 4"/>
          <p:cNvSpPr txBox="1"/>
          <p:nvPr/>
        </p:nvSpPr>
        <p:spPr>
          <a:xfrm>
            <a:off x="179074" y="1034754"/>
            <a:ext cx="2562013" cy="3078493"/>
          </a:xfrm>
          <a:prstGeom prst="rect">
            <a:avLst/>
          </a:prstGeom>
        </p:spPr>
        <p:txBody>
          <a:bodyPr vert="horz" wrap="square" lIns="0" tIns="21167" rIns="0" bIns="0" rtlCol="0">
            <a:spAutoFit/>
          </a:bodyPr>
          <a:lstStyle/>
          <a:p>
            <a:pPr marL="16933">
              <a:spcBef>
                <a:spcPts val="167"/>
              </a:spcBef>
            </a:pPr>
            <a:r>
              <a:rPr sz="19866" spc="9966" dirty="0">
                <a:solidFill>
                  <a:srgbClr val="FBE5D6"/>
                </a:solidFill>
                <a:latin typeface="Book Antiqua"/>
                <a:cs typeface="Book Antiqua"/>
              </a:rPr>
              <a:t>“</a:t>
            </a:r>
            <a:endParaRPr sz="19866" dirty="0">
              <a:latin typeface="Book Antiqua"/>
              <a:cs typeface="Book Antiqua"/>
            </a:endParaRPr>
          </a:p>
        </p:txBody>
      </p:sp>
      <p:sp>
        <p:nvSpPr>
          <p:cNvPr id="5" name="object 5"/>
          <p:cNvSpPr/>
          <p:nvPr/>
        </p:nvSpPr>
        <p:spPr>
          <a:xfrm>
            <a:off x="0" y="6570471"/>
            <a:ext cx="12192000" cy="287867"/>
          </a:xfrm>
          <a:custGeom>
            <a:avLst/>
            <a:gdLst/>
            <a:ahLst/>
            <a:cxnLst/>
            <a:rect l="l" t="t" r="r" b="b"/>
            <a:pathLst>
              <a:path w="9144000" h="215900">
                <a:moveTo>
                  <a:pt x="0" y="215646"/>
                </a:moveTo>
                <a:lnTo>
                  <a:pt x="9144000" y="215646"/>
                </a:lnTo>
                <a:lnTo>
                  <a:pt x="9144000" y="0"/>
                </a:lnTo>
                <a:lnTo>
                  <a:pt x="0" y="0"/>
                </a:lnTo>
                <a:lnTo>
                  <a:pt x="0" y="215646"/>
                </a:lnTo>
                <a:close/>
              </a:path>
            </a:pathLst>
          </a:custGeom>
          <a:solidFill>
            <a:srgbClr val="548235"/>
          </a:solidFill>
        </p:spPr>
        <p:txBody>
          <a:bodyPr wrap="square" lIns="0" tIns="0" rIns="0" bIns="0" rtlCol="0"/>
          <a:lstStyle/>
          <a:p>
            <a:endParaRPr/>
          </a:p>
        </p:txBody>
      </p:sp>
      <p:sp>
        <p:nvSpPr>
          <p:cNvPr id="6" name="object 6"/>
          <p:cNvSpPr txBox="1">
            <a:spLocks noGrp="1"/>
          </p:cNvSpPr>
          <p:nvPr>
            <p:ph type="title"/>
          </p:nvPr>
        </p:nvSpPr>
        <p:spPr>
          <a:xfrm>
            <a:off x="1482797" y="-343145"/>
            <a:ext cx="7298267" cy="1084185"/>
          </a:xfrm>
          <a:prstGeom prst="rect">
            <a:avLst/>
          </a:prstGeom>
        </p:spPr>
        <p:txBody>
          <a:bodyPr vert="horz" wrap="square" lIns="0" tIns="16933" rIns="0" bIns="0" rtlCol="0">
            <a:spAutoFit/>
          </a:bodyPr>
          <a:lstStyle/>
          <a:p>
            <a:pPr marL="16933">
              <a:spcBef>
                <a:spcPts val="133"/>
              </a:spcBef>
            </a:pPr>
            <a:r>
              <a:rPr spc="-40" dirty="0">
                <a:solidFill>
                  <a:schemeClr val="tx1"/>
                </a:solidFill>
              </a:rPr>
              <a:t>Formwork </a:t>
            </a:r>
            <a:r>
              <a:rPr dirty="0">
                <a:solidFill>
                  <a:schemeClr val="tx1"/>
                </a:solidFill>
              </a:rPr>
              <a:t>&amp; </a:t>
            </a:r>
            <a:r>
              <a:rPr spc="-27" dirty="0">
                <a:solidFill>
                  <a:schemeClr val="tx1"/>
                </a:solidFill>
              </a:rPr>
              <a:t>Falsework</a:t>
            </a:r>
            <a:r>
              <a:rPr spc="20" dirty="0">
                <a:solidFill>
                  <a:schemeClr val="tx1"/>
                </a:solidFill>
              </a:rPr>
              <a:t> </a:t>
            </a:r>
            <a:r>
              <a:rPr spc="-7" dirty="0">
                <a:solidFill>
                  <a:schemeClr val="tx1"/>
                </a:solidFill>
              </a:rPr>
              <a:t>Components:</a:t>
            </a:r>
          </a:p>
        </p:txBody>
      </p:sp>
      <p:sp>
        <p:nvSpPr>
          <p:cNvPr id="16" name="object 16"/>
          <p:cNvSpPr txBox="1"/>
          <p:nvPr/>
        </p:nvSpPr>
        <p:spPr>
          <a:xfrm>
            <a:off x="4226611" y="6210332"/>
            <a:ext cx="3176693" cy="213670"/>
          </a:xfrm>
          <a:prstGeom prst="rect">
            <a:avLst/>
          </a:prstGeom>
        </p:spPr>
        <p:txBody>
          <a:bodyPr vert="horz" wrap="square" lIns="0" tIns="8467" rIns="0" bIns="0" rtlCol="0">
            <a:spAutoFit/>
          </a:bodyPr>
          <a:lstStyle/>
          <a:p>
            <a:pPr marL="16933">
              <a:spcBef>
                <a:spcPts val="67"/>
              </a:spcBef>
            </a:pPr>
            <a:r>
              <a:rPr sz="1333" spc="-7" dirty="0">
                <a:latin typeface="Cambria"/>
                <a:cs typeface="Cambria"/>
              </a:rPr>
              <a:t>Source: Build 120 October/November</a:t>
            </a:r>
            <a:r>
              <a:rPr sz="1333" spc="-47" dirty="0">
                <a:latin typeface="Cambria"/>
                <a:cs typeface="Cambria"/>
              </a:rPr>
              <a:t> </a:t>
            </a:r>
            <a:r>
              <a:rPr sz="1333" spc="-7" dirty="0">
                <a:latin typeface="Cambria"/>
                <a:cs typeface="Cambria"/>
              </a:rPr>
              <a:t>2010</a:t>
            </a:r>
            <a:endParaRPr sz="1333">
              <a:latin typeface="Cambria"/>
              <a:cs typeface="Cambria"/>
            </a:endParaRPr>
          </a:p>
        </p:txBody>
      </p:sp>
      <p:sp>
        <p:nvSpPr>
          <p:cNvPr id="17" name="object 17"/>
          <p:cNvSpPr txBox="1">
            <a:spLocks noGrp="1"/>
          </p:cNvSpPr>
          <p:nvPr>
            <p:ph type="ftr" sz="quarter" idx="5"/>
          </p:nvPr>
        </p:nvSpPr>
        <p:spPr>
          <a:xfrm>
            <a:off x="0" y="1"/>
            <a:ext cx="0" cy="13305351"/>
          </a:xfrm>
          <a:prstGeom prst="rect">
            <a:avLst/>
          </a:prstGeom>
        </p:spPr>
        <p:txBody>
          <a:bodyPr vert="horz" wrap="square" lIns="0" tIns="9313" rIns="0" bIns="0" rtlCol="0">
            <a:spAutoFit/>
          </a:bodyPr>
          <a:lstStyle/>
          <a:p>
            <a:pPr marL="16933">
              <a:spcBef>
                <a:spcPts val="73"/>
              </a:spcBef>
            </a:pPr>
            <a:r>
              <a:rPr lang="en-NZ" spc="-7"/>
              <a:t>Copyright, Department of Construction, Unitec NZ, 2019</a:t>
            </a:r>
            <a:endParaRPr spc="-7" dirty="0"/>
          </a:p>
        </p:txBody>
      </p:sp>
      <p:sp>
        <p:nvSpPr>
          <p:cNvPr id="7" name="object 7"/>
          <p:cNvSpPr txBox="1"/>
          <p:nvPr/>
        </p:nvSpPr>
        <p:spPr>
          <a:xfrm>
            <a:off x="428667" y="2299837"/>
            <a:ext cx="2997200" cy="468440"/>
          </a:xfrm>
          <a:prstGeom prst="rect">
            <a:avLst/>
          </a:prstGeom>
        </p:spPr>
        <p:txBody>
          <a:bodyPr vert="horz" wrap="square" lIns="0" tIns="16933" rIns="0" bIns="0" rtlCol="0">
            <a:spAutoFit/>
          </a:bodyPr>
          <a:lstStyle/>
          <a:p>
            <a:pPr marL="16933">
              <a:spcBef>
                <a:spcPts val="133"/>
              </a:spcBef>
            </a:pPr>
            <a:r>
              <a:rPr sz="2933" i="1" spc="-27" dirty="0">
                <a:solidFill>
                  <a:srgbClr val="ED7D31"/>
                </a:solidFill>
                <a:latin typeface="Cambria"/>
                <a:cs typeface="Cambria"/>
              </a:rPr>
              <a:t>Formwork </a:t>
            </a:r>
            <a:r>
              <a:rPr sz="2933" i="1" spc="-7" dirty="0">
                <a:solidFill>
                  <a:srgbClr val="ED7D31"/>
                </a:solidFill>
                <a:latin typeface="Cambria"/>
                <a:cs typeface="Cambria"/>
              </a:rPr>
              <a:t>may</a:t>
            </a:r>
            <a:r>
              <a:rPr sz="2933" i="1" dirty="0">
                <a:solidFill>
                  <a:srgbClr val="ED7D31"/>
                </a:solidFill>
                <a:latin typeface="Cambria"/>
                <a:cs typeface="Cambria"/>
              </a:rPr>
              <a:t> </a:t>
            </a:r>
            <a:r>
              <a:rPr sz="2933" i="1" spc="-7" dirty="0">
                <a:solidFill>
                  <a:srgbClr val="ED7D31"/>
                </a:solidFill>
                <a:latin typeface="Cambria"/>
                <a:cs typeface="Cambria"/>
              </a:rPr>
              <a:t>not</a:t>
            </a:r>
            <a:endParaRPr sz="2933">
              <a:latin typeface="Cambria"/>
              <a:cs typeface="Cambria"/>
            </a:endParaRPr>
          </a:p>
        </p:txBody>
      </p:sp>
      <p:sp>
        <p:nvSpPr>
          <p:cNvPr id="8" name="object 8"/>
          <p:cNvSpPr txBox="1"/>
          <p:nvPr/>
        </p:nvSpPr>
        <p:spPr>
          <a:xfrm>
            <a:off x="549478" y="2702165"/>
            <a:ext cx="2755900" cy="468440"/>
          </a:xfrm>
          <a:prstGeom prst="rect">
            <a:avLst/>
          </a:prstGeom>
        </p:spPr>
        <p:txBody>
          <a:bodyPr vert="horz" wrap="square" lIns="0" tIns="16933" rIns="0" bIns="0" rtlCol="0">
            <a:spAutoFit/>
          </a:bodyPr>
          <a:lstStyle/>
          <a:p>
            <a:pPr marL="16933">
              <a:spcBef>
                <a:spcPts val="133"/>
              </a:spcBef>
            </a:pPr>
            <a:r>
              <a:rPr sz="2933" i="1" spc="-7" dirty="0">
                <a:solidFill>
                  <a:srgbClr val="ED7D31"/>
                </a:solidFill>
                <a:latin typeface="Cambria"/>
                <a:cs typeface="Cambria"/>
              </a:rPr>
              <a:t>have </a:t>
            </a:r>
            <a:r>
              <a:rPr sz="2933" i="1" spc="-13" dirty="0">
                <a:solidFill>
                  <a:srgbClr val="ED7D31"/>
                </a:solidFill>
                <a:latin typeface="Cambria"/>
                <a:cs typeface="Cambria"/>
              </a:rPr>
              <a:t>to </a:t>
            </a:r>
            <a:r>
              <a:rPr sz="2933" i="1" dirty="0">
                <a:solidFill>
                  <a:srgbClr val="ED7D31"/>
                </a:solidFill>
                <a:latin typeface="Cambria"/>
                <a:cs typeface="Cambria"/>
              </a:rPr>
              <a:t>look</a:t>
            </a:r>
            <a:r>
              <a:rPr sz="2933" i="1" spc="-113" dirty="0">
                <a:solidFill>
                  <a:srgbClr val="ED7D31"/>
                </a:solidFill>
                <a:latin typeface="Cambria"/>
                <a:cs typeface="Cambria"/>
              </a:rPr>
              <a:t> </a:t>
            </a:r>
            <a:r>
              <a:rPr sz="2933" i="1" spc="-7" dirty="0">
                <a:solidFill>
                  <a:srgbClr val="ED7D31"/>
                </a:solidFill>
                <a:latin typeface="Cambria"/>
                <a:cs typeface="Cambria"/>
              </a:rPr>
              <a:t>good</a:t>
            </a:r>
            <a:endParaRPr sz="2933" dirty="0">
              <a:latin typeface="Cambria"/>
              <a:cs typeface="Cambria"/>
            </a:endParaRPr>
          </a:p>
        </p:txBody>
      </p:sp>
      <p:sp>
        <p:nvSpPr>
          <p:cNvPr id="9" name="object 9"/>
          <p:cNvSpPr txBox="1"/>
          <p:nvPr/>
        </p:nvSpPr>
        <p:spPr>
          <a:xfrm>
            <a:off x="760897" y="3104494"/>
            <a:ext cx="2332567" cy="468440"/>
          </a:xfrm>
          <a:prstGeom prst="rect">
            <a:avLst/>
          </a:prstGeom>
        </p:spPr>
        <p:txBody>
          <a:bodyPr vert="horz" wrap="square" lIns="0" tIns="16933" rIns="0" bIns="0" rtlCol="0">
            <a:spAutoFit/>
          </a:bodyPr>
          <a:lstStyle/>
          <a:p>
            <a:pPr marL="16933">
              <a:spcBef>
                <a:spcPts val="133"/>
              </a:spcBef>
            </a:pPr>
            <a:r>
              <a:rPr sz="2933" i="1" spc="-7" dirty="0">
                <a:solidFill>
                  <a:srgbClr val="ED7D31"/>
                </a:solidFill>
                <a:latin typeface="Cambria"/>
                <a:cs typeface="Cambria"/>
              </a:rPr>
              <a:t>but it </a:t>
            </a:r>
            <a:r>
              <a:rPr sz="2933" i="1" dirty="0">
                <a:solidFill>
                  <a:srgbClr val="ED7D31"/>
                </a:solidFill>
                <a:latin typeface="Cambria"/>
                <a:cs typeface="Cambria"/>
              </a:rPr>
              <a:t>has </a:t>
            </a:r>
            <a:r>
              <a:rPr sz="2933" i="1" spc="-13" dirty="0">
                <a:solidFill>
                  <a:srgbClr val="ED7D31"/>
                </a:solidFill>
                <a:latin typeface="Cambria"/>
                <a:cs typeface="Cambria"/>
              </a:rPr>
              <a:t>to</a:t>
            </a:r>
            <a:r>
              <a:rPr sz="2933" i="1" spc="-73" dirty="0">
                <a:solidFill>
                  <a:srgbClr val="ED7D31"/>
                </a:solidFill>
                <a:latin typeface="Cambria"/>
                <a:cs typeface="Cambria"/>
              </a:rPr>
              <a:t> </a:t>
            </a:r>
            <a:r>
              <a:rPr sz="2933" i="1" spc="-7" dirty="0">
                <a:solidFill>
                  <a:srgbClr val="ED7D31"/>
                </a:solidFill>
                <a:latin typeface="Cambria"/>
                <a:cs typeface="Cambria"/>
              </a:rPr>
              <a:t>be</a:t>
            </a:r>
            <a:endParaRPr sz="2933">
              <a:latin typeface="Cambria"/>
              <a:cs typeface="Cambria"/>
            </a:endParaRPr>
          </a:p>
        </p:txBody>
      </p:sp>
      <p:sp>
        <p:nvSpPr>
          <p:cNvPr id="10" name="object 10"/>
          <p:cNvSpPr txBox="1"/>
          <p:nvPr/>
        </p:nvSpPr>
        <p:spPr>
          <a:xfrm>
            <a:off x="574088" y="3506823"/>
            <a:ext cx="2706793" cy="468440"/>
          </a:xfrm>
          <a:prstGeom prst="rect">
            <a:avLst/>
          </a:prstGeom>
        </p:spPr>
        <p:txBody>
          <a:bodyPr vert="horz" wrap="square" lIns="0" tIns="16933" rIns="0" bIns="0" rtlCol="0">
            <a:spAutoFit/>
          </a:bodyPr>
          <a:lstStyle/>
          <a:p>
            <a:pPr marL="16933">
              <a:spcBef>
                <a:spcPts val="133"/>
              </a:spcBef>
            </a:pPr>
            <a:r>
              <a:rPr sz="2933" i="1" spc="-13" dirty="0">
                <a:solidFill>
                  <a:srgbClr val="ED7D31"/>
                </a:solidFill>
                <a:latin typeface="Cambria"/>
                <a:cs typeface="Cambria"/>
              </a:rPr>
              <a:t>strong </a:t>
            </a:r>
            <a:r>
              <a:rPr sz="2933" i="1" spc="-7" dirty="0">
                <a:solidFill>
                  <a:srgbClr val="ED7D31"/>
                </a:solidFill>
                <a:latin typeface="Cambria"/>
                <a:cs typeface="Cambria"/>
              </a:rPr>
              <a:t>and yet</a:t>
            </a:r>
            <a:r>
              <a:rPr sz="2933" i="1" spc="-53" dirty="0">
                <a:solidFill>
                  <a:srgbClr val="ED7D31"/>
                </a:solidFill>
                <a:latin typeface="Cambria"/>
                <a:cs typeface="Cambria"/>
              </a:rPr>
              <a:t> </a:t>
            </a:r>
            <a:r>
              <a:rPr sz="2933" i="1" spc="-7" dirty="0">
                <a:solidFill>
                  <a:srgbClr val="ED7D31"/>
                </a:solidFill>
                <a:latin typeface="Cambria"/>
                <a:cs typeface="Cambria"/>
              </a:rPr>
              <a:t>be</a:t>
            </a:r>
            <a:endParaRPr sz="2933">
              <a:latin typeface="Cambria"/>
              <a:cs typeface="Cambria"/>
            </a:endParaRPr>
          </a:p>
        </p:txBody>
      </p:sp>
      <p:sp>
        <p:nvSpPr>
          <p:cNvPr id="11" name="object 11"/>
          <p:cNvSpPr txBox="1"/>
          <p:nvPr/>
        </p:nvSpPr>
        <p:spPr>
          <a:xfrm>
            <a:off x="476395" y="3909151"/>
            <a:ext cx="2902373" cy="468440"/>
          </a:xfrm>
          <a:prstGeom prst="rect">
            <a:avLst/>
          </a:prstGeom>
        </p:spPr>
        <p:txBody>
          <a:bodyPr vert="horz" wrap="square" lIns="0" tIns="16933" rIns="0" bIns="0" rtlCol="0">
            <a:spAutoFit/>
          </a:bodyPr>
          <a:lstStyle/>
          <a:p>
            <a:pPr marL="16933">
              <a:spcBef>
                <a:spcPts val="133"/>
              </a:spcBef>
            </a:pPr>
            <a:r>
              <a:rPr sz="2933" i="1" spc="-7" dirty="0">
                <a:solidFill>
                  <a:srgbClr val="ED7D31"/>
                </a:solidFill>
                <a:latin typeface="Cambria"/>
                <a:cs typeface="Cambria"/>
              </a:rPr>
              <a:t>able </a:t>
            </a:r>
            <a:r>
              <a:rPr sz="2933" i="1" spc="-13" dirty="0">
                <a:solidFill>
                  <a:srgbClr val="ED7D31"/>
                </a:solidFill>
                <a:latin typeface="Cambria"/>
                <a:cs typeface="Cambria"/>
              </a:rPr>
              <a:t>to </a:t>
            </a:r>
            <a:r>
              <a:rPr sz="2933" i="1" spc="-7" dirty="0">
                <a:solidFill>
                  <a:srgbClr val="ED7D31"/>
                </a:solidFill>
                <a:latin typeface="Cambria"/>
                <a:cs typeface="Cambria"/>
              </a:rPr>
              <a:t>be</a:t>
            </a:r>
            <a:r>
              <a:rPr sz="2933" i="1" spc="-47" dirty="0">
                <a:solidFill>
                  <a:srgbClr val="ED7D31"/>
                </a:solidFill>
                <a:latin typeface="Cambria"/>
                <a:cs typeface="Cambria"/>
              </a:rPr>
              <a:t> </a:t>
            </a:r>
            <a:r>
              <a:rPr sz="2933" i="1" spc="-7" dirty="0">
                <a:solidFill>
                  <a:srgbClr val="ED7D31"/>
                </a:solidFill>
                <a:latin typeface="Cambria"/>
                <a:cs typeface="Cambria"/>
              </a:rPr>
              <a:t>stripped</a:t>
            </a:r>
            <a:endParaRPr sz="2933">
              <a:latin typeface="Cambria"/>
              <a:cs typeface="Cambria"/>
            </a:endParaRPr>
          </a:p>
        </p:txBody>
      </p:sp>
      <p:sp>
        <p:nvSpPr>
          <p:cNvPr id="12" name="object 12"/>
          <p:cNvSpPr txBox="1"/>
          <p:nvPr/>
        </p:nvSpPr>
        <p:spPr>
          <a:xfrm>
            <a:off x="424170" y="5510382"/>
            <a:ext cx="1198033" cy="579582"/>
          </a:xfrm>
          <a:prstGeom prst="rect">
            <a:avLst/>
          </a:prstGeom>
        </p:spPr>
        <p:txBody>
          <a:bodyPr vert="horz" wrap="square" lIns="0" tIns="76200" rIns="0" bIns="0" rtlCol="0">
            <a:spAutoFit/>
          </a:bodyPr>
          <a:lstStyle/>
          <a:p>
            <a:pPr marL="16933">
              <a:spcBef>
                <a:spcPts val="600"/>
              </a:spcBef>
            </a:pPr>
            <a:r>
              <a:rPr sz="1600" spc="-13" dirty="0">
                <a:solidFill>
                  <a:srgbClr val="ED7D31"/>
                </a:solidFill>
                <a:latin typeface="Cambria"/>
                <a:cs typeface="Cambria"/>
              </a:rPr>
              <a:t>Keywords:</a:t>
            </a:r>
            <a:endParaRPr sz="1600">
              <a:latin typeface="Cambria"/>
              <a:cs typeface="Cambria"/>
            </a:endParaRPr>
          </a:p>
          <a:p>
            <a:pPr marL="16933">
              <a:spcBef>
                <a:spcPts val="400"/>
              </a:spcBef>
            </a:pPr>
            <a:r>
              <a:rPr sz="1333" spc="-7" dirty="0">
                <a:solidFill>
                  <a:srgbClr val="ED7D31"/>
                </a:solidFill>
                <a:latin typeface="Cambria"/>
                <a:cs typeface="Cambria"/>
              </a:rPr>
              <a:t>Strong,</a:t>
            </a:r>
            <a:r>
              <a:rPr sz="1333" spc="-60" dirty="0">
                <a:solidFill>
                  <a:srgbClr val="ED7D31"/>
                </a:solidFill>
                <a:latin typeface="Cambria"/>
                <a:cs typeface="Cambria"/>
              </a:rPr>
              <a:t> </a:t>
            </a:r>
            <a:r>
              <a:rPr sz="1333" spc="-7" dirty="0">
                <a:solidFill>
                  <a:srgbClr val="ED7D31"/>
                </a:solidFill>
                <a:latin typeface="Cambria"/>
                <a:cs typeface="Cambria"/>
              </a:rPr>
              <a:t>stripped</a:t>
            </a:r>
            <a:endParaRPr sz="1333">
              <a:latin typeface="Cambria"/>
              <a:cs typeface="Cambria"/>
            </a:endParaRPr>
          </a:p>
        </p:txBody>
      </p:sp>
      <p:sp>
        <p:nvSpPr>
          <p:cNvPr id="13" name="object 13"/>
          <p:cNvSpPr txBox="1"/>
          <p:nvPr/>
        </p:nvSpPr>
        <p:spPr>
          <a:xfrm>
            <a:off x="4226611" y="5916385"/>
            <a:ext cx="1158240" cy="303567"/>
          </a:xfrm>
          <a:prstGeom prst="rect">
            <a:avLst/>
          </a:prstGeom>
        </p:spPr>
        <p:txBody>
          <a:bodyPr vert="horz" wrap="square" lIns="0" tIns="16087" rIns="0" bIns="0" rtlCol="0">
            <a:spAutoFit/>
          </a:bodyPr>
          <a:lstStyle/>
          <a:p>
            <a:pPr marL="16933">
              <a:spcBef>
                <a:spcPts val="127"/>
              </a:spcBef>
            </a:pPr>
            <a:r>
              <a:rPr sz="1867" spc="-80" dirty="0">
                <a:latin typeface="Cambria"/>
                <a:cs typeface="Cambria"/>
              </a:rPr>
              <a:t>F</a:t>
            </a:r>
            <a:r>
              <a:rPr sz="1867" spc="-7" dirty="0">
                <a:latin typeface="Cambria"/>
                <a:cs typeface="Cambria"/>
              </a:rPr>
              <a:t>o</a:t>
            </a:r>
            <a:r>
              <a:rPr sz="1867" spc="-13" dirty="0">
                <a:latin typeface="Cambria"/>
                <a:cs typeface="Cambria"/>
              </a:rPr>
              <a:t>r</a:t>
            </a:r>
            <a:r>
              <a:rPr sz="1867" spc="-33" dirty="0">
                <a:latin typeface="Cambria"/>
                <a:cs typeface="Cambria"/>
              </a:rPr>
              <a:t>m</a:t>
            </a:r>
            <a:r>
              <a:rPr sz="1867" spc="-40" dirty="0">
                <a:latin typeface="Cambria"/>
                <a:cs typeface="Cambria"/>
              </a:rPr>
              <a:t>w</a:t>
            </a:r>
            <a:r>
              <a:rPr sz="1867" spc="-7" dirty="0">
                <a:latin typeface="Cambria"/>
                <a:cs typeface="Cambria"/>
              </a:rPr>
              <a:t>o</a:t>
            </a:r>
            <a:r>
              <a:rPr sz="1867" spc="-20" dirty="0">
                <a:latin typeface="Cambria"/>
                <a:cs typeface="Cambria"/>
              </a:rPr>
              <a:t>r</a:t>
            </a:r>
            <a:r>
              <a:rPr sz="1867" spc="-13" dirty="0">
                <a:latin typeface="Cambria"/>
                <a:cs typeface="Cambria"/>
              </a:rPr>
              <a:t>k</a:t>
            </a:r>
            <a:r>
              <a:rPr sz="1867" spc="-7" dirty="0">
                <a:latin typeface="Cambria"/>
                <a:cs typeface="Cambria"/>
              </a:rPr>
              <a:t>:</a:t>
            </a:r>
            <a:endParaRPr sz="1867">
              <a:latin typeface="Cambria"/>
              <a:cs typeface="Cambria"/>
            </a:endParaRPr>
          </a:p>
        </p:txBody>
      </p:sp>
      <p:sp>
        <p:nvSpPr>
          <p:cNvPr id="14" name="object 14"/>
          <p:cNvSpPr txBox="1"/>
          <p:nvPr/>
        </p:nvSpPr>
        <p:spPr>
          <a:xfrm>
            <a:off x="4226611" y="1116065"/>
            <a:ext cx="5134187" cy="834351"/>
          </a:xfrm>
          <a:prstGeom prst="rect">
            <a:avLst/>
          </a:prstGeom>
        </p:spPr>
        <p:txBody>
          <a:bodyPr vert="horz" wrap="square" lIns="0" tIns="155785" rIns="0" bIns="0" rtlCol="0">
            <a:spAutoFit/>
          </a:bodyPr>
          <a:lstStyle/>
          <a:p>
            <a:pPr marL="16933">
              <a:spcBef>
                <a:spcPts val="1225"/>
              </a:spcBef>
            </a:pPr>
            <a:r>
              <a:rPr sz="2133" b="1" spc="-7" dirty="0">
                <a:latin typeface="Cambria"/>
                <a:cs typeface="Cambria"/>
              </a:rPr>
              <a:t>Planning </a:t>
            </a:r>
            <a:r>
              <a:rPr sz="2133" b="1" dirty="0">
                <a:latin typeface="Cambria"/>
                <a:cs typeface="Cambria"/>
              </a:rPr>
              <a:t>is</a:t>
            </a:r>
            <a:r>
              <a:rPr sz="2133" b="1" spc="-27" dirty="0">
                <a:latin typeface="Cambria"/>
                <a:cs typeface="Cambria"/>
              </a:rPr>
              <a:t> </a:t>
            </a:r>
            <a:r>
              <a:rPr sz="2133" b="1" spc="-7" dirty="0">
                <a:latin typeface="Cambria"/>
                <a:cs typeface="Cambria"/>
              </a:rPr>
              <a:t>Vital</a:t>
            </a:r>
            <a:endParaRPr sz="2133">
              <a:latin typeface="Cambria"/>
              <a:cs typeface="Cambria"/>
            </a:endParaRPr>
          </a:p>
          <a:p>
            <a:pPr marL="16933">
              <a:spcBef>
                <a:spcPts val="827"/>
              </a:spcBef>
            </a:pPr>
            <a:r>
              <a:rPr sz="1600" spc="-7" dirty="0">
                <a:latin typeface="Cambria"/>
                <a:cs typeface="Cambria"/>
              </a:rPr>
              <a:t>When deciding on what </a:t>
            </a:r>
            <a:r>
              <a:rPr sz="1600" spc="-13" dirty="0">
                <a:latin typeface="Cambria"/>
                <a:cs typeface="Cambria"/>
              </a:rPr>
              <a:t>to </a:t>
            </a:r>
            <a:r>
              <a:rPr sz="1600" spc="-7" dirty="0">
                <a:latin typeface="Cambria"/>
                <a:cs typeface="Cambria"/>
              </a:rPr>
              <a:t>use for </a:t>
            </a:r>
            <a:r>
              <a:rPr sz="1600" spc="-13" dirty="0">
                <a:latin typeface="Cambria"/>
                <a:cs typeface="Cambria"/>
              </a:rPr>
              <a:t>formwork, </a:t>
            </a:r>
            <a:r>
              <a:rPr sz="1600" spc="-7" dirty="0">
                <a:latin typeface="Cambria"/>
                <a:cs typeface="Cambria"/>
              </a:rPr>
              <a:t>consider</a:t>
            </a:r>
            <a:r>
              <a:rPr sz="1600" spc="40" dirty="0">
                <a:latin typeface="Cambria"/>
                <a:cs typeface="Cambria"/>
              </a:rPr>
              <a:t> </a:t>
            </a:r>
            <a:r>
              <a:rPr sz="1600" spc="-7" dirty="0">
                <a:latin typeface="Cambria"/>
                <a:cs typeface="Cambria"/>
              </a:rPr>
              <a:t>that:</a:t>
            </a:r>
            <a:endParaRPr sz="1600">
              <a:latin typeface="Cambria"/>
              <a:cs typeface="Cambria"/>
            </a:endParaRPr>
          </a:p>
        </p:txBody>
      </p:sp>
      <p:sp>
        <p:nvSpPr>
          <p:cNvPr id="15" name="object 15"/>
          <p:cNvSpPr txBox="1"/>
          <p:nvPr/>
        </p:nvSpPr>
        <p:spPr>
          <a:xfrm>
            <a:off x="4226611" y="2030435"/>
            <a:ext cx="7239847" cy="3135901"/>
          </a:xfrm>
          <a:prstGeom prst="rect">
            <a:avLst/>
          </a:prstGeom>
        </p:spPr>
        <p:txBody>
          <a:bodyPr vert="horz" wrap="square" lIns="0" tIns="16933" rIns="0" bIns="0" rtlCol="0">
            <a:spAutoFit/>
          </a:bodyPr>
          <a:lstStyle/>
          <a:p>
            <a:pPr marL="245527" marR="123610" indent="-228594">
              <a:spcBef>
                <a:spcPts val="133"/>
              </a:spcBef>
              <a:buFont typeface="Arial"/>
              <a:buChar char="•"/>
              <a:tabLst>
                <a:tab pos="245527" algn="l"/>
              </a:tabLst>
            </a:pPr>
            <a:r>
              <a:rPr sz="1600" spc="-7" dirty="0">
                <a:solidFill>
                  <a:schemeClr val="bg1"/>
                </a:solidFill>
                <a:latin typeface="Cambria"/>
                <a:cs typeface="Cambria"/>
              </a:rPr>
              <a:t>Proprietary </a:t>
            </a:r>
            <a:r>
              <a:rPr sz="1600" spc="-13" dirty="0">
                <a:solidFill>
                  <a:schemeClr val="bg1"/>
                </a:solidFill>
                <a:latin typeface="Cambria"/>
                <a:cs typeface="Cambria"/>
              </a:rPr>
              <a:t>systems </a:t>
            </a:r>
            <a:r>
              <a:rPr sz="1600" spc="-7" dirty="0">
                <a:solidFill>
                  <a:schemeClr val="bg1"/>
                </a:solidFill>
                <a:latin typeface="Cambria"/>
                <a:cs typeface="Cambria"/>
              </a:rPr>
              <a:t>will </a:t>
            </a:r>
            <a:r>
              <a:rPr sz="1600" spc="-20" dirty="0">
                <a:solidFill>
                  <a:schemeClr val="bg1"/>
                </a:solidFill>
                <a:latin typeface="Cambria"/>
                <a:cs typeface="Cambria"/>
              </a:rPr>
              <a:t>have </a:t>
            </a:r>
            <a:r>
              <a:rPr sz="1600" spc="-7" dirty="0">
                <a:solidFill>
                  <a:schemeClr val="bg1"/>
                </a:solidFill>
                <a:latin typeface="Cambria"/>
                <a:cs typeface="Cambria"/>
              </a:rPr>
              <a:t>all the </a:t>
            </a:r>
            <a:r>
              <a:rPr sz="1600" dirty="0">
                <a:solidFill>
                  <a:schemeClr val="bg1"/>
                </a:solidFill>
                <a:latin typeface="Cambria"/>
                <a:cs typeface="Cambria"/>
              </a:rPr>
              <a:t>engineering </a:t>
            </a:r>
            <a:r>
              <a:rPr sz="1600" spc="-7" dirty="0">
                <a:solidFill>
                  <a:schemeClr val="bg1"/>
                </a:solidFill>
                <a:latin typeface="Cambria"/>
                <a:cs typeface="Cambria"/>
              </a:rPr>
              <a:t>calculations done </a:t>
            </a:r>
            <a:r>
              <a:rPr sz="1600" dirty="0">
                <a:solidFill>
                  <a:schemeClr val="bg1"/>
                </a:solidFill>
                <a:latin typeface="Cambria"/>
                <a:cs typeface="Cambria"/>
              </a:rPr>
              <a:t>and </a:t>
            </a:r>
            <a:r>
              <a:rPr sz="1600" spc="-20" dirty="0">
                <a:solidFill>
                  <a:schemeClr val="bg1"/>
                </a:solidFill>
                <a:latin typeface="Cambria"/>
                <a:cs typeface="Cambria"/>
              </a:rPr>
              <a:t>have </a:t>
            </a:r>
            <a:r>
              <a:rPr sz="1600" spc="-7" dirty="0">
                <a:solidFill>
                  <a:schemeClr val="bg1"/>
                </a:solidFill>
                <a:latin typeface="Cambria"/>
                <a:cs typeface="Cambria"/>
              </a:rPr>
              <a:t>all  the necessary components for the</a:t>
            </a:r>
            <a:r>
              <a:rPr sz="1600" spc="-40" dirty="0">
                <a:solidFill>
                  <a:schemeClr val="bg1"/>
                </a:solidFill>
                <a:latin typeface="Cambria"/>
                <a:cs typeface="Cambria"/>
              </a:rPr>
              <a:t> </a:t>
            </a:r>
            <a:r>
              <a:rPr sz="1600" spc="-7" dirty="0">
                <a:solidFill>
                  <a:schemeClr val="bg1"/>
                </a:solidFill>
                <a:latin typeface="Cambria"/>
                <a:cs typeface="Cambria"/>
              </a:rPr>
              <a:t>job.</a:t>
            </a:r>
            <a:endParaRPr sz="1600" dirty="0">
              <a:solidFill>
                <a:schemeClr val="bg1"/>
              </a:solidFill>
              <a:latin typeface="Cambria"/>
              <a:cs typeface="Cambria"/>
            </a:endParaRPr>
          </a:p>
          <a:p>
            <a:pPr marL="245527" marR="86357" indent="-228594" algn="just">
              <a:spcBef>
                <a:spcPts val="800"/>
              </a:spcBef>
              <a:buFont typeface="Arial"/>
              <a:buChar char="•"/>
              <a:tabLst>
                <a:tab pos="245527" algn="l"/>
              </a:tabLst>
            </a:pPr>
            <a:r>
              <a:rPr sz="1600" dirty="0">
                <a:solidFill>
                  <a:schemeClr val="bg1"/>
                </a:solidFill>
                <a:latin typeface="Cambria"/>
                <a:cs typeface="Cambria"/>
              </a:rPr>
              <a:t>Using </a:t>
            </a:r>
            <a:r>
              <a:rPr sz="1600" spc="-7" dirty="0">
                <a:solidFill>
                  <a:schemeClr val="bg1"/>
                </a:solidFill>
                <a:latin typeface="Cambria"/>
                <a:cs typeface="Cambria"/>
              </a:rPr>
              <a:t>higher grade timbers </a:t>
            </a:r>
            <a:r>
              <a:rPr sz="1600" dirty="0">
                <a:solidFill>
                  <a:schemeClr val="bg1"/>
                </a:solidFill>
                <a:latin typeface="Cambria"/>
                <a:cs typeface="Cambria"/>
              </a:rPr>
              <a:t>is </a:t>
            </a:r>
            <a:r>
              <a:rPr sz="1600" spc="-7" dirty="0">
                <a:solidFill>
                  <a:schemeClr val="bg1"/>
                </a:solidFill>
                <a:latin typeface="Cambria"/>
                <a:cs typeface="Cambria"/>
              </a:rPr>
              <a:t>often quicker then using “boxing” grade, due </a:t>
            </a:r>
            <a:r>
              <a:rPr sz="1600" spc="-13" dirty="0">
                <a:solidFill>
                  <a:schemeClr val="bg1"/>
                </a:solidFill>
                <a:latin typeface="Cambria"/>
                <a:cs typeface="Cambria"/>
              </a:rPr>
              <a:t>to </a:t>
            </a:r>
            <a:r>
              <a:rPr sz="1600" dirty="0">
                <a:solidFill>
                  <a:schemeClr val="bg1"/>
                </a:solidFill>
                <a:latin typeface="Cambria"/>
                <a:cs typeface="Cambria"/>
              </a:rPr>
              <a:t>its  </a:t>
            </a:r>
            <a:r>
              <a:rPr sz="1600" spc="-7" dirty="0">
                <a:solidFill>
                  <a:schemeClr val="bg1"/>
                </a:solidFill>
                <a:latin typeface="Cambria"/>
                <a:cs typeface="Cambria"/>
              </a:rPr>
              <a:t>likelihood of being</a:t>
            </a:r>
            <a:r>
              <a:rPr sz="1600" spc="7" dirty="0">
                <a:solidFill>
                  <a:schemeClr val="bg1"/>
                </a:solidFill>
                <a:latin typeface="Cambria"/>
                <a:cs typeface="Cambria"/>
              </a:rPr>
              <a:t> </a:t>
            </a:r>
            <a:r>
              <a:rPr sz="1600" spc="-33" dirty="0">
                <a:solidFill>
                  <a:schemeClr val="bg1"/>
                </a:solidFill>
                <a:latin typeface="Cambria"/>
                <a:cs typeface="Cambria"/>
              </a:rPr>
              <a:t>truer.</a:t>
            </a:r>
            <a:endParaRPr sz="1600" dirty="0">
              <a:solidFill>
                <a:schemeClr val="bg1"/>
              </a:solidFill>
              <a:latin typeface="Cambria"/>
              <a:cs typeface="Cambria"/>
            </a:endParaRPr>
          </a:p>
          <a:p>
            <a:pPr marL="245527" indent="-228594">
              <a:spcBef>
                <a:spcPts val="800"/>
              </a:spcBef>
              <a:buFont typeface="Arial"/>
              <a:buChar char="•"/>
              <a:tabLst>
                <a:tab pos="245527" algn="l"/>
              </a:tabLst>
            </a:pPr>
            <a:r>
              <a:rPr sz="1600" spc="-7" dirty="0">
                <a:solidFill>
                  <a:schemeClr val="bg1"/>
                </a:solidFill>
                <a:latin typeface="Cambria"/>
                <a:cs typeface="Cambria"/>
              </a:rPr>
              <a:t>Absorbent form surfaces can </a:t>
            </a:r>
            <a:r>
              <a:rPr sz="1600" spc="-13" dirty="0">
                <a:solidFill>
                  <a:schemeClr val="bg1"/>
                </a:solidFill>
                <a:latin typeface="Cambria"/>
                <a:cs typeface="Cambria"/>
              </a:rPr>
              <a:t>draw </a:t>
            </a:r>
            <a:r>
              <a:rPr sz="1600" spc="-7" dirty="0">
                <a:solidFill>
                  <a:schemeClr val="bg1"/>
                </a:solidFill>
                <a:latin typeface="Cambria"/>
                <a:cs typeface="Cambria"/>
              </a:rPr>
              <a:t>moisture </a:t>
            </a:r>
            <a:r>
              <a:rPr sz="1600" spc="-13" dirty="0">
                <a:solidFill>
                  <a:schemeClr val="bg1"/>
                </a:solidFill>
                <a:latin typeface="Cambria"/>
                <a:cs typeface="Cambria"/>
              </a:rPr>
              <a:t>from </a:t>
            </a:r>
            <a:r>
              <a:rPr sz="1600" spc="-7" dirty="0">
                <a:solidFill>
                  <a:schemeClr val="bg1"/>
                </a:solidFill>
                <a:latin typeface="Cambria"/>
                <a:cs typeface="Cambria"/>
              </a:rPr>
              <a:t>the</a:t>
            </a:r>
            <a:r>
              <a:rPr sz="1600" spc="7" dirty="0">
                <a:solidFill>
                  <a:schemeClr val="bg1"/>
                </a:solidFill>
                <a:latin typeface="Cambria"/>
                <a:cs typeface="Cambria"/>
              </a:rPr>
              <a:t> </a:t>
            </a:r>
            <a:r>
              <a:rPr sz="1600" spc="-7" dirty="0">
                <a:solidFill>
                  <a:schemeClr val="bg1"/>
                </a:solidFill>
                <a:latin typeface="Cambria"/>
                <a:cs typeface="Cambria"/>
              </a:rPr>
              <a:t>concrete.</a:t>
            </a:r>
            <a:endParaRPr sz="1600" dirty="0">
              <a:solidFill>
                <a:schemeClr val="bg1"/>
              </a:solidFill>
              <a:latin typeface="Cambria"/>
              <a:cs typeface="Cambria"/>
            </a:endParaRPr>
          </a:p>
          <a:p>
            <a:pPr marL="245527" marR="14393" indent="-228594">
              <a:spcBef>
                <a:spcPts val="800"/>
              </a:spcBef>
              <a:buFont typeface="Arial"/>
              <a:buChar char="•"/>
              <a:tabLst>
                <a:tab pos="245527" algn="l"/>
              </a:tabLst>
            </a:pPr>
            <a:r>
              <a:rPr sz="1600" spc="-13" dirty="0">
                <a:solidFill>
                  <a:schemeClr val="bg1"/>
                </a:solidFill>
                <a:latin typeface="Cambria"/>
                <a:cs typeface="Cambria"/>
              </a:rPr>
              <a:t>Plywood </a:t>
            </a:r>
            <a:r>
              <a:rPr sz="1600" spc="-7" dirty="0">
                <a:solidFill>
                  <a:schemeClr val="bg1"/>
                </a:solidFill>
                <a:latin typeface="Cambria"/>
                <a:cs typeface="Cambria"/>
              </a:rPr>
              <a:t>sheathing of forms should </a:t>
            </a:r>
            <a:r>
              <a:rPr sz="1600" spc="-20" dirty="0">
                <a:solidFill>
                  <a:schemeClr val="bg1"/>
                </a:solidFill>
                <a:latin typeface="Cambria"/>
                <a:cs typeface="Cambria"/>
              </a:rPr>
              <a:t>have </a:t>
            </a:r>
            <a:r>
              <a:rPr sz="1600" spc="-7" dirty="0">
                <a:solidFill>
                  <a:schemeClr val="bg1"/>
                </a:solidFill>
                <a:latin typeface="Cambria"/>
                <a:cs typeface="Cambria"/>
              </a:rPr>
              <a:t>the outer </a:t>
            </a:r>
            <a:r>
              <a:rPr sz="1600" spc="-20" dirty="0">
                <a:solidFill>
                  <a:schemeClr val="bg1"/>
                </a:solidFill>
                <a:latin typeface="Cambria"/>
                <a:cs typeface="Cambria"/>
              </a:rPr>
              <a:t>ply </a:t>
            </a:r>
            <a:r>
              <a:rPr sz="1600" spc="-7" dirty="0">
                <a:solidFill>
                  <a:schemeClr val="bg1"/>
                </a:solidFill>
                <a:latin typeface="Cambria"/>
                <a:cs typeface="Cambria"/>
              </a:rPr>
              <a:t>face grain running parallel  </a:t>
            </a:r>
            <a:r>
              <a:rPr sz="1600" dirty="0">
                <a:solidFill>
                  <a:schemeClr val="bg1"/>
                </a:solidFill>
                <a:latin typeface="Cambria"/>
                <a:cs typeface="Cambria"/>
              </a:rPr>
              <a:t>with </a:t>
            </a:r>
            <a:r>
              <a:rPr sz="1600" spc="-7" dirty="0">
                <a:solidFill>
                  <a:schemeClr val="bg1"/>
                </a:solidFill>
                <a:latin typeface="Cambria"/>
                <a:cs typeface="Cambria"/>
              </a:rPr>
              <a:t>the span of the sheet </a:t>
            </a:r>
            <a:r>
              <a:rPr sz="1600" dirty="0">
                <a:solidFill>
                  <a:schemeClr val="bg1"/>
                </a:solidFill>
                <a:latin typeface="Cambria"/>
                <a:cs typeface="Cambria"/>
              </a:rPr>
              <a:t>– it is </a:t>
            </a:r>
            <a:r>
              <a:rPr sz="1600" spc="-7" dirty="0">
                <a:solidFill>
                  <a:schemeClr val="bg1"/>
                </a:solidFill>
                <a:latin typeface="Cambria"/>
                <a:cs typeface="Cambria"/>
              </a:rPr>
              <a:t>stronger this</a:t>
            </a:r>
            <a:r>
              <a:rPr sz="1600" spc="-87" dirty="0">
                <a:solidFill>
                  <a:schemeClr val="bg1"/>
                </a:solidFill>
                <a:latin typeface="Cambria"/>
                <a:cs typeface="Cambria"/>
              </a:rPr>
              <a:t> </a:t>
            </a:r>
            <a:r>
              <a:rPr sz="1600" spc="-53" dirty="0">
                <a:solidFill>
                  <a:schemeClr val="bg1"/>
                </a:solidFill>
                <a:latin typeface="Cambria"/>
                <a:cs typeface="Cambria"/>
              </a:rPr>
              <a:t>way.</a:t>
            </a:r>
            <a:endParaRPr sz="1600" dirty="0">
              <a:solidFill>
                <a:schemeClr val="bg1"/>
              </a:solidFill>
              <a:latin typeface="Cambria"/>
              <a:cs typeface="Cambria"/>
            </a:endParaRPr>
          </a:p>
          <a:p>
            <a:pPr marL="245527" marR="6773" indent="-228594" algn="just">
              <a:spcBef>
                <a:spcPts val="800"/>
              </a:spcBef>
              <a:buFont typeface="Arial"/>
              <a:buChar char="•"/>
              <a:tabLst>
                <a:tab pos="245527" algn="l"/>
              </a:tabLst>
            </a:pPr>
            <a:r>
              <a:rPr sz="1600" dirty="0">
                <a:solidFill>
                  <a:schemeClr val="bg1"/>
                </a:solidFill>
                <a:latin typeface="Cambria"/>
                <a:cs typeface="Cambria"/>
              </a:rPr>
              <a:t>It is </a:t>
            </a:r>
            <a:r>
              <a:rPr sz="1600" spc="-13" dirty="0">
                <a:solidFill>
                  <a:schemeClr val="bg1"/>
                </a:solidFill>
                <a:latin typeface="Cambria"/>
                <a:cs typeface="Cambria"/>
              </a:rPr>
              <a:t>unlikely anyone </a:t>
            </a:r>
            <a:r>
              <a:rPr sz="1600" spc="-7" dirty="0">
                <a:solidFill>
                  <a:schemeClr val="bg1"/>
                </a:solidFill>
                <a:latin typeface="Cambria"/>
                <a:cs typeface="Cambria"/>
              </a:rPr>
              <a:t>has been injured or killed </a:t>
            </a:r>
            <a:r>
              <a:rPr sz="1600" spc="-20" dirty="0">
                <a:solidFill>
                  <a:schemeClr val="bg1"/>
                </a:solidFill>
                <a:latin typeface="Cambria"/>
                <a:cs typeface="Cambria"/>
              </a:rPr>
              <a:t>by </a:t>
            </a:r>
            <a:r>
              <a:rPr sz="1600" spc="-7" dirty="0">
                <a:solidFill>
                  <a:schemeClr val="bg1"/>
                </a:solidFill>
                <a:latin typeface="Cambria"/>
                <a:cs typeface="Cambria"/>
              </a:rPr>
              <a:t>using </a:t>
            </a:r>
            <a:r>
              <a:rPr sz="1600" spc="-13" dirty="0">
                <a:solidFill>
                  <a:schemeClr val="bg1"/>
                </a:solidFill>
                <a:latin typeface="Cambria"/>
                <a:cs typeface="Cambria"/>
              </a:rPr>
              <a:t>to </a:t>
            </a:r>
            <a:r>
              <a:rPr sz="1600" spc="-7" dirty="0">
                <a:solidFill>
                  <a:schemeClr val="bg1"/>
                </a:solidFill>
                <a:latin typeface="Cambria"/>
                <a:cs typeface="Cambria"/>
              </a:rPr>
              <a:t>much falsework, using  </a:t>
            </a:r>
            <a:r>
              <a:rPr sz="1600" spc="-13" dirty="0">
                <a:solidFill>
                  <a:schemeClr val="bg1"/>
                </a:solidFill>
                <a:latin typeface="Cambria"/>
                <a:cs typeface="Cambria"/>
              </a:rPr>
              <a:t>props, </a:t>
            </a:r>
            <a:r>
              <a:rPr sz="1600" spc="-7" dirty="0">
                <a:solidFill>
                  <a:schemeClr val="bg1"/>
                </a:solidFill>
                <a:latin typeface="Cambria"/>
                <a:cs typeface="Cambria"/>
              </a:rPr>
              <a:t>strong-backs or holding d</a:t>
            </a:r>
            <a:r>
              <a:rPr lang="en-NZ" sz="1600" spc="-7" dirty="0">
                <a:solidFill>
                  <a:schemeClr val="bg1"/>
                </a:solidFill>
                <a:latin typeface="Cambria"/>
                <a:cs typeface="Cambria"/>
              </a:rPr>
              <a:t>own </a:t>
            </a:r>
            <a:r>
              <a:rPr lang="en-NZ" sz="1600" dirty="0">
                <a:solidFill>
                  <a:schemeClr val="bg1"/>
                </a:solidFill>
                <a:latin typeface="Cambria"/>
                <a:cs typeface="Cambria"/>
              </a:rPr>
              <a:t>fixings. It is </a:t>
            </a:r>
            <a:r>
              <a:rPr lang="en-NZ" sz="1600" spc="-13" dirty="0">
                <a:solidFill>
                  <a:schemeClr val="bg1"/>
                </a:solidFill>
                <a:latin typeface="Cambria"/>
                <a:cs typeface="Cambria"/>
              </a:rPr>
              <a:t>likely </a:t>
            </a:r>
            <a:r>
              <a:rPr lang="en-NZ" sz="1600" spc="-7" dirty="0">
                <a:solidFill>
                  <a:schemeClr val="bg1"/>
                </a:solidFill>
                <a:latin typeface="Cambria"/>
                <a:cs typeface="Cambria"/>
              </a:rPr>
              <a:t>people </a:t>
            </a:r>
            <a:r>
              <a:rPr lang="en-NZ" sz="1600" spc="-20" dirty="0">
                <a:solidFill>
                  <a:schemeClr val="bg1"/>
                </a:solidFill>
                <a:latin typeface="Cambria"/>
                <a:cs typeface="Cambria"/>
              </a:rPr>
              <a:t>have </a:t>
            </a:r>
            <a:r>
              <a:rPr lang="en-NZ" sz="1600" spc="-7" dirty="0">
                <a:solidFill>
                  <a:schemeClr val="bg1"/>
                </a:solidFill>
                <a:latin typeface="Cambria"/>
                <a:cs typeface="Cambria"/>
              </a:rPr>
              <a:t>b</a:t>
            </a:r>
            <a:r>
              <a:rPr sz="1600" spc="-7" dirty="0" err="1">
                <a:solidFill>
                  <a:schemeClr val="bg1"/>
                </a:solidFill>
                <a:latin typeface="Cambria"/>
                <a:cs typeface="Cambria"/>
              </a:rPr>
              <a:t>een</a:t>
            </a:r>
            <a:r>
              <a:rPr sz="1600" spc="-7" dirty="0">
                <a:solidFill>
                  <a:schemeClr val="bg1"/>
                </a:solidFill>
                <a:latin typeface="Cambria"/>
                <a:cs typeface="Cambria"/>
              </a:rPr>
              <a:t> injured  or killed </a:t>
            </a:r>
            <a:r>
              <a:rPr sz="1600" spc="-13" dirty="0">
                <a:solidFill>
                  <a:schemeClr val="bg1"/>
                </a:solidFill>
                <a:latin typeface="Cambria"/>
                <a:cs typeface="Cambria"/>
              </a:rPr>
              <a:t>from </a:t>
            </a:r>
            <a:r>
              <a:rPr sz="1600" spc="-7" dirty="0">
                <a:solidFill>
                  <a:schemeClr val="bg1"/>
                </a:solidFill>
                <a:latin typeface="Cambria"/>
                <a:cs typeface="Cambria"/>
              </a:rPr>
              <a:t>not using enough. </a:t>
            </a:r>
            <a:r>
              <a:rPr sz="1600" spc="-20" dirty="0">
                <a:solidFill>
                  <a:schemeClr val="bg1"/>
                </a:solidFill>
                <a:latin typeface="Cambria"/>
                <a:cs typeface="Cambria"/>
              </a:rPr>
              <a:t>Formwork </a:t>
            </a:r>
            <a:r>
              <a:rPr sz="1600" dirty="0">
                <a:solidFill>
                  <a:schemeClr val="bg1"/>
                </a:solidFill>
                <a:latin typeface="Cambria"/>
                <a:cs typeface="Cambria"/>
              </a:rPr>
              <a:t>and </a:t>
            </a:r>
            <a:r>
              <a:rPr sz="1600" spc="-13" dirty="0">
                <a:solidFill>
                  <a:schemeClr val="bg1"/>
                </a:solidFill>
                <a:latin typeface="Cambria"/>
                <a:cs typeface="Cambria"/>
              </a:rPr>
              <a:t>Falsework </a:t>
            </a:r>
            <a:r>
              <a:rPr sz="1600" spc="-7" dirty="0">
                <a:solidFill>
                  <a:schemeClr val="bg1"/>
                </a:solidFill>
                <a:latin typeface="Cambria"/>
                <a:cs typeface="Cambria"/>
              </a:rPr>
              <a:t>needs </a:t>
            </a:r>
            <a:r>
              <a:rPr sz="1600" spc="-13" dirty="0">
                <a:solidFill>
                  <a:schemeClr val="bg1"/>
                </a:solidFill>
                <a:latin typeface="Cambria"/>
                <a:cs typeface="Cambria"/>
              </a:rPr>
              <a:t>to </a:t>
            </a:r>
            <a:r>
              <a:rPr sz="1600" spc="-7" dirty="0">
                <a:solidFill>
                  <a:schemeClr val="bg1"/>
                </a:solidFill>
                <a:latin typeface="Cambria"/>
                <a:cs typeface="Cambria"/>
              </a:rPr>
              <a:t>be </a:t>
            </a:r>
            <a:r>
              <a:rPr sz="1600" spc="-13" dirty="0" err="1">
                <a:solidFill>
                  <a:schemeClr val="bg1"/>
                </a:solidFill>
                <a:latin typeface="Cambria"/>
                <a:cs typeface="Cambria"/>
              </a:rPr>
              <a:t>extrem</a:t>
            </a:r>
            <a:r>
              <a:rPr lang="en-NZ" sz="1600" spc="-13" dirty="0" err="1">
                <a:solidFill>
                  <a:schemeClr val="bg1"/>
                </a:solidFill>
                <a:latin typeface="Cambria"/>
                <a:cs typeface="Cambria"/>
              </a:rPr>
              <a:t>el</a:t>
            </a:r>
            <a:r>
              <a:rPr sz="1600" spc="-13" dirty="0">
                <a:solidFill>
                  <a:schemeClr val="bg1"/>
                </a:solidFill>
                <a:latin typeface="Cambria"/>
                <a:cs typeface="Cambria"/>
              </a:rPr>
              <a:t>y  </a:t>
            </a:r>
            <a:r>
              <a:rPr lang="en-NZ" sz="1600" spc="-13" dirty="0">
                <a:solidFill>
                  <a:schemeClr val="bg1"/>
                </a:solidFill>
                <a:latin typeface="Cambria"/>
                <a:cs typeface="Cambria"/>
              </a:rPr>
              <a:t>strong</a:t>
            </a:r>
            <a:r>
              <a:rPr lang="en-NZ" sz="1600" spc="-7" dirty="0">
                <a:solidFill>
                  <a:schemeClr val="bg1"/>
                </a:solidFill>
                <a:latin typeface="Cambria"/>
                <a:cs typeface="Cambria"/>
              </a:rPr>
              <a:t>.</a:t>
            </a:r>
            <a:endParaRPr sz="1600" dirty="0">
              <a:latin typeface="Cambria"/>
              <a:cs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0172" y="5916384"/>
            <a:ext cx="2406227" cy="508687"/>
          </a:xfrm>
          <a:prstGeom prst="rect">
            <a:avLst/>
          </a:prstGeom>
        </p:spPr>
        <p:txBody>
          <a:bodyPr vert="horz" wrap="square" lIns="0" tIns="16087" rIns="0" bIns="0" rtlCol="0">
            <a:spAutoFit/>
          </a:bodyPr>
          <a:lstStyle/>
          <a:p>
            <a:pPr marL="16933">
              <a:spcBef>
                <a:spcPts val="127"/>
              </a:spcBef>
            </a:pPr>
            <a:r>
              <a:rPr sz="1867" spc="-27" dirty="0">
                <a:latin typeface="Cambria"/>
                <a:cs typeface="Cambria"/>
              </a:rPr>
              <a:t>Formwork </a:t>
            </a:r>
            <a:r>
              <a:rPr sz="1867" spc="-7" dirty="0">
                <a:latin typeface="Cambria"/>
                <a:cs typeface="Cambria"/>
              </a:rPr>
              <a:t>&amp; </a:t>
            </a:r>
            <a:r>
              <a:rPr sz="1867" spc="-20" dirty="0">
                <a:latin typeface="Cambria"/>
                <a:cs typeface="Cambria"/>
              </a:rPr>
              <a:t>Falsework</a:t>
            </a:r>
            <a:endParaRPr sz="1867">
              <a:latin typeface="Cambria"/>
              <a:cs typeface="Cambria"/>
            </a:endParaRPr>
          </a:p>
          <a:p>
            <a:pPr marL="16933">
              <a:spcBef>
                <a:spcPts val="13"/>
              </a:spcBef>
            </a:pPr>
            <a:r>
              <a:rPr sz="1333" spc="-7" dirty="0">
                <a:latin typeface="Cambria"/>
                <a:cs typeface="Cambria"/>
              </a:rPr>
              <a:t>Source:</a:t>
            </a:r>
            <a:r>
              <a:rPr sz="1333" spc="-27" dirty="0">
                <a:latin typeface="Cambria"/>
                <a:cs typeface="Cambria"/>
              </a:rPr>
              <a:t> </a:t>
            </a:r>
            <a:r>
              <a:rPr sz="1333" spc="-7" dirty="0">
                <a:latin typeface="Cambria"/>
                <a:cs typeface="Cambria"/>
              </a:rPr>
              <a:t>unknown</a:t>
            </a:r>
            <a:endParaRPr sz="1333">
              <a:latin typeface="Cambria"/>
              <a:cs typeface="Cambria"/>
            </a:endParaRPr>
          </a:p>
        </p:txBody>
      </p:sp>
      <p:sp>
        <p:nvSpPr>
          <p:cNvPr id="3" name="object 3"/>
          <p:cNvSpPr txBox="1">
            <a:spLocks noGrp="1"/>
          </p:cNvSpPr>
          <p:nvPr>
            <p:ph type="title"/>
          </p:nvPr>
        </p:nvSpPr>
        <p:spPr>
          <a:xfrm>
            <a:off x="1409922" y="-269788"/>
            <a:ext cx="9525307" cy="1084185"/>
          </a:xfrm>
          <a:prstGeom prst="rect">
            <a:avLst/>
          </a:prstGeom>
        </p:spPr>
        <p:txBody>
          <a:bodyPr vert="horz" wrap="square" lIns="0" tIns="16933" rIns="0" bIns="0" rtlCol="0">
            <a:spAutoFit/>
          </a:bodyPr>
          <a:lstStyle/>
          <a:p>
            <a:pPr marL="16933">
              <a:spcBef>
                <a:spcPts val="133"/>
              </a:spcBef>
            </a:pPr>
            <a:r>
              <a:rPr spc="-40" dirty="0">
                <a:solidFill>
                  <a:schemeClr val="tx1"/>
                </a:solidFill>
              </a:rPr>
              <a:t>Formwork </a:t>
            </a:r>
            <a:r>
              <a:rPr dirty="0">
                <a:solidFill>
                  <a:schemeClr val="tx1"/>
                </a:solidFill>
              </a:rPr>
              <a:t>&amp; </a:t>
            </a:r>
            <a:r>
              <a:rPr spc="-27" dirty="0">
                <a:solidFill>
                  <a:schemeClr val="tx1"/>
                </a:solidFill>
              </a:rPr>
              <a:t>Falsework: </a:t>
            </a:r>
            <a:r>
              <a:rPr spc="-13" dirty="0">
                <a:solidFill>
                  <a:schemeClr val="tx1"/>
                </a:solidFill>
              </a:rPr>
              <a:t>Example</a:t>
            </a:r>
            <a:r>
              <a:rPr lang="en-NZ" spc="-13" dirty="0">
                <a:solidFill>
                  <a:schemeClr val="tx1"/>
                </a:solidFill>
              </a:rPr>
              <a:t> Assembling Formwork Kills</a:t>
            </a:r>
            <a:endParaRPr spc="-7" dirty="0">
              <a:solidFill>
                <a:schemeClr val="tx1"/>
              </a:solidFill>
            </a:endParaRPr>
          </a:p>
        </p:txBody>
      </p:sp>
      <p:sp>
        <p:nvSpPr>
          <p:cNvPr id="4" name="object 4"/>
          <p:cNvSpPr txBox="1"/>
          <p:nvPr/>
        </p:nvSpPr>
        <p:spPr>
          <a:xfrm>
            <a:off x="648685" y="1164419"/>
            <a:ext cx="2015067" cy="509541"/>
          </a:xfrm>
          <a:prstGeom prst="rect">
            <a:avLst/>
          </a:prstGeom>
        </p:spPr>
        <p:txBody>
          <a:bodyPr vert="horz" wrap="square" lIns="0" tIns="16933" rIns="0" bIns="0" rtlCol="0">
            <a:spAutoFit/>
          </a:bodyPr>
          <a:lstStyle/>
          <a:p>
            <a:pPr marL="16933" marR="6773">
              <a:spcBef>
                <a:spcPts val="133"/>
              </a:spcBef>
            </a:pPr>
            <a:r>
              <a:rPr sz="1600" spc="-20" dirty="0">
                <a:latin typeface="Cambria"/>
                <a:cs typeface="Cambria"/>
              </a:rPr>
              <a:t>Formwork </a:t>
            </a:r>
            <a:r>
              <a:rPr sz="1600" spc="-7" dirty="0">
                <a:latin typeface="Cambria"/>
                <a:cs typeface="Cambria"/>
              </a:rPr>
              <a:t>‘shutters’</a:t>
            </a:r>
            <a:r>
              <a:rPr sz="1600" spc="-80" dirty="0">
                <a:latin typeface="Cambria"/>
                <a:cs typeface="Cambria"/>
              </a:rPr>
              <a:t> </a:t>
            </a:r>
            <a:r>
              <a:rPr sz="1600" spc="-13" dirty="0">
                <a:latin typeface="Cambria"/>
                <a:cs typeface="Cambria"/>
              </a:rPr>
              <a:t>to  </a:t>
            </a:r>
            <a:r>
              <a:rPr sz="1600" dirty="0">
                <a:latin typeface="Cambria"/>
                <a:cs typeface="Cambria"/>
              </a:rPr>
              <a:t>insitu</a:t>
            </a:r>
            <a:r>
              <a:rPr sz="1600" spc="-27" dirty="0">
                <a:latin typeface="Cambria"/>
                <a:cs typeface="Cambria"/>
              </a:rPr>
              <a:t> </a:t>
            </a:r>
            <a:r>
              <a:rPr sz="1600" spc="-7" dirty="0">
                <a:latin typeface="Cambria"/>
                <a:cs typeface="Cambria"/>
              </a:rPr>
              <a:t>columns</a:t>
            </a:r>
            <a:endParaRPr sz="1600">
              <a:latin typeface="Cambria"/>
              <a:cs typeface="Cambria"/>
            </a:endParaRPr>
          </a:p>
        </p:txBody>
      </p:sp>
      <p:sp>
        <p:nvSpPr>
          <p:cNvPr id="5" name="object 5"/>
          <p:cNvSpPr/>
          <p:nvPr/>
        </p:nvSpPr>
        <p:spPr>
          <a:xfrm>
            <a:off x="3319273" y="1307592"/>
            <a:ext cx="7442199" cy="3905944"/>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48685" y="2843994"/>
            <a:ext cx="2496819" cy="509541"/>
          </a:xfrm>
          <a:prstGeom prst="rect">
            <a:avLst/>
          </a:prstGeom>
        </p:spPr>
        <p:txBody>
          <a:bodyPr vert="horz" wrap="square" lIns="0" tIns="16933" rIns="0" bIns="0" rtlCol="0">
            <a:spAutoFit/>
          </a:bodyPr>
          <a:lstStyle/>
          <a:p>
            <a:pPr marL="16933" marR="6773">
              <a:spcBef>
                <a:spcPts val="133"/>
              </a:spcBef>
            </a:pPr>
            <a:r>
              <a:rPr sz="1600" spc="-20" dirty="0">
                <a:latin typeface="Cambria"/>
                <a:cs typeface="Cambria"/>
              </a:rPr>
              <a:t>Formwork </a:t>
            </a:r>
            <a:r>
              <a:rPr sz="1600" spc="-13" dirty="0">
                <a:latin typeface="Cambria"/>
                <a:cs typeface="Cambria"/>
              </a:rPr>
              <a:t>to </a:t>
            </a:r>
            <a:r>
              <a:rPr sz="1600" dirty="0">
                <a:latin typeface="Cambria"/>
                <a:cs typeface="Cambria"/>
              </a:rPr>
              <a:t>insitu </a:t>
            </a:r>
            <a:r>
              <a:rPr sz="1600" spc="-13" dirty="0">
                <a:latin typeface="Cambria"/>
                <a:cs typeface="Cambria"/>
              </a:rPr>
              <a:t>concrete  </a:t>
            </a:r>
            <a:r>
              <a:rPr sz="1600" spc="-7" dirty="0">
                <a:latin typeface="Cambria"/>
                <a:cs typeface="Cambria"/>
              </a:rPr>
              <a:t>floor slab.</a:t>
            </a:r>
            <a:endParaRPr sz="1600">
              <a:latin typeface="Cambria"/>
              <a:cs typeface="Cambria"/>
            </a:endParaRPr>
          </a:p>
        </p:txBody>
      </p:sp>
      <p:sp>
        <p:nvSpPr>
          <p:cNvPr id="7" name="object 7"/>
          <p:cNvSpPr/>
          <p:nvPr/>
        </p:nvSpPr>
        <p:spPr>
          <a:xfrm>
            <a:off x="2948432" y="1433577"/>
            <a:ext cx="2518833" cy="671407"/>
          </a:xfrm>
          <a:custGeom>
            <a:avLst/>
            <a:gdLst/>
            <a:ahLst/>
            <a:cxnLst/>
            <a:rect l="l" t="t" r="r" b="b"/>
            <a:pathLst>
              <a:path w="1889125" h="503555">
                <a:moveTo>
                  <a:pt x="0" y="0"/>
                </a:moveTo>
                <a:lnTo>
                  <a:pt x="1888883" y="503237"/>
                </a:lnTo>
              </a:path>
            </a:pathLst>
          </a:custGeom>
          <a:ln w="12700">
            <a:solidFill>
              <a:srgbClr val="000000"/>
            </a:solidFill>
          </a:ln>
        </p:spPr>
        <p:txBody>
          <a:bodyPr wrap="square" lIns="0" tIns="0" rIns="0" bIns="0" rtlCol="0"/>
          <a:lstStyle/>
          <a:p>
            <a:endParaRPr/>
          </a:p>
        </p:txBody>
      </p:sp>
      <p:sp>
        <p:nvSpPr>
          <p:cNvPr id="8" name="object 8"/>
          <p:cNvSpPr/>
          <p:nvPr/>
        </p:nvSpPr>
        <p:spPr>
          <a:xfrm>
            <a:off x="5437500" y="2051107"/>
            <a:ext cx="111760" cy="98213"/>
          </a:xfrm>
          <a:custGeom>
            <a:avLst/>
            <a:gdLst/>
            <a:ahLst/>
            <a:cxnLst/>
            <a:rect l="l" t="t" r="r" b="b"/>
            <a:pathLst>
              <a:path w="83820" h="73659">
                <a:moveTo>
                  <a:pt x="19621" y="0"/>
                </a:moveTo>
                <a:lnTo>
                  <a:pt x="0" y="73634"/>
                </a:lnTo>
                <a:lnTo>
                  <a:pt x="83439" y="56438"/>
                </a:lnTo>
                <a:lnTo>
                  <a:pt x="19621" y="0"/>
                </a:lnTo>
                <a:close/>
              </a:path>
            </a:pathLst>
          </a:custGeom>
          <a:solidFill>
            <a:srgbClr val="000000"/>
          </a:solidFill>
        </p:spPr>
        <p:txBody>
          <a:bodyPr wrap="square" lIns="0" tIns="0" rIns="0" bIns="0" rtlCol="0"/>
          <a:lstStyle/>
          <a:p>
            <a:endParaRPr/>
          </a:p>
        </p:txBody>
      </p:sp>
      <p:sp>
        <p:nvSpPr>
          <p:cNvPr id="9" name="object 9"/>
          <p:cNvSpPr/>
          <p:nvPr/>
        </p:nvSpPr>
        <p:spPr>
          <a:xfrm>
            <a:off x="4801615" y="4800809"/>
            <a:ext cx="226060" cy="690033"/>
          </a:xfrm>
          <a:custGeom>
            <a:avLst/>
            <a:gdLst/>
            <a:ahLst/>
            <a:cxnLst/>
            <a:rect l="l" t="t" r="r" b="b"/>
            <a:pathLst>
              <a:path w="169545" h="517525">
                <a:moveTo>
                  <a:pt x="0" y="517055"/>
                </a:moveTo>
                <a:lnTo>
                  <a:pt x="169100" y="0"/>
                </a:lnTo>
              </a:path>
            </a:pathLst>
          </a:custGeom>
          <a:ln w="12700">
            <a:solidFill>
              <a:srgbClr val="FF0000"/>
            </a:solidFill>
          </a:ln>
        </p:spPr>
        <p:txBody>
          <a:bodyPr wrap="square" lIns="0" tIns="0" rIns="0" bIns="0" rtlCol="0"/>
          <a:lstStyle/>
          <a:p>
            <a:endParaRPr/>
          </a:p>
        </p:txBody>
      </p:sp>
      <p:sp>
        <p:nvSpPr>
          <p:cNvPr id="10" name="object 10"/>
          <p:cNvSpPr/>
          <p:nvPr/>
        </p:nvSpPr>
        <p:spPr>
          <a:xfrm>
            <a:off x="4973543" y="4720339"/>
            <a:ext cx="97367" cy="112607"/>
          </a:xfrm>
          <a:custGeom>
            <a:avLst/>
            <a:gdLst/>
            <a:ahLst/>
            <a:cxnLst/>
            <a:rect l="l" t="t" r="r" b="b"/>
            <a:pathLst>
              <a:path w="73025" h="84454">
                <a:moveTo>
                  <a:pt x="59893" y="0"/>
                </a:moveTo>
                <a:lnTo>
                  <a:pt x="0" y="60579"/>
                </a:lnTo>
                <a:lnTo>
                  <a:pt x="72428" y="84264"/>
                </a:lnTo>
                <a:lnTo>
                  <a:pt x="59893" y="0"/>
                </a:lnTo>
                <a:close/>
              </a:path>
            </a:pathLst>
          </a:custGeom>
          <a:solidFill>
            <a:srgbClr val="FF0000"/>
          </a:solidFill>
        </p:spPr>
        <p:txBody>
          <a:bodyPr wrap="square" lIns="0" tIns="0" rIns="0" bIns="0" rtlCol="0"/>
          <a:lstStyle/>
          <a:p>
            <a:endParaRPr/>
          </a:p>
        </p:txBody>
      </p:sp>
      <p:sp>
        <p:nvSpPr>
          <p:cNvPr id="11" name="object 11"/>
          <p:cNvSpPr/>
          <p:nvPr/>
        </p:nvSpPr>
        <p:spPr>
          <a:xfrm>
            <a:off x="3094735" y="3207511"/>
            <a:ext cx="1881293" cy="853440"/>
          </a:xfrm>
          <a:custGeom>
            <a:avLst/>
            <a:gdLst/>
            <a:ahLst/>
            <a:cxnLst/>
            <a:rect l="l" t="t" r="r" b="b"/>
            <a:pathLst>
              <a:path w="1410970" h="640080">
                <a:moveTo>
                  <a:pt x="0" y="0"/>
                </a:moveTo>
                <a:lnTo>
                  <a:pt x="1410881" y="640041"/>
                </a:lnTo>
              </a:path>
            </a:pathLst>
          </a:custGeom>
          <a:ln w="12700">
            <a:solidFill>
              <a:srgbClr val="000000"/>
            </a:solidFill>
          </a:ln>
        </p:spPr>
        <p:txBody>
          <a:bodyPr wrap="square" lIns="0" tIns="0" rIns="0" bIns="0" rtlCol="0"/>
          <a:lstStyle/>
          <a:p>
            <a:endParaRPr/>
          </a:p>
        </p:txBody>
      </p:sp>
      <p:sp>
        <p:nvSpPr>
          <p:cNvPr id="12" name="object 12"/>
          <p:cNvSpPr/>
          <p:nvPr/>
        </p:nvSpPr>
        <p:spPr>
          <a:xfrm>
            <a:off x="4939495" y="4007632"/>
            <a:ext cx="114300" cy="93133"/>
          </a:xfrm>
          <a:custGeom>
            <a:avLst/>
            <a:gdLst/>
            <a:ahLst/>
            <a:cxnLst/>
            <a:rect l="l" t="t" r="r" b="b"/>
            <a:pathLst>
              <a:path w="85725" h="69850">
                <a:moveTo>
                  <a:pt x="31483" y="0"/>
                </a:moveTo>
                <a:lnTo>
                  <a:pt x="0" y="69392"/>
                </a:lnTo>
                <a:lnTo>
                  <a:pt x="85128" y="66179"/>
                </a:lnTo>
                <a:lnTo>
                  <a:pt x="31483" y="0"/>
                </a:lnTo>
                <a:close/>
              </a:path>
            </a:pathLst>
          </a:custGeom>
          <a:solidFill>
            <a:srgbClr val="000000"/>
          </a:solidFill>
        </p:spPr>
        <p:txBody>
          <a:bodyPr wrap="square" lIns="0" tIns="0" rIns="0" bIns="0" rtlCol="0"/>
          <a:lstStyle/>
          <a:p>
            <a:endParaRPr/>
          </a:p>
        </p:txBody>
      </p:sp>
      <p:sp>
        <p:nvSpPr>
          <p:cNvPr id="13" name="object 13"/>
          <p:cNvSpPr/>
          <p:nvPr/>
        </p:nvSpPr>
        <p:spPr>
          <a:xfrm>
            <a:off x="1137921" y="3640327"/>
            <a:ext cx="1483271" cy="1471803"/>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3649649" y="5529500"/>
            <a:ext cx="2204719" cy="509541"/>
          </a:xfrm>
          <a:prstGeom prst="rect">
            <a:avLst/>
          </a:prstGeom>
        </p:spPr>
        <p:txBody>
          <a:bodyPr vert="horz" wrap="square" lIns="0" tIns="16933" rIns="0" bIns="0" rtlCol="0">
            <a:spAutoFit/>
          </a:bodyPr>
          <a:lstStyle/>
          <a:p>
            <a:pPr marL="16933" marR="6773">
              <a:spcBef>
                <a:spcPts val="133"/>
              </a:spcBef>
            </a:pPr>
            <a:r>
              <a:rPr sz="1600" spc="-13" dirty="0">
                <a:latin typeface="Cambria"/>
                <a:cs typeface="Cambria"/>
              </a:rPr>
              <a:t>Falsework props </a:t>
            </a:r>
            <a:r>
              <a:rPr sz="1600" spc="-7" dirty="0">
                <a:latin typeface="Cambria"/>
                <a:cs typeface="Cambria"/>
              </a:rPr>
              <a:t>support  the slab</a:t>
            </a:r>
            <a:r>
              <a:rPr sz="1600" spc="-20" dirty="0">
                <a:latin typeface="Cambria"/>
                <a:cs typeface="Cambria"/>
              </a:rPr>
              <a:t> </a:t>
            </a:r>
            <a:r>
              <a:rPr sz="1600" spc="-13" dirty="0">
                <a:latin typeface="Cambria"/>
                <a:cs typeface="Cambria"/>
              </a:rPr>
              <a:t>formwork.</a:t>
            </a:r>
            <a:endParaRPr sz="1600">
              <a:latin typeface="Cambria"/>
              <a:cs typeface="Cambria"/>
            </a:endParaRPr>
          </a:p>
        </p:txBody>
      </p:sp>
      <p:sp>
        <p:nvSpPr>
          <p:cNvPr id="15" name="object 15"/>
          <p:cNvSpPr/>
          <p:nvPr/>
        </p:nvSpPr>
        <p:spPr>
          <a:xfrm>
            <a:off x="6124448" y="4505961"/>
            <a:ext cx="1207953" cy="1708415"/>
          </a:xfrm>
          <a:prstGeom prst="rect">
            <a:avLst/>
          </a:prstGeom>
          <a:blipFill>
            <a:blip r:embed="rId4" cstate="print"/>
            <a:stretch>
              <a:fillRect/>
            </a:stretch>
          </a:blipFill>
        </p:spPr>
        <p:txBody>
          <a:bodyPr wrap="square" lIns="0" tIns="0" rIns="0" bIns="0" rtlCol="0"/>
          <a:lstStyle/>
          <a:p>
            <a:endParaRPr/>
          </a:p>
        </p:txBody>
      </p:sp>
      <p:sp>
        <p:nvSpPr>
          <p:cNvPr id="16" name="object 16"/>
          <p:cNvSpPr/>
          <p:nvPr/>
        </p:nvSpPr>
        <p:spPr>
          <a:xfrm>
            <a:off x="6117844" y="4499355"/>
            <a:ext cx="1217507" cy="1735667"/>
          </a:xfrm>
          <a:custGeom>
            <a:avLst/>
            <a:gdLst/>
            <a:ahLst/>
            <a:cxnLst/>
            <a:rect l="l" t="t" r="r" b="b"/>
            <a:pathLst>
              <a:path w="913129" h="1301750">
                <a:moveTo>
                  <a:pt x="0" y="0"/>
                </a:moveTo>
                <a:lnTo>
                  <a:pt x="912876" y="0"/>
                </a:lnTo>
                <a:lnTo>
                  <a:pt x="912876" y="1301495"/>
                </a:lnTo>
                <a:lnTo>
                  <a:pt x="0" y="1301495"/>
                </a:lnTo>
                <a:lnTo>
                  <a:pt x="0" y="0"/>
                </a:lnTo>
                <a:close/>
              </a:path>
            </a:pathLst>
          </a:custGeom>
          <a:ln w="9906">
            <a:solidFill>
              <a:srgbClr val="FFFFFF"/>
            </a:solidFill>
          </a:ln>
        </p:spPr>
        <p:txBody>
          <a:bodyPr wrap="square" lIns="0" tIns="0" rIns="0" bIns="0" rtlCol="0"/>
          <a:lstStyle/>
          <a:p>
            <a:endParaRPr/>
          </a:p>
        </p:txBody>
      </p:sp>
      <p:sp>
        <p:nvSpPr>
          <p:cNvPr id="17" name="object 17"/>
          <p:cNvSpPr txBox="1">
            <a:spLocks noGrp="1"/>
          </p:cNvSpPr>
          <p:nvPr>
            <p:ph type="ftr" sz="quarter" idx="5"/>
          </p:nvPr>
        </p:nvSpPr>
        <p:spPr>
          <a:xfrm>
            <a:off x="0" y="1"/>
            <a:ext cx="0" cy="13305351"/>
          </a:xfrm>
          <a:prstGeom prst="rect">
            <a:avLst/>
          </a:prstGeom>
        </p:spPr>
        <p:txBody>
          <a:bodyPr vert="horz" wrap="square" lIns="0" tIns="9313" rIns="0" bIns="0" rtlCol="0">
            <a:spAutoFit/>
          </a:bodyPr>
          <a:lstStyle/>
          <a:p>
            <a:pPr marL="16933">
              <a:spcBef>
                <a:spcPts val="73"/>
              </a:spcBef>
            </a:pPr>
            <a:r>
              <a:rPr lang="en-NZ" spc="-7"/>
              <a:t>Copyright, Department of Construction, Unitec NZ, 2019</a:t>
            </a:r>
            <a:endParaRPr spc="-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04762" y="5954013"/>
            <a:ext cx="2407073" cy="508687"/>
          </a:xfrm>
          <a:prstGeom prst="rect">
            <a:avLst/>
          </a:prstGeom>
        </p:spPr>
        <p:txBody>
          <a:bodyPr vert="horz" wrap="square" lIns="0" tIns="16087" rIns="0" bIns="0" rtlCol="0">
            <a:spAutoFit/>
          </a:bodyPr>
          <a:lstStyle/>
          <a:p>
            <a:pPr marL="16933">
              <a:spcBef>
                <a:spcPts val="127"/>
              </a:spcBef>
            </a:pPr>
            <a:r>
              <a:rPr sz="1867" spc="-7" dirty="0">
                <a:latin typeface="Cambria"/>
                <a:cs typeface="Cambria"/>
              </a:rPr>
              <a:t>Insitu/precast</a:t>
            </a:r>
            <a:r>
              <a:rPr sz="1867" spc="-53" dirty="0">
                <a:latin typeface="Cambria"/>
                <a:cs typeface="Cambria"/>
              </a:rPr>
              <a:t> </a:t>
            </a:r>
            <a:r>
              <a:rPr sz="1867" spc="-13" dirty="0">
                <a:latin typeface="Cambria"/>
                <a:cs typeface="Cambria"/>
              </a:rPr>
              <a:t>concrete</a:t>
            </a:r>
            <a:endParaRPr sz="1867">
              <a:latin typeface="Cambria"/>
              <a:cs typeface="Cambria"/>
            </a:endParaRPr>
          </a:p>
          <a:p>
            <a:pPr marL="16933">
              <a:spcBef>
                <a:spcPts val="13"/>
              </a:spcBef>
            </a:pPr>
            <a:r>
              <a:rPr sz="1333" spc="-7" dirty="0">
                <a:latin typeface="Cambria"/>
                <a:cs typeface="Cambria"/>
              </a:rPr>
              <a:t>Source:</a:t>
            </a:r>
            <a:r>
              <a:rPr sz="1333" spc="-27" dirty="0">
                <a:latin typeface="Cambria"/>
                <a:cs typeface="Cambria"/>
              </a:rPr>
              <a:t> </a:t>
            </a:r>
            <a:r>
              <a:rPr sz="1333" spc="-7" dirty="0">
                <a:latin typeface="Cambria"/>
                <a:cs typeface="Cambria"/>
              </a:rPr>
              <a:t>Unknown</a:t>
            </a:r>
            <a:endParaRPr sz="1333">
              <a:latin typeface="Cambria"/>
              <a:cs typeface="Cambria"/>
            </a:endParaRPr>
          </a:p>
        </p:txBody>
      </p:sp>
      <p:sp>
        <p:nvSpPr>
          <p:cNvPr id="3" name="object 3"/>
          <p:cNvSpPr txBox="1">
            <a:spLocks noGrp="1"/>
          </p:cNvSpPr>
          <p:nvPr>
            <p:ph type="title"/>
          </p:nvPr>
        </p:nvSpPr>
        <p:spPr>
          <a:xfrm>
            <a:off x="1908298" y="-322819"/>
            <a:ext cx="7308427" cy="1084185"/>
          </a:xfrm>
          <a:prstGeom prst="rect">
            <a:avLst/>
          </a:prstGeom>
        </p:spPr>
        <p:txBody>
          <a:bodyPr vert="horz" wrap="square" lIns="0" tIns="16933" rIns="0" bIns="0" rtlCol="0">
            <a:spAutoFit/>
          </a:bodyPr>
          <a:lstStyle/>
          <a:p>
            <a:pPr marL="16933">
              <a:spcBef>
                <a:spcPts val="133"/>
              </a:spcBef>
            </a:pPr>
            <a:r>
              <a:rPr spc="-40" dirty="0">
                <a:solidFill>
                  <a:schemeClr val="tx1"/>
                </a:solidFill>
              </a:rPr>
              <a:t>Formwork </a:t>
            </a:r>
            <a:r>
              <a:rPr dirty="0">
                <a:solidFill>
                  <a:schemeClr val="tx1"/>
                </a:solidFill>
              </a:rPr>
              <a:t>&amp; </a:t>
            </a:r>
            <a:r>
              <a:rPr spc="-27" dirty="0">
                <a:solidFill>
                  <a:schemeClr val="tx1"/>
                </a:solidFill>
              </a:rPr>
              <a:t>Falsework:</a:t>
            </a:r>
            <a:r>
              <a:rPr spc="73" dirty="0">
                <a:solidFill>
                  <a:schemeClr val="tx1"/>
                </a:solidFill>
              </a:rPr>
              <a:t> </a:t>
            </a:r>
            <a:r>
              <a:rPr lang="en-NZ" spc="-13" dirty="0">
                <a:solidFill>
                  <a:schemeClr val="tx1"/>
                </a:solidFill>
              </a:rPr>
              <a:t>Stripping Kills </a:t>
            </a:r>
            <a:endParaRPr spc="-13" dirty="0">
              <a:solidFill>
                <a:schemeClr val="tx1"/>
              </a:solidFill>
            </a:endParaRPr>
          </a:p>
        </p:txBody>
      </p:sp>
      <p:sp>
        <p:nvSpPr>
          <p:cNvPr id="4" name="object 4"/>
          <p:cNvSpPr/>
          <p:nvPr/>
        </p:nvSpPr>
        <p:spPr>
          <a:xfrm>
            <a:off x="364745" y="1030225"/>
            <a:ext cx="6662927" cy="438607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395725" y="1400271"/>
            <a:ext cx="4471247" cy="3553900"/>
          </a:xfrm>
          <a:prstGeom prst="rect">
            <a:avLst/>
          </a:prstGeom>
        </p:spPr>
        <p:txBody>
          <a:bodyPr vert="horz" wrap="square" lIns="0" tIns="16933" rIns="0" bIns="0" rtlCol="0">
            <a:spAutoFit/>
          </a:bodyPr>
          <a:lstStyle/>
          <a:p>
            <a:pPr marL="16933">
              <a:spcBef>
                <a:spcPts val="133"/>
              </a:spcBef>
            </a:pPr>
            <a:r>
              <a:rPr sz="2133" spc="-7" dirty="0">
                <a:latin typeface="Cambria"/>
                <a:cs typeface="Cambria"/>
              </a:rPr>
              <a:t>Common </a:t>
            </a:r>
            <a:r>
              <a:rPr sz="2133" spc="-13" dirty="0">
                <a:latin typeface="Cambria"/>
                <a:cs typeface="Cambria"/>
              </a:rPr>
              <a:t>examples </a:t>
            </a:r>
            <a:r>
              <a:rPr sz="2133" dirty="0">
                <a:latin typeface="Cambria"/>
                <a:cs typeface="Cambria"/>
              </a:rPr>
              <a:t>of </a:t>
            </a:r>
            <a:r>
              <a:rPr sz="2133" spc="-7" dirty="0">
                <a:latin typeface="Cambria"/>
                <a:cs typeface="Cambria"/>
              </a:rPr>
              <a:t>insitu</a:t>
            </a:r>
            <a:r>
              <a:rPr sz="2133" dirty="0">
                <a:latin typeface="Cambria"/>
                <a:cs typeface="Cambria"/>
              </a:rPr>
              <a:t> </a:t>
            </a:r>
            <a:r>
              <a:rPr sz="2133" spc="-13" dirty="0">
                <a:latin typeface="Cambria"/>
                <a:cs typeface="Cambria"/>
              </a:rPr>
              <a:t>concrete</a:t>
            </a:r>
            <a:endParaRPr sz="2133">
              <a:latin typeface="Cambria"/>
              <a:cs typeface="Cambria"/>
            </a:endParaRPr>
          </a:p>
          <a:p>
            <a:pPr>
              <a:spcBef>
                <a:spcPts val="53"/>
              </a:spcBef>
            </a:pPr>
            <a:endParaRPr sz="2200">
              <a:latin typeface="Times New Roman"/>
              <a:cs typeface="Times New Roman"/>
            </a:endParaRPr>
          </a:p>
          <a:p>
            <a:pPr marL="359824" indent="-342891">
              <a:buAutoNum type="arabicPeriod"/>
              <a:tabLst>
                <a:tab pos="359824" algn="l"/>
                <a:tab pos="360671" algn="l"/>
              </a:tabLst>
            </a:pPr>
            <a:r>
              <a:rPr sz="1600" spc="-13" dirty="0">
                <a:latin typeface="Cambria"/>
                <a:cs typeface="Cambria"/>
              </a:rPr>
              <a:t>Foundation</a:t>
            </a:r>
            <a:r>
              <a:rPr sz="1600" dirty="0">
                <a:latin typeface="Cambria"/>
                <a:cs typeface="Cambria"/>
              </a:rPr>
              <a:t> </a:t>
            </a:r>
            <a:r>
              <a:rPr sz="1600" spc="-7" dirty="0">
                <a:latin typeface="Cambria"/>
                <a:cs typeface="Cambria"/>
              </a:rPr>
              <a:t>slab</a:t>
            </a:r>
            <a:endParaRPr sz="1600">
              <a:latin typeface="Cambria"/>
              <a:cs typeface="Cambria"/>
            </a:endParaRPr>
          </a:p>
          <a:p>
            <a:pPr marL="359824" indent="-342891">
              <a:buAutoNum type="arabicPeriod"/>
              <a:tabLst>
                <a:tab pos="359824" algn="l"/>
                <a:tab pos="360671" algn="l"/>
              </a:tabLst>
            </a:pPr>
            <a:r>
              <a:rPr sz="1600" spc="-7" dirty="0">
                <a:latin typeface="Cambria"/>
                <a:cs typeface="Cambria"/>
              </a:rPr>
              <a:t>Columns</a:t>
            </a:r>
            <a:endParaRPr sz="1600">
              <a:latin typeface="Cambria"/>
              <a:cs typeface="Cambria"/>
            </a:endParaRPr>
          </a:p>
          <a:p>
            <a:pPr marL="359824" indent="-342891">
              <a:buAutoNum type="arabicPeriod"/>
              <a:tabLst>
                <a:tab pos="359824" algn="l"/>
                <a:tab pos="360671" algn="l"/>
              </a:tabLst>
            </a:pPr>
            <a:r>
              <a:rPr sz="1600" spc="-7" dirty="0">
                <a:latin typeface="Cambria"/>
                <a:cs typeface="Cambria"/>
              </a:rPr>
              <a:t>Beam stubs</a:t>
            </a:r>
            <a:endParaRPr sz="1600">
              <a:latin typeface="Cambria"/>
              <a:cs typeface="Cambria"/>
            </a:endParaRPr>
          </a:p>
          <a:p>
            <a:pPr>
              <a:lnSpc>
                <a:spcPct val="100000"/>
              </a:lnSpc>
            </a:pPr>
            <a:endParaRPr sz="1867">
              <a:latin typeface="Times New Roman"/>
              <a:cs typeface="Times New Roman"/>
            </a:endParaRPr>
          </a:p>
          <a:p>
            <a:pPr marL="16933">
              <a:spcBef>
                <a:spcPts val="1320"/>
              </a:spcBef>
            </a:pPr>
            <a:r>
              <a:rPr sz="2133" spc="-7" dirty="0">
                <a:latin typeface="Cambria"/>
                <a:cs typeface="Cambria"/>
              </a:rPr>
              <a:t>Common </a:t>
            </a:r>
            <a:r>
              <a:rPr sz="2133" spc="-13" dirty="0">
                <a:latin typeface="Cambria"/>
                <a:cs typeface="Cambria"/>
              </a:rPr>
              <a:t>examples </a:t>
            </a:r>
            <a:r>
              <a:rPr sz="2133" dirty="0">
                <a:latin typeface="Cambria"/>
                <a:cs typeface="Cambria"/>
              </a:rPr>
              <a:t>of </a:t>
            </a:r>
            <a:r>
              <a:rPr sz="2133" spc="-7" dirty="0">
                <a:latin typeface="Cambria"/>
                <a:cs typeface="Cambria"/>
              </a:rPr>
              <a:t>precast</a:t>
            </a:r>
            <a:r>
              <a:rPr sz="2133" spc="-60" dirty="0">
                <a:latin typeface="Cambria"/>
                <a:cs typeface="Cambria"/>
              </a:rPr>
              <a:t> </a:t>
            </a:r>
            <a:r>
              <a:rPr sz="2133" spc="-13" dirty="0">
                <a:latin typeface="Cambria"/>
                <a:cs typeface="Cambria"/>
              </a:rPr>
              <a:t>concrete</a:t>
            </a:r>
            <a:endParaRPr sz="2133">
              <a:latin typeface="Cambria"/>
              <a:cs typeface="Cambria"/>
            </a:endParaRPr>
          </a:p>
          <a:p>
            <a:pPr>
              <a:spcBef>
                <a:spcPts val="53"/>
              </a:spcBef>
            </a:pPr>
            <a:endParaRPr sz="2200">
              <a:latin typeface="Times New Roman"/>
              <a:cs typeface="Times New Roman"/>
            </a:endParaRPr>
          </a:p>
          <a:p>
            <a:pPr marL="359824" indent="-342891">
              <a:buAutoNum type="arabicPeriod"/>
              <a:tabLst>
                <a:tab pos="359824" algn="l"/>
                <a:tab pos="360671" algn="l"/>
              </a:tabLst>
            </a:pPr>
            <a:r>
              <a:rPr sz="1600" spc="-7" dirty="0">
                <a:latin typeface="Cambria"/>
                <a:cs typeface="Cambria"/>
              </a:rPr>
              <a:t>Suspended floor</a:t>
            </a:r>
            <a:r>
              <a:rPr sz="1600" spc="-13" dirty="0">
                <a:latin typeface="Cambria"/>
                <a:cs typeface="Cambria"/>
              </a:rPr>
              <a:t> </a:t>
            </a:r>
            <a:r>
              <a:rPr sz="1600" spc="-7" dirty="0">
                <a:latin typeface="Cambria"/>
                <a:cs typeface="Cambria"/>
              </a:rPr>
              <a:t>slabs</a:t>
            </a:r>
            <a:endParaRPr sz="1600">
              <a:latin typeface="Cambria"/>
              <a:cs typeface="Cambria"/>
            </a:endParaRPr>
          </a:p>
          <a:p>
            <a:pPr marL="359824" indent="-342891">
              <a:buAutoNum type="arabicPeriod"/>
              <a:tabLst>
                <a:tab pos="359824" algn="l"/>
                <a:tab pos="360671" algn="l"/>
              </a:tabLst>
            </a:pPr>
            <a:r>
              <a:rPr sz="1600" spc="-7" dirty="0">
                <a:latin typeface="Cambria"/>
                <a:cs typeface="Cambria"/>
              </a:rPr>
              <a:t>Columns</a:t>
            </a:r>
            <a:endParaRPr sz="1600">
              <a:latin typeface="Cambria"/>
              <a:cs typeface="Cambria"/>
            </a:endParaRPr>
          </a:p>
          <a:p>
            <a:pPr marL="359824" indent="-342891">
              <a:buAutoNum type="arabicPeriod"/>
              <a:tabLst>
                <a:tab pos="359824" algn="l"/>
                <a:tab pos="360671" algn="l"/>
              </a:tabLst>
            </a:pPr>
            <a:r>
              <a:rPr sz="1600" spc="-7" dirty="0">
                <a:latin typeface="Cambria"/>
                <a:cs typeface="Cambria"/>
              </a:rPr>
              <a:t>Beams</a:t>
            </a:r>
            <a:endParaRPr sz="1600">
              <a:latin typeface="Cambria"/>
              <a:cs typeface="Cambria"/>
            </a:endParaRPr>
          </a:p>
          <a:p>
            <a:pPr marL="359824" indent="-342891">
              <a:buAutoNum type="arabicPeriod"/>
              <a:tabLst>
                <a:tab pos="359824" algn="l"/>
                <a:tab pos="360671" algn="l"/>
              </a:tabLst>
            </a:pPr>
            <a:r>
              <a:rPr sz="1600" spc="-7" dirty="0">
                <a:latin typeface="Cambria"/>
                <a:cs typeface="Cambria"/>
              </a:rPr>
              <a:t>Tilt-panel</a:t>
            </a:r>
            <a:r>
              <a:rPr sz="1600" spc="-20" dirty="0">
                <a:latin typeface="Cambria"/>
                <a:cs typeface="Cambria"/>
              </a:rPr>
              <a:t> </a:t>
            </a:r>
            <a:r>
              <a:rPr sz="1600" spc="-13" dirty="0">
                <a:latin typeface="Cambria"/>
                <a:cs typeface="Cambria"/>
              </a:rPr>
              <a:t>walls</a:t>
            </a:r>
            <a:endParaRPr sz="1600">
              <a:latin typeface="Cambria"/>
              <a:cs typeface="Cambria"/>
            </a:endParaRPr>
          </a:p>
        </p:txBody>
      </p:sp>
      <p:sp>
        <p:nvSpPr>
          <p:cNvPr id="6" name="object 6"/>
          <p:cNvSpPr txBox="1">
            <a:spLocks noGrp="1"/>
          </p:cNvSpPr>
          <p:nvPr>
            <p:ph type="ftr" sz="quarter" idx="5"/>
          </p:nvPr>
        </p:nvSpPr>
        <p:spPr>
          <a:xfrm>
            <a:off x="0" y="1"/>
            <a:ext cx="0" cy="13305351"/>
          </a:xfrm>
          <a:prstGeom prst="rect">
            <a:avLst/>
          </a:prstGeom>
        </p:spPr>
        <p:txBody>
          <a:bodyPr vert="horz" wrap="square" lIns="0" tIns="9313" rIns="0" bIns="0" rtlCol="0">
            <a:spAutoFit/>
          </a:bodyPr>
          <a:lstStyle/>
          <a:p>
            <a:pPr marL="16933">
              <a:spcBef>
                <a:spcPts val="73"/>
              </a:spcBef>
            </a:pPr>
            <a:r>
              <a:rPr lang="en-NZ" spc="-7"/>
              <a:t>Copyright, Department of Construction, Unitec NZ, 2019</a:t>
            </a:r>
            <a:endParaRPr spc="-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7556" y="-511161"/>
            <a:ext cx="9815407" cy="1084185"/>
          </a:xfrm>
          <a:prstGeom prst="rect">
            <a:avLst/>
          </a:prstGeom>
        </p:spPr>
        <p:txBody>
          <a:bodyPr vert="horz" wrap="square" lIns="0" tIns="16933" rIns="0" bIns="0" rtlCol="0">
            <a:spAutoFit/>
          </a:bodyPr>
          <a:lstStyle/>
          <a:p>
            <a:pPr marL="16933">
              <a:spcBef>
                <a:spcPts val="133"/>
              </a:spcBef>
            </a:pPr>
            <a:r>
              <a:rPr spc="-40" dirty="0">
                <a:solidFill>
                  <a:schemeClr val="tx1"/>
                </a:solidFill>
              </a:rPr>
              <a:t>Formwork </a:t>
            </a:r>
            <a:r>
              <a:rPr dirty="0">
                <a:solidFill>
                  <a:schemeClr val="tx1"/>
                </a:solidFill>
              </a:rPr>
              <a:t>&amp; </a:t>
            </a:r>
            <a:r>
              <a:rPr spc="-27" dirty="0">
                <a:solidFill>
                  <a:schemeClr val="tx1"/>
                </a:solidFill>
              </a:rPr>
              <a:t>Falsework: </a:t>
            </a:r>
            <a:r>
              <a:rPr spc="-7" dirty="0">
                <a:solidFill>
                  <a:schemeClr val="tx1"/>
                </a:solidFill>
              </a:rPr>
              <a:t>Components: </a:t>
            </a:r>
            <a:r>
              <a:rPr spc="-13" dirty="0">
                <a:solidFill>
                  <a:schemeClr val="tx1"/>
                </a:solidFill>
              </a:rPr>
              <a:t>Example</a:t>
            </a:r>
            <a:r>
              <a:rPr lang="en-NZ" spc="-13" dirty="0">
                <a:solidFill>
                  <a:schemeClr val="tx1"/>
                </a:solidFill>
              </a:rPr>
              <a:t> Working With Sharps</a:t>
            </a:r>
            <a:endParaRPr spc="-7" dirty="0">
              <a:solidFill>
                <a:schemeClr val="tx1"/>
              </a:solidFill>
            </a:endParaRPr>
          </a:p>
        </p:txBody>
      </p:sp>
      <p:sp>
        <p:nvSpPr>
          <p:cNvPr id="3" name="object 3"/>
          <p:cNvSpPr txBox="1"/>
          <p:nvPr/>
        </p:nvSpPr>
        <p:spPr>
          <a:xfrm>
            <a:off x="1798317" y="1042495"/>
            <a:ext cx="2487507" cy="345330"/>
          </a:xfrm>
          <a:prstGeom prst="rect">
            <a:avLst/>
          </a:prstGeom>
        </p:spPr>
        <p:txBody>
          <a:bodyPr vert="horz" wrap="square" lIns="0" tIns="16933" rIns="0" bIns="0" rtlCol="0">
            <a:spAutoFit/>
          </a:bodyPr>
          <a:lstStyle/>
          <a:p>
            <a:pPr marL="16933">
              <a:spcBef>
                <a:spcPts val="133"/>
              </a:spcBef>
            </a:pPr>
            <a:r>
              <a:rPr sz="2133" spc="-7" dirty="0">
                <a:latin typeface="Cambria"/>
                <a:cs typeface="Cambria"/>
              </a:rPr>
              <a:t>Tie </a:t>
            </a:r>
            <a:r>
              <a:rPr sz="2133" spc="-13" dirty="0">
                <a:latin typeface="Cambria"/>
                <a:cs typeface="Cambria"/>
              </a:rPr>
              <a:t>Rods </a:t>
            </a:r>
            <a:r>
              <a:rPr sz="2133" spc="-7" dirty="0">
                <a:latin typeface="Cambria"/>
                <a:cs typeface="Cambria"/>
              </a:rPr>
              <a:t>and</a:t>
            </a:r>
            <a:r>
              <a:rPr sz="2133" spc="-53" dirty="0">
                <a:latin typeface="Cambria"/>
                <a:cs typeface="Cambria"/>
              </a:rPr>
              <a:t> </a:t>
            </a:r>
            <a:r>
              <a:rPr sz="2133" spc="-7" dirty="0">
                <a:latin typeface="Cambria"/>
                <a:cs typeface="Cambria"/>
              </a:rPr>
              <a:t>Spacers</a:t>
            </a:r>
            <a:endParaRPr sz="2133">
              <a:latin typeface="Cambria"/>
              <a:cs typeface="Cambria"/>
            </a:endParaRPr>
          </a:p>
        </p:txBody>
      </p:sp>
      <p:sp>
        <p:nvSpPr>
          <p:cNvPr id="4" name="object 4"/>
          <p:cNvSpPr/>
          <p:nvPr/>
        </p:nvSpPr>
        <p:spPr>
          <a:xfrm>
            <a:off x="352551" y="1013969"/>
            <a:ext cx="1310011" cy="47447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40262" y="1942042"/>
            <a:ext cx="2814513" cy="162609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646903" y="1797245"/>
            <a:ext cx="2183973" cy="198974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989320" y="1704017"/>
            <a:ext cx="1329931" cy="886312"/>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7605498" y="1901669"/>
            <a:ext cx="451273" cy="571096"/>
          </a:xfrm>
          <a:prstGeom prst="rect">
            <a:avLst/>
          </a:prstGeom>
        </p:spPr>
        <p:txBody>
          <a:bodyPr vert="horz" wrap="square" lIns="0" tIns="16933" rIns="0" bIns="0" rtlCol="0">
            <a:spAutoFit/>
          </a:bodyPr>
          <a:lstStyle/>
          <a:p>
            <a:pPr marL="16933">
              <a:spcBef>
                <a:spcPts val="133"/>
              </a:spcBef>
            </a:pPr>
            <a:r>
              <a:rPr sz="1200" spc="-7" dirty="0">
                <a:latin typeface="Calibri"/>
                <a:cs typeface="Calibri"/>
              </a:rPr>
              <a:t>PVC</a:t>
            </a:r>
            <a:endParaRPr sz="1200">
              <a:latin typeface="Calibri"/>
              <a:cs typeface="Calibri"/>
            </a:endParaRPr>
          </a:p>
          <a:p>
            <a:pPr marL="16933" marR="6773"/>
            <a:r>
              <a:rPr sz="1200" dirty="0">
                <a:latin typeface="Calibri"/>
                <a:cs typeface="Calibri"/>
              </a:rPr>
              <a:t>Spa</a:t>
            </a:r>
            <a:r>
              <a:rPr sz="1200" spc="-7" dirty="0">
                <a:latin typeface="Calibri"/>
                <a:cs typeface="Calibri"/>
              </a:rPr>
              <a:t>c</a:t>
            </a:r>
            <a:r>
              <a:rPr sz="1200" dirty="0">
                <a:latin typeface="Calibri"/>
                <a:cs typeface="Calibri"/>
              </a:rPr>
              <a:t>er  </a:t>
            </a:r>
            <a:r>
              <a:rPr sz="1200" spc="-7" dirty="0">
                <a:latin typeface="Calibri"/>
                <a:cs typeface="Calibri"/>
              </a:rPr>
              <a:t>Tube</a:t>
            </a:r>
            <a:endParaRPr sz="1200">
              <a:latin typeface="Calibri"/>
              <a:cs typeface="Calibri"/>
            </a:endParaRPr>
          </a:p>
        </p:txBody>
      </p:sp>
      <p:sp>
        <p:nvSpPr>
          <p:cNvPr id="9" name="object 9"/>
          <p:cNvSpPr/>
          <p:nvPr/>
        </p:nvSpPr>
        <p:spPr>
          <a:xfrm>
            <a:off x="5045220" y="4263793"/>
            <a:ext cx="6248193" cy="188313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8026907" y="4787900"/>
            <a:ext cx="2121747" cy="736600"/>
          </a:xfrm>
          <a:custGeom>
            <a:avLst/>
            <a:gdLst/>
            <a:ahLst/>
            <a:cxnLst/>
            <a:rect l="l" t="t" r="r" b="b"/>
            <a:pathLst>
              <a:path w="1591309" h="552450">
                <a:moveTo>
                  <a:pt x="0" y="276225"/>
                </a:moveTo>
                <a:lnTo>
                  <a:pt x="11521" y="229121"/>
                </a:lnTo>
                <a:lnTo>
                  <a:pt x="44810" y="184600"/>
                </a:lnTo>
                <a:lnTo>
                  <a:pt x="97958" y="143326"/>
                </a:lnTo>
                <a:lnTo>
                  <a:pt x="131382" y="124114"/>
                </a:lnTo>
                <a:lnTo>
                  <a:pt x="169054" y="105963"/>
                </a:lnTo>
                <a:lnTo>
                  <a:pt x="210735" y="88954"/>
                </a:lnTo>
                <a:lnTo>
                  <a:pt x="256187" y="73172"/>
                </a:lnTo>
                <a:lnTo>
                  <a:pt x="305171" y="58700"/>
                </a:lnTo>
                <a:lnTo>
                  <a:pt x="357447" y="45619"/>
                </a:lnTo>
                <a:lnTo>
                  <a:pt x="412778" y="34013"/>
                </a:lnTo>
                <a:lnTo>
                  <a:pt x="470924" y="23966"/>
                </a:lnTo>
                <a:lnTo>
                  <a:pt x="531647" y="15559"/>
                </a:lnTo>
                <a:lnTo>
                  <a:pt x="594707" y="8876"/>
                </a:lnTo>
                <a:lnTo>
                  <a:pt x="659867" y="4000"/>
                </a:lnTo>
                <a:lnTo>
                  <a:pt x="726887" y="1013"/>
                </a:lnTo>
                <a:lnTo>
                  <a:pt x="795528" y="0"/>
                </a:lnTo>
                <a:lnTo>
                  <a:pt x="864168" y="1013"/>
                </a:lnTo>
                <a:lnTo>
                  <a:pt x="931188" y="4000"/>
                </a:lnTo>
                <a:lnTo>
                  <a:pt x="996348" y="8876"/>
                </a:lnTo>
                <a:lnTo>
                  <a:pt x="1059408" y="15559"/>
                </a:lnTo>
                <a:lnTo>
                  <a:pt x="1120131" y="23966"/>
                </a:lnTo>
                <a:lnTo>
                  <a:pt x="1178277" y="34013"/>
                </a:lnTo>
                <a:lnTo>
                  <a:pt x="1233608" y="45619"/>
                </a:lnTo>
                <a:lnTo>
                  <a:pt x="1285884" y="58700"/>
                </a:lnTo>
                <a:lnTo>
                  <a:pt x="1334868" y="73172"/>
                </a:lnTo>
                <a:lnTo>
                  <a:pt x="1380320" y="88954"/>
                </a:lnTo>
                <a:lnTo>
                  <a:pt x="1422001" y="105963"/>
                </a:lnTo>
                <a:lnTo>
                  <a:pt x="1459673" y="124114"/>
                </a:lnTo>
                <a:lnTo>
                  <a:pt x="1493097" y="143326"/>
                </a:lnTo>
                <a:lnTo>
                  <a:pt x="1546245" y="184600"/>
                </a:lnTo>
                <a:lnTo>
                  <a:pt x="1579534" y="229121"/>
                </a:lnTo>
                <a:lnTo>
                  <a:pt x="1591056" y="276225"/>
                </a:lnTo>
                <a:lnTo>
                  <a:pt x="1588135" y="300058"/>
                </a:lnTo>
                <a:lnTo>
                  <a:pt x="1565491" y="345953"/>
                </a:lnTo>
                <a:lnTo>
                  <a:pt x="1522034" y="388933"/>
                </a:lnTo>
                <a:lnTo>
                  <a:pt x="1459673" y="428335"/>
                </a:lnTo>
                <a:lnTo>
                  <a:pt x="1422001" y="446486"/>
                </a:lnTo>
                <a:lnTo>
                  <a:pt x="1380320" y="463495"/>
                </a:lnTo>
                <a:lnTo>
                  <a:pt x="1334868" y="479277"/>
                </a:lnTo>
                <a:lnTo>
                  <a:pt x="1285884" y="493749"/>
                </a:lnTo>
                <a:lnTo>
                  <a:pt x="1233608" y="506830"/>
                </a:lnTo>
                <a:lnTo>
                  <a:pt x="1178277" y="518436"/>
                </a:lnTo>
                <a:lnTo>
                  <a:pt x="1120131" y="528483"/>
                </a:lnTo>
                <a:lnTo>
                  <a:pt x="1059408" y="536890"/>
                </a:lnTo>
                <a:lnTo>
                  <a:pt x="996348" y="543573"/>
                </a:lnTo>
                <a:lnTo>
                  <a:pt x="931188" y="548449"/>
                </a:lnTo>
                <a:lnTo>
                  <a:pt x="864168" y="551436"/>
                </a:lnTo>
                <a:lnTo>
                  <a:pt x="795528" y="552450"/>
                </a:lnTo>
                <a:lnTo>
                  <a:pt x="726887" y="551436"/>
                </a:lnTo>
                <a:lnTo>
                  <a:pt x="659867" y="548449"/>
                </a:lnTo>
                <a:lnTo>
                  <a:pt x="594707" y="543573"/>
                </a:lnTo>
                <a:lnTo>
                  <a:pt x="531647" y="536890"/>
                </a:lnTo>
                <a:lnTo>
                  <a:pt x="470924" y="528483"/>
                </a:lnTo>
                <a:lnTo>
                  <a:pt x="412778" y="518436"/>
                </a:lnTo>
                <a:lnTo>
                  <a:pt x="357447" y="506830"/>
                </a:lnTo>
                <a:lnTo>
                  <a:pt x="305171" y="493749"/>
                </a:lnTo>
                <a:lnTo>
                  <a:pt x="256187" y="479277"/>
                </a:lnTo>
                <a:lnTo>
                  <a:pt x="210735" y="463495"/>
                </a:lnTo>
                <a:lnTo>
                  <a:pt x="169054" y="446486"/>
                </a:lnTo>
                <a:lnTo>
                  <a:pt x="131382" y="428335"/>
                </a:lnTo>
                <a:lnTo>
                  <a:pt x="97958" y="409123"/>
                </a:lnTo>
                <a:lnTo>
                  <a:pt x="44810" y="367849"/>
                </a:lnTo>
                <a:lnTo>
                  <a:pt x="11521" y="323328"/>
                </a:lnTo>
                <a:lnTo>
                  <a:pt x="0" y="276225"/>
                </a:lnTo>
                <a:close/>
              </a:path>
            </a:pathLst>
          </a:custGeom>
          <a:ln w="12954">
            <a:solidFill>
              <a:srgbClr val="FF0000"/>
            </a:solidFill>
          </a:ln>
        </p:spPr>
        <p:txBody>
          <a:bodyPr wrap="square" lIns="0" tIns="0" rIns="0" bIns="0" rtlCol="0"/>
          <a:lstStyle/>
          <a:p>
            <a:endParaRPr/>
          </a:p>
        </p:txBody>
      </p:sp>
      <p:sp>
        <p:nvSpPr>
          <p:cNvPr id="11" name="object 11"/>
          <p:cNvSpPr/>
          <p:nvPr/>
        </p:nvSpPr>
        <p:spPr>
          <a:xfrm>
            <a:off x="8856472" y="4067556"/>
            <a:ext cx="585045" cy="0"/>
          </a:xfrm>
          <a:custGeom>
            <a:avLst/>
            <a:gdLst/>
            <a:ahLst/>
            <a:cxnLst/>
            <a:rect l="l" t="t" r="r" b="b"/>
            <a:pathLst>
              <a:path w="438784">
                <a:moveTo>
                  <a:pt x="0" y="0"/>
                </a:moveTo>
                <a:lnTo>
                  <a:pt x="438581" y="0"/>
                </a:lnTo>
              </a:path>
            </a:pathLst>
          </a:custGeom>
          <a:ln w="57150">
            <a:solidFill>
              <a:srgbClr val="FF3300"/>
            </a:solidFill>
          </a:ln>
        </p:spPr>
        <p:txBody>
          <a:bodyPr wrap="square" lIns="0" tIns="0" rIns="0" bIns="0" rtlCol="0"/>
          <a:lstStyle/>
          <a:p>
            <a:endParaRPr/>
          </a:p>
        </p:txBody>
      </p:sp>
      <p:sp>
        <p:nvSpPr>
          <p:cNvPr id="12" name="object 12"/>
          <p:cNvSpPr/>
          <p:nvPr/>
        </p:nvSpPr>
        <p:spPr>
          <a:xfrm>
            <a:off x="9403130" y="3953245"/>
            <a:ext cx="229447" cy="228600"/>
          </a:xfrm>
          <a:custGeom>
            <a:avLst/>
            <a:gdLst/>
            <a:ahLst/>
            <a:cxnLst/>
            <a:rect l="l" t="t" r="r" b="b"/>
            <a:pathLst>
              <a:path w="172084" h="171450">
                <a:moveTo>
                  <a:pt x="12" y="0"/>
                </a:moveTo>
                <a:lnTo>
                  <a:pt x="0" y="171450"/>
                </a:lnTo>
                <a:lnTo>
                  <a:pt x="171462" y="85737"/>
                </a:lnTo>
                <a:lnTo>
                  <a:pt x="12" y="0"/>
                </a:lnTo>
                <a:close/>
              </a:path>
            </a:pathLst>
          </a:custGeom>
          <a:solidFill>
            <a:srgbClr val="FF3300"/>
          </a:solidFill>
        </p:spPr>
        <p:txBody>
          <a:bodyPr wrap="square" lIns="0" tIns="0" rIns="0" bIns="0" rtlCol="0"/>
          <a:lstStyle/>
          <a:p>
            <a:endParaRPr/>
          </a:p>
        </p:txBody>
      </p:sp>
      <p:sp>
        <p:nvSpPr>
          <p:cNvPr id="13" name="object 13"/>
          <p:cNvSpPr/>
          <p:nvPr/>
        </p:nvSpPr>
        <p:spPr>
          <a:xfrm>
            <a:off x="8665975" y="3953245"/>
            <a:ext cx="228600" cy="228600"/>
          </a:xfrm>
          <a:custGeom>
            <a:avLst/>
            <a:gdLst/>
            <a:ahLst/>
            <a:cxnLst/>
            <a:rect l="l" t="t" r="r" b="b"/>
            <a:pathLst>
              <a:path w="171450" h="171450">
                <a:moveTo>
                  <a:pt x="171437" y="0"/>
                </a:moveTo>
                <a:lnTo>
                  <a:pt x="0" y="85737"/>
                </a:lnTo>
                <a:lnTo>
                  <a:pt x="171450" y="171450"/>
                </a:lnTo>
                <a:lnTo>
                  <a:pt x="171437" y="0"/>
                </a:lnTo>
                <a:close/>
              </a:path>
            </a:pathLst>
          </a:custGeom>
          <a:solidFill>
            <a:srgbClr val="FF3300"/>
          </a:solidFill>
        </p:spPr>
        <p:txBody>
          <a:bodyPr wrap="square" lIns="0" tIns="0" rIns="0" bIns="0" rtlCol="0"/>
          <a:lstStyle/>
          <a:p>
            <a:endParaRPr/>
          </a:p>
        </p:txBody>
      </p:sp>
      <p:sp>
        <p:nvSpPr>
          <p:cNvPr id="14" name="object 14"/>
          <p:cNvSpPr txBox="1"/>
          <p:nvPr/>
        </p:nvSpPr>
        <p:spPr>
          <a:xfrm>
            <a:off x="8343965" y="3585541"/>
            <a:ext cx="1778000" cy="263320"/>
          </a:xfrm>
          <a:prstGeom prst="rect">
            <a:avLst/>
          </a:prstGeom>
        </p:spPr>
        <p:txBody>
          <a:bodyPr vert="horz" wrap="square" lIns="0" tIns="16933" rIns="0" bIns="0" rtlCol="0">
            <a:spAutoFit/>
          </a:bodyPr>
          <a:lstStyle/>
          <a:p>
            <a:pPr marL="16933">
              <a:spcBef>
                <a:spcPts val="133"/>
              </a:spcBef>
            </a:pPr>
            <a:r>
              <a:rPr sz="1600" spc="-7" dirty="0">
                <a:latin typeface="Cambria"/>
                <a:cs typeface="Cambria"/>
              </a:rPr>
              <a:t>Fluid </a:t>
            </a:r>
            <a:r>
              <a:rPr sz="1600" spc="-13" dirty="0">
                <a:latin typeface="Cambria"/>
                <a:cs typeface="Cambria"/>
              </a:rPr>
              <a:t>concrete</a:t>
            </a:r>
            <a:r>
              <a:rPr sz="1600" spc="-47" dirty="0">
                <a:latin typeface="Cambria"/>
                <a:cs typeface="Cambria"/>
              </a:rPr>
              <a:t> </a:t>
            </a:r>
            <a:r>
              <a:rPr sz="1600" spc="-7" dirty="0">
                <a:latin typeface="Cambria"/>
                <a:cs typeface="Cambria"/>
              </a:rPr>
              <a:t>loads</a:t>
            </a:r>
            <a:endParaRPr sz="1600">
              <a:latin typeface="Cambria"/>
              <a:cs typeface="Cambria"/>
            </a:endParaRPr>
          </a:p>
        </p:txBody>
      </p:sp>
      <p:sp>
        <p:nvSpPr>
          <p:cNvPr id="16" name="object 16"/>
          <p:cNvSpPr txBox="1"/>
          <p:nvPr/>
        </p:nvSpPr>
        <p:spPr>
          <a:xfrm>
            <a:off x="368392" y="5834102"/>
            <a:ext cx="2668693" cy="496717"/>
          </a:xfrm>
          <a:prstGeom prst="rect">
            <a:avLst/>
          </a:prstGeom>
        </p:spPr>
        <p:txBody>
          <a:bodyPr vert="horz" wrap="square" lIns="0" tIns="4233" rIns="0" bIns="0" rtlCol="0">
            <a:spAutoFit/>
          </a:bodyPr>
          <a:lstStyle/>
          <a:p>
            <a:pPr marL="16933">
              <a:spcBef>
                <a:spcPts val="33"/>
              </a:spcBef>
            </a:pPr>
            <a:r>
              <a:rPr sz="1867" spc="-20" dirty="0">
                <a:latin typeface="Cambria"/>
                <a:cs typeface="Cambria"/>
              </a:rPr>
              <a:t>Acrow </a:t>
            </a:r>
            <a:r>
              <a:rPr sz="1867" spc="-7" dirty="0">
                <a:latin typeface="Cambria"/>
                <a:cs typeface="Cambria"/>
              </a:rPr>
              <a:t>Tie </a:t>
            </a:r>
            <a:r>
              <a:rPr sz="1867" spc="-13" dirty="0">
                <a:latin typeface="Cambria"/>
                <a:cs typeface="Cambria"/>
              </a:rPr>
              <a:t>Rods </a:t>
            </a:r>
            <a:r>
              <a:rPr sz="1867" spc="-7" dirty="0">
                <a:latin typeface="Cambria"/>
                <a:cs typeface="Cambria"/>
              </a:rPr>
              <a:t>&amp; Spacers</a:t>
            </a:r>
            <a:endParaRPr sz="1867">
              <a:latin typeface="Cambria"/>
              <a:cs typeface="Cambria"/>
            </a:endParaRPr>
          </a:p>
          <a:p>
            <a:pPr marL="16933">
              <a:spcBef>
                <a:spcPts val="13"/>
              </a:spcBef>
            </a:pPr>
            <a:r>
              <a:rPr sz="1333" spc="-7" dirty="0">
                <a:latin typeface="Cambria"/>
                <a:cs typeface="Cambria"/>
              </a:rPr>
              <a:t>Source:</a:t>
            </a:r>
            <a:r>
              <a:rPr sz="1333" spc="-27" dirty="0">
                <a:latin typeface="Cambria"/>
                <a:cs typeface="Cambria"/>
              </a:rPr>
              <a:t> </a:t>
            </a:r>
            <a:r>
              <a:rPr sz="1333" spc="-7" dirty="0">
                <a:latin typeface="Cambria"/>
                <a:cs typeface="Cambria"/>
                <a:hlinkClick r:id="rId7"/>
              </a:rPr>
              <a:t>www.acrow.co.nz</a:t>
            </a:r>
            <a:endParaRPr sz="1333">
              <a:latin typeface="Cambria"/>
              <a:cs typeface="Cambria"/>
            </a:endParaRPr>
          </a:p>
        </p:txBody>
      </p:sp>
      <p:sp>
        <p:nvSpPr>
          <p:cNvPr id="17" name="object 17"/>
          <p:cNvSpPr txBox="1"/>
          <p:nvPr/>
        </p:nvSpPr>
        <p:spPr>
          <a:xfrm>
            <a:off x="3858529" y="5916407"/>
            <a:ext cx="706120" cy="253060"/>
          </a:xfrm>
          <a:prstGeom prst="rect">
            <a:avLst/>
          </a:prstGeom>
        </p:spPr>
        <p:txBody>
          <a:bodyPr vert="horz" wrap="square" lIns="0" tIns="6773" rIns="0" bIns="0" rtlCol="0">
            <a:spAutoFit/>
          </a:bodyPr>
          <a:lstStyle/>
          <a:p>
            <a:pPr marL="16933">
              <a:spcBef>
                <a:spcPts val="53"/>
              </a:spcBef>
            </a:pPr>
            <a:r>
              <a:rPr sz="1600" dirty="0">
                <a:latin typeface="Cambria"/>
                <a:cs typeface="Cambria"/>
              </a:rPr>
              <a:t>in</a:t>
            </a:r>
            <a:r>
              <a:rPr sz="1600" spc="-80" dirty="0">
                <a:latin typeface="Cambria"/>
                <a:cs typeface="Cambria"/>
              </a:rPr>
              <a:t> </a:t>
            </a:r>
            <a:r>
              <a:rPr sz="1600" spc="-7" dirty="0">
                <a:latin typeface="Cambria"/>
                <a:cs typeface="Cambria"/>
              </a:rPr>
              <a:t>place</a:t>
            </a:r>
            <a:endParaRPr sz="1600">
              <a:latin typeface="Cambria"/>
              <a:cs typeface="Cambria"/>
            </a:endParaRPr>
          </a:p>
        </p:txBody>
      </p:sp>
      <p:sp>
        <p:nvSpPr>
          <p:cNvPr id="18" name="object 18"/>
          <p:cNvSpPr txBox="1">
            <a:spLocks noGrp="1"/>
          </p:cNvSpPr>
          <p:nvPr>
            <p:ph type="ftr" sz="quarter" idx="5"/>
          </p:nvPr>
        </p:nvSpPr>
        <p:spPr>
          <a:xfrm>
            <a:off x="0" y="1"/>
            <a:ext cx="0" cy="13305351"/>
          </a:xfrm>
          <a:prstGeom prst="rect">
            <a:avLst/>
          </a:prstGeom>
        </p:spPr>
        <p:txBody>
          <a:bodyPr vert="horz" wrap="square" lIns="0" tIns="9313" rIns="0" bIns="0" rtlCol="0">
            <a:spAutoFit/>
          </a:bodyPr>
          <a:lstStyle/>
          <a:p>
            <a:pPr marL="16933">
              <a:spcBef>
                <a:spcPts val="73"/>
              </a:spcBef>
            </a:pPr>
            <a:r>
              <a:rPr lang="en-NZ" spc="-7"/>
              <a:t>Copyright, Department of Construction, Unitec NZ, 2019</a:t>
            </a:r>
            <a:endParaRPr spc="-7" dirty="0"/>
          </a:p>
        </p:txBody>
      </p:sp>
      <p:sp>
        <p:nvSpPr>
          <p:cNvPr id="15" name="object 15"/>
          <p:cNvSpPr txBox="1"/>
          <p:nvPr/>
        </p:nvSpPr>
        <p:spPr>
          <a:xfrm>
            <a:off x="3858529" y="4861268"/>
            <a:ext cx="2396067" cy="1086558"/>
          </a:xfrm>
          <a:prstGeom prst="rect">
            <a:avLst/>
          </a:prstGeom>
        </p:spPr>
        <p:txBody>
          <a:bodyPr vert="horz" wrap="square" lIns="0" tIns="19473" rIns="0" bIns="0" rtlCol="0">
            <a:spAutoFit/>
          </a:bodyPr>
          <a:lstStyle/>
          <a:p>
            <a:pPr marL="1287748">
              <a:spcBef>
                <a:spcPts val="153"/>
              </a:spcBef>
            </a:pPr>
            <a:r>
              <a:rPr sz="1333" spc="7" dirty="0">
                <a:latin typeface="Calibri"/>
                <a:cs typeface="Calibri"/>
              </a:rPr>
              <a:t>Thru</a:t>
            </a:r>
            <a:r>
              <a:rPr sz="1333" spc="-20" dirty="0">
                <a:latin typeface="Calibri"/>
                <a:cs typeface="Calibri"/>
              </a:rPr>
              <a:t> </a:t>
            </a:r>
            <a:r>
              <a:rPr sz="1333" spc="7" dirty="0">
                <a:latin typeface="Calibri"/>
                <a:cs typeface="Calibri"/>
              </a:rPr>
              <a:t>Rod</a:t>
            </a:r>
            <a:endParaRPr sz="1333">
              <a:latin typeface="Calibri"/>
              <a:cs typeface="Calibri"/>
            </a:endParaRPr>
          </a:p>
          <a:p>
            <a:pPr>
              <a:lnSpc>
                <a:spcPct val="100000"/>
              </a:lnSpc>
            </a:pPr>
            <a:endParaRPr sz="1333">
              <a:latin typeface="Times New Roman"/>
              <a:cs typeface="Times New Roman"/>
            </a:endParaRPr>
          </a:p>
          <a:p>
            <a:pPr>
              <a:spcBef>
                <a:spcPts val="7"/>
              </a:spcBef>
            </a:pPr>
            <a:endParaRPr sz="1067">
              <a:latin typeface="Times New Roman"/>
              <a:cs typeface="Times New Roman"/>
            </a:endParaRPr>
          </a:p>
          <a:p>
            <a:pPr marL="16933" marR="6773"/>
            <a:r>
              <a:rPr sz="1600" spc="-7" dirty="0">
                <a:latin typeface="Cambria"/>
                <a:cs typeface="Cambria"/>
              </a:rPr>
              <a:t>Thru </a:t>
            </a:r>
            <a:r>
              <a:rPr sz="1600" spc="-20" dirty="0">
                <a:latin typeface="Cambria"/>
                <a:cs typeface="Cambria"/>
              </a:rPr>
              <a:t>Rod </a:t>
            </a:r>
            <a:r>
              <a:rPr sz="1600" dirty="0">
                <a:latin typeface="Cambria"/>
                <a:cs typeface="Cambria"/>
              </a:rPr>
              <a:t>is </a:t>
            </a:r>
            <a:r>
              <a:rPr sz="1600" spc="-13" dirty="0">
                <a:latin typeface="Cambria"/>
                <a:cs typeface="Cambria"/>
              </a:rPr>
              <a:t>completely  removed </a:t>
            </a:r>
            <a:r>
              <a:rPr sz="1600" dirty="0">
                <a:latin typeface="Cambria"/>
                <a:cs typeface="Cambria"/>
              </a:rPr>
              <a:t>with </a:t>
            </a:r>
            <a:r>
              <a:rPr sz="1600" spc="-20" dirty="0">
                <a:latin typeface="Cambria"/>
                <a:cs typeface="Cambria"/>
              </a:rPr>
              <a:t>PVC </a:t>
            </a:r>
            <a:r>
              <a:rPr sz="1600" spc="-7" dirty="0">
                <a:latin typeface="Cambria"/>
                <a:cs typeface="Cambria"/>
              </a:rPr>
              <a:t>tube</a:t>
            </a:r>
            <a:r>
              <a:rPr sz="1600" spc="-73" dirty="0">
                <a:latin typeface="Cambria"/>
                <a:cs typeface="Cambria"/>
              </a:rPr>
              <a:t> </a:t>
            </a:r>
            <a:r>
              <a:rPr sz="1600" spc="-7" dirty="0">
                <a:latin typeface="Cambria"/>
                <a:cs typeface="Cambria"/>
              </a:rPr>
              <a:t>left</a:t>
            </a:r>
            <a:endParaRPr sz="1600">
              <a:latin typeface="Cambria"/>
              <a:cs typeface="Cambria"/>
            </a:endParaRPr>
          </a:p>
        </p:txBody>
      </p:sp>
    </p:spTree>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2F68623001264E9C00AF7127E1F82C" ma:contentTypeVersion="13" ma:contentTypeDescription="Create a new document." ma:contentTypeScope="" ma:versionID="0c4ffd4e5d7ec8a8d0e1b77a24a42b66">
  <xsd:schema xmlns:xsd="http://www.w3.org/2001/XMLSchema" xmlns:xs="http://www.w3.org/2001/XMLSchema" xmlns:p="http://schemas.microsoft.com/office/2006/metadata/properties" xmlns:ns3="092ce407-eaf6-4265-be55-618f9834aee2" xmlns:ns4="9972710e-e72d-4ba9-96a6-02395eaa4096" targetNamespace="http://schemas.microsoft.com/office/2006/metadata/properties" ma:root="true" ma:fieldsID="6f8e01f067d053ed0969f782a97153cd" ns3:_="" ns4:_="">
    <xsd:import namespace="092ce407-eaf6-4265-be55-618f9834aee2"/>
    <xsd:import namespace="9972710e-e72d-4ba9-96a6-02395eaa4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e407-eaf6-4265-be55-618f9834ae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2710e-e72d-4ba9-96a6-02395eaa40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1F9AF6-CC85-4779-A048-21F4EEB9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e407-eaf6-4265-be55-618f9834aee2"/>
    <ds:schemaRef ds:uri="9972710e-e72d-4ba9-96a6-02395eaa4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53A8A5-937D-4D08-AA1E-067AD5F7B2C3}">
  <ds:schemaRefs>
    <ds:schemaRef ds:uri="http://schemas.microsoft.com/sharepoint/v3/contenttype/forms"/>
  </ds:schemaRefs>
</ds:datastoreItem>
</file>

<file path=customXml/itemProps3.xml><?xml version="1.0" encoding="utf-8"?>
<ds:datastoreItem xmlns:ds="http://schemas.openxmlformats.org/officeDocument/2006/customXml" ds:itemID="{4C96C1B3-5468-4CED-B845-ED28F097C558}">
  <ds:schemaRefs>
    <ds:schemaRef ds:uri="http://schemas.microsoft.com/office/2006/metadata/properties"/>
    <ds:schemaRef ds:uri="http://purl.org/dc/dcmitype/"/>
    <ds:schemaRef ds:uri="http://schemas.microsoft.com/office/2006/documentManagement/types"/>
    <ds:schemaRef ds:uri="http://purl.org/dc/terms/"/>
    <ds:schemaRef ds:uri="http://www.w3.org/XML/1998/namespace"/>
    <ds:schemaRef ds:uri="9972710e-e72d-4ba9-96a6-02395eaa4096"/>
    <ds:schemaRef ds:uri="http://schemas.microsoft.com/office/infopath/2007/PartnerControls"/>
    <ds:schemaRef ds:uri="http://schemas.openxmlformats.org/package/2006/metadata/core-properties"/>
    <ds:schemaRef ds:uri="092ce407-eaf6-4265-be55-618f9834aee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14258</TotalTime>
  <Words>1719</Words>
  <Application>Microsoft Office PowerPoint</Application>
  <PresentationFormat>Widescreen</PresentationFormat>
  <Paragraphs>206</Paragraphs>
  <Slides>25</Slides>
  <Notes>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ＭＳ Ｐゴシック</vt:lpstr>
      <vt:lpstr>Arial</vt:lpstr>
      <vt:lpstr>Book Antiqua</vt:lpstr>
      <vt:lpstr>Calibri</vt:lpstr>
      <vt:lpstr>Cambria</vt:lpstr>
      <vt:lpstr>Geneva</vt:lpstr>
      <vt:lpstr>Lucida Grande</vt:lpstr>
      <vt:lpstr>Times New Roman</vt:lpstr>
      <vt:lpstr>Verdana</vt:lpstr>
      <vt:lpstr>Presentation1</vt:lpstr>
      <vt:lpstr>Acrobat Document</vt:lpstr>
      <vt:lpstr>PowerPoint Presentation</vt:lpstr>
      <vt:lpstr>PowerPoint Presentation</vt:lpstr>
      <vt:lpstr>PowerPoint Presentation</vt:lpstr>
      <vt:lpstr>PowerPoint Presentation</vt:lpstr>
      <vt:lpstr>PowerPoint Presentation</vt:lpstr>
      <vt:lpstr>Formwork &amp; Falsework Components:</vt:lpstr>
      <vt:lpstr>Formwork &amp; Falsework: Example Assembling Formwork Kills</vt:lpstr>
      <vt:lpstr>Formwork &amp; Falsework: Stripping Kills </vt:lpstr>
      <vt:lpstr>Formwork &amp; Falsework: Components: Example Working With Sharps</vt:lpstr>
      <vt:lpstr>  Fundamental Factors to ensure Strength and Stability During health and Safety   i.   Foundations – Ability of the ground to carry loads  ii.  Structural Integrity – Ability for Temporary and cast in place “Permanent Works” to transfer load to the ground and to resist failure of structural elements, fixings by buckling, bending, shear, tension, torsion or deflection.  iii. Stability – Withstand Loadings either horizontal or vertical loadings without swaying, overturning or sliding failure </vt:lpstr>
      <vt:lpstr> 1. Principles and Designers to Consider for H&amp;S Temporary Works and allow for them in all permanent designs  2. Expect Contractors to be Competent and to Avoid Foreseeable risks in Temporary Works    3. Expect Contractors to Coordinate and Cooperate with others Liaising with permanent work designers  4. Expect Designers to Provide several degrees of observation and supervision </vt:lpstr>
      <vt:lpstr> 5. Principal Contractors and Sub Contractors –H&amp;S planning, managing coordinating, and monitoring their construction works so that it is carried out safely and without risks to health.  6. Work safe H&amp;S Notifications advise level of detail proportionate to the risks involved and permanent works  </vt:lpstr>
      <vt:lpstr> 7. This is holistic thinking covering the Design and Construction H&amp;S  8. That is, it is imperative that the same thinking for temporary works and site infrastructure is similarly provided to the same degree as that provided for the consideration of the design and consideration of the primary works.   </vt:lpstr>
      <vt:lpstr>Formwork &amp; Falsework: Definitions</vt:lpstr>
      <vt:lpstr>12. Consider “The Gaps” as all the plant, equipment, power supplies and permanent and temporary works that should be listed in the Preliminary and General Work Contract Clauses to “input” into the start of work or “receipt” from the completion of works.  13. “The Gaps Between are also Builders Works” eg Excavation, Trenching, Benching, Excavation Organic Removal and Temporary Slope stability prior to engineering or growth  14. So Gaps Between Works can be Temporary Works too ie Stock Piles or Structures ie Formwork, Falsework, Propping, Façade Retention, Needlings, Shoring, Edge Protection, Scaffolding.</vt:lpstr>
      <vt:lpstr> 7. Working at Height Regulations UK and NZ Building Codes and The Health and Safety Act   8. The designer has a part to play in that safe and clever design brings economy and safety  ie  9. Provide Photos say of tower to be painted  10. Or Provide Photos of windows to be cleaned</vt:lpstr>
      <vt:lpstr>Formwork &amp; Falsework: Beam Construction: Example 06</vt:lpstr>
      <vt:lpstr>Formwork &amp; Falsework: Beam Construction: Example 07</vt:lpstr>
      <vt:lpstr>Formwork &amp; Falsework: Beam Construction: Example 08</vt:lpstr>
      <vt:lpstr>PowerPoint Presentation</vt:lpstr>
      <vt:lpstr>PowerPoint Presentation</vt:lpstr>
      <vt:lpstr>PowerPoint Presentation</vt:lpstr>
      <vt:lpstr>PowerPoint Presentation</vt:lpstr>
      <vt:lpstr>PowerPoint Presentation</vt:lpstr>
      <vt:lpstr>Health and Safety at Work Act 2015 From Person Conducting a Business or Undertaking to everybodies responsibility. That is, Clients, Designers and Construction persons proactively identifying risks as well as monitoring and controlling risks.   19. Temporary Works Principles of Design and Construction Edited by Murray Grant and Peter F Pallett, Thomas Telford 2012 Preface Pages 1 -3 inclusive. </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Rattenbury</dc:creator>
  <cp:lastModifiedBy>Rodney Harvey</cp:lastModifiedBy>
  <cp:revision>567</cp:revision>
  <dcterms:created xsi:type="dcterms:W3CDTF">2004-04-02T03:59:49Z</dcterms:created>
  <dcterms:modified xsi:type="dcterms:W3CDTF">2021-05-31T05:24:07Z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0x0101004C2F68623001264E9C00AF7127E1F82C</vt:lpwstr>
  </property>
</Properties>
</file>