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9"/>
  </p:notesMasterIdLst>
  <p:handoutMasterIdLst>
    <p:handoutMasterId r:id="rId40"/>
  </p:handoutMasterIdLst>
  <p:sldIdLst>
    <p:sldId id="277" r:id="rId5"/>
    <p:sldId id="362" r:id="rId6"/>
    <p:sldId id="392" r:id="rId7"/>
    <p:sldId id="393" r:id="rId8"/>
    <p:sldId id="394" r:id="rId9"/>
    <p:sldId id="395" r:id="rId10"/>
    <p:sldId id="365" r:id="rId11"/>
    <p:sldId id="369" r:id="rId12"/>
    <p:sldId id="381" r:id="rId13"/>
    <p:sldId id="335" r:id="rId14"/>
    <p:sldId id="378" r:id="rId15"/>
    <p:sldId id="379" r:id="rId16"/>
    <p:sldId id="377" r:id="rId17"/>
    <p:sldId id="383" r:id="rId18"/>
    <p:sldId id="352" r:id="rId19"/>
    <p:sldId id="382" r:id="rId20"/>
    <p:sldId id="384" r:id="rId21"/>
    <p:sldId id="375" r:id="rId22"/>
    <p:sldId id="372" r:id="rId23"/>
    <p:sldId id="366" r:id="rId24"/>
    <p:sldId id="374" r:id="rId25"/>
    <p:sldId id="373" r:id="rId26"/>
    <p:sldId id="385" r:id="rId27"/>
    <p:sldId id="368" r:id="rId28"/>
    <p:sldId id="386" r:id="rId29"/>
    <p:sldId id="387" r:id="rId30"/>
    <p:sldId id="376" r:id="rId31"/>
    <p:sldId id="388" r:id="rId32"/>
    <p:sldId id="390" r:id="rId33"/>
    <p:sldId id="391" r:id="rId34"/>
    <p:sldId id="389" r:id="rId35"/>
    <p:sldId id="371" r:id="rId36"/>
    <p:sldId id="364" r:id="rId37"/>
    <p:sldId id="330" r:id="rId38"/>
  </p:sldIdLst>
  <p:sldSz cx="12192000" cy="6858000"/>
  <p:notesSz cx="7099300" cy="10234613"/>
  <p:defaultTextStyle>
    <a:defPPr>
      <a:defRPr lang="en-NZ"/>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2F7E1D"/>
    <a:srgbClr val="404040"/>
    <a:srgbClr val="2E7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25" autoAdjust="0"/>
    <p:restoredTop sz="90659" autoAdjust="0"/>
  </p:normalViewPr>
  <p:slideViewPr>
    <p:cSldViewPr snapToGrid="0">
      <p:cViewPr varScale="1">
        <p:scale>
          <a:sx n="99" d="100"/>
          <a:sy n="99" d="100"/>
        </p:scale>
        <p:origin x="252"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76363" cy="511731"/>
          </a:xfrm>
          <a:prstGeom prst="rect">
            <a:avLst/>
          </a:prstGeom>
        </p:spPr>
        <p:txBody>
          <a:bodyPr vert="horz" lIns="93576" tIns="46788" rIns="93576" bIns="46788" rtlCol="0"/>
          <a:lstStyle>
            <a:lvl1pPr algn="l">
              <a:defRPr sz="1200">
                <a:latin typeface="Arial" charset="0"/>
              </a:defRPr>
            </a:lvl1pPr>
          </a:lstStyle>
          <a:p>
            <a:pPr>
              <a:defRPr/>
            </a:pPr>
            <a:endParaRPr lang="en-NZ"/>
          </a:p>
        </p:txBody>
      </p:sp>
      <p:sp>
        <p:nvSpPr>
          <p:cNvPr id="3" name="Date Placeholder 2"/>
          <p:cNvSpPr>
            <a:spLocks noGrp="1"/>
          </p:cNvSpPr>
          <p:nvPr>
            <p:ph type="dt" sz="quarter" idx="1"/>
          </p:nvPr>
        </p:nvSpPr>
        <p:spPr>
          <a:xfrm>
            <a:off x="4021296" y="4"/>
            <a:ext cx="3076363" cy="511731"/>
          </a:xfrm>
          <a:prstGeom prst="rect">
            <a:avLst/>
          </a:prstGeom>
        </p:spPr>
        <p:txBody>
          <a:bodyPr vert="horz" lIns="93576" tIns="46788" rIns="93576" bIns="46788" rtlCol="0"/>
          <a:lstStyle>
            <a:lvl1pPr algn="r">
              <a:defRPr sz="1200">
                <a:latin typeface="Arial" charset="0"/>
              </a:defRPr>
            </a:lvl1pPr>
          </a:lstStyle>
          <a:p>
            <a:pPr>
              <a:defRPr/>
            </a:pPr>
            <a:fld id="{704D09D9-C0A9-4F74-8AAA-7CF649E3B89F}" type="datetimeFigureOut">
              <a:rPr lang="en-NZ"/>
              <a:pPr>
                <a:defRPr/>
              </a:pPr>
              <a:t>4/04/2022</a:t>
            </a:fld>
            <a:endParaRPr lang="en-NZ"/>
          </a:p>
        </p:txBody>
      </p:sp>
      <p:sp>
        <p:nvSpPr>
          <p:cNvPr id="4" name="Footer Placeholder 3"/>
          <p:cNvSpPr>
            <a:spLocks noGrp="1"/>
          </p:cNvSpPr>
          <p:nvPr>
            <p:ph type="ftr" sz="quarter" idx="2"/>
          </p:nvPr>
        </p:nvSpPr>
        <p:spPr>
          <a:xfrm>
            <a:off x="3" y="9721108"/>
            <a:ext cx="3076363" cy="511731"/>
          </a:xfrm>
          <a:prstGeom prst="rect">
            <a:avLst/>
          </a:prstGeom>
        </p:spPr>
        <p:txBody>
          <a:bodyPr vert="horz" lIns="93576" tIns="46788" rIns="93576" bIns="46788" rtlCol="0" anchor="b"/>
          <a:lstStyle>
            <a:lvl1pPr algn="l">
              <a:defRPr sz="1200">
                <a:latin typeface="Arial" charset="0"/>
              </a:defRPr>
            </a:lvl1pPr>
          </a:lstStyle>
          <a:p>
            <a:pPr>
              <a:defRPr/>
            </a:pPr>
            <a:endParaRPr lang="en-NZ"/>
          </a:p>
        </p:txBody>
      </p:sp>
      <p:sp>
        <p:nvSpPr>
          <p:cNvPr id="5" name="Slide Number Placeholder 4"/>
          <p:cNvSpPr>
            <a:spLocks noGrp="1"/>
          </p:cNvSpPr>
          <p:nvPr>
            <p:ph type="sldNum" sz="quarter" idx="3"/>
          </p:nvPr>
        </p:nvSpPr>
        <p:spPr>
          <a:xfrm>
            <a:off x="4021296" y="9721108"/>
            <a:ext cx="3076363" cy="511731"/>
          </a:xfrm>
          <a:prstGeom prst="rect">
            <a:avLst/>
          </a:prstGeom>
        </p:spPr>
        <p:txBody>
          <a:bodyPr vert="horz" lIns="93576" tIns="46788" rIns="93576" bIns="46788" rtlCol="0" anchor="b"/>
          <a:lstStyle>
            <a:lvl1pPr algn="r">
              <a:defRPr sz="1200">
                <a:latin typeface="Arial" charset="0"/>
              </a:defRPr>
            </a:lvl1pPr>
          </a:lstStyle>
          <a:p>
            <a:pPr>
              <a:defRPr/>
            </a:pPr>
            <a:fld id="{065F6E54-24FA-4AB1-BEBE-783DBF3A237A}" type="slidenum">
              <a:rPr lang="en-NZ"/>
              <a:pPr>
                <a:defRPr/>
              </a:pPr>
              <a:t>‹#›</a:t>
            </a:fld>
            <a:endParaRPr lang="en-NZ"/>
          </a:p>
        </p:txBody>
      </p:sp>
    </p:spTree>
    <p:extLst>
      <p:ext uri="{BB962C8B-B14F-4D97-AF65-F5344CB8AC3E}">
        <p14:creationId xmlns:p14="http://schemas.microsoft.com/office/powerpoint/2010/main" val="2985311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076363" cy="511731"/>
          </a:xfrm>
          <a:prstGeom prst="rect">
            <a:avLst/>
          </a:prstGeom>
        </p:spPr>
        <p:txBody>
          <a:bodyPr vert="horz" lIns="93576" tIns="46788" rIns="93576" bIns="46788"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1296" y="4"/>
            <a:ext cx="3076363" cy="511731"/>
          </a:xfrm>
          <a:prstGeom prst="rect">
            <a:avLst/>
          </a:prstGeom>
        </p:spPr>
        <p:txBody>
          <a:bodyPr vert="horz" lIns="93576" tIns="46788" rIns="93576" bIns="46788" rtlCol="0"/>
          <a:lstStyle>
            <a:lvl1pPr algn="r" fontAlgn="auto">
              <a:spcBef>
                <a:spcPts val="0"/>
              </a:spcBef>
              <a:spcAft>
                <a:spcPts val="0"/>
              </a:spcAft>
              <a:defRPr sz="1200">
                <a:latin typeface="+mn-lt"/>
              </a:defRPr>
            </a:lvl1pPr>
          </a:lstStyle>
          <a:p>
            <a:pPr>
              <a:defRPr/>
            </a:pPr>
            <a:fld id="{3CA74866-DAD4-4540-BAAE-7B2962ADC7BD}" type="datetimeFigureOut">
              <a:rPr lang="en-US"/>
              <a:pPr>
                <a:defRPr/>
              </a:pPr>
              <a:t>4/4/2022</a:t>
            </a:fld>
            <a:endParaRPr lang="en-US"/>
          </a:p>
        </p:txBody>
      </p:sp>
      <p:sp>
        <p:nvSpPr>
          <p:cNvPr id="4" name="Slide Image Placeholder 3"/>
          <p:cNvSpPr>
            <a:spLocks noGrp="1" noRot="1" noChangeAspect="1"/>
          </p:cNvSpPr>
          <p:nvPr>
            <p:ph type="sldImg" idx="2"/>
          </p:nvPr>
        </p:nvSpPr>
        <p:spPr>
          <a:xfrm>
            <a:off x="138113" y="766763"/>
            <a:ext cx="6823075" cy="3838575"/>
          </a:xfrm>
          <a:prstGeom prst="rect">
            <a:avLst/>
          </a:prstGeom>
          <a:noFill/>
          <a:ln w="12700">
            <a:solidFill>
              <a:prstClr val="black"/>
            </a:solidFill>
          </a:ln>
        </p:spPr>
        <p:txBody>
          <a:bodyPr vert="horz" lIns="93576" tIns="46788" rIns="93576" bIns="46788" rtlCol="0" anchor="ctr"/>
          <a:lstStyle/>
          <a:p>
            <a:pPr lvl="0"/>
            <a:endParaRPr lang="en-US" noProof="0"/>
          </a:p>
        </p:txBody>
      </p:sp>
      <p:sp>
        <p:nvSpPr>
          <p:cNvPr id="5" name="Notes Placeholder 4"/>
          <p:cNvSpPr>
            <a:spLocks noGrp="1"/>
          </p:cNvSpPr>
          <p:nvPr>
            <p:ph type="body" sz="quarter" idx="3"/>
          </p:nvPr>
        </p:nvSpPr>
        <p:spPr>
          <a:xfrm>
            <a:off x="709931" y="4861442"/>
            <a:ext cx="5679440" cy="4605575"/>
          </a:xfrm>
          <a:prstGeom prst="rect">
            <a:avLst/>
          </a:prstGeom>
        </p:spPr>
        <p:txBody>
          <a:bodyPr vert="horz" lIns="93576" tIns="46788" rIns="93576" bIns="46788" rtlCol="0">
            <a:normAutofit/>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endParaRPr lang="en-US" noProof="0"/>
          </a:p>
        </p:txBody>
      </p:sp>
      <p:sp>
        <p:nvSpPr>
          <p:cNvPr id="6" name="Footer Placeholder 5"/>
          <p:cNvSpPr>
            <a:spLocks noGrp="1"/>
          </p:cNvSpPr>
          <p:nvPr>
            <p:ph type="ftr" sz="quarter" idx="4"/>
          </p:nvPr>
        </p:nvSpPr>
        <p:spPr>
          <a:xfrm>
            <a:off x="3" y="9721108"/>
            <a:ext cx="3076363" cy="511731"/>
          </a:xfrm>
          <a:prstGeom prst="rect">
            <a:avLst/>
          </a:prstGeom>
        </p:spPr>
        <p:txBody>
          <a:bodyPr vert="horz" lIns="93576" tIns="46788" rIns="93576" bIns="46788"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21296" y="9721108"/>
            <a:ext cx="3076363" cy="511731"/>
          </a:xfrm>
          <a:prstGeom prst="rect">
            <a:avLst/>
          </a:prstGeom>
        </p:spPr>
        <p:txBody>
          <a:bodyPr vert="horz" lIns="93576" tIns="46788" rIns="93576" bIns="46788" rtlCol="0" anchor="b"/>
          <a:lstStyle>
            <a:lvl1pPr algn="r" fontAlgn="auto">
              <a:spcBef>
                <a:spcPts val="0"/>
              </a:spcBef>
              <a:spcAft>
                <a:spcPts val="0"/>
              </a:spcAft>
              <a:defRPr sz="1200">
                <a:latin typeface="+mn-lt"/>
              </a:defRPr>
            </a:lvl1pPr>
          </a:lstStyle>
          <a:p>
            <a:pPr>
              <a:defRPr/>
            </a:pPr>
            <a:fld id="{499B2479-24F6-4144-AD98-821F4572C890}" type="slidenum">
              <a:rPr lang="en-US"/>
              <a:pPr>
                <a:defRPr/>
              </a:pPr>
              <a:t>‹#›</a:t>
            </a:fld>
            <a:endParaRPr lang="en-US"/>
          </a:p>
        </p:txBody>
      </p:sp>
    </p:spTree>
    <p:extLst>
      <p:ext uri="{BB962C8B-B14F-4D97-AF65-F5344CB8AC3E}">
        <p14:creationId xmlns:p14="http://schemas.microsoft.com/office/powerpoint/2010/main" val="11517221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a:spLocks noGrp="1" noChangeArrowheads="1"/>
          </p:cNvSpPr>
          <p:nvPr>
            <p:ph type="hdr" sz="quarter"/>
          </p:nvPr>
        </p:nvSpPr>
        <p:spPr/>
        <p:txBody>
          <a:bodyPr/>
          <a:lstStyle/>
          <a:p>
            <a:pPr>
              <a:defRPr/>
            </a:pPr>
            <a:r>
              <a:rPr lang="en-GB"/>
              <a:t>Unitec New Zealand</a:t>
            </a:r>
          </a:p>
        </p:txBody>
      </p:sp>
      <p:sp>
        <p:nvSpPr>
          <p:cNvPr id="41987" name="Rectangle 2"/>
          <p:cNvSpPr>
            <a:spLocks noGrp="1" noRot="1" noChangeAspect="1" noChangeArrowheads="1" noTextEdit="1"/>
          </p:cNvSpPr>
          <p:nvPr>
            <p:ph type="sldImg"/>
          </p:nvPr>
        </p:nvSpPr>
        <p:spPr bwMode="auto">
          <a:xfrm>
            <a:off x="138113" y="766763"/>
            <a:ext cx="6823075" cy="3838575"/>
          </a:xfrm>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a:t>No Use of</a:t>
            </a:r>
            <a:r>
              <a:rPr lang="en-US" baseline="0" dirty="0"/>
              <a:t> big plans this  week. Crap Drainage plans.</a:t>
            </a:r>
            <a:endParaRPr lang="en-US" dirty="0"/>
          </a:p>
        </p:txBody>
      </p:sp>
    </p:spTree>
    <p:extLst>
      <p:ext uri="{BB962C8B-B14F-4D97-AF65-F5344CB8AC3E}">
        <p14:creationId xmlns:p14="http://schemas.microsoft.com/office/powerpoint/2010/main" val="3289031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Logo side.png" descr="/Users/abold/Desktop/Logo side.png"/>
          <p:cNvPicPr>
            <a:picLocks noChangeAspect="1"/>
          </p:cNvPicPr>
          <p:nvPr/>
        </p:nvPicPr>
        <p:blipFill>
          <a:blip r:embed="rId2"/>
          <a:srcRect/>
          <a:stretch>
            <a:fillRect/>
          </a:stretch>
        </p:blipFill>
        <p:spPr bwMode="auto">
          <a:xfrm>
            <a:off x="-2117" y="685801"/>
            <a:ext cx="3831168" cy="2874963"/>
          </a:xfrm>
          <a:prstGeom prst="rect">
            <a:avLst/>
          </a:prstGeom>
          <a:noFill/>
          <a:ln w="9525">
            <a:noFill/>
            <a:miter lim="800000"/>
            <a:headEnd/>
            <a:tailEnd/>
          </a:ln>
        </p:spPr>
      </p:pic>
      <p:pic>
        <p:nvPicPr>
          <p:cNvPr id="5" name="Picture 7" descr="Unitec logo.png"/>
          <p:cNvPicPr>
            <a:picLocks noChangeAspect="1"/>
          </p:cNvPicPr>
          <p:nvPr/>
        </p:nvPicPr>
        <p:blipFill>
          <a:blip r:embed="rId3"/>
          <a:srcRect/>
          <a:stretch>
            <a:fillRect/>
          </a:stretch>
        </p:blipFill>
        <p:spPr bwMode="auto">
          <a:xfrm>
            <a:off x="321733" y="998538"/>
            <a:ext cx="2844800" cy="2133600"/>
          </a:xfrm>
          <a:prstGeom prst="rect">
            <a:avLst/>
          </a:prstGeom>
          <a:noFill/>
          <a:ln w="9525">
            <a:noFill/>
            <a:miter lim="800000"/>
            <a:headEnd/>
            <a:tailEnd/>
          </a:ln>
        </p:spPr>
      </p:pic>
      <p:sp>
        <p:nvSpPr>
          <p:cNvPr id="2" name="Title 1"/>
          <p:cNvSpPr>
            <a:spLocks noGrp="1"/>
          </p:cNvSpPr>
          <p:nvPr>
            <p:ph type="ctrTitle"/>
          </p:nvPr>
        </p:nvSpPr>
        <p:spPr>
          <a:xfrm>
            <a:off x="3921887" y="2139354"/>
            <a:ext cx="6865471" cy="3152159"/>
          </a:xfrm>
        </p:spPr>
        <p:txBody>
          <a:bodyPr/>
          <a:lstStyle>
            <a:lvl1pPr algn="r" defTabSz="457200" rtl="0" fontAlgn="auto">
              <a:spcBef>
                <a:spcPts val="0"/>
              </a:spcBef>
              <a:spcAft>
                <a:spcPts val="1800"/>
              </a:spcAft>
              <a:defRPr lang="en-US" sz="4800" kern="1200" dirty="0">
                <a:solidFill>
                  <a:schemeClr val="tx1">
                    <a:lumMod val="75000"/>
                    <a:lumOff val="25000"/>
                  </a:schemeClr>
                </a:solidFill>
                <a:latin typeface="Verdana"/>
                <a:ea typeface="+mn-ea"/>
                <a:cs typeface="Verdana"/>
              </a:defRPr>
            </a:lvl1pPr>
          </a:lstStyle>
          <a:p>
            <a:r>
              <a:rPr lang="en-US"/>
              <a:t>Click to edit Master title style</a:t>
            </a:r>
            <a:endParaRPr lang="en-US" dirty="0"/>
          </a:p>
        </p:txBody>
      </p:sp>
      <p:sp>
        <p:nvSpPr>
          <p:cNvPr id="3" name="Subtitle 2"/>
          <p:cNvSpPr>
            <a:spLocks noGrp="1"/>
          </p:cNvSpPr>
          <p:nvPr>
            <p:ph type="subTitle" idx="1"/>
          </p:nvPr>
        </p:nvSpPr>
        <p:spPr>
          <a:xfrm>
            <a:off x="3921887" y="5291513"/>
            <a:ext cx="6865471" cy="515525"/>
          </a:xfrm>
          <a:noFill/>
          <a:ln>
            <a:noFill/>
          </a:ln>
        </p:spPr>
        <p:txBody>
          <a:bodyPr anchor="ctr"/>
          <a:lstStyle>
            <a:lvl1pPr marL="0" indent="0" algn="r">
              <a:buNone/>
              <a:defRPr lang="en-US" sz="2000" dirty="0">
                <a:solidFill>
                  <a:schemeClr val="tx1">
                    <a:lumMod val="75000"/>
                    <a:lumOff val="25000"/>
                  </a:schemeClr>
                </a:solidFill>
                <a:latin typeface="Verdana"/>
                <a:cs typeface="Verdana"/>
              </a:defRPr>
            </a:lvl1pPr>
          </a:lstStyle>
          <a:p>
            <a:pPr lvl="0"/>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a:lvl1pPr>
          </a:lstStyle>
          <a:p>
            <a:pPr>
              <a:defRPr/>
            </a:pPr>
            <a:fld id="{C7F71513-8326-4F80-8B73-97DEF5767A8F}" type="datetime1">
              <a:rPr lang="en-NZ"/>
              <a:pPr>
                <a:defRPr/>
              </a:pPr>
              <a:t>4/04/2022</a:t>
            </a:fld>
            <a:endParaRPr lang="en-US"/>
          </a:p>
        </p:txBody>
      </p:sp>
      <p:sp>
        <p:nvSpPr>
          <p:cNvPr id="4"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5" name="Slide Number Placeholder 5"/>
          <p:cNvSpPr>
            <a:spLocks noGrp="1"/>
          </p:cNvSpPr>
          <p:nvPr>
            <p:ph type="sldNum" sz="quarter" idx="12"/>
          </p:nvPr>
        </p:nvSpPr>
        <p:spPr/>
        <p:txBody>
          <a:bodyPr/>
          <a:lstStyle>
            <a:lvl1pPr>
              <a:defRPr/>
            </a:lvl1pPr>
          </a:lstStyle>
          <a:p>
            <a:pPr>
              <a:defRPr/>
            </a:pPr>
            <a:fld id="{1BB3DA5C-E08C-4663-A747-7AB10AA510D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5"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609601" y="780990"/>
            <a:ext cx="4011084" cy="1043283"/>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766733" y="871268"/>
            <a:ext cx="6815667" cy="5254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914551"/>
            <a:ext cx="4011084" cy="42116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1452DA24-BF31-4A28-BD4A-FA65A89BD0FD}" type="datetime1">
              <a:rPr lang="en-NZ"/>
              <a:pPr>
                <a:defRPr/>
              </a:pPr>
              <a:t>4/04/2022</a:t>
            </a:fld>
            <a:endParaRPr lang="en-US"/>
          </a:p>
        </p:txBody>
      </p:sp>
      <p:sp>
        <p:nvSpPr>
          <p:cNvPr id="7"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pPr>
              <a:defRPr/>
            </a:pPr>
            <a:fld id="{65863350-54DD-4870-82F7-4DED635B160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86928"/>
            <a:ext cx="7315200" cy="3640647"/>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20B1114C-D770-4CA3-A2EE-3995B7E672AF}" type="datetime1">
              <a:rPr lang="en-NZ"/>
              <a:pPr>
                <a:defRPr/>
              </a:pPr>
              <a:t>4/04/2022</a:t>
            </a:fld>
            <a:endParaRPr lang="en-US"/>
          </a:p>
        </p:txBody>
      </p:sp>
      <p:sp>
        <p:nvSpPr>
          <p:cNvPr id="7"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pPr>
              <a:defRPr/>
            </a:pPr>
            <a:fld id="{70D77555-C54A-4084-82B5-3ED10F3151D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pic>
        <p:nvPicPr>
          <p:cNvPr id="4"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609600" y="970526"/>
            <a:ext cx="10972800" cy="1030805"/>
          </a:xfrm>
        </p:spPr>
        <p:txBody>
          <a:bodyPr/>
          <a:lstStyle/>
          <a:p>
            <a:r>
              <a:rPr lang="en-US"/>
              <a:t>Click to edit Master title style</a:t>
            </a:r>
          </a:p>
        </p:txBody>
      </p:sp>
      <p:sp>
        <p:nvSpPr>
          <p:cNvPr id="3" name="Vertical Text Placeholder 2"/>
          <p:cNvSpPr>
            <a:spLocks noGrp="1"/>
          </p:cNvSpPr>
          <p:nvPr>
            <p:ph type="body" orient="vert" idx="1"/>
          </p:nvPr>
        </p:nvSpPr>
        <p:spPr>
          <a:xfrm>
            <a:off x="609600" y="2044461"/>
            <a:ext cx="10972800" cy="4081703"/>
          </a:xfrm>
        </p:spPr>
        <p:txBody>
          <a:bodyPr vert="eaVert"/>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1EE027B-27CA-4969-A18C-508B50FB2828}" type="datetime1">
              <a:rPr lang="en-NZ"/>
              <a:pPr>
                <a:defRPr/>
              </a:pPr>
              <a:t>4/04/2022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pPr>
              <a:defRPr/>
            </a:pPr>
            <a:fld id="{A571C5CF-8BA1-4570-9647-12E68EBB27A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pic>
        <p:nvPicPr>
          <p:cNvPr id="4"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Vertical Title 1"/>
          <p:cNvSpPr>
            <a:spLocks noGrp="1"/>
          </p:cNvSpPr>
          <p:nvPr>
            <p:ph type="title" orient="vert"/>
          </p:nvPr>
        </p:nvSpPr>
        <p:spPr>
          <a:xfrm>
            <a:off x="8839200" y="1043797"/>
            <a:ext cx="2743200" cy="50823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043797"/>
            <a:ext cx="8026400" cy="50823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642A6ED-0428-4F1B-8D37-DB4CC0B94C89}" type="datetime1">
              <a:rPr lang="en-NZ"/>
              <a:pPr>
                <a:defRPr/>
              </a:pPr>
              <a:t>4/04/2022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pPr>
              <a:defRPr/>
            </a:pPr>
            <a:fld id="{50FBEED3-169A-4492-8848-AC1E48C0B3A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srcRect/>
          <a:stretch>
            <a:fillRect/>
          </a:stretch>
        </p:blipFill>
        <p:spPr bwMode="auto">
          <a:xfrm>
            <a:off x="0" y="42863"/>
            <a:ext cx="1913467" cy="1435100"/>
          </a:xfrm>
          <a:prstGeom prst="rect">
            <a:avLst/>
          </a:prstGeom>
          <a:noFill/>
          <a:ln w="9525">
            <a:noFill/>
            <a:miter lim="800000"/>
            <a:headEnd/>
            <a:tailEnd/>
          </a:ln>
        </p:spPr>
      </p:pic>
      <p:sp>
        <p:nvSpPr>
          <p:cNvPr id="5" name="Rectangle 8"/>
          <p:cNvSpPr>
            <a:spLocks noChangeArrowheads="1"/>
          </p:cNvSpPr>
          <p:nvPr/>
        </p:nvSpPr>
        <p:spPr bwMode="auto">
          <a:xfrm>
            <a:off x="531285" y="6491289"/>
            <a:ext cx="4963583" cy="230187"/>
          </a:xfrm>
          <a:prstGeom prst="rect">
            <a:avLst/>
          </a:prstGeom>
          <a:noFill/>
          <a:ln w="9525">
            <a:noFill/>
            <a:miter lim="800000"/>
            <a:headEnd/>
            <a:tailEnd/>
          </a:ln>
        </p:spPr>
        <p:txBody>
          <a:bodyPr>
            <a:spAutoFit/>
          </a:bodyPr>
          <a:lstStyle/>
          <a:p>
            <a:pPr>
              <a:defRPr/>
            </a:pPr>
            <a:r>
              <a:rPr lang="en-NZ" sz="900">
                <a:solidFill>
                  <a:srgbClr val="404040"/>
                </a:solidFill>
                <a:latin typeface="Verdana" pitchFamily="34" charset="0"/>
                <a:ea typeface="Verdana" pitchFamily="34" charset="0"/>
                <a:cs typeface="Verdana" pitchFamily="34" charset="0"/>
              </a:rPr>
              <a:t>&gt;&gt;FACULTY OF TECHNOLOGY AND BUILT ENVIRONMENT</a:t>
            </a:r>
          </a:p>
        </p:txBody>
      </p:sp>
      <p:grpSp>
        <p:nvGrpSpPr>
          <p:cNvPr id="6" name="Group 8"/>
          <p:cNvGrpSpPr>
            <a:grpSpLocks/>
          </p:cNvGrpSpPr>
          <p:nvPr/>
        </p:nvGrpSpPr>
        <p:grpSpPr bwMode="auto">
          <a:xfrm>
            <a:off x="0" y="-9525"/>
            <a:ext cx="12192000" cy="2017713"/>
            <a:chOff x="152400" y="-387350"/>
            <a:chExt cx="9326563" cy="2203450"/>
          </a:xfrm>
        </p:grpSpPr>
        <p:pic>
          <p:nvPicPr>
            <p:cNvPr id="7" name="Picture 3" descr="top large weave.png"/>
            <p:cNvPicPr>
              <a:picLocks noChangeAspect="1"/>
            </p:cNvPicPr>
            <p:nvPr/>
          </p:nvPicPr>
          <p:blipFill>
            <a:blip r:embed="rId3"/>
            <a:srcRect/>
            <a:stretch>
              <a:fillRect/>
            </a:stretch>
          </p:blipFill>
          <p:spPr bwMode="auto">
            <a:xfrm>
              <a:off x="152400" y="-387350"/>
              <a:ext cx="9326563" cy="2203450"/>
            </a:xfrm>
            <a:prstGeom prst="rect">
              <a:avLst/>
            </a:prstGeom>
            <a:noFill/>
            <a:ln w="9525">
              <a:noFill/>
              <a:miter lim="800000"/>
              <a:headEnd/>
              <a:tailEnd/>
            </a:ln>
          </p:spPr>
        </p:pic>
        <p:pic>
          <p:nvPicPr>
            <p:cNvPr id="8" name="Picture 15" descr="Unitec logo.png"/>
            <p:cNvPicPr>
              <a:picLocks noChangeAspect="1"/>
            </p:cNvPicPr>
            <p:nvPr/>
          </p:nvPicPr>
          <p:blipFill>
            <a:blip r:embed="rId2"/>
            <a:srcRect/>
            <a:stretch>
              <a:fillRect/>
            </a:stretch>
          </p:blipFill>
          <p:spPr bwMode="auto">
            <a:xfrm>
              <a:off x="152400" y="-16207"/>
              <a:ext cx="1435100" cy="1435100"/>
            </a:xfrm>
            <a:prstGeom prst="rect">
              <a:avLst/>
            </a:prstGeom>
            <a:noFill/>
            <a:ln w="9525">
              <a:noFill/>
              <a:miter lim="800000"/>
              <a:headEnd/>
              <a:tailEnd/>
            </a:ln>
          </p:spPr>
        </p:pic>
      </p:grpSp>
      <p:sp>
        <p:nvSpPr>
          <p:cNvPr id="2" name="Title 1"/>
          <p:cNvSpPr>
            <a:spLocks noGrp="1"/>
          </p:cNvSpPr>
          <p:nvPr>
            <p:ph type="title"/>
          </p:nvPr>
        </p:nvSpPr>
        <p:spPr>
          <a:xfrm>
            <a:off x="1552951" y="2660071"/>
            <a:ext cx="9918615" cy="508928"/>
          </a:xfrm>
        </p:spPr>
        <p:txBody>
          <a:bodyPr/>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1584618" y="3301341"/>
            <a:ext cx="9918615" cy="2824823"/>
          </a:xfrm>
        </p:spPr>
        <p:txBody>
          <a:bodyPr/>
          <a:lstStyle>
            <a:lvl1pPr marL="0" indent="0">
              <a:spcAft>
                <a:spcPts val="1800"/>
              </a:spcAft>
              <a:buNone/>
              <a:defRPr sz="2000">
                <a:solidFill>
                  <a:srgbClr val="404040"/>
                </a:solidFill>
                <a:latin typeface="Verdana" pitchFamily="34" charset="0"/>
                <a:ea typeface="Verdana" pitchFamily="34" charset="0"/>
                <a:cs typeface="Verdana" pitchFamily="34" charset="0"/>
              </a:defRPr>
            </a:lvl1pPr>
            <a:lvl2pPr marL="4763" indent="0">
              <a:buNone/>
              <a:defRPr sz="14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10"/>
          </p:nvPr>
        </p:nvSpPr>
        <p:spPr>
          <a:xfrm>
            <a:off x="531284" y="6249989"/>
            <a:ext cx="2150533"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2FF6513A-F8AB-4125-8D30-27DF49B296DB}" type="datetime1">
              <a:rPr lang="en-NZ"/>
              <a:pPr>
                <a:defRPr/>
              </a:pPr>
              <a:t>4/04/2022</a:t>
            </a:fld>
            <a:endParaRPr lang="en-NZ" dirty="0"/>
          </a:p>
        </p:txBody>
      </p:sp>
      <p:sp>
        <p:nvSpPr>
          <p:cNvPr id="10" name="Footer Placeholder 4"/>
          <p:cNvSpPr>
            <a:spLocks noGrp="1"/>
          </p:cNvSpPr>
          <p:nvPr>
            <p:ph type="ftr" sz="quarter" idx="11"/>
          </p:nvPr>
        </p:nvSpPr>
        <p:spPr>
          <a:xfrm>
            <a:off x="6555318" y="6491289"/>
            <a:ext cx="5058833"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t>&gt;&gt;DEPARTMENT TITLE EDIT IN HEADER &amp; FOOTER</a:t>
            </a:r>
            <a:endParaRPr dirty="0"/>
          </a:p>
        </p:txBody>
      </p:sp>
      <p:sp>
        <p:nvSpPr>
          <p:cNvPr id="11" name="Slide Number Placeholder 5"/>
          <p:cNvSpPr>
            <a:spLocks noGrp="1"/>
          </p:cNvSpPr>
          <p:nvPr>
            <p:ph type="sldNum" sz="quarter" idx="12"/>
          </p:nvPr>
        </p:nvSpPr>
        <p:spPr>
          <a:xfrm>
            <a:off x="11051118" y="6170614"/>
            <a:ext cx="563033" cy="231775"/>
          </a:xfrm>
        </p:spPr>
        <p:txBody>
          <a:bodyPr wrap="square">
            <a:spAutoFit/>
          </a:bodyPr>
          <a:lstStyle>
            <a:lvl1pPr>
              <a:defRPr lang="en-US" sz="900">
                <a:solidFill>
                  <a:schemeClr val="tx1">
                    <a:lumMod val="75000"/>
                    <a:lumOff val="25000"/>
                  </a:schemeClr>
                </a:solidFill>
                <a:latin typeface="Verdana"/>
                <a:cs typeface="Verdana"/>
              </a:defRPr>
            </a:lvl1pPr>
          </a:lstStyle>
          <a:p>
            <a:pPr>
              <a:defRPr/>
            </a:pPr>
            <a:fld id="{1A3E5054-A2F7-46FC-B618-424F87A04C87}" type="slidenum">
              <a:rPr lang="en-NZ"/>
              <a:pPr>
                <a:defRPr/>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15" descr="Unitec logo.png"/>
          <p:cNvPicPr>
            <a:picLocks noChangeAspect="1"/>
          </p:cNvPicPr>
          <p:nvPr/>
        </p:nvPicPr>
        <p:blipFill>
          <a:blip r:embed="rId2"/>
          <a:srcRect/>
          <a:stretch>
            <a:fillRect/>
          </a:stretch>
        </p:blipFill>
        <p:spPr bwMode="auto">
          <a:xfrm>
            <a:off x="0" y="42863"/>
            <a:ext cx="1913467" cy="1435100"/>
          </a:xfrm>
          <a:prstGeom prst="rect">
            <a:avLst/>
          </a:prstGeom>
          <a:noFill/>
          <a:ln w="9525">
            <a:noFill/>
            <a:miter lim="800000"/>
            <a:headEnd/>
            <a:tailEnd/>
          </a:ln>
        </p:spPr>
      </p:pic>
      <p:sp>
        <p:nvSpPr>
          <p:cNvPr id="5" name="Rectangle 4"/>
          <p:cNvSpPr>
            <a:spLocks noChangeArrowheads="1"/>
          </p:cNvSpPr>
          <p:nvPr/>
        </p:nvSpPr>
        <p:spPr bwMode="auto">
          <a:xfrm>
            <a:off x="531285" y="6491289"/>
            <a:ext cx="4963583" cy="230187"/>
          </a:xfrm>
          <a:prstGeom prst="rect">
            <a:avLst/>
          </a:prstGeom>
          <a:noFill/>
          <a:ln w="9525">
            <a:noFill/>
            <a:miter lim="800000"/>
            <a:headEnd/>
            <a:tailEnd/>
          </a:ln>
        </p:spPr>
        <p:txBody>
          <a:bodyPr>
            <a:spAutoFit/>
          </a:bodyPr>
          <a:lstStyle/>
          <a:p>
            <a:pPr>
              <a:defRPr/>
            </a:pPr>
            <a:r>
              <a:rPr lang="en-NZ" sz="900">
                <a:solidFill>
                  <a:srgbClr val="404040"/>
                </a:solidFill>
                <a:latin typeface="Verdana" pitchFamily="34" charset="0"/>
                <a:ea typeface="Verdana" pitchFamily="34" charset="0"/>
                <a:cs typeface="Verdana" pitchFamily="34" charset="0"/>
              </a:rPr>
              <a:t>&gt;&gt;FACULTY OF TECHNOLOGY AND BUILT ENVIRONMENT</a:t>
            </a:r>
          </a:p>
        </p:txBody>
      </p:sp>
      <p:pic>
        <p:nvPicPr>
          <p:cNvPr id="6" name="Picture 9" descr="U.png"/>
          <p:cNvPicPr>
            <a:picLocks noChangeAspect="1"/>
          </p:cNvPicPr>
          <p:nvPr/>
        </p:nvPicPr>
        <p:blipFill>
          <a:blip r:embed="rId3"/>
          <a:srcRect/>
          <a:stretch>
            <a:fillRect/>
          </a:stretch>
        </p:blipFill>
        <p:spPr bwMode="auto">
          <a:xfrm>
            <a:off x="345018" y="161925"/>
            <a:ext cx="687916" cy="711200"/>
          </a:xfrm>
          <a:prstGeom prst="rect">
            <a:avLst/>
          </a:prstGeom>
          <a:noFill/>
          <a:ln w="9525">
            <a:noFill/>
            <a:miter lim="800000"/>
            <a:headEnd/>
            <a:tailEnd/>
          </a:ln>
        </p:spPr>
      </p:pic>
      <p:pic>
        <p:nvPicPr>
          <p:cNvPr id="7" name="Picture 3" descr="Top Slope.png"/>
          <p:cNvPicPr>
            <a:picLocks noChangeAspect="1"/>
          </p:cNvPicPr>
          <p:nvPr/>
        </p:nvPicPr>
        <p:blipFill>
          <a:blip r:embed="rId4"/>
          <a:srcRect/>
          <a:stretch>
            <a:fillRect/>
          </a:stretch>
        </p:blipFill>
        <p:spPr bwMode="auto">
          <a:xfrm>
            <a:off x="-2117" y="-3175"/>
            <a:ext cx="12192001" cy="1657350"/>
          </a:xfrm>
          <a:prstGeom prst="rect">
            <a:avLst/>
          </a:prstGeom>
          <a:noFill/>
          <a:ln w="9525">
            <a:noFill/>
            <a:miter lim="800000"/>
            <a:headEnd/>
            <a:tailEnd/>
          </a:ln>
        </p:spPr>
      </p:pic>
      <p:pic>
        <p:nvPicPr>
          <p:cNvPr id="8" name="Picture 9" descr="U.png"/>
          <p:cNvPicPr>
            <a:picLocks noChangeAspect="1"/>
          </p:cNvPicPr>
          <p:nvPr/>
        </p:nvPicPr>
        <p:blipFill>
          <a:blip r:embed="rId3"/>
          <a:srcRect/>
          <a:stretch>
            <a:fillRect/>
          </a:stretch>
        </p:blipFill>
        <p:spPr bwMode="auto">
          <a:xfrm>
            <a:off x="345018" y="127000"/>
            <a:ext cx="687916" cy="711200"/>
          </a:xfrm>
          <a:prstGeom prst="rect">
            <a:avLst/>
          </a:prstGeom>
          <a:noFill/>
          <a:ln w="9525">
            <a:noFill/>
            <a:miter lim="800000"/>
            <a:headEnd/>
            <a:tailEnd/>
          </a:ln>
        </p:spPr>
      </p:pic>
      <p:sp>
        <p:nvSpPr>
          <p:cNvPr id="3" name="Content Placeholder 2"/>
          <p:cNvSpPr>
            <a:spLocks noGrp="1"/>
          </p:cNvSpPr>
          <p:nvPr>
            <p:ph idx="1"/>
          </p:nvPr>
        </p:nvSpPr>
        <p:spPr>
          <a:xfrm>
            <a:off x="1552951" y="2018806"/>
            <a:ext cx="9918616"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52950" y="463196"/>
            <a:ext cx="10504449" cy="508928"/>
          </a:xfrm>
        </p:spPr>
        <p:txBody>
          <a:bodyPr/>
          <a:lstStyle>
            <a:lvl1pPr algn="l">
              <a:defRPr sz="2400">
                <a:solidFill>
                  <a:schemeClr val="bg1"/>
                </a:solidFill>
              </a:defRPr>
            </a:lvl1pPr>
          </a:lstStyle>
          <a:p>
            <a:r>
              <a:rPr lang="en-US"/>
              <a:t>Click to edit Master title style</a:t>
            </a:r>
            <a:endParaRPr lang="en-US" dirty="0"/>
          </a:p>
        </p:txBody>
      </p:sp>
      <p:sp>
        <p:nvSpPr>
          <p:cNvPr id="9" name="Date Placeholder 3"/>
          <p:cNvSpPr>
            <a:spLocks noGrp="1"/>
          </p:cNvSpPr>
          <p:nvPr>
            <p:ph type="dt" sz="half" idx="10"/>
          </p:nvPr>
        </p:nvSpPr>
        <p:spPr>
          <a:xfrm>
            <a:off x="531284" y="6249989"/>
            <a:ext cx="2150533"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A5A04B46-910F-4B9C-A069-424F4BD2AAA3}" type="datetime1">
              <a:rPr lang="en-NZ"/>
              <a:pPr>
                <a:defRPr/>
              </a:pPr>
              <a:t>4/04/2022</a:t>
            </a:fld>
            <a:endParaRPr lang="en-NZ"/>
          </a:p>
        </p:txBody>
      </p:sp>
      <p:sp>
        <p:nvSpPr>
          <p:cNvPr id="10" name="Footer Placeholder 4"/>
          <p:cNvSpPr>
            <a:spLocks noGrp="1"/>
          </p:cNvSpPr>
          <p:nvPr>
            <p:ph type="ftr" sz="quarter" idx="11"/>
          </p:nvPr>
        </p:nvSpPr>
        <p:spPr>
          <a:xfrm>
            <a:off x="6555318" y="6491289"/>
            <a:ext cx="5058833"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t>&gt;&gt;DEPARTMENT TITLE EDIT IN HEADER &amp; FOOTER</a:t>
            </a:r>
            <a:endParaRPr dirty="0"/>
          </a:p>
        </p:txBody>
      </p:sp>
      <p:sp>
        <p:nvSpPr>
          <p:cNvPr id="11" name="Slide Number Placeholder 5"/>
          <p:cNvSpPr>
            <a:spLocks noGrp="1"/>
          </p:cNvSpPr>
          <p:nvPr>
            <p:ph type="sldNum" sz="quarter" idx="12"/>
          </p:nvPr>
        </p:nvSpPr>
        <p:spPr>
          <a:xfrm>
            <a:off x="11051118" y="6170614"/>
            <a:ext cx="563033" cy="231775"/>
          </a:xfrm>
        </p:spPr>
        <p:txBody>
          <a:bodyPr wrap="square">
            <a:spAutoFit/>
          </a:bodyPr>
          <a:lstStyle>
            <a:lvl1pPr>
              <a:defRPr lang="en-US" sz="900">
                <a:solidFill>
                  <a:schemeClr val="tx1">
                    <a:lumMod val="75000"/>
                    <a:lumOff val="25000"/>
                  </a:schemeClr>
                </a:solidFill>
                <a:latin typeface="Verdana"/>
                <a:cs typeface="Verdana"/>
              </a:defRPr>
            </a:lvl1pPr>
          </a:lstStyle>
          <a:p>
            <a:pPr>
              <a:defRPr/>
            </a:pPr>
            <a:fld id="{6973DBD0-7C75-47F2-8598-A8BC8F4CB61A}" type="slidenum">
              <a:rPr lang="en-NZ"/>
              <a:pPr>
                <a:defRPr/>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sp>
        <p:nvSpPr>
          <p:cNvPr id="4" name="Rectangle 7"/>
          <p:cNvSpPr>
            <a:spLocks noChangeArrowheads="1"/>
          </p:cNvSpPr>
          <p:nvPr/>
        </p:nvSpPr>
        <p:spPr bwMode="auto">
          <a:xfrm>
            <a:off x="531285" y="6491289"/>
            <a:ext cx="4963583" cy="230187"/>
          </a:xfrm>
          <a:prstGeom prst="rect">
            <a:avLst/>
          </a:prstGeom>
          <a:noFill/>
          <a:ln w="9525">
            <a:noFill/>
            <a:miter lim="800000"/>
            <a:headEnd/>
            <a:tailEnd/>
          </a:ln>
        </p:spPr>
        <p:txBody>
          <a:bodyPr>
            <a:spAutoFit/>
          </a:bodyPr>
          <a:lstStyle/>
          <a:p>
            <a:pPr>
              <a:defRPr/>
            </a:pPr>
            <a:r>
              <a:rPr lang="en-NZ" sz="900">
                <a:solidFill>
                  <a:srgbClr val="404040"/>
                </a:solidFill>
                <a:latin typeface="Verdana" pitchFamily="34" charset="0"/>
                <a:ea typeface="Verdana" pitchFamily="34" charset="0"/>
                <a:cs typeface="Verdana" pitchFamily="34" charset="0"/>
              </a:rPr>
              <a:t>&gt;&gt;FACULTY OF TECHNOLOGY AND BUILT ENVIRONMENT</a:t>
            </a:r>
          </a:p>
        </p:txBody>
      </p:sp>
      <p:pic>
        <p:nvPicPr>
          <p:cNvPr id="5"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3" name="Content Placeholder 2"/>
          <p:cNvSpPr>
            <a:spLocks noGrp="1"/>
          </p:cNvSpPr>
          <p:nvPr>
            <p:ph idx="1"/>
          </p:nvPr>
        </p:nvSpPr>
        <p:spPr>
          <a:xfrm>
            <a:off x="1552951" y="1710056"/>
            <a:ext cx="9918616" cy="4107359"/>
          </a:xfrm>
        </p:spPr>
        <p:txBody>
          <a:bodyPr/>
          <a:lstStyle>
            <a:lvl1pPr marL="0" indent="0">
              <a:spcAft>
                <a:spcPts val="300"/>
              </a:spcAft>
              <a:buNone/>
              <a:defRPr sz="2000">
                <a:solidFill>
                  <a:srgbClr val="404040"/>
                </a:solidFill>
                <a:latin typeface="Verdana" pitchFamily="34" charset="0"/>
                <a:ea typeface="Verdana" pitchFamily="34" charset="0"/>
                <a:cs typeface="Verdana" pitchFamily="34" charset="0"/>
              </a:defRPr>
            </a:lvl1pPr>
            <a:lvl2pPr marL="4763" indent="0">
              <a:buNone/>
              <a:defRPr sz="1800">
                <a:solidFill>
                  <a:srgbClr val="404040"/>
                </a:solidFill>
                <a:latin typeface="Verdana" pitchFamily="34" charset="0"/>
                <a:ea typeface="Verdana" pitchFamily="34" charset="0"/>
                <a:cs typeface="Verdana" pitchFamily="34" charset="0"/>
              </a:defRPr>
            </a:lvl2pPr>
            <a:lvl3pPr marL="0" indent="0">
              <a:buNone/>
              <a:defRPr lang="en-AU" sz="1400" kern="1200" dirty="0" smtClean="0">
                <a:solidFill>
                  <a:srgbClr val="404040"/>
                </a:solidFill>
                <a:latin typeface="Verdana" pitchFamily="34" charset="0"/>
                <a:ea typeface="Verdana" pitchFamily="34" charset="0"/>
                <a:cs typeface="Verdana" pitchFamily="34" charset="0"/>
              </a:defRPr>
            </a:lvl3pPr>
            <a:lvl4pPr marL="0" indent="0">
              <a:buNone/>
              <a:defRPr lang="en-AU" sz="1400" kern="1200" dirty="0" smtClean="0">
                <a:solidFill>
                  <a:srgbClr val="404040"/>
                </a:solidFill>
                <a:latin typeface="Verdana" pitchFamily="34" charset="0"/>
                <a:ea typeface="Verdana" pitchFamily="34" charset="0"/>
                <a:cs typeface="Verdana" pitchFamily="34" charset="0"/>
              </a:defRPr>
            </a:lvl4pPr>
            <a:lvl5pPr marL="0" indent="0">
              <a:buNone/>
              <a:defRPr lang="en-US" sz="1400" kern="1200" dirty="0">
                <a:solidFill>
                  <a:srgbClr val="404040"/>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52950" y="893516"/>
            <a:ext cx="10504449" cy="508928"/>
          </a:xfrm>
        </p:spPr>
        <p:txBody>
          <a:bodyPr/>
          <a:lstStyle>
            <a:lvl1pPr algn="l">
              <a:defRPr sz="2400">
                <a:solidFill>
                  <a:srgbClr val="404040"/>
                </a:solidFill>
              </a:defRPr>
            </a:lvl1pPr>
          </a:lstStyle>
          <a:p>
            <a:r>
              <a:rPr lang="en-US"/>
              <a:t>Click to edit Master title style</a:t>
            </a:r>
            <a:endParaRPr lang="en-US" dirty="0"/>
          </a:p>
        </p:txBody>
      </p:sp>
      <p:sp>
        <p:nvSpPr>
          <p:cNvPr id="6" name="Date Placeholder 3"/>
          <p:cNvSpPr>
            <a:spLocks noGrp="1"/>
          </p:cNvSpPr>
          <p:nvPr>
            <p:ph type="dt" sz="half" idx="10"/>
          </p:nvPr>
        </p:nvSpPr>
        <p:spPr>
          <a:xfrm>
            <a:off x="531284" y="6249989"/>
            <a:ext cx="2150533" cy="231775"/>
          </a:xfrm>
        </p:spPr>
        <p:txBody>
          <a:bodyPr wrap="square">
            <a:spAutoFit/>
          </a:bodyPr>
          <a:lstStyle>
            <a:lvl1pPr algn="l">
              <a:defRPr lang="en-US" sz="900">
                <a:solidFill>
                  <a:schemeClr val="tx1">
                    <a:lumMod val="75000"/>
                    <a:lumOff val="25000"/>
                  </a:schemeClr>
                </a:solidFill>
                <a:latin typeface="Verdana"/>
                <a:cs typeface="Verdana"/>
              </a:defRPr>
            </a:lvl1pPr>
          </a:lstStyle>
          <a:p>
            <a:pPr>
              <a:defRPr/>
            </a:pPr>
            <a:fld id="{B026EC71-43ED-47A3-B774-7764C25A886F}" type="datetime1">
              <a:rPr lang="en-NZ"/>
              <a:pPr>
                <a:defRPr/>
              </a:pPr>
              <a:t>4/04/2022</a:t>
            </a:fld>
            <a:endParaRPr lang="en-NZ"/>
          </a:p>
        </p:txBody>
      </p:sp>
      <p:sp>
        <p:nvSpPr>
          <p:cNvPr id="7" name="Footer Placeholder 4"/>
          <p:cNvSpPr>
            <a:spLocks noGrp="1"/>
          </p:cNvSpPr>
          <p:nvPr>
            <p:ph type="ftr" sz="quarter" idx="11"/>
          </p:nvPr>
        </p:nvSpPr>
        <p:spPr>
          <a:xfrm>
            <a:off x="6555318" y="6491289"/>
            <a:ext cx="5058833" cy="230187"/>
          </a:xfrm>
        </p:spPr>
        <p:txBody>
          <a:bodyPr rtlCol="0">
            <a:spAutoFit/>
          </a:bodyPr>
          <a:lstStyle>
            <a:lvl1pPr algn="r" fontAlgn="auto">
              <a:spcBef>
                <a:spcPts val="0"/>
              </a:spcBef>
              <a:spcAft>
                <a:spcPts val="0"/>
              </a:spcAft>
              <a:defRPr lang="en-NZ" sz="900">
                <a:solidFill>
                  <a:schemeClr val="tx1">
                    <a:lumMod val="75000"/>
                    <a:lumOff val="25000"/>
                  </a:schemeClr>
                </a:solidFill>
                <a:latin typeface="Verdana"/>
                <a:cs typeface="Verdana"/>
              </a:defRPr>
            </a:lvl1pPr>
          </a:lstStyle>
          <a:p>
            <a:pPr>
              <a:defRPr/>
            </a:pPr>
            <a:r>
              <a:t>&gt;&gt;DEPARTMENT TITLE EDIT IN HEADER &amp; FOOTER</a:t>
            </a:r>
            <a:endParaRPr dirty="0"/>
          </a:p>
        </p:txBody>
      </p:sp>
      <p:sp>
        <p:nvSpPr>
          <p:cNvPr id="8" name="Slide Number Placeholder 5"/>
          <p:cNvSpPr>
            <a:spLocks noGrp="1"/>
          </p:cNvSpPr>
          <p:nvPr>
            <p:ph type="sldNum" sz="quarter" idx="12"/>
          </p:nvPr>
        </p:nvSpPr>
        <p:spPr>
          <a:xfrm>
            <a:off x="11051118" y="6170614"/>
            <a:ext cx="563033" cy="231775"/>
          </a:xfrm>
        </p:spPr>
        <p:txBody>
          <a:bodyPr wrap="square">
            <a:spAutoFit/>
          </a:bodyPr>
          <a:lstStyle>
            <a:lvl1pPr>
              <a:defRPr lang="en-US" sz="900">
                <a:solidFill>
                  <a:schemeClr val="tx1">
                    <a:lumMod val="75000"/>
                    <a:lumOff val="25000"/>
                  </a:schemeClr>
                </a:solidFill>
                <a:latin typeface="Verdana"/>
                <a:cs typeface="Verdana"/>
              </a:defRPr>
            </a:lvl1pPr>
          </a:lstStyle>
          <a:p>
            <a:pPr>
              <a:defRPr/>
            </a:pPr>
            <a:fld id="{A0C2A410-D97D-44A8-B277-8E28BEC905EA}" type="slidenum">
              <a:rPr lang="en-NZ"/>
              <a:pPr>
                <a:defRPr/>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AC557A7-F617-4C89-8F4D-13B2AA64B3CD}" type="datetime1">
              <a:rPr lang="en-NZ"/>
              <a:pPr>
                <a:defRPr/>
              </a:pPr>
              <a:t>4/04/2022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pPr>
              <a:defRPr/>
            </a:pPr>
            <a:fld id="{44B2E496-C729-40B4-B860-575D38B030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4"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BC4A684-6DCC-4FEE-A17C-353EEFD39C3C}" type="datetime1">
              <a:rPr lang="en-NZ"/>
              <a:pPr>
                <a:defRPr/>
              </a:pPr>
              <a:t>4/04/2022</a:t>
            </a:fld>
            <a:endParaRPr lang="en-US"/>
          </a:p>
        </p:txBody>
      </p:sp>
      <p:sp>
        <p:nvSpPr>
          <p:cNvPr id="6"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7" name="Slide Number Placeholder 5"/>
          <p:cNvSpPr>
            <a:spLocks noGrp="1"/>
          </p:cNvSpPr>
          <p:nvPr>
            <p:ph type="sldNum" sz="quarter" idx="12"/>
          </p:nvPr>
        </p:nvSpPr>
        <p:spPr/>
        <p:txBody>
          <a:bodyPr/>
          <a:lstStyle>
            <a:lvl1pPr>
              <a:defRPr/>
            </a:lvl1pPr>
          </a:lstStyle>
          <a:p>
            <a:pPr>
              <a:defRPr/>
            </a:pPr>
            <a:fld id="{918CCDE7-7221-474A-B7B4-CD5D950661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609600" y="921619"/>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2225615"/>
            <a:ext cx="53848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225615"/>
            <a:ext cx="5384800" cy="39005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12650BB9-ADBD-486A-83BB-52F0AA901A50}" type="datetime1">
              <a:rPr lang="en-NZ"/>
              <a:pPr>
                <a:defRPr/>
              </a:pPr>
              <a:t>4/04/2022</a:t>
            </a:fld>
            <a:endParaRPr lang="en-US"/>
          </a:p>
        </p:txBody>
      </p:sp>
      <p:sp>
        <p:nvSpPr>
          <p:cNvPr id="7"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8" name="Slide Number Placeholder 5"/>
          <p:cNvSpPr>
            <a:spLocks noGrp="1"/>
          </p:cNvSpPr>
          <p:nvPr>
            <p:ph type="sldNum" sz="quarter" idx="12"/>
          </p:nvPr>
        </p:nvSpPr>
        <p:spPr/>
        <p:txBody>
          <a:bodyPr/>
          <a:lstStyle>
            <a:lvl1pPr>
              <a:defRPr/>
            </a:lvl1pPr>
          </a:lstStyle>
          <a:p>
            <a:pPr>
              <a:defRPr/>
            </a:pPr>
            <a:fld id="{755E337B-CBEE-4837-885E-96639DEBE9B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609600" y="845575"/>
            <a:ext cx="10972800" cy="75031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759789"/>
            <a:ext cx="5386917"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37759"/>
            <a:ext cx="5386917"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759789"/>
            <a:ext cx="5389033" cy="41508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37759"/>
            <a:ext cx="5389033" cy="37884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p:txBody>
          <a:bodyPr/>
          <a:lstStyle>
            <a:lvl1pPr>
              <a:defRPr/>
            </a:lvl1pPr>
          </a:lstStyle>
          <a:p>
            <a:pPr>
              <a:defRPr/>
            </a:pPr>
            <a:fld id="{B396F301-2C56-474C-8AAF-472F69103C77}" type="datetime1">
              <a:rPr lang="en-NZ"/>
              <a:pPr>
                <a:defRPr/>
              </a:pPr>
              <a:t>4/04/2022</a:t>
            </a:fld>
            <a:endParaRPr lang="en-US"/>
          </a:p>
        </p:txBody>
      </p:sp>
      <p:sp>
        <p:nvSpPr>
          <p:cNvPr id="9"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10" name="Slide Number Placeholder 5"/>
          <p:cNvSpPr>
            <a:spLocks noGrp="1"/>
          </p:cNvSpPr>
          <p:nvPr>
            <p:ph type="sldNum" sz="quarter" idx="12"/>
          </p:nvPr>
        </p:nvSpPr>
        <p:spPr/>
        <p:txBody>
          <a:bodyPr/>
          <a:lstStyle>
            <a:lvl1pPr>
              <a:defRPr/>
            </a:lvl1pPr>
          </a:lstStyle>
          <a:p>
            <a:pPr>
              <a:defRPr/>
            </a:pPr>
            <a:fld id="{41E2476A-4D5A-407A-A3DE-855E7B8E475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13" descr="Top Strip.png"/>
          <p:cNvPicPr>
            <a:picLocks noChangeAspect="1"/>
          </p:cNvPicPr>
          <p:nvPr/>
        </p:nvPicPr>
        <p:blipFill>
          <a:blip r:embed="rId2"/>
          <a:srcRect/>
          <a:stretch>
            <a:fillRect/>
          </a:stretch>
        </p:blipFill>
        <p:spPr bwMode="auto">
          <a:xfrm>
            <a:off x="0" y="1"/>
            <a:ext cx="12192000" cy="777875"/>
          </a:xfrm>
          <a:prstGeom prst="rect">
            <a:avLst/>
          </a:prstGeom>
          <a:noFill/>
          <a:ln w="9525">
            <a:noFill/>
            <a:miter lim="800000"/>
            <a:headEnd/>
            <a:tailEnd/>
          </a:ln>
        </p:spPr>
      </p:pic>
      <p:sp>
        <p:nvSpPr>
          <p:cNvPr id="2" name="Title 1"/>
          <p:cNvSpPr>
            <a:spLocks noGrp="1"/>
          </p:cNvSpPr>
          <p:nvPr>
            <p:ph type="title"/>
          </p:nvPr>
        </p:nvSpPr>
        <p:spPr>
          <a:xfrm>
            <a:off x="609600" y="938873"/>
            <a:ext cx="10972800" cy="1143000"/>
          </a:xfrm>
        </p:spPr>
        <p:txBody>
          <a:bodyPr/>
          <a:lstStyle/>
          <a:p>
            <a:r>
              <a:rPr lang="en-US"/>
              <a:t>Click to edit Master title style</a:t>
            </a:r>
          </a:p>
        </p:txBody>
      </p:sp>
      <p:sp>
        <p:nvSpPr>
          <p:cNvPr id="4" name="Date Placeholder 3"/>
          <p:cNvSpPr>
            <a:spLocks noGrp="1"/>
          </p:cNvSpPr>
          <p:nvPr>
            <p:ph type="dt" sz="half" idx="10"/>
          </p:nvPr>
        </p:nvSpPr>
        <p:spPr/>
        <p:txBody>
          <a:bodyPr/>
          <a:lstStyle>
            <a:lvl1pPr>
              <a:defRPr/>
            </a:lvl1pPr>
          </a:lstStyle>
          <a:p>
            <a:pPr>
              <a:defRPr/>
            </a:pPr>
            <a:fld id="{8C84351C-3950-4F01-A0E0-607F4D48F2B2}" type="datetime1">
              <a:rPr lang="en-NZ"/>
              <a:pPr>
                <a:defRPr/>
              </a:pPr>
              <a:t>4/04/2022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NZ"/>
              <a:t>&gt;&gt;DEPARTMENT TITLE EDIT IN HEADER &amp; FOOTER</a:t>
            </a:r>
          </a:p>
        </p:txBody>
      </p:sp>
      <p:sp>
        <p:nvSpPr>
          <p:cNvPr id="6" name="Slide Number Placeholder 5"/>
          <p:cNvSpPr>
            <a:spLocks noGrp="1"/>
          </p:cNvSpPr>
          <p:nvPr>
            <p:ph type="sldNum" sz="quarter" idx="12"/>
          </p:nvPr>
        </p:nvSpPr>
        <p:spPr/>
        <p:txBody>
          <a:bodyPr/>
          <a:lstStyle>
            <a:lvl1pPr>
              <a:defRPr/>
            </a:lvl1pPr>
          </a:lstStyle>
          <a:p>
            <a:pPr>
              <a:defRPr/>
            </a:pPr>
            <a:fld id="{DD0BAA7F-AB24-439A-A2DA-3DDFDCB67C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NZ"/>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F7AAE9-5266-4F49-938A-C87876F98512}" type="datetime1">
              <a:rPr lang="en-NZ"/>
              <a:pPr>
                <a:defRPr/>
              </a:pPr>
              <a:t>4/04/2022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NZ"/>
              <a:t>&gt;&gt;DEPARTMENT TITLE EDIT IN HEADER &amp; FOOTER</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21A0D55-893E-4DD8-B1D1-058AB06FE91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Lst>
  <p:hf sldNum="0" hdr="0" dt="0"/>
  <p:txStyles>
    <p:titleStyle>
      <a:lvl1pPr algn="l" defTabSz="457200" rtl="0" eaLnBrk="0" fontAlgn="base" hangingPunct="0">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404040"/>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404040"/>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404040"/>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404040"/>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oleObject5.bin"/><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0.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oleObject8.bin"/><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oleObject" Target="../embeddings/oleObject11.bin"/><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4294967295"/>
          </p:nvPr>
        </p:nvSpPr>
        <p:spPr>
          <a:xfrm>
            <a:off x="6221413" y="6572250"/>
            <a:ext cx="474662" cy="241300"/>
          </a:xfrm>
        </p:spPr>
        <p:txBody>
          <a:bodyPr/>
          <a:lstStyle/>
          <a:p>
            <a:pPr>
              <a:defRPr/>
            </a:pPr>
            <a:fld id="{FC8C8B97-7F02-440B-83FB-48CD6AC82BFC}" type="slidenum">
              <a:rPr lang="en-GB" smtClean="0"/>
              <a:pPr>
                <a:defRPr/>
              </a:pPr>
              <a:t>1</a:t>
            </a:fld>
            <a:endParaRPr lang="en-GB"/>
          </a:p>
        </p:txBody>
      </p:sp>
      <p:sp>
        <p:nvSpPr>
          <p:cNvPr id="16387" name="Rectangle 7"/>
          <p:cNvSpPr>
            <a:spLocks noGrp="1" noChangeArrowheads="1"/>
          </p:cNvSpPr>
          <p:nvPr>
            <p:ph type="ftr" sz="quarter" idx="4294967295"/>
          </p:nvPr>
        </p:nvSpPr>
        <p:spPr bwMode="auto">
          <a:xfrm>
            <a:off x="5419725" y="6573838"/>
            <a:ext cx="1009650" cy="239712"/>
          </a:xfrm>
          <a:noFill/>
          <a:ln>
            <a:miter lim="800000"/>
            <a:headEnd/>
            <a:tailEnd/>
          </a:ln>
        </p:spPr>
        <p:txBody>
          <a:bodyPr/>
          <a:lstStyle/>
          <a:p>
            <a:r>
              <a:rPr lang="en-GB"/>
              <a:t>© Unitec New Zealand</a:t>
            </a:r>
          </a:p>
        </p:txBody>
      </p:sp>
      <p:sp>
        <p:nvSpPr>
          <p:cNvPr id="8" name="Title 1"/>
          <p:cNvSpPr>
            <a:spLocks noGrp="1"/>
          </p:cNvSpPr>
          <p:nvPr>
            <p:ph type="ctrTitle"/>
          </p:nvPr>
        </p:nvSpPr>
        <p:spPr>
          <a:xfrm>
            <a:off x="3774131" y="337766"/>
            <a:ext cx="7038413" cy="1473526"/>
          </a:xfrm>
        </p:spPr>
        <p:txBody>
          <a:bodyPr/>
          <a:lstStyle/>
          <a:p>
            <a:r>
              <a:rPr lang="en-NZ" sz="3200" dirty="0">
                <a:solidFill>
                  <a:srgbClr val="FF0000"/>
                </a:solidFill>
                <a:effectLst>
                  <a:outerShdw blurRad="38100" dist="38100" dir="2700000" algn="tl">
                    <a:srgbClr val="000000">
                      <a:alpha val="43137"/>
                    </a:srgbClr>
                  </a:outerShdw>
                </a:effectLst>
              </a:rPr>
              <a:t> Construction Levelling</a:t>
            </a:r>
            <a:br>
              <a:rPr lang="en-NZ" sz="3200" dirty="0">
                <a:solidFill>
                  <a:srgbClr val="FF0000"/>
                </a:solidFill>
                <a:effectLst>
                  <a:outerShdw blurRad="38100" dist="38100" dir="2700000" algn="tl">
                    <a:srgbClr val="000000">
                      <a:alpha val="43137"/>
                    </a:srgbClr>
                  </a:outerShdw>
                </a:effectLst>
              </a:rPr>
            </a:br>
            <a:r>
              <a:rPr lang="en-NZ" sz="3200" dirty="0">
                <a:solidFill>
                  <a:srgbClr val="FF0000"/>
                </a:solidFill>
                <a:effectLst>
                  <a:outerShdw blurRad="38100" dist="38100" dir="2700000" algn="tl">
                    <a:srgbClr val="000000">
                      <a:alpha val="43137"/>
                    </a:srgbClr>
                  </a:outerShdw>
                </a:effectLst>
              </a:rPr>
              <a:t>Why and How to Set Up Levels </a:t>
            </a:r>
            <a:br>
              <a:rPr lang="en-NZ" sz="4000" dirty="0">
                <a:solidFill>
                  <a:srgbClr val="FF0000"/>
                </a:solidFill>
                <a:effectLst>
                  <a:outerShdw blurRad="38100" dist="38100" dir="2700000" algn="tl">
                    <a:srgbClr val="000000">
                      <a:alpha val="43137"/>
                    </a:srgbClr>
                  </a:outerShdw>
                </a:effectLst>
              </a:rPr>
            </a:br>
            <a:r>
              <a:rPr lang="en-NZ" sz="2800" dirty="0">
                <a:solidFill>
                  <a:srgbClr val="FF0000"/>
                </a:solidFill>
                <a:effectLst>
                  <a:outerShdw blurRad="38100" dist="38100" dir="2700000" algn="tl">
                    <a:srgbClr val="000000">
                      <a:alpha val="43137"/>
                    </a:srgbClr>
                  </a:outerShdw>
                </a:effectLst>
              </a:rPr>
              <a:t>To Communicate these Levels</a:t>
            </a:r>
          </a:p>
        </p:txBody>
      </p:sp>
      <p:sp>
        <p:nvSpPr>
          <p:cNvPr id="3" name="Rectangle 2"/>
          <p:cNvSpPr/>
          <p:nvPr/>
        </p:nvSpPr>
        <p:spPr>
          <a:xfrm>
            <a:off x="4330995" y="4954772"/>
            <a:ext cx="6198782" cy="6060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077" name="Rectangle 7"/>
          <p:cNvSpPr>
            <a:spLocks noGrp="1" noChangeArrowheads="1"/>
          </p:cNvSpPr>
          <p:nvPr>
            <p:ph type="subTitle" idx="1"/>
          </p:nvPr>
        </p:nvSpPr>
        <p:spPr>
          <a:xfrm>
            <a:off x="553406" y="4441068"/>
            <a:ext cx="11085187" cy="2802881"/>
          </a:xfrm>
        </p:spPr>
        <p:txBody>
          <a:bodyPr/>
          <a:lstStyle/>
          <a:p>
            <a:pPr algn="l" eaLnBrk="1" hangingPunct="1">
              <a:buFont typeface="Arial" charset="0"/>
              <a:buNone/>
              <a:defRPr/>
            </a:pPr>
            <a:r>
              <a:rPr sz="2800" dirty="0">
                <a:solidFill>
                  <a:srgbClr val="FF0000"/>
                </a:solidFill>
                <a:effectLst>
                  <a:outerShdw blurRad="38100" dist="38100" dir="2700000" algn="tl">
                    <a:srgbClr val="000000">
                      <a:alpha val="43137"/>
                    </a:srgbClr>
                  </a:outerShdw>
                </a:effectLst>
              </a:rPr>
              <a:t>CIBC5</a:t>
            </a:r>
            <a:r>
              <a:rPr lang="en-NZ" sz="2800" dirty="0">
                <a:solidFill>
                  <a:srgbClr val="FF0000"/>
                </a:solidFill>
                <a:effectLst>
                  <a:outerShdw blurRad="38100" dist="38100" dir="2700000" algn="tl">
                    <a:srgbClr val="000000">
                      <a:alpha val="43137"/>
                    </a:srgbClr>
                  </a:outerShdw>
                </a:effectLst>
              </a:rPr>
              <a:t>022 Site Survey Preparation and Analysis</a:t>
            </a:r>
          </a:p>
          <a:p>
            <a:pPr algn="l" eaLnBrk="1" hangingPunct="1">
              <a:defRPr/>
            </a:pPr>
            <a:r>
              <a:rPr lang="en-NZ" sz="2800" b="1" dirty="0">
                <a:latin typeface="Verdana" panose="020B0604030504040204" pitchFamily="34" charset="0"/>
                <a:ea typeface="Verdana" panose="020B0604030504040204" pitchFamily="34" charset="0"/>
              </a:rPr>
              <a:t>To enable the student to develop the skills and knowledge to assist and conduct site surveys and analysis</a:t>
            </a:r>
            <a:endParaRPr lang="en-NZ" sz="2800" dirty="0">
              <a:latin typeface="Verdana" panose="020B0604030504040204" pitchFamily="34" charset="0"/>
              <a:ea typeface="Verdana" panose="020B0604030504040204" pitchFamily="34" charset="0"/>
            </a:endParaRPr>
          </a:p>
          <a:p>
            <a:pPr eaLnBrk="1" hangingPunct="1">
              <a:buFont typeface="Arial" charset="0"/>
              <a:buNone/>
              <a:defRPr/>
            </a:pPr>
            <a:endParaRPr sz="2800" dirty="0">
              <a:solidFill>
                <a:srgbClr val="FF0000"/>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85C7799-0008-4244-A7DB-D1505C277606}"/>
              </a:ext>
            </a:extLst>
          </p:cNvPr>
          <p:cNvPicPr>
            <a:picLocks noChangeAspect="1"/>
          </p:cNvPicPr>
          <p:nvPr/>
        </p:nvPicPr>
        <p:blipFill>
          <a:blip r:embed="rId3"/>
          <a:stretch>
            <a:fillRect/>
          </a:stretch>
        </p:blipFill>
        <p:spPr>
          <a:xfrm>
            <a:off x="5253471" y="1854791"/>
            <a:ext cx="2705176" cy="26695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p>
            <a:pPr>
              <a:defRPr/>
            </a:pPr>
            <a:r>
              <a:rPr lang="en-GB" dirty="0"/>
              <a:t>© Unitec New Zealand</a:t>
            </a:r>
          </a:p>
        </p:txBody>
      </p:sp>
      <p:sp>
        <p:nvSpPr>
          <p:cNvPr id="7" name="Freeform 6"/>
          <p:cNvSpPr/>
          <p:nvPr/>
        </p:nvSpPr>
        <p:spPr>
          <a:xfrm>
            <a:off x="4826000" y="2019300"/>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Freeform 11"/>
          <p:cNvSpPr/>
          <p:nvPr/>
        </p:nvSpPr>
        <p:spPr>
          <a:xfrm>
            <a:off x="2952751" y="2965451"/>
            <a:ext cx="1781175" cy="417605"/>
          </a:xfrm>
          <a:custGeom>
            <a:avLst/>
            <a:gdLst>
              <a:gd name="connsiteX0" fmla="*/ 0 w 1714507"/>
              <a:gd name="connsiteY0" fmla="*/ 82550 h 385855"/>
              <a:gd name="connsiteX1" fmla="*/ 50800 w 1714507"/>
              <a:gd name="connsiteY1" fmla="*/ 120650 h 385855"/>
              <a:gd name="connsiteX2" fmla="*/ 69850 w 1714507"/>
              <a:gd name="connsiteY2" fmla="*/ 127000 h 385855"/>
              <a:gd name="connsiteX3" fmla="*/ 88900 w 1714507"/>
              <a:gd name="connsiteY3" fmla="*/ 139700 h 385855"/>
              <a:gd name="connsiteX4" fmla="*/ 127000 w 1714507"/>
              <a:gd name="connsiteY4" fmla="*/ 152400 h 385855"/>
              <a:gd name="connsiteX5" fmla="*/ 171450 w 1714507"/>
              <a:gd name="connsiteY5" fmla="*/ 165100 h 385855"/>
              <a:gd name="connsiteX6" fmla="*/ 190500 w 1714507"/>
              <a:gd name="connsiteY6" fmla="*/ 177800 h 385855"/>
              <a:gd name="connsiteX7" fmla="*/ 209550 w 1714507"/>
              <a:gd name="connsiteY7" fmla="*/ 184150 h 385855"/>
              <a:gd name="connsiteX8" fmla="*/ 228600 w 1714507"/>
              <a:gd name="connsiteY8" fmla="*/ 196850 h 385855"/>
              <a:gd name="connsiteX9" fmla="*/ 266700 w 1714507"/>
              <a:gd name="connsiteY9" fmla="*/ 209550 h 385855"/>
              <a:gd name="connsiteX10" fmla="*/ 311150 w 1714507"/>
              <a:gd name="connsiteY10" fmla="*/ 222250 h 385855"/>
              <a:gd name="connsiteX11" fmla="*/ 368300 w 1714507"/>
              <a:gd name="connsiteY11" fmla="*/ 228600 h 385855"/>
              <a:gd name="connsiteX12" fmla="*/ 406400 w 1714507"/>
              <a:gd name="connsiteY12" fmla="*/ 260350 h 385855"/>
              <a:gd name="connsiteX13" fmla="*/ 444500 w 1714507"/>
              <a:gd name="connsiteY13" fmla="*/ 285750 h 385855"/>
              <a:gd name="connsiteX14" fmla="*/ 457200 w 1714507"/>
              <a:gd name="connsiteY14" fmla="*/ 304800 h 385855"/>
              <a:gd name="connsiteX15" fmla="*/ 527050 w 1714507"/>
              <a:gd name="connsiteY15" fmla="*/ 323850 h 385855"/>
              <a:gd name="connsiteX16" fmla="*/ 552450 w 1714507"/>
              <a:gd name="connsiteY16" fmla="*/ 330200 h 385855"/>
              <a:gd name="connsiteX17" fmla="*/ 603250 w 1714507"/>
              <a:gd name="connsiteY17" fmla="*/ 342900 h 385855"/>
              <a:gd name="connsiteX18" fmla="*/ 679450 w 1714507"/>
              <a:gd name="connsiteY18" fmla="*/ 349250 h 385855"/>
              <a:gd name="connsiteX19" fmla="*/ 749300 w 1714507"/>
              <a:gd name="connsiteY19" fmla="*/ 361950 h 385855"/>
              <a:gd name="connsiteX20" fmla="*/ 869950 w 1714507"/>
              <a:gd name="connsiteY20" fmla="*/ 368300 h 385855"/>
              <a:gd name="connsiteX21" fmla="*/ 1276350 w 1714507"/>
              <a:gd name="connsiteY21" fmla="*/ 368300 h 385855"/>
              <a:gd name="connsiteX22" fmla="*/ 1314450 w 1714507"/>
              <a:gd name="connsiteY22" fmla="*/ 355600 h 385855"/>
              <a:gd name="connsiteX23" fmla="*/ 1333500 w 1714507"/>
              <a:gd name="connsiteY23" fmla="*/ 349250 h 385855"/>
              <a:gd name="connsiteX24" fmla="*/ 1346200 w 1714507"/>
              <a:gd name="connsiteY24" fmla="*/ 330200 h 385855"/>
              <a:gd name="connsiteX25" fmla="*/ 1365250 w 1714507"/>
              <a:gd name="connsiteY25" fmla="*/ 311150 h 385855"/>
              <a:gd name="connsiteX26" fmla="*/ 1371600 w 1714507"/>
              <a:gd name="connsiteY26" fmla="*/ 292100 h 385855"/>
              <a:gd name="connsiteX27" fmla="*/ 1397000 w 1714507"/>
              <a:gd name="connsiteY27" fmla="*/ 279400 h 385855"/>
              <a:gd name="connsiteX28" fmla="*/ 1435100 w 1714507"/>
              <a:gd name="connsiteY28" fmla="*/ 254000 h 385855"/>
              <a:gd name="connsiteX29" fmla="*/ 1454150 w 1714507"/>
              <a:gd name="connsiteY29" fmla="*/ 247650 h 385855"/>
              <a:gd name="connsiteX30" fmla="*/ 1492250 w 1714507"/>
              <a:gd name="connsiteY30" fmla="*/ 215900 h 385855"/>
              <a:gd name="connsiteX31" fmla="*/ 1511300 w 1714507"/>
              <a:gd name="connsiteY31" fmla="*/ 203200 h 385855"/>
              <a:gd name="connsiteX32" fmla="*/ 1543050 w 1714507"/>
              <a:gd name="connsiteY32" fmla="*/ 165100 h 385855"/>
              <a:gd name="connsiteX33" fmla="*/ 1555750 w 1714507"/>
              <a:gd name="connsiteY33" fmla="*/ 146050 h 385855"/>
              <a:gd name="connsiteX34" fmla="*/ 1593850 w 1714507"/>
              <a:gd name="connsiteY34" fmla="*/ 120650 h 385855"/>
              <a:gd name="connsiteX35" fmla="*/ 1612900 w 1714507"/>
              <a:gd name="connsiteY35" fmla="*/ 107950 h 385855"/>
              <a:gd name="connsiteX36" fmla="*/ 1651000 w 1714507"/>
              <a:gd name="connsiteY36" fmla="*/ 76200 h 385855"/>
              <a:gd name="connsiteX37" fmla="*/ 1689100 w 1714507"/>
              <a:gd name="connsiteY37" fmla="*/ 44450 h 385855"/>
              <a:gd name="connsiteX38" fmla="*/ 1714500 w 1714507"/>
              <a:gd name="connsiteY38" fmla="*/ 0 h 38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7" h="385855">
                <a:moveTo>
                  <a:pt x="0" y="82550"/>
                </a:moveTo>
                <a:cubicBezTo>
                  <a:pt x="7788" y="88781"/>
                  <a:pt x="37321" y="113911"/>
                  <a:pt x="50800" y="120650"/>
                </a:cubicBezTo>
                <a:cubicBezTo>
                  <a:pt x="56787" y="123643"/>
                  <a:pt x="63863" y="124007"/>
                  <a:pt x="69850" y="127000"/>
                </a:cubicBezTo>
                <a:cubicBezTo>
                  <a:pt x="76676" y="130413"/>
                  <a:pt x="81926" y="136600"/>
                  <a:pt x="88900" y="139700"/>
                </a:cubicBezTo>
                <a:cubicBezTo>
                  <a:pt x="101133" y="145137"/>
                  <a:pt x="114013" y="149153"/>
                  <a:pt x="127000" y="152400"/>
                </a:cubicBezTo>
                <a:cubicBezTo>
                  <a:pt x="135138" y="154435"/>
                  <a:pt x="162340" y="160545"/>
                  <a:pt x="171450" y="165100"/>
                </a:cubicBezTo>
                <a:cubicBezTo>
                  <a:pt x="178276" y="168513"/>
                  <a:pt x="183674" y="174387"/>
                  <a:pt x="190500" y="177800"/>
                </a:cubicBezTo>
                <a:cubicBezTo>
                  <a:pt x="196487" y="180793"/>
                  <a:pt x="203563" y="181157"/>
                  <a:pt x="209550" y="184150"/>
                </a:cubicBezTo>
                <a:cubicBezTo>
                  <a:pt x="216376" y="187563"/>
                  <a:pt x="221626" y="193750"/>
                  <a:pt x="228600" y="196850"/>
                </a:cubicBezTo>
                <a:cubicBezTo>
                  <a:pt x="240833" y="202287"/>
                  <a:pt x="254000" y="205317"/>
                  <a:pt x="266700" y="209550"/>
                </a:cubicBezTo>
                <a:cubicBezTo>
                  <a:pt x="280925" y="214292"/>
                  <a:pt x="296342" y="219972"/>
                  <a:pt x="311150" y="222250"/>
                </a:cubicBezTo>
                <a:cubicBezTo>
                  <a:pt x="330094" y="225165"/>
                  <a:pt x="349250" y="226483"/>
                  <a:pt x="368300" y="228600"/>
                </a:cubicBezTo>
                <a:cubicBezTo>
                  <a:pt x="436373" y="273982"/>
                  <a:pt x="333061" y="203308"/>
                  <a:pt x="406400" y="260350"/>
                </a:cubicBezTo>
                <a:cubicBezTo>
                  <a:pt x="418448" y="269721"/>
                  <a:pt x="444500" y="285750"/>
                  <a:pt x="444500" y="285750"/>
                </a:cubicBezTo>
                <a:cubicBezTo>
                  <a:pt x="448733" y="292100"/>
                  <a:pt x="450728" y="300755"/>
                  <a:pt x="457200" y="304800"/>
                </a:cubicBezTo>
                <a:cubicBezTo>
                  <a:pt x="473606" y="315054"/>
                  <a:pt x="507918" y="319599"/>
                  <a:pt x="527050" y="323850"/>
                </a:cubicBezTo>
                <a:cubicBezTo>
                  <a:pt x="535569" y="325743"/>
                  <a:pt x="544059" y="327802"/>
                  <a:pt x="552450" y="330200"/>
                </a:cubicBezTo>
                <a:cubicBezTo>
                  <a:pt x="578395" y="337613"/>
                  <a:pt x="570329" y="339027"/>
                  <a:pt x="603250" y="342900"/>
                </a:cubicBezTo>
                <a:cubicBezTo>
                  <a:pt x="628563" y="345878"/>
                  <a:pt x="654050" y="347133"/>
                  <a:pt x="679450" y="349250"/>
                </a:cubicBezTo>
                <a:cubicBezTo>
                  <a:pt x="710264" y="359521"/>
                  <a:pt x="703141" y="358531"/>
                  <a:pt x="749300" y="361950"/>
                </a:cubicBezTo>
                <a:cubicBezTo>
                  <a:pt x="789462" y="364925"/>
                  <a:pt x="829733" y="366183"/>
                  <a:pt x="869950" y="368300"/>
                </a:cubicBezTo>
                <a:cubicBezTo>
                  <a:pt x="1020224" y="398355"/>
                  <a:pt x="936639" y="383979"/>
                  <a:pt x="1276350" y="368300"/>
                </a:cubicBezTo>
                <a:cubicBezTo>
                  <a:pt x="1289723" y="367683"/>
                  <a:pt x="1301750" y="359833"/>
                  <a:pt x="1314450" y="355600"/>
                </a:cubicBezTo>
                <a:lnTo>
                  <a:pt x="1333500" y="349250"/>
                </a:lnTo>
                <a:cubicBezTo>
                  <a:pt x="1337733" y="342900"/>
                  <a:pt x="1341314" y="336063"/>
                  <a:pt x="1346200" y="330200"/>
                </a:cubicBezTo>
                <a:cubicBezTo>
                  <a:pt x="1351949" y="323301"/>
                  <a:pt x="1360269" y="318622"/>
                  <a:pt x="1365250" y="311150"/>
                </a:cubicBezTo>
                <a:cubicBezTo>
                  <a:pt x="1368963" y="305581"/>
                  <a:pt x="1366867" y="296833"/>
                  <a:pt x="1371600" y="292100"/>
                </a:cubicBezTo>
                <a:cubicBezTo>
                  <a:pt x="1378293" y="285407"/>
                  <a:pt x="1388883" y="284270"/>
                  <a:pt x="1397000" y="279400"/>
                </a:cubicBezTo>
                <a:cubicBezTo>
                  <a:pt x="1410088" y="271547"/>
                  <a:pt x="1420620" y="258827"/>
                  <a:pt x="1435100" y="254000"/>
                </a:cubicBezTo>
                <a:cubicBezTo>
                  <a:pt x="1441450" y="251883"/>
                  <a:pt x="1448163" y="250643"/>
                  <a:pt x="1454150" y="247650"/>
                </a:cubicBezTo>
                <a:cubicBezTo>
                  <a:pt x="1477799" y="235826"/>
                  <a:pt x="1471184" y="233455"/>
                  <a:pt x="1492250" y="215900"/>
                </a:cubicBezTo>
                <a:cubicBezTo>
                  <a:pt x="1498113" y="211014"/>
                  <a:pt x="1504950" y="207433"/>
                  <a:pt x="1511300" y="203200"/>
                </a:cubicBezTo>
                <a:cubicBezTo>
                  <a:pt x="1542832" y="155902"/>
                  <a:pt x="1502306" y="213993"/>
                  <a:pt x="1543050" y="165100"/>
                </a:cubicBezTo>
                <a:cubicBezTo>
                  <a:pt x="1547936" y="159237"/>
                  <a:pt x="1550007" y="151076"/>
                  <a:pt x="1555750" y="146050"/>
                </a:cubicBezTo>
                <a:cubicBezTo>
                  <a:pt x="1567237" y="135999"/>
                  <a:pt x="1581150" y="129117"/>
                  <a:pt x="1593850" y="120650"/>
                </a:cubicBezTo>
                <a:cubicBezTo>
                  <a:pt x="1600200" y="116417"/>
                  <a:pt x="1607504" y="113346"/>
                  <a:pt x="1612900" y="107950"/>
                </a:cubicBezTo>
                <a:cubicBezTo>
                  <a:pt x="1668555" y="52295"/>
                  <a:pt x="1597956" y="120403"/>
                  <a:pt x="1651000" y="76200"/>
                </a:cubicBezTo>
                <a:cubicBezTo>
                  <a:pt x="1699893" y="35456"/>
                  <a:pt x="1641802" y="75982"/>
                  <a:pt x="1689100" y="44450"/>
                </a:cubicBezTo>
                <a:cubicBezTo>
                  <a:pt x="1715674" y="4589"/>
                  <a:pt x="1714500" y="21614"/>
                  <a:pt x="1714500" y="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1" name="Rectangle 10">
            <a:extLst>
              <a:ext uri="{FF2B5EF4-FFF2-40B4-BE49-F238E27FC236}">
                <a16:creationId xmlns:a16="http://schemas.microsoft.com/office/drawing/2014/main" id="{98A549FF-3262-4756-BBA7-4B59D45175C5}"/>
              </a:ext>
            </a:extLst>
          </p:cNvPr>
          <p:cNvSpPr/>
          <p:nvPr/>
        </p:nvSpPr>
        <p:spPr>
          <a:xfrm>
            <a:off x="1633887" y="999290"/>
            <a:ext cx="10149796" cy="5257850"/>
          </a:xfrm>
          <a:prstGeom prst="rect">
            <a:avLst/>
          </a:prstGeom>
        </p:spPr>
        <p:txBody>
          <a:bodyPr wrap="square">
            <a:spAutoFit/>
          </a:bodyPr>
          <a:lstStyle/>
          <a:p>
            <a:pPr marL="342900" indent="-342900">
              <a:buAutoNum type="arabicPeriod"/>
            </a:pPr>
            <a:r>
              <a:rPr lang="en-NZ" sz="2400" b="1" dirty="0">
                <a:solidFill>
                  <a:schemeClr val="bg1"/>
                </a:solidFill>
              </a:rPr>
              <a:t>The automatic level uses a prism </a:t>
            </a:r>
            <a:r>
              <a:rPr lang="en-NZ" sz="2400" dirty="0">
                <a:solidFill>
                  <a:schemeClr val="bg1"/>
                </a:solidFill>
              </a:rPr>
              <a:t>that is hung in a variety of ways but can always assume a vertical axis from its point of suspension. </a:t>
            </a:r>
            <a:endParaRPr lang="en-NZ" sz="2400" b="1" dirty="0"/>
          </a:p>
          <a:p>
            <a:pPr marL="342900" indent="-342900">
              <a:buAutoNum type="arabicPeriod"/>
            </a:pPr>
            <a:r>
              <a:rPr lang="en-NZ" sz="2400" b="1" dirty="0"/>
              <a:t>The prism and sighting mechanism </a:t>
            </a:r>
            <a:r>
              <a:rPr lang="en-NZ" sz="2400" dirty="0"/>
              <a:t>are arranged so that when the pendulum is vertical, the instrument is automatically levelled. The pendulum is unlocked when the instrument is within 5 degrees of the horizontal. </a:t>
            </a:r>
            <a:endParaRPr lang="en-NZ" sz="2400" b="1" dirty="0"/>
          </a:p>
          <a:p>
            <a:pPr marL="342900" indent="-342900">
              <a:buAutoNum type="arabicPeriod"/>
            </a:pPr>
            <a:r>
              <a:rPr lang="en-NZ" sz="2400" b="1" dirty="0"/>
              <a:t>The Level needs to be set up </a:t>
            </a:r>
            <a:r>
              <a:rPr lang="en-NZ" sz="2400" dirty="0"/>
              <a:t>so that the base upon which it sits, the tripod, must be level.</a:t>
            </a:r>
            <a:endParaRPr lang="en-NZ" sz="2400" b="1" dirty="0"/>
          </a:p>
          <a:p>
            <a:pPr marL="342900" indent="-342900">
              <a:buAutoNum type="arabicPeriod"/>
            </a:pPr>
            <a:r>
              <a:rPr lang="en-NZ" sz="2400" b="1" dirty="0"/>
              <a:t>Essentially Levelling </a:t>
            </a:r>
            <a:r>
              <a:rPr lang="en-NZ" sz="2400" dirty="0"/>
              <a:t>is now a height difference between two points</a:t>
            </a:r>
          </a:p>
          <a:p>
            <a:pPr marL="342900" indent="-342900">
              <a:buAutoNum type="arabicPeriod"/>
            </a:pPr>
            <a:r>
              <a:rPr lang="en-NZ" sz="2400" b="1" dirty="0"/>
              <a:t>The basic principle of levelling </a:t>
            </a:r>
            <a:r>
              <a:rPr lang="en-NZ" sz="2400" dirty="0"/>
              <a:t>involves determining the height difference between two points.</a:t>
            </a:r>
          </a:p>
          <a:p>
            <a:pPr marL="342900" indent="-342900">
              <a:buAutoNum type="arabicPeriod"/>
            </a:pPr>
            <a:r>
              <a:rPr lang="en-NZ" sz="2400" b="1" dirty="0"/>
              <a:t>The height difference is calculated </a:t>
            </a:r>
            <a:r>
              <a:rPr lang="en-NZ" sz="2400" dirty="0"/>
              <a:t>from the difference between the two staff readings for the points A and B respectively.</a:t>
            </a:r>
          </a:p>
          <a:p>
            <a:pPr>
              <a:lnSpc>
                <a:spcPct val="150000"/>
              </a:lnSpc>
            </a:pPr>
            <a:endParaRPr lang="en-NZ" dirty="0"/>
          </a:p>
        </p:txBody>
      </p:sp>
      <p:sp>
        <p:nvSpPr>
          <p:cNvPr id="33" name="TextBox 32">
            <a:extLst>
              <a:ext uri="{FF2B5EF4-FFF2-40B4-BE49-F238E27FC236}">
                <a16:creationId xmlns:a16="http://schemas.microsoft.com/office/drawing/2014/main" id="{0FEC7D90-D9E9-4D59-BF22-6DD19D330246}"/>
              </a:ext>
            </a:extLst>
          </p:cNvPr>
          <p:cNvSpPr txBox="1"/>
          <p:nvPr/>
        </p:nvSpPr>
        <p:spPr>
          <a:xfrm>
            <a:off x="2274631" y="414515"/>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Setting Up The Level Anywhere</a:t>
            </a:r>
          </a:p>
        </p:txBody>
      </p:sp>
    </p:spTree>
    <p:extLst>
      <p:ext uri="{BB962C8B-B14F-4D97-AF65-F5344CB8AC3E}">
        <p14:creationId xmlns:p14="http://schemas.microsoft.com/office/powerpoint/2010/main" val="2983386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a:solidFill>
                  <a:schemeClr val="bg1"/>
                </a:solidFill>
                <a:effectLst>
                  <a:outerShdw blurRad="38100" dist="38100" dir="2700000" algn="tl">
                    <a:srgbClr val="000000">
                      <a:alpha val="43137"/>
                    </a:srgbClr>
                  </a:outerShdw>
                </a:effectLst>
              </a:rPr>
              <a:t>Levelling The Instrument </a:t>
            </a:r>
            <a:endParaRPr lang="en-NZ" sz="3200" dirty="0">
              <a:solidFill>
                <a:schemeClr val="bg1"/>
              </a:solidFill>
              <a:effectLst>
                <a:outerShdw blurRad="38100" dist="38100" dir="2700000" algn="tl">
                  <a:srgbClr val="000000">
                    <a:alpha val="43137"/>
                  </a:srgbClr>
                </a:outerShdw>
              </a:effectLst>
            </a:endParaRPr>
          </a:p>
        </p:txBody>
      </p:sp>
      <p:sp>
        <p:nvSpPr>
          <p:cNvPr id="4" name="Rectangle 3">
            <a:extLst>
              <a:ext uri="{FF2B5EF4-FFF2-40B4-BE49-F238E27FC236}">
                <a16:creationId xmlns:a16="http://schemas.microsoft.com/office/drawing/2014/main" id="{7DD2E303-3D44-44C4-9DF6-D39B5B77D365}"/>
              </a:ext>
            </a:extLst>
          </p:cNvPr>
          <p:cNvSpPr/>
          <p:nvPr/>
        </p:nvSpPr>
        <p:spPr>
          <a:xfrm>
            <a:off x="469901" y="906602"/>
            <a:ext cx="9031152" cy="5262979"/>
          </a:xfrm>
          <a:prstGeom prst="rect">
            <a:avLst/>
          </a:prstGeom>
        </p:spPr>
        <p:txBody>
          <a:bodyPr wrap="square">
            <a:spAutoFit/>
          </a:bodyPr>
          <a:lstStyle/>
          <a:p>
            <a:pPr marL="342900" indent="-342900">
              <a:buAutoNum type="arabicPeriod"/>
            </a:pPr>
            <a:r>
              <a:rPr lang="en-NZ" sz="2400" b="1" dirty="0"/>
              <a:t>Extend the legs </a:t>
            </a:r>
            <a:r>
              <a:rPr lang="en-NZ" sz="2400" dirty="0"/>
              <a:t>of the tripod as far as is required and tighten the screws firmly.</a:t>
            </a:r>
          </a:p>
          <a:p>
            <a:pPr marL="342900" indent="-342900">
              <a:buAutoNum type="arabicPeriod" startAt="2"/>
            </a:pPr>
            <a:r>
              <a:rPr lang="en-NZ" sz="2400" b="1" dirty="0"/>
              <a:t>Set up the tripod </a:t>
            </a:r>
            <a:r>
              <a:rPr lang="en-NZ" sz="2400" dirty="0"/>
              <a:t>so that the tripod plate is as horizontal as possible and the legs of the tripod are firm in the ground.</a:t>
            </a:r>
          </a:p>
          <a:p>
            <a:pPr marL="342900" indent="-342900">
              <a:buAutoNum type="arabicPeriod" startAt="2"/>
            </a:pPr>
            <a:r>
              <a:rPr lang="en-NZ" sz="2400" b="1" dirty="0"/>
              <a:t>Push two legs </a:t>
            </a:r>
            <a:r>
              <a:rPr lang="en-NZ" sz="2400" dirty="0"/>
              <a:t>of the tripod firmly into the ground.</a:t>
            </a:r>
          </a:p>
          <a:p>
            <a:pPr marL="342900" indent="-342900">
              <a:buAutoNum type="arabicPeriod" startAt="2"/>
            </a:pPr>
            <a:r>
              <a:rPr lang="en-NZ" sz="2400" b="1" dirty="0"/>
              <a:t>Get tripod head approximately level </a:t>
            </a:r>
            <a:r>
              <a:rPr lang="en-NZ" sz="2400" dirty="0"/>
              <a:t>and push third leg into the ground.  Do not set the tripod too low!</a:t>
            </a:r>
          </a:p>
          <a:p>
            <a:pPr marL="342900" indent="-342900">
              <a:buAutoNum type="arabicPeriod" startAt="2"/>
            </a:pPr>
            <a:r>
              <a:rPr lang="en-NZ" sz="2400" b="1" dirty="0"/>
              <a:t>If the tripod is set on a steep slope</a:t>
            </a:r>
            <a:r>
              <a:rPr lang="en-NZ" sz="2400" dirty="0"/>
              <a:t>, two of the legs must be secured in the ground roughly at the same height on the downhill side of the instrument.</a:t>
            </a:r>
          </a:p>
          <a:p>
            <a:pPr marL="342900" indent="-342900">
              <a:buAutoNum type="arabicPeriod" startAt="2"/>
            </a:pPr>
            <a:r>
              <a:rPr lang="en-NZ" sz="2400" b="1" dirty="0"/>
              <a:t>The remaining leg is secured to the uphill side</a:t>
            </a:r>
            <a:r>
              <a:rPr lang="en-NZ" sz="2400" dirty="0"/>
              <a:t>. Adjust the remaining leg to level the tripod head by sliding leg adjustment</a:t>
            </a:r>
          </a:p>
          <a:p>
            <a:pPr marL="342900" indent="-342900">
              <a:buAutoNum type="arabicPeriod" startAt="2"/>
            </a:pPr>
            <a:r>
              <a:rPr lang="en-NZ" sz="2400" b="1" dirty="0"/>
              <a:t>Now, and only now, place the instrument </a:t>
            </a:r>
            <a:r>
              <a:rPr lang="en-NZ" sz="2400" dirty="0"/>
              <a:t>on the tripod and secure it with the central fixing screw</a:t>
            </a:r>
          </a:p>
        </p:txBody>
      </p:sp>
      <p:pic>
        <p:nvPicPr>
          <p:cNvPr id="6" name="Picture 5">
            <a:extLst>
              <a:ext uri="{FF2B5EF4-FFF2-40B4-BE49-F238E27FC236}">
                <a16:creationId xmlns:a16="http://schemas.microsoft.com/office/drawing/2014/main" id="{42E3374C-E997-43A8-A42E-3F7CCD1A827D}"/>
              </a:ext>
            </a:extLst>
          </p:cNvPr>
          <p:cNvPicPr>
            <a:picLocks noChangeAspect="1"/>
          </p:cNvPicPr>
          <p:nvPr/>
        </p:nvPicPr>
        <p:blipFill>
          <a:blip r:embed="rId2"/>
          <a:stretch>
            <a:fillRect/>
          </a:stretch>
        </p:blipFill>
        <p:spPr>
          <a:xfrm>
            <a:off x="9687704" y="483738"/>
            <a:ext cx="2228251" cy="2430818"/>
          </a:xfrm>
          <a:prstGeom prst="rect">
            <a:avLst/>
          </a:prstGeom>
        </p:spPr>
      </p:pic>
    </p:spTree>
    <p:extLst>
      <p:ext uri="{BB962C8B-B14F-4D97-AF65-F5344CB8AC3E}">
        <p14:creationId xmlns:p14="http://schemas.microsoft.com/office/powerpoint/2010/main" val="1063129128"/>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3" name="Rectangle 2">
            <a:extLst>
              <a:ext uri="{FF2B5EF4-FFF2-40B4-BE49-F238E27FC236}">
                <a16:creationId xmlns:a16="http://schemas.microsoft.com/office/drawing/2014/main" id="{FD3B9431-50FD-4CD3-B608-BBD1F2EF26AB}"/>
              </a:ext>
            </a:extLst>
          </p:cNvPr>
          <p:cNvSpPr/>
          <p:nvPr/>
        </p:nvSpPr>
        <p:spPr>
          <a:xfrm>
            <a:off x="270868" y="136524"/>
            <a:ext cx="10758331" cy="3785652"/>
          </a:xfrm>
          <a:prstGeom prst="rect">
            <a:avLst/>
          </a:prstGeom>
        </p:spPr>
        <p:txBody>
          <a:bodyPr wrap="square">
            <a:spAutoFit/>
          </a:bodyPr>
          <a:lstStyle/>
          <a:p>
            <a:r>
              <a:rPr lang="en-NZ" sz="2400" b="1" dirty="0">
                <a:solidFill>
                  <a:schemeClr val="bg1"/>
                </a:solidFill>
              </a:rPr>
              <a:t>After setting up the instrument, level it up approximately with the bull’s-</a:t>
            </a:r>
            <a:r>
              <a:rPr lang="en-NZ" sz="2400" b="1" dirty="0"/>
              <a:t>eye bubble.</a:t>
            </a:r>
          </a:p>
          <a:p>
            <a:endParaRPr lang="en-NZ" sz="2400" b="1" dirty="0"/>
          </a:p>
          <a:p>
            <a:pPr marL="342900" indent="-342900">
              <a:buAutoNum type="arabicPeriod"/>
            </a:pPr>
            <a:r>
              <a:rPr lang="en-NZ" sz="2400" b="1" dirty="0"/>
              <a:t>Attach the levelling instrument </a:t>
            </a:r>
            <a:r>
              <a:rPr lang="en-NZ" sz="2400" dirty="0"/>
              <a:t>firmly to the tripod head.  If the setting up bubble is circular, the bubble must be in the centre of the ring.</a:t>
            </a:r>
            <a:endParaRPr lang="en-NZ" sz="2400" b="1" dirty="0"/>
          </a:p>
          <a:p>
            <a:pPr marL="342900" indent="-342900">
              <a:buFontTx/>
              <a:buAutoNum type="arabicPeriod"/>
            </a:pPr>
            <a:r>
              <a:rPr lang="en-NZ" sz="2400" b="1" dirty="0"/>
              <a:t>Move the bubble towards the centre </a:t>
            </a:r>
            <a:r>
              <a:rPr lang="en-NZ" sz="2400" dirty="0"/>
              <a:t>direction by using screws 1 and 2 to level the bubble. That is, turn two of the </a:t>
            </a:r>
            <a:r>
              <a:rPr lang="en-NZ" sz="2400" dirty="0" err="1"/>
              <a:t>footscrews</a:t>
            </a:r>
            <a:r>
              <a:rPr lang="en-NZ" sz="2400" dirty="0"/>
              <a:t> (of the levelling instrument), together in opposite directions. </a:t>
            </a:r>
          </a:p>
          <a:p>
            <a:pPr marL="342900" indent="-342900">
              <a:buFont typeface="+mj-lt"/>
              <a:buAutoNum type="arabicPeriod"/>
            </a:pPr>
            <a:r>
              <a:rPr lang="en-NZ" sz="2400" b="1" dirty="0"/>
              <a:t>The index finger of your right hand </a:t>
            </a:r>
            <a:r>
              <a:rPr lang="en-NZ" sz="2400" dirty="0"/>
              <a:t>indicates the direction in which the bubble should move(illustration, top right)</a:t>
            </a:r>
          </a:p>
        </p:txBody>
      </p:sp>
      <p:pic>
        <p:nvPicPr>
          <p:cNvPr id="5" name="Picture 4">
            <a:extLst>
              <a:ext uri="{FF2B5EF4-FFF2-40B4-BE49-F238E27FC236}">
                <a16:creationId xmlns:a16="http://schemas.microsoft.com/office/drawing/2014/main" id="{DBE54607-010E-4A08-B8CD-06A57CCD695F}"/>
              </a:ext>
            </a:extLst>
          </p:cNvPr>
          <p:cNvPicPr>
            <a:picLocks noChangeAspect="1"/>
          </p:cNvPicPr>
          <p:nvPr/>
        </p:nvPicPr>
        <p:blipFill>
          <a:blip r:embed="rId2"/>
          <a:stretch>
            <a:fillRect/>
          </a:stretch>
        </p:blipFill>
        <p:spPr>
          <a:xfrm>
            <a:off x="8966299" y="654444"/>
            <a:ext cx="2781688" cy="1895740"/>
          </a:xfrm>
          <a:prstGeom prst="rect">
            <a:avLst/>
          </a:prstGeom>
        </p:spPr>
      </p:pic>
    </p:spTree>
    <p:extLst>
      <p:ext uri="{BB962C8B-B14F-4D97-AF65-F5344CB8AC3E}">
        <p14:creationId xmlns:p14="http://schemas.microsoft.com/office/powerpoint/2010/main" val="483433812"/>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Compensator </a:t>
            </a:r>
          </a:p>
        </p:txBody>
      </p:sp>
      <p:sp>
        <p:nvSpPr>
          <p:cNvPr id="4" name="Rectangle 3">
            <a:extLst>
              <a:ext uri="{FF2B5EF4-FFF2-40B4-BE49-F238E27FC236}">
                <a16:creationId xmlns:a16="http://schemas.microsoft.com/office/drawing/2014/main" id="{2C9466A7-5C17-4E90-B63A-CC6E112DC13D}"/>
              </a:ext>
            </a:extLst>
          </p:cNvPr>
          <p:cNvSpPr/>
          <p:nvPr/>
        </p:nvSpPr>
        <p:spPr>
          <a:xfrm>
            <a:off x="1405866" y="3695400"/>
            <a:ext cx="10629900" cy="369332"/>
          </a:xfrm>
          <a:prstGeom prst="rect">
            <a:avLst/>
          </a:prstGeom>
        </p:spPr>
        <p:txBody>
          <a:bodyPr wrap="square">
            <a:spAutoFit/>
          </a:bodyPr>
          <a:lstStyle/>
          <a:p>
            <a:r>
              <a:rPr lang="en-NZ" b="1" dirty="0"/>
              <a:t>. </a:t>
            </a:r>
          </a:p>
        </p:txBody>
      </p:sp>
      <p:sp>
        <p:nvSpPr>
          <p:cNvPr id="6" name="Rectangle 5">
            <a:extLst>
              <a:ext uri="{FF2B5EF4-FFF2-40B4-BE49-F238E27FC236}">
                <a16:creationId xmlns:a16="http://schemas.microsoft.com/office/drawing/2014/main" id="{263C3EC4-69AF-4855-B4BA-2329581A41B1}"/>
              </a:ext>
            </a:extLst>
          </p:cNvPr>
          <p:cNvSpPr/>
          <p:nvPr/>
        </p:nvSpPr>
        <p:spPr>
          <a:xfrm>
            <a:off x="460076" y="786911"/>
            <a:ext cx="8680686" cy="6278642"/>
          </a:xfrm>
          <a:prstGeom prst="rect">
            <a:avLst/>
          </a:prstGeom>
        </p:spPr>
        <p:txBody>
          <a:bodyPr wrap="square">
            <a:spAutoFit/>
          </a:bodyPr>
          <a:lstStyle/>
          <a:p>
            <a:pPr marL="342900" indent="-342900">
              <a:buFontTx/>
              <a:buAutoNum type="arabicPeriod"/>
            </a:pPr>
            <a:r>
              <a:rPr lang="en-NZ" sz="2400" b="1" dirty="0"/>
              <a:t>Now use the third </a:t>
            </a:r>
            <a:r>
              <a:rPr lang="en-NZ" sz="2400" b="1" dirty="0" err="1"/>
              <a:t>footscrew</a:t>
            </a:r>
            <a:r>
              <a:rPr lang="en-NZ" sz="2400" b="1" dirty="0"/>
              <a:t> </a:t>
            </a:r>
            <a:r>
              <a:rPr lang="en-NZ" sz="2400" dirty="0"/>
              <a:t>to centre the bubble (illustration, bottom right). That is, move the third screw to centralise the bubble.  Once the bubble is centralised, check to ensure the instrument is levelled by rotating the instrument at 180 degrees and 360 degrees.  If the bubble remains within the circle the instrument is correctly set. (Note: not necessary for automatic levels)</a:t>
            </a:r>
          </a:p>
          <a:p>
            <a:pPr marL="342900" indent="-342900">
              <a:buFontTx/>
              <a:buAutoNum type="arabicPeriod"/>
            </a:pPr>
            <a:r>
              <a:rPr lang="en-NZ" sz="2400" b="1" dirty="0"/>
              <a:t>For a level, the compensator automatically takes care of the final levelling-up</a:t>
            </a:r>
          </a:p>
          <a:p>
            <a:pPr marL="342900" indent="-342900">
              <a:buFontTx/>
              <a:buAutoNum type="arabicPeriod"/>
            </a:pPr>
            <a:endParaRPr lang="en-NZ" sz="2400" b="1" dirty="0"/>
          </a:p>
          <a:p>
            <a:r>
              <a:rPr lang="en-NZ" b="1" dirty="0"/>
              <a:t>The compensator </a:t>
            </a:r>
            <a:r>
              <a:rPr lang="en-NZ" dirty="0"/>
              <a:t>consists basically of a thread-suspended mirror that directs the horizontal light beam to the centre of the crosshair even if there is residual tilt in the tele-scope (illustration, bottom).</a:t>
            </a:r>
          </a:p>
          <a:p>
            <a:r>
              <a:rPr lang="en-NZ" b="1" dirty="0"/>
              <a:t>If now you lightly tap a leg </a:t>
            </a:r>
            <a:r>
              <a:rPr lang="en-NZ" dirty="0"/>
              <a:t>of the tripod, then (pro-</a:t>
            </a:r>
            <a:r>
              <a:rPr lang="en-NZ" dirty="0" err="1"/>
              <a:t>vided</a:t>
            </a:r>
            <a:r>
              <a:rPr lang="en-NZ" dirty="0"/>
              <a:t> the bull’s-eye bubble is centred) you will see how the line of sight swings about the staff reading and always steadies at the same point. This is the way to test whether or not the compensator can swing freely.</a:t>
            </a:r>
          </a:p>
          <a:p>
            <a:pPr marL="342900" indent="-342900">
              <a:buFontTx/>
              <a:buAutoNum type="arabicPeriod"/>
            </a:pPr>
            <a:endParaRPr lang="en-NZ" dirty="0"/>
          </a:p>
          <a:p>
            <a:pPr marL="342900" indent="-342900">
              <a:buFontTx/>
              <a:buAutoNum type="arabicPeriod"/>
            </a:pPr>
            <a:endParaRPr lang="en-NZ" dirty="0"/>
          </a:p>
        </p:txBody>
      </p:sp>
      <p:pic>
        <p:nvPicPr>
          <p:cNvPr id="9" name="Picture 8">
            <a:extLst>
              <a:ext uri="{FF2B5EF4-FFF2-40B4-BE49-F238E27FC236}">
                <a16:creationId xmlns:a16="http://schemas.microsoft.com/office/drawing/2014/main" id="{3ACA971F-16AF-4D94-80DF-AB7B7F4AD231}"/>
              </a:ext>
            </a:extLst>
          </p:cNvPr>
          <p:cNvPicPr>
            <a:picLocks noChangeAspect="1"/>
          </p:cNvPicPr>
          <p:nvPr/>
        </p:nvPicPr>
        <p:blipFill>
          <a:blip r:embed="rId2"/>
          <a:stretch>
            <a:fillRect/>
          </a:stretch>
        </p:blipFill>
        <p:spPr>
          <a:xfrm>
            <a:off x="9292683" y="1395198"/>
            <a:ext cx="2591162" cy="2372056"/>
          </a:xfrm>
          <a:prstGeom prst="rect">
            <a:avLst/>
          </a:prstGeom>
        </p:spPr>
      </p:pic>
    </p:spTree>
    <p:extLst>
      <p:ext uri="{BB962C8B-B14F-4D97-AF65-F5344CB8AC3E}">
        <p14:creationId xmlns:p14="http://schemas.microsoft.com/office/powerpoint/2010/main" val="1048318177"/>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xfrm>
            <a:off x="6718300" y="6621484"/>
            <a:ext cx="5058833" cy="230187"/>
          </a:xfrm>
        </p:spPr>
        <p:txBody>
          <a:bodyPr/>
          <a:lstStyle/>
          <a:p>
            <a:pPr>
              <a:defRPr/>
            </a:pPr>
            <a:r>
              <a:rPr lang="en-GB" dirty="0"/>
              <a:t>© Unitec New Zealand</a:t>
            </a:r>
          </a:p>
        </p:txBody>
      </p:sp>
      <p:sp>
        <p:nvSpPr>
          <p:cNvPr id="7" name="Freeform 6"/>
          <p:cNvSpPr/>
          <p:nvPr/>
        </p:nvSpPr>
        <p:spPr>
          <a:xfrm>
            <a:off x="4826000" y="2019300"/>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Freeform 11"/>
          <p:cNvSpPr/>
          <p:nvPr/>
        </p:nvSpPr>
        <p:spPr>
          <a:xfrm>
            <a:off x="2952751" y="2965451"/>
            <a:ext cx="1781175" cy="417605"/>
          </a:xfrm>
          <a:custGeom>
            <a:avLst/>
            <a:gdLst>
              <a:gd name="connsiteX0" fmla="*/ 0 w 1714507"/>
              <a:gd name="connsiteY0" fmla="*/ 82550 h 385855"/>
              <a:gd name="connsiteX1" fmla="*/ 50800 w 1714507"/>
              <a:gd name="connsiteY1" fmla="*/ 120650 h 385855"/>
              <a:gd name="connsiteX2" fmla="*/ 69850 w 1714507"/>
              <a:gd name="connsiteY2" fmla="*/ 127000 h 385855"/>
              <a:gd name="connsiteX3" fmla="*/ 88900 w 1714507"/>
              <a:gd name="connsiteY3" fmla="*/ 139700 h 385855"/>
              <a:gd name="connsiteX4" fmla="*/ 127000 w 1714507"/>
              <a:gd name="connsiteY4" fmla="*/ 152400 h 385855"/>
              <a:gd name="connsiteX5" fmla="*/ 171450 w 1714507"/>
              <a:gd name="connsiteY5" fmla="*/ 165100 h 385855"/>
              <a:gd name="connsiteX6" fmla="*/ 190500 w 1714507"/>
              <a:gd name="connsiteY6" fmla="*/ 177800 h 385855"/>
              <a:gd name="connsiteX7" fmla="*/ 209550 w 1714507"/>
              <a:gd name="connsiteY7" fmla="*/ 184150 h 385855"/>
              <a:gd name="connsiteX8" fmla="*/ 228600 w 1714507"/>
              <a:gd name="connsiteY8" fmla="*/ 196850 h 385855"/>
              <a:gd name="connsiteX9" fmla="*/ 266700 w 1714507"/>
              <a:gd name="connsiteY9" fmla="*/ 209550 h 385855"/>
              <a:gd name="connsiteX10" fmla="*/ 311150 w 1714507"/>
              <a:gd name="connsiteY10" fmla="*/ 222250 h 385855"/>
              <a:gd name="connsiteX11" fmla="*/ 368300 w 1714507"/>
              <a:gd name="connsiteY11" fmla="*/ 228600 h 385855"/>
              <a:gd name="connsiteX12" fmla="*/ 406400 w 1714507"/>
              <a:gd name="connsiteY12" fmla="*/ 260350 h 385855"/>
              <a:gd name="connsiteX13" fmla="*/ 444500 w 1714507"/>
              <a:gd name="connsiteY13" fmla="*/ 285750 h 385855"/>
              <a:gd name="connsiteX14" fmla="*/ 457200 w 1714507"/>
              <a:gd name="connsiteY14" fmla="*/ 304800 h 385855"/>
              <a:gd name="connsiteX15" fmla="*/ 527050 w 1714507"/>
              <a:gd name="connsiteY15" fmla="*/ 323850 h 385855"/>
              <a:gd name="connsiteX16" fmla="*/ 552450 w 1714507"/>
              <a:gd name="connsiteY16" fmla="*/ 330200 h 385855"/>
              <a:gd name="connsiteX17" fmla="*/ 603250 w 1714507"/>
              <a:gd name="connsiteY17" fmla="*/ 342900 h 385855"/>
              <a:gd name="connsiteX18" fmla="*/ 679450 w 1714507"/>
              <a:gd name="connsiteY18" fmla="*/ 349250 h 385855"/>
              <a:gd name="connsiteX19" fmla="*/ 749300 w 1714507"/>
              <a:gd name="connsiteY19" fmla="*/ 361950 h 385855"/>
              <a:gd name="connsiteX20" fmla="*/ 869950 w 1714507"/>
              <a:gd name="connsiteY20" fmla="*/ 368300 h 385855"/>
              <a:gd name="connsiteX21" fmla="*/ 1276350 w 1714507"/>
              <a:gd name="connsiteY21" fmla="*/ 368300 h 385855"/>
              <a:gd name="connsiteX22" fmla="*/ 1314450 w 1714507"/>
              <a:gd name="connsiteY22" fmla="*/ 355600 h 385855"/>
              <a:gd name="connsiteX23" fmla="*/ 1333500 w 1714507"/>
              <a:gd name="connsiteY23" fmla="*/ 349250 h 385855"/>
              <a:gd name="connsiteX24" fmla="*/ 1346200 w 1714507"/>
              <a:gd name="connsiteY24" fmla="*/ 330200 h 385855"/>
              <a:gd name="connsiteX25" fmla="*/ 1365250 w 1714507"/>
              <a:gd name="connsiteY25" fmla="*/ 311150 h 385855"/>
              <a:gd name="connsiteX26" fmla="*/ 1371600 w 1714507"/>
              <a:gd name="connsiteY26" fmla="*/ 292100 h 385855"/>
              <a:gd name="connsiteX27" fmla="*/ 1397000 w 1714507"/>
              <a:gd name="connsiteY27" fmla="*/ 279400 h 385855"/>
              <a:gd name="connsiteX28" fmla="*/ 1435100 w 1714507"/>
              <a:gd name="connsiteY28" fmla="*/ 254000 h 385855"/>
              <a:gd name="connsiteX29" fmla="*/ 1454150 w 1714507"/>
              <a:gd name="connsiteY29" fmla="*/ 247650 h 385855"/>
              <a:gd name="connsiteX30" fmla="*/ 1492250 w 1714507"/>
              <a:gd name="connsiteY30" fmla="*/ 215900 h 385855"/>
              <a:gd name="connsiteX31" fmla="*/ 1511300 w 1714507"/>
              <a:gd name="connsiteY31" fmla="*/ 203200 h 385855"/>
              <a:gd name="connsiteX32" fmla="*/ 1543050 w 1714507"/>
              <a:gd name="connsiteY32" fmla="*/ 165100 h 385855"/>
              <a:gd name="connsiteX33" fmla="*/ 1555750 w 1714507"/>
              <a:gd name="connsiteY33" fmla="*/ 146050 h 385855"/>
              <a:gd name="connsiteX34" fmla="*/ 1593850 w 1714507"/>
              <a:gd name="connsiteY34" fmla="*/ 120650 h 385855"/>
              <a:gd name="connsiteX35" fmla="*/ 1612900 w 1714507"/>
              <a:gd name="connsiteY35" fmla="*/ 107950 h 385855"/>
              <a:gd name="connsiteX36" fmla="*/ 1651000 w 1714507"/>
              <a:gd name="connsiteY36" fmla="*/ 76200 h 385855"/>
              <a:gd name="connsiteX37" fmla="*/ 1689100 w 1714507"/>
              <a:gd name="connsiteY37" fmla="*/ 44450 h 385855"/>
              <a:gd name="connsiteX38" fmla="*/ 1714500 w 1714507"/>
              <a:gd name="connsiteY38" fmla="*/ 0 h 38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7" h="385855">
                <a:moveTo>
                  <a:pt x="0" y="82550"/>
                </a:moveTo>
                <a:cubicBezTo>
                  <a:pt x="7788" y="88781"/>
                  <a:pt x="37321" y="113911"/>
                  <a:pt x="50800" y="120650"/>
                </a:cubicBezTo>
                <a:cubicBezTo>
                  <a:pt x="56787" y="123643"/>
                  <a:pt x="63863" y="124007"/>
                  <a:pt x="69850" y="127000"/>
                </a:cubicBezTo>
                <a:cubicBezTo>
                  <a:pt x="76676" y="130413"/>
                  <a:pt x="81926" y="136600"/>
                  <a:pt x="88900" y="139700"/>
                </a:cubicBezTo>
                <a:cubicBezTo>
                  <a:pt x="101133" y="145137"/>
                  <a:pt x="114013" y="149153"/>
                  <a:pt x="127000" y="152400"/>
                </a:cubicBezTo>
                <a:cubicBezTo>
                  <a:pt x="135138" y="154435"/>
                  <a:pt x="162340" y="160545"/>
                  <a:pt x="171450" y="165100"/>
                </a:cubicBezTo>
                <a:cubicBezTo>
                  <a:pt x="178276" y="168513"/>
                  <a:pt x="183674" y="174387"/>
                  <a:pt x="190500" y="177800"/>
                </a:cubicBezTo>
                <a:cubicBezTo>
                  <a:pt x="196487" y="180793"/>
                  <a:pt x="203563" y="181157"/>
                  <a:pt x="209550" y="184150"/>
                </a:cubicBezTo>
                <a:cubicBezTo>
                  <a:pt x="216376" y="187563"/>
                  <a:pt x="221626" y="193750"/>
                  <a:pt x="228600" y="196850"/>
                </a:cubicBezTo>
                <a:cubicBezTo>
                  <a:pt x="240833" y="202287"/>
                  <a:pt x="254000" y="205317"/>
                  <a:pt x="266700" y="209550"/>
                </a:cubicBezTo>
                <a:cubicBezTo>
                  <a:pt x="280925" y="214292"/>
                  <a:pt x="296342" y="219972"/>
                  <a:pt x="311150" y="222250"/>
                </a:cubicBezTo>
                <a:cubicBezTo>
                  <a:pt x="330094" y="225165"/>
                  <a:pt x="349250" y="226483"/>
                  <a:pt x="368300" y="228600"/>
                </a:cubicBezTo>
                <a:cubicBezTo>
                  <a:pt x="436373" y="273982"/>
                  <a:pt x="333061" y="203308"/>
                  <a:pt x="406400" y="260350"/>
                </a:cubicBezTo>
                <a:cubicBezTo>
                  <a:pt x="418448" y="269721"/>
                  <a:pt x="444500" y="285750"/>
                  <a:pt x="444500" y="285750"/>
                </a:cubicBezTo>
                <a:cubicBezTo>
                  <a:pt x="448733" y="292100"/>
                  <a:pt x="450728" y="300755"/>
                  <a:pt x="457200" y="304800"/>
                </a:cubicBezTo>
                <a:cubicBezTo>
                  <a:pt x="473606" y="315054"/>
                  <a:pt x="507918" y="319599"/>
                  <a:pt x="527050" y="323850"/>
                </a:cubicBezTo>
                <a:cubicBezTo>
                  <a:pt x="535569" y="325743"/>
                  <a:pt x="544059" y="327802"/>
                  <a:pt x="552450" y="330200"/>
                </a:cubicBezTo>
                <a:cubicBezTo>
                  <a:pt x="578395" y="337613"/>
                  <a:pt x="570329" y="339027"/>
                  <a:pt x="603250" y="342900"/>
                </a:cubicBezTo>
                <a:cubicBezTo>
                  <a:pt x="628563" y="345878"/>
                  <a:pt x="654050" y="347133"/>
                  <a:pt x="679450" y="349250"/>
                </a:cubicBezTo>
                <a:cubicBezTo>
                  <a:pt x="710264" y="359521"/>
                  <a:pt x="703141" y="358531"/>
                  <a:pt x="749300" y="361950"/>
                </a:cubicBezTo>
                <a:cubicBezTo>
                  <a:pt x="789462" y="364925"/>
                  <a:pt x="829733" y="366183"/>
                  <a:pt x="869950" y="368300"/>
                </a:cubicBezTo>
                <a:cubicBezTo>
                  <a:pt x="1020224" y="398355"/>
                  <a:pt x="936639" y="383979"/>
                  <a:pt x="1276350" y="368300"/>
                </a:cubicBezTo>
                <a:cubicBezTo>
                  <a:pt x="1289723" y="367683"/>
                  <a:pt x="1301750" y="359833"/>
                  <a:pt x="1314450" y="355600"/>
                </a:cubicBezTo>
                <a:lnTo>
                  <a:pt x="1333500" y="349250"/>
                </a:lnTo>
                <a:cubicBezTo>
                  <a:pt x="1337733" y="342900"/>
                  <a:pt x="1341314" y="336063"/>
                  <a:pt x="1346200" y="330200"/>
                </a:cubicBezTo>
                <a:cubicBezTo>
                  <a:pt x="1351949" y="323301"/>
                  <a:pt x="1360269" y="318622"/>
                  <a:pt x="1365250" y="311150"/>
                </a:cubicBezTo>
                <a:cubicBezTo>
                  <a:pt x="1368963" y="305581"/>
                  <a:pt x="1366867" y="296833"/>
                  <a:pt x="1371600" y="292100"/>
                </a:cubicBezTo>
                <a:cubicBezTo>
                  <a:pt x="1378293" y="285407"/>
                  <a:pt x="1388883" y="284270"/>
                  <a:pt x="1397000" y="279400"/>
                </a:cubicBezTo>
                <a:cubicBezTo>
                  <a:pt x="1410088" y="271547"/>
                  <a:pt x="1420620" y="258827"/>
                  <a:pt x="1435100" y="254000"/>
                </a:cubicBezTo>
                <a:cubicBezTo>
                  <a:pt x="1441450" y="251883"/>
                  <a:pt x="1448163" y="250643"/>
                  <a:pt x="1454150" y="247650"/>
                </a:cubicBezTo>
                <a:cubicBezTo>
                  <a:pt x="1477799" y="235826"/>
                  <a:pt x="1471184" y="233455"/>
                  <a:pt x="1492250" y="215900"/>
                </a:cubicBezTo>
                <a:cubicBezTo>
                  <a:pt x="1498113" y="211014"/>
                  <a:pt x="1504950" y="207433"/>
                  <a:pt x="1511300" y="203200"/>
                </a:cubicBezTo>
                <a:cubicBezTo>
                  <a:pt x="1542832" y="155902"/>
                  <a:pt x="1502306" y="213993"/>
                  <a:pt x="1543050" y="165100"/>
                </a:cubicBezTo>
                <a:cubicBezTo>
                  <a:pt x="1547936" y="159237"/>
                  <a:pt x="1550007" y="151076"/>
                  <a:pt x="1555750" y="146050"/>
                </a:cubicBezTo>
                <a:cubicBezTo>
                  <a:pt x="1567237" y="135999"/>
                  <a:pt x="1581150" y="129117"/>
                  <a:pt x="1593850" y="120650"/>
                </a:cubicBezTo>
                <a:cubicBezTo>
                  <a:pt x="1600200" y="116417"/>
                  <a:pt x="1607504" y="113346"/>
                  <a:pt x="1612900" y="107950"/>
                </a:cubicBezTo>
                <a:cubicBezTo>
                  <a:pt x="1668555" y="52295"/>
                  <a:pt x="1597956" y="120403"/>
                  <a:pt x="1651000" y="76200"/>
                </a:cubicBezTo>
                <a:cubicBezTo>
                  <a:pt x="1699893" y="35456"/>
                  <a:pt x="1641802" y="75982"/>
                  <a:pt x="1689100" y="44450"/>
                </a:cubicBezTo>
                <a:cubicBezTo>
                  <a:pt x="1715674" y="4589"/>
                  <a:pt x="1714500" y="21614"/>
                  <a:pt x="1714500" y="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4" name="TextBox 13">
            <a:extLst>
              <a:ext uri="{FF2B5EF4-FFF2-40B4-BE49-F238E27FC236}">
                <a16:creationId xmlns:a16="http://schemas.microsoft.com/office/drawing/2014/main" id="{0B097E0D-DC47-4B5C-B56B-93001C1A4FA3}"/>
              </a:ext>
            </a:extLst>
          </p:cNvPr>
          <p:cNvSpPr txBox="1"/>
          <p:nvPr/>
        </p:nvSpPr>
        <p:spPr>
          <a:xfrm>
            <a:off x="552450" y="2171700"/>
            <a:ext cx="7884184" cy="4708981"/>
          </a:xfrm>
          <a:prstGeom prst="rect">
            <a:avLst/>
          </a:prstGeom>
          <a:noFill/>
        </p:spPr>
        <p:txBody>
          <a:bodyPr wrap="square" rtlCol="0">
            <a:spAutoFit/>
          </a:bodyPr>
          <a:lstStyle/>
          <a:p>
            <a:r>
              <a:rPr lang="en-NZ" sz="2400" b="1" dirty="0"/>
              <a:t>Measuring distances optically with the level</a:t>
            </a:r>
          </a:p>
          <a:p>
            <a:endParaRPr lang="en-NZ" sz="2400" dirty="0"/>
          </a:p>
          <a:p>
            <a:pPr marL="342900" indent="-342900">
              <a:buAutoNum type="arabicPeriod"/>
            </a:pPr>
            <a:r>
              <a:rPr lang="en-NZ" sz="2400" b="1" dirty="0"/>
              <a:t>The </a:t>
            </a:r>
            <a:r>
              <a:rPr lang="en-NZ" sz="2400" b="1" dirty="0" err="1"/>
              <a:t>reticle</a:t>
            </a:r>
            <a:r>
              <a:rPr lang="en-NZ" sz="2400" b="1" dirty="0"/>
              <a:t> </a:t>
            </a:r>
            <a:r>
              <a:rPr lang="en-NZ" sz="2400" dirty="0"/>
              <a:t>carries two stadia lines arranged symmetrically to the crosshair. </a:t>
            </a:r>
          </a:p>
          <a:p>
            <a:pPr marL="342900" indent="-342900">
              <a:buAutoNum type="arabicPeriod"/>
            </a:pPr>
            <a:endParaRPr lang="en-NZ" sz="2400" dirty="0"/>
          </a:p>
          <a:p>
            <a:pPr marL="342900" indent="-342900">
              <a:buAutoNum type="arabicPeriod"/>
            </a:pPr>
            <a:r>
              <a:rPr lang="en-NZ" sz="2400" b="1" dirty="0"/>
              <a:t>Their spacing </a:t>
            </a:r>
            <a:r>
              <a:rPr lang="en-NZ" sz="2400" dirty="0"/>
              <a:t>is such that the distance can be derived by multiplying the corresponding staff section by 100. (This diagram is a schematic representation).</a:t>
            </a:r>
          </a:p>
          <a:p>
            <a:pPr marL="342900" indent="-342900">
              <a:buAutoNum type="arabicPeriod"/>
            </a:pPr>
            <a:endParaRPr lang="en-NZ" sz="2400" dirty="0"/>
          </a:p>
          <a:p>
            <a:pPr marL="342900" indent="-342900">
              <a:buAutoNum type="arabicPeriod"/>
            </a:pPr>
            <a:r>
              <a:rPr lang="en-NZ" sz="2400" b="1" dirty="0"/>
              <a:t>Accuracy of the distance </a:t>
            </a:r>
            <a:r>
              <a:rPr lang="en-NZ" sz="2400" dirty="0"/>
              <a:t>measurement:  From 10 – To 30 cm</a:t>
            </a:r>
          </a:p>
          <a:p>
            <a:endParaRPr lang="en-NZ" dirty="0"/>
          </a:p>
          <a:p>
            <a:endParaRPr lang="en-NZ" dirty="0"/>
          </a:p>
        </p:txBody>
      </p:sp>
      <p:pic>
        <p:nvPicPr>
          <p:cNvPr id="5" name="Picture 4">
            <a:extLst>
              <a:ext uri="{FF2B5EF4-FFF2-40B4-BE49-F238E27FC236}">
                <a16:creationId xmlns:a16="http://schemas.microsoft.com/office/drawing/2014/main" id="{F9DBC817-F089-41EF-8A42-41E12B91506E}"/>
              </a:ext>
            </a:extLst>
          </p:cNvPr>
          <p:cNvPicPr>
            <a:picLocks noChangeAspect="1"/>
          </p:cNvPicPr>
          <p:nvPr/>
        </p:nvPicPr>
        <p:blipFill>
          <a:blip r:embed="rId2"/>
          <a:stretch>
            <a:fillRect/>
          </a:stretch>
        </p:blipFill>
        <p:spPr>
          <a:xfrm>
            <a:off x="8648700" y="1948325"/>
            <a:ext cx="3162741" cy="2448267"/>
          </a:xfrm>
          <a:prstGeom prst="rect">
            <a:avLst/>
          </a:prstGeom>
        </p:spPr>
      </p:pic>
      <p:sp>
        <p:nvSpPr>
          <p:cNvPr id="17" name="TextBox 16">
            <a:extLst>
              <a:ext uri="{FF2B5EF4-FFF2-40B4-BE49-F238E27FC236}">
                <a16:creationId xmlns:a16="http://schemas.microsoft.com/office/drawing/2014/main" id="{FDE34BF7-8824-4906-ABBA-C3638DB9D81A}"/>
              </a:ext>
            </a:extLst>
          </p:cNvPr>
          <p:cNvSpPr txBox="1"/>
          <p:nvPr/>
        </p:nvSpPr>
        <p:spPr>
          <a:xfrm>
            <a:off x="2527300" y="496600"/>
            <a:ext cx="6810103" cy="1077218"/>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Using the Stadia to Measure Distance Between Stations</a:t>
            </a:r>
          </a:p>
        </p:txBody>
      </p:sp>
      <p:sp>
        <p:nvSpPr>
          <p:cNvPr id="18" name="Rectangle 17">
            <a:extLst>
              <a:ext uri="{FF2B5EF4-FFF2-40B4-BE49-F238E27FC236}">
                <a16:creationId xmlns:a16="http://schemas.microsoft.com/office/drawing/2014/main" id="{AAE65EDB-C809-4072-9F69-ACE1705892AF}"/>
              </a:ext>
            </a:extLst>
          </p:cNvPr>
          <p:cNvSpPr/>
          <p:nvPr/>
        </p:nvSpPr>
        <p:spPr>
          <a:xfrm>
            <a:off x="4763666" y="6187136"/>
            <a:ext cx="5554726" cy="584775"/>
          </a:xfrm>
          <a:prstGeom prst="rect">
            <a:avLst/>
          </a:prstGeom>
        </p:spPr>
        <p:txBody>
          <a:bodyPr wrap="none">
            <a:spAutoFit/>
          </a:bodyPr>
          <a:lstStyle/>
          <a:p>
            <a:r>
              <a:rPr lang="en-NZ" sz="1400" b="1" dirty="0"/>
              <a:t>Note; The degree of accuracy for stadia is 100 mm in 30 metres</a:t>
            </a:r>
          </a:p>
          <a:p>
            <a:r>
              <a:rPr lang="en-NZ" dirty="0"/>
              <a:t> </a:t>
            </a:r>
          </a:p>
        </p:txBody>
      </p:sp>
    </p:spTree>
    <p:extLst>
      <p:ext uri="{BB962C8B-B14F-4D97-AF65-F5344CB8AC3E}">
        <p14:creationId xmlns:p14="http://schemas.microsoft.com/office/powerpoint/2010/main" val="2038093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Levelling Staff </a:t>
            </a:r>
          </a:p>
        </p:txBody>
      </p:sp>
      <p:sp>
        <p:nvSpPr>
          <p:cNvPr id="6" name="Rectangle 5">
            <a:extLst>
              <a:ext uri="{FF2B5EF4-FFF2-40B4-BE49-F238E27FC236}">
                <a16:creationId xmlns:a16="http://schemas.microsoft.com/office/drawing/2014/main" id="{B72BD58A-6488-45FA-951A-72E4B6B859C2}"/>
              </a:ext>
            </a:extLst>
          </p:cNvPr>
          <p:cNvSpPr/>
          <p:nvPr/>
        </p:nvSpPr>
        <p:spPr>
          <a:xfrm>
            <a:off x="447288" y="1058574"/>
            <a:ext cx="5268912" cy="4893647"/>
          </a:xfrm>
          <a:prstGeom prst="rect">
            <a:avLst/>
          </a:prstGeom>
        </p:spPr>
        <p:txBody>
          <a:bodyPr wrap="square">
            <a:spAutoFit/>
          </a:bodyPr>
          <a:lstStyle/>
          <a:p>
            <a:r>
              <a:rPr lang="en-NZ" sz="2400" b="1" dirty="0">
                <a:latin typeface="MyriadPro-Regular"/>
              </a:rPr>
              <a:t>Standard staffs </a:t>
            </a:r>
            <a:r>
              <a:rPr lang="en-NZ" sz="2400" dirty="0">
                <a:latin typeface="MyriadPro-Regular"/>
              </a:rPr>
              <a:t>are 3 metres, 4 metres, or 5 metres long, they fold or telescope down to about1200 mm, have a reading face at least 38 mm wide. </a:t>
            </a:r>
          </a:p>
          <a:p>
            <a:endParaRPr lang="en-NZ" sz="2400" b="1" dirty="0">
              <a:latin typeface="MyriadPro-Regular"/>
            </a:endParaRPr>
          </a:p>
          <a:p>
            <a:r>
              <a:rPr lang="en-NZ" sz="2400" b="1" dirty="0">
                <a:latin typeface="MyriadPro-Regular"/>
              </a:rPr>
              <a:t>The staff is graduated in 10mm increments </a:t>
            </a:r>
            <a:r>
              <a:rPr lang="en-NZ" sz="2400" dirty="0">
                <a:latin typeface="MyriadPro-Regular"/>
              </a:rPr>
              <a:t>with alternating black and red figures per metre on a white staff. </a:t>
            </a:r>
          </a:p>
          <a:p>
            <a:endParaRPr lang="en-NZ" sz="2400" dirty="0">
              <a:latin typeface="MyriadPro-Regular"/>
            </a:endParaRPr>
          </a:p>
          <a:p>
            <a:r>
              <a:rPr lang="en-NZ" sz="2400" b="1" dirty="0">
                <a:latin typeface="MyriadPro-Regular"/>
              </a:rPr>
              <a:t>Reading the staff </a:t>
            </a:r>
            <a:r>
              <a:rPr lang="en-NZ" sz="2400" dirty="0">
                <a:latin typeface="MyriadPro-Regular"/>
              </a:rPr>
              <a:t>to the graduation will give </a:t>
            </a:r>
            <a:r>
              <a:rPr lang="en-NZ" sz="2400" b="1" i="1" dirty="0">
                <a:latin typeface="MyriadPro-BoldIt"/>
              </a:rPr>
              <a:t>0.01m accuracy. </a:t>
            </a:r>
            <a:r>
              <a:rPr lang="en-NZ" sz="2400" dirty="0">
                <a:latin typeface="MyriadPro-Regular"/>
              </a:rPr>
              <a:t>If three decimal places of accuracy are needed, it has to be estimated.</a:t>
            </a:r>
            <a:endParaRPr lang="en-NZ" sz="2400" dirty="0"/>
          </a:p>
        </p:txBody>
      </p:sp>
      <p:pic>
        <p:nvPicPr>
          <p:cNvPr id="4" name="Picture 3">
            <a:extLst>
              <a:ext uri="{FF2B5EF4-FFF2-40B4-BE49-F238E27FC236}">
                <a16:creationId xmlns:a16="http://schemas.microsoft.com/office/drawing/2014/main" id="{146FBD99-363C-4697-82A8-9685A113203F}"/>
              </a:ext>
            </a:extLst>
          </p:cNvPr>
          <p:cNvPicPr>
            <a:picLocks noChangeAspect="1"/>
          </p:cNvPicPr>
          <p:nvPr/>
        </p:nvPicPr>
        <p:blipFill>
          <a:blip r:embed="rId2"/>
          <a:stretch>
            <a:fillRect/>
          </a:stretch>
        </p:blipFill>
        <p:spPr>
          <a:xfrm>
            <a:off x="6475801" y="1356180"/>
            <a:ext cx="4218798" cy="4145639"/>
          </a:xfrm>
          <a:prstGeom prst="rect">
            <a:avLst/>
          </a:prstGeom>
        </p:spPr>
      </p:pic>
    </p:spTree>
    <p:extLst>
      <p:ext uri="{BB962C8B-B14F-4D97-AF65-F5344CB8AC3E}">
        <p14:creationId xmlns:p14="http://schemas.microsoft.com/office/powerpoint/2010/main" val="2378759148"/>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1979749" y="123824"/>
            <a:ext cx="8599351"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The </a:t>
            </a:r>
            <a:r>
              <a:rPr lang="en-NZ" sz="3200" dirty="0" err="1">
                <a:solidFill>
                  <a:schemeClr val="bg1"/>
                </a:solidFill>
                <a:effectLst>
                  <a:outerShdw blurRad="38100" dist="38100" dir="2700000" algn="tl">
                    <a:srgbClr val="000000">
                      <a:alpha val="43137"/>
                    </a:srgbClr>
                  </a:outerShdw>
                </a:effectLst>
              </a:rPr>
              <a:t>Reticle</a:t>
            </a:r>
            <a:endParaRPr lang="en-NZ" sz="3200" dirty="0">
              <a:solidFill>
                <a:schemeClr val="bg1"/>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ACAC1840-A628-4166-AF63-60DD40F4D5D0}"/>
              </a:ext>
            </a:extLst>
          </p:cNvPr>
          <p:cNvSpPr/>
          <p:nvPr/>
        </p:nvSpPr>
        <p:spPr>
          <a:xfrm>
            <a:off x="823152" y="830605"/>
            <a:ext cx="5994974" cy="461665"/>
          </a:xfrm>
          <a:prstGeom prst="rect">
            <a:avLst/>
          </a:prstGeom>
        </p:spPr>
        <p:txBody>
          <a:bodyPr wrap="none">
            <a:spAutoFit/>
          </a:bodyPr>
          <a:lstStyle/>
          <a:p>
            <a:r>
              <a:rPr lang="en-NZ" sz="2400" b="1" dirty="0"/>
              <a:t>STADIA LINES (view through telescope)</a:t>
            </a:r>
          </a:p>
        </p:txBody>
      </p:sp>
      <p:pic>
        <p:nvPicPr>
          <p:cNvPr id="6" name="Picture 5">
            <a:extLst>
              <a:ext uri="{FF2B5EF4-FFF2-40B4-BE49-F238E27FC236}">
                <a16:creationId xmlns:a16="http://schemas.microsoft.com/office/drawing/2014/main" id="{BA95AA7A-E50A-4DB9-83F1-C95D615BA725}"/>
              </a:ext>
            </a:extLst>
          </p:cNvPr>
          <p:cNvPicPr>
            <a:picLocks noChangeAspect="1"/>
          </p:cNvPicPr>
          <p:nvPr/>
        </p:nvPicPr>
        <p:blipFill>
          <a:blip r:embed="rId2"/>
          <a:stretch>
            <a:fillRect/>
          </a:stretch>
        </p:blipFill>
        <p:spPr>
          <a:xfrm>
            <a:off x="7817763" y="1141700"/>
            <a:ext cx="3075409" cy="2783331"/>
          </a:xfrm>
          <a:prstGeom prst="rect">
            <a:avLst/>
          </a:prstGeom>
        </p:spPr>
      </p:pic>
      <p:pic>
        <p:nvPicPr>
          <p:cNvPr id="8" name="Picture 7">
            <a:extLst>
              <a:ext uri="{FF2B5EF4-FFF2-40B4-BE49-F238E27FC236}">
                <a16:creationId xmlns:a16="http://schemas.microsoft.com/office/drawing/2014/main" id="{A032FC6E-226D-47BA-9303-5CCD9CE6DDB0}"/>
              </a:ext>
            </a:extLst>
          </p:cNvPr>
          <p:cNvPicPr>
            <a:picLocks noChangeAspect="1"/>
          </p:cNvPicPr>
          <p:nvPr/>
        </p:nvPicPr>
        <p:blipFill>
          <a:blip r:embed="rId3"/>
          <a:stretch>
            <a:fillRect/>
          </a:stretch>
        </p:blipFill>
        <p:spPr>
          <a:xfrm>
            <a:off x="191859" y="1488363"/>
            <a:ext cx="5432563" cy="2438521"/>
          </a:xfrm>
          <a:prstGeom prst="rect">
            <a:avLst/>
          </a:prstGeom>
        </p:spPr>
      </p:pic>
      <p:pic>
        <p:nvPicPr>
          <p:cNvPr id="9" name="Picture 8">
            <a:extLst>
              <a:ext uri="{FF2B5EF4-FFF2-40B4-BE49-F238E27FC236}">
                <a16:creationId xmlns:a16="http://schemas.microsoft.com/office/drawing/2014/main" id="{D2830A34-CC9B-4C10-B02B-A4731C26D813}"/>
              </a:ext>
            </a:extLst>
          </p:cNvPr>
          <p:cNvPicPr>
            <a:picLocks noChangeAspect="1"/>
          </p:cNvPicPr>
          <p:nvPr/>
        </p:nvPicPr>
        <p:blipFill>
          <a:blip r:embed="rId4"/>
          <a:stretch>
            <a:fillRect/>
          </a:stretch>
        </p:blipFill>
        <p:spPr>
          <a:xfrm>
            <a:off x="2201083" y="3925031"/>
            <a:ext cx="6846678" cy="2429467"/>
          </a:xfrm>
          <a:prstGeom prst="rect">
            <a:avLst/>
          </a:prstGeom>
        </p:spPr>
      </p:pic>
    </p:spTree>
    <p:extLst>
      <p:ext uri="{BB962C8B-B14F-4D97-AF65-F5344CB8AC3E}">
        <p14:creationId xmlns:p14="http://schemas.microsoft.com/office/powerpoint/2010/main" val="1231546637"/>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xfrm>
            <a:off x="1922463" y="6249989"/>
            <a:ext cx="1612900" cy="231775"/>
          </a:xfrm>
        </p:spPr>
        <p:txBody>
          <a:bodyPr/>
          <a:lstStyle/>
          <a:p>
            <a:pPr algn="l">
              <a:defRPr/>
            </a:pPr>
            <a:fld id="{05F10445-56FB-472D-8B9C-B96BB1D223DD}" type="slidenum">
              <a:rPr lang="en-GB" smtClean="0"/>
              <a:pPr algn="l">
                <a:defRPr/>
              </a:pPr>
              <a:t>17</a:t>
            </a:fld>
            <a:endParaRPr lang="en-GB" dirty="0"/>
          </a:p>
        </p:txBody>
      </p:sp>
      <p:sp>
        <p:nvSpPr>
          <p:cNvPr id="3075" name="Footer Placeholder 4"/>
          <p:cNvSpPr>
            <a:spLocks noGrp="1"/>
          </p:cNvSpPr>
          <p:nvPr>
            <p:ph type="ftr" sz="quarter" idx="11"/>
          </p:nvPr>
        </p:nvSpPr>
        <p:spPr/>
        <p:txBody>
          <a:bodyPr/>
          <a:lstStyle/>
          <a:p>
            <a:pPr>
              <a:defRPr/>
            </a:pPr>
            <a:r>
              <a:rPr lang="en-GB" dirty="0"/>
              <a:t>© Unitec New Zealand</a:t>
            </a:r>
          </a:p>
        </p:txBody>
      </p:sp>
      <p:sp>
        <p:nvSpPr>
          <p:cNvPr id="7" name="Freeform 6"/>
          <p:cNvSpPr/>
          <p:nvPr/>
        </p:nvSpPr>
        <p:spPr>
          <a:xfrm>
            <a:off x="4826000" y="2019300"/>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Freeform 11"/>
          <p:cNvSpPr/>
          <p:nvPr/>
        </p:nvSpPr>
        <p:spPr>
          <a:xfrm>
            <a:off x="2952751" y="2965451"/>
            <a:ext cx="1781175" cy="417605"/>
          </a:xfrm>
          <a:custGeom>
            <a:avLst/>
            <a:gdLst>
              <a:gd name="connsiteX0" fmla="*/ 0 w 1714507"/>
              <a:gd name="connsiteY0" fmla="*/ 82550 h 385855"/>
              <a:gd name="connsiteX1" fmla="*/ 50800 w 1714507"/>
              <a:gd name="connsiteY1" fmla="*/ 120650 h 385855"/>
              <a:gd name="connsiteX2" fmla="*/ 69850 w 1714507"/>
              <a:gd name="connsiteY2" fmla="*/ 127000 h 385855"/>
              <a:gd name="connsiteX3" fmla="*/ 88900 w 1714507"/>
              <a:gd name="connsiteY3" fmla="*/ 139700 h 385855"/>
              <a:gd name="connsiteX4" fmla="*/ 127000 w 1714507"/>
              <a:gd name="connsiteY4" fmla="*/ 152400 h 385855"/>
              <a:gd name="connsiteX5" fmla="*/ 171450 w 1714507"/>
              <a:gd name="connsiteY5" fmla="*/ 165100 h 385855"/>
              <a:gd name="connsiteX6" fmla="*/ 190500 w 1714507"/>
              <a:gd name="connsiteY6" fmla="*/ 177800 h 385855"/>
              <a:gd name="connsiteX7" fmla="*/ 209550 w 1714507"/>
              <a:gd name="connsiteY7" fmla="*/ 184150 h 385855"/>
              <a:gd name="connsiteX8" fmla="*/ 228600 w 1714507"/>
              <a:gd name="connsiteY8" fmla="*/ 196850 h 385855"/>
              <a:gd name="connsiteX9" fmla="*/ 266700 w 1714507"/>
              <a:gd name="connsiteY9" fmla="*/ 209550 h 385855"/>
              <a:gd name="connsiteX10" fmla="*/ 311150 w 1714507"/>
              <a:gd name="connsiteY10" fmla="*/ 222250 h 385855"/>
              <a:gd name="connsiteX11" fmla="*/ 368300 w 1714507"/>
              <a:gd name="connsiteY11" fmla="*/ 228600 h 385855"/>
              <a:gd name="connsiteX12" fmla="*/ 406400 w 1714507"/>
              <a:gd name="connsiteY12" fmla="*/ 260350 h 385855"/>
              <a:gd name="connsiteX13" fmla="*/ 444500 w 1714507"/>
              <a:gd name="connsiteY13" fmla="*/ 285750 h 385855"/>
              <a:gd name="connsiteX14" fmla="*/ 457200 w 1714507"/>
              <a:gd name="connsiteY14" fmla="*/ 304800 h 385855"/>
              <a:gd name="connsiteX15" fmla="*/ 527050 w 1714507"/>
              <a:gd name="connsiteY15" fmla="*/ 323850 h 385855"/>
              <a:gd name="connsiteX16" fmla="*/ 552450 w 1714507"/>
              <a:gd name="connsiteY16" fmla="*/ 330200 h 385855"/>
              <a:gd name="connsiteX17" fmla="*/ 603250 w 1714507"/>
              <a:gd name="connsiteY17" fmla="*/ 342900 h 385855"/>
              <a:gd name="connsiteX18" fmla="*/ 679450 w 1714507"/>
              <a:gd name="connsiteY18" fmla="*/ 349250 h 385855"/>
              <a:gd name="connsiteX19" fmla="*/ 749300 w 1714507"/>
              <a:gd name="connsiteY19" fmla="*/ 361950 h 385855"/>
              <a:gd name="connsiteX20" fmla="*/ 869950 w 1714507"/>
              <a:gd name="connsiteY20" fmla="*/ 368300 h 385855"/>
              <a:gd name="connsiteX21" fmla="*/ 1276350 w 1714507"/>
              <a:gd name="connsiteY21" fmla="*/ 368300 h 385855"/>
              <a:gd name="connsiteX22" fmla="*/ 1314450 w 1714507"/>
              <a:gd name="connsiteY22" fmla="*/ 355600 h 385855"/>
              <a:gd name="connsiteX23" fmla="*/ 1333500 w 1714507"/>
              <a:gd name="connsiteY23" fmla="*/ 349250 h 385855"/>
              <a:gd name="connsiteX24" fmla="*/ 1346200 w 1714507"/>
              <a:gd name="connsiteY24" fmla="*/ 330200 h 385855"/>
              <a:gd name="connsiteX25" fmla="*/ 1365250 w 1714507"/>
              <a:gd name="connsiteY25" fmla="*/ 311150 h 385855"/>
              <a:gd name="connsiteX26" fmla="*/ 1371600 w 1714507"/>
              <a:gd name="connsiteY26" fmla="*/ 292100 h 385855"/>
              <a:gd name="connsiteX27" fmla="*/ 1397000 w 1714507"/>
              <a:gd name="connsiteY27" fmla="*/ 279400 h 385855"/>
              <a:gd name="connsiteX28" fmla="*/ 1435100 w 1714507"/>
              <a:gd name="connsiteY28" fmla="*/ 254000 h 385855"/>
              <a:gd name="connsiteX29" fmla="*/ 1454150 w 1714507"/>
              <a:gd name="connsiteY29" fmla="*/ 247650 h 385855"/>
              <a:gd name="connsiteX30" fmla="*/ 1492250 w 1714507"/>
              <a:gd name="connsiteY30" fmla="*/ 215900 h 385855"/>
              <a:gd name="connsiteX31" fmla="*/ 1511300 w 1714507"/>
              <a:gd name="connsiteY31" fmla="*/ 203200 h 385855"/>
              <a:gd name="connsiteX32" fmla="*/ 1543050 w 1714507"/>
              <a:gd name="connsiteY32" fmla="*/ 165100 h 385855"/>
              <a:gd name="connsiteX33" fmla="*/ 1555750 w 1714507"/>
              <a:gd name="connsiteY33" fmla="*/ 146050 h 385855"/>
              <a:gd name="connsiteX34" fmla="*/ 1593850 w 1714507"/>
              <a:gd name="connsiteY34" fmla="*/ 120650 h 385855"/>
              <a:gd name="connsiteX35" fmla="*/ 1612900 w 1714507"/>
              <a:gd name="connsiteY35" fmla="*/ 107950 h 385855"/>
              <a:gd name="connsiteX36" fmla="*/ 1651000 w 1714507"/>
              <a:gd name="connsiteY36" fmla="*/ 76200 h 385855"/>
              <a:gd name="connsiteX37" fmla="*/ 1689100 w 1714507"/>
              <a:gd name="connsiteY37" fmla="*/ 44450 h 385855"/>
              <a:gd name="connsiteX38" fmla="*/ 1714500 w 1714507"/>
              <a:gd name="connsiteY38" fmla="*/ 0 h 38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7" h="385855">
                <a:moveTo>
                  <a:pt x="0" y="82550"/>
                </a:moveTo>
                <a:cubicBezTo>
                  <a:pt x="7788" y="88781"/>
                  <a:pt x="37321" y="113911"/>
                  <a:pt x="50800" y="120650"/>
                </a:cubicBezTo>
                <a:cubicBezTo>
                  <a:pt x="56787" y="123643"/>
                  <a:pt x="63863" y="124007"/>
                  <a:pt x="69850" y="127000"/>
                </a:cubicBezTo>
                <a:cubicBezTo>
                  <a:pt x="76676" y="130413"/>
                  <a:pt x="81926" y="136600"/>
                  <a:pt x="88900" y="139700"/>
                </a:cubicBezTo>
                <a:cubicBezTo>
                  <a:pt x="101133" y="145137"/>
                  <a:pt x="114013" y="149153"/>
                  <a:pt x="127000" y="152400"/>
                </a:cubicBezTo>
                <a:cubicBezTo>
                  <a:pt x="135138" y="154435"/>
                  <a:pt x="162340" y="160545"/>
                  <a:pt x="171450" y="165100"/>
                </a:cubicBezTo>
                <a:cubicBezTo>
                  <a:pt x="178276" y="168513"/>
                  <a:pt x="183674" y="174387"/>
                  <a:pt x="190500" y="177800"/>
                </a:cubicBezTo>
                <a:cubicBezTo>
                  <a:pt x="196487" y="180793"/>
                  <a:pt x="203563" y="181157"/>
                  <a:pt x="209550" y="184150"/>
                </a:cubicBezTo>
                <a:cubicBezTo>
                  <a:pt x="216376" y="187563"/>
                  <a:pt x="221626" y="193750"/>
                  <a:pt x="228600" y="196850"/>
                </a:cubicBezTo>
                <a:cubicBezTo>
                  <a:pt x="240833" y="202287"/>
                  <a:pt x="254000" y="205317"/>
                  <a:pt x="266700" y="209550"/>
                </a:cubicBezTo>
                <a:cubicBezTo>
                  <a:pt x="280925" y="214292"/>
                  <a:pt x="296342" y="219972"/>
                  <a:pt x="311150" y="222250"/>
                </a:cubicBezTo>
                <a:cubicBezTo>
                  <a:pt x="330094" y="225165"/>
                  <a:pt x="349250" y="226483"/>
                  <a:pt x="368300" y="228600"/>
                </a:cubicBezTo>
                <a:cubicBezTo>
                  <a:pt x="436373" y="273982"/>
                  <a:pt x="333061" y="203308"/>
                  <a:pt x="406400" y="260350"/>
                </a:cubicBezTo>
                <a:cubicBezTo>
                  <a:pt x="418448" y="269721"/>
                  <a:pt x="444500" y="285750"/>
                  <a:pt x="444500" y="285750"/>
                </a:cubicBezTo>
                <a:cubicBezTo>
                  <a:pt x="448733" y="292100"/>
                  <a:pt x="450728" y="300755"/>
                  <a:pt x="457200" y="304800"/>
                </a:cubicBezTo>
                <a:cubicBezTo>
                  <a:pt x="473606" y="315054"/>
                  <a:pt x="507918" y="319599"/>
                  <a:pt x="527050" y="323850"/>
                </a:cubicBezTo>
                <a:cubicBezTo>
                  <a:pt x="535569" y="325743"/>
                  <a:pt x="544059" y="327802"/>
                  <a:pt x="552450" y="330200"/>
                </a:cubicBezTo>
                <a:cubicBezTo>
                  <a:pt x="578395" y="337613"/>
                  <a:pt x="570329" y="339027"/>
                  <a:pt x="603250" y="342900"/>
                </a:cubicBezTo>
                <a:cubicBezTo>
                  <a:pt x="628563" y="345878"/>
                  <a:pt x="654050" y="347133"/>
                  <a:pt x="679450" y="349250"/>
                </a:cubicBezTo>
                <a:cubicBezTo>
                  <a:pt x="710264" y="359521"/>
                  <a:pt x="703141" y="358531"/>
                  <a:pt x="749300" y="361950"/>
                </a:cubicBezTo>
                <a:cubicBezTo>
                  <a:pt x="789462" y="364925"/>
                  <a:pt x="829733" y="366183"/>
                  <a:pt x="869950" y="368300"/>
                </a:cubicBezTo>
                <a:cubicBezTo>
                  <a:pt x="1020224" y="398355"/>
                  <a:pt x="936639" y="383979"/>
                  <a:pt x="1276350" y="368300"/>
                </a:cubicBezTo>
                <a:cubicBezTo>
                  <a:pt x="1289723" y="367683"/>
                  <a:pt x="1301750" y="359833"/>
                  <a:pt x="1314450" y="355600"/>
                </a:cubicBezTo>
                <a:lnTo>
                  <a:pt x="1333500" y="349250"/>
                </a:lnTo>
                <a:cubicBezTo>
                  <a:pt x="1337733" y="342900"/>
                  <a:pt x="1341314" y="336063"/>
                  <a:pt x="1346200" y="330200"/>
                </a:cubicBezTo>
                <a:cubicBezTo>
                  <a:pt x="1351949" y="323301"/>
                  <a:pt x="1360269" y="318622"/>
                  <a:pt x="1365250" y="311150"/>
                </a:cubicBezTo>
                <a:cubicBezTo>
                  <a:pt x="1368963" y="305581"/>
                  <a:pt x="1366867" y="296833"/>
                  <a:pt x="1371600" y="292100"/>
                </a:cubicBezTo>
                <a:cubicBezTo>
                  <a:pt x="1378293" y="285407"/>
                  <a:pt x="1388883" y="284270"/>
                  <a:pt x="1397000" y="279400"/>
                </a:cubicBezTo>
                <a:cubicBezTo>
                  <a:pt x="1410088" y="271547"/>
                  <a:pt x="1420620" y="258827"/>
                  <a:pt x="1435100" y="254000"/>
                </a:cubicBezTo>
                <a:cubicBezTo>
                  <a:pt x="1441450" y="251883"/>
                  <a:pt x="1448163" y="250643"/>
                  <a:pt x="1454150" y="247650"/>
                </a:cubicBezTo>
                <a:cubicBezTo>
                  <a:pt x="1477799" y="235826"/>
                  <a:pt x="1471184" y="233455"/>
                  <a:pt x="1492250" y="215900"/>
                </a:cubicBezTo>
                <a:cubicBezTo>
                  <a:pt x="1498113" y="211014"/>
                  <a:pt x="1504950" y="207433"/>
                  <a:pt x="1511300" y="203200"/>
                </a:cubicBezTo>
                <a:cubicBezTo>
                  <a:pt x="1542832" y="155902"/>
                  <a:pt x="1502306" y="213993"/>
                  <a:pt x="1543050" y="165100"/>
                </a:cubicBezTo>
                <a:cubicBezTo>
                  <a:pt x="1547936" y="159237"/>
                  <a:pt x="1550007" y="151076"/>
                  <a:pt x="1555750" y="146050"/>
                </a:cubicBezTo>
                <a:cubicBezTo>
                  <a:pt x="1567237" y="135999"/>
                  <a:pt x="1581150" y="129117"/>
                  <a:pt x="1593850" y="120650"/>
                </a:cubicBezTo>
                <a:cubicBezTo>
                  <a:pt x="1600200" y="116417"/>
                  <a:pt x="1607504" y="113346"/>
                  <a:pt x="1612900" y="107950"/>
                </a:cubicBezTo>
                <a:cubicBezTo>
                  <a:pt x="1668555" y="52295"/>
                  <a:pt x="1597956" y="120403"/>
                  <a:pt x="1651000" y="76200"/>
                </a:cubicBezTo>
                <a:cubicBezTo>
                  <a:pt x="1699893" y="35456"/>
                  <a:pt x="1641802" y="75982"/>
                  <a:pt x="1689100" y="44450"/>
                </a:cubicBezTo>
                <a:cubicBezTo>
                  <a:pt x="1715674" y="4589"/>
                  <a:pt x="1714500" y="21614"/>
                  <a:pt x="1714500" y="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3" name="TextBox 32">
            <a:extLst>
              <a:ext uri="{FF2B5EF4-FFF2-40B4-BE49-F238E27FC236}">
                <a16:creationId xmlns:a16="http://schemas.microsoft.com/office/drawing/2014/main" id="{0FEC7D90-D9E9-4D59-BF22-6DD19D330246}"/>
              </a:ext>
            </a:extLst>
          </p:cNvPr>
          <p:cNvSpPr txBox="1"/>
          <p:nvPr/>
        </p:nvSpPr>
        <p:spPr>
          <a:xfrm>
            <a:off x="2274631" y="414515"/>
            <a:ext cx="7294819"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Line Levelling – Taking a Reading</a:t>
            </a:r>
          </a:p>
        </p:txBody>
      </p:sp>
      <p:sp>
        <p:nvSpPr>
          <p:cNvPr id="2" name="Rectangle 1">
            <a:extLst>
              <a:ext uri="{FF2B5EF4-FFF2-40B4-BE49-F238E27FC236}">
                <a16:creationId xmlns:a16="http://schemas.microsoft.com/office/drawing/2014/main" id="{EEFEEF72-0529-453F-AEF7-A17769BFE550}"/>
              </a:ext>
            </a:extLst>
          </p:cNvPr>
          <p:cNvSpPr/>
          <p:nvPr/>
        </p:nvSpPr>
        <p:spPr>
          <a:xfrm>
            <a:off x="503238" y="2135992"/>
            <a:ext cx="10704512" cy="4401205"/>
          </a:xfrm>
          <a:prstGeom prst="rect">
            <a:avLst/>
          </a:prstGeom>
        </p:spPr>
        <p:txBody>
          <a:bodyPr wrap="square">
            <a:spAutoFit/>
          </a:bodyPr>
          <a:lstStyle/>
          <a:p>
            <a:r>
              <a:rPr lang="en-NZ" sz="2000" b="1" dirty="0"/>
              <a:t>The method of taking readings differs slightly with the type of instrument being used; </a:t>
            </a:r>
            <a:r>
              <a:rPr lang="en-NZ" sz="2000" dirty="0"/>
              <a:t>however the instrument must be set up level.  </a:t>
            </a:r>
          </a:p>
          <a:p>
            <a:endParaRPr lang="en-NZ" sz="2000" dirty="0"/>
          </a:p>
          <a:p>
            <a:r>
              <a:rPr lang="en-NZ" sz="2000" b="1" dirty="0"/>
              <a:t>The staff holder </a:t>
            </a:r>
            <a:r>
              <a:rPr lang="en-NZ" sz="2000" dirty="0"/>
              <a:t>must hold the staff on the mark or peg.  </a:t>
            </a:r>
          </a:p>
          <a:p>
            <a:endParaRPr lang="en-NZ" sz="2000" dirty="0"/>
          </a:p>
          <a:p>
            <a:r>
              <a:rPr lang="en-NZ" sz="2000" b="1" dirty="0"/>
              <a:t>Ensure the staff is plumb </a:t>
            </a:r>
            <a:r>
              <a:rPr lang="en-NZ" sz="2000" dirty="0"/>
              <a:t>and facing the instrument. </a:t>
            </a:r>
          </a:p>
          <a:p>
            <a:endParaRPr lang="en-NZ" sz="2000" dirty="0"/>
          </a:p>
          <a:p>
            <a:r>
              <a:rPr lang="en-NZ" sz="2000" b="1" dirty="0"/>
              <a:t>Ensure the staff is visible </a:t>
            </a:r>
            <a:r>
              <a:rPr lang="en-NZ" sz="2000" dirty="0"/>
              <a:t>for the instrument to focus on. If the parallax has been eliminated, the black hair line will be sharply outlined against the staff. </a:t>
            </a:r>
          </a:p>
          <a:p>
            <a:endParaRPr lang="en-NZ" sz="2000" dirty="0"/>
          </a:p>
          <a:p>
            <a:r>
              <a:rPr lang="en-NZ" sz="2000" b="1" dirty="0"/>
              <a:t>To remove the parallax </a:t>
            </a:r>
            <a:r>
              <a:rPr lang="en-NZ" sz="2000" dirty="0"/>
              <a:t>you will need to focus the cross hairs separately. </a:t>
            </a:r>
          </a:p>
          <a:p>
            <a:endParaRPr lang="en-NZ" sz="2000" dirty="0"/>
          </a:p>
          <a:p>
            <a:r>
              <a:rPr lang="en-NZ" sz="2000" b="1" dirty="0"/>
              <a:t>This is done by having the background out of focus and then focusing the cross hairs </a:t>
            </a:r>
            <a:r>
              <a:rPr lang="en-NZ" sz="2000" dirty="0"/>
              <a:t>against the out of focus background. </a:t>
            </a:r>
          </a:p>
        </p:txBody>
      </p:sp>
    </p:spTree>
    <p:extLst>
      <p:ext uri="{BB962C8B-B14F-4D97-AF65-F5344CB8AC3E}">
        <p14:creationId xmlns:p14="http://schemas.microsoft.com/office/powerpoint/2010/main" val="299935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Line Levelling  </a:t>
            </a:r>
          </a:p>
        </p:txBody>
      </p:sp>
      <p:sp>
        <p:nvSpPr>
          <p:cNvPr id="4" name="Rectangle 3">
            <a:extLst>
              <a:ext uri="{FF2B5EF4-FFF2-40B4-BE49-F238E27FC236}">
                <a16:creationId xmlns:a16="http://schemas.microsoft.com/office/drawing/2014/main" id="{A313BB81-DDA4-4040-AE2C-1700B6824D4C}"/>
              </a:ext>
            </a:extLst>
          </p:cNvPr>
          <p:cNvSpPr/>
          <p:nvPr/>
        </p:nvSpPr>
        <p:spPr>
          <a:xfrm>
            <a:off x="383118" y="1222844"/>
            <a:ext cx="5331882" cy="2554545"/>
          </a:xfrm>
          <a:prstGeom prst="rect">
            <a:avLst/>
          </a:prstGeom>
        </p:spPr>
        <p:txBody>
          <a:bodyPr wrap="square">
            <a:spAutoFit/>
          </a:bodyPr>
          <a:lstStyle/>
          <a:p>
            <a:r>
              <a:rPr lang="en-NZ" sz="2000" b="1" dirty="0"/>
              <a:t>If the points A and B are widely separated, </a:t>
            </a:r>
            <a:r>
              <a:rPr lang="en-NZ" sz="2000" dirty="0"/>
              <a:t>the height difference between them is determined by line levelling with target distances generally between 30 and 50 metres.</a:t>
            </a:r>
          </a:p>
          <a:p>
            <a:r>
              <a:rPr lang="en-NZ" sz="2000" dirty="0"/>
              <a:t>Pace out the distances between the instrument and the two staffs; they need to be about the same</a:t>
            </a:r>
          </a:p>
        </p:txBody>
      </p:sp>
      <p:sp>
        <p:nvSpPr>
          <p:cNvPr id="6" name="Rectangle 5">
            <a:extLst>
              <a:ext uri="{FF2B5EF4-FFF2-40B4-BE49-F238E27FC236}">
                <a16:creationId xmlns:a16="http://schemas.microsoft.com/office/drawing/2014/main" id="{542E58BB-15C4-49F0-85D2-95B7E7241A43}"/>
              </a:ext>
            </a:extLst>
          </p:cNvPr>
          <p:cNvSpPr/>
          <p:nvPr/>
        </p:nvSpPr>
        <p:spPr>
          <a:xfrm>
            <a:off x="321406" y="3903345"/>
            <a:ext cx="11425764" cy="2954655"/>
          </a:xfrm>
          <a:prstGeom prst="rect">
            <a:avLst/>
          </a:prstGeom>
        </p:spPr>
        <p:txBody>
          <a:bodyPr wrap="square">
            <a:spAutoFit/>
          </a:bodyPr>
          <a:lstStyle/>
          <a:p>
            <a:pPr marL="342900" indent="-342900">
              <a:buAutoNum type="arabicPeriod"/>
            </a:pPr>
            <a:r>
              <a:rPr lang="en-NZ" sz="2400" dirty="0"/>
              <a:t>Set up the instrument at S1.</a:t>
            </a:r>
          </a:p>
          <a:p>
            <a:pPr marL="342900" indent="-342900">
              <a:buAutoNum type="arabicPeriod"/>
            </a:pPr>
            <a:endParaRPr lang="en-NZ" sz="2400" dirty="0"/>
          </a:p>
          <a:p>
            <a:pPr marL="342900" indent="-342900">
              <a:buAutoNum type="arabicPeriod" startAt="2"/>
            </a:pPr>
            <a:r>
              <a:rPr lang="en-NZ" sz="2400" dirty="0"/>
              <a:t>Set up the staff precisely vertically at point B; read off and record the height (back sight R).</a:t>
            </a:r>
          </a:p>
          <a:p>
            <a:pPr marL="342900" indent="-342900">
              <a:buAutoNum type="arabicPeriod" startAt="2"/>
            </a:pPr>
            <a:endParaRPr lang="en-NZ" sz="2400" dirty="0"/>
          </a:p>
          <a:p>
            <a:pPr marL="342900" indent="-342900">
              <a:buAutoNum type="arabicPeriod" startAt="3"/>
            </a:pPr>
            <a:r>
              <a:rPr lang="en-NZ" sz="2400" dirty="0"/>
              <a:t>Set up the staff  at the turning point 1 (ground plate or prominent ground point); read off and record the height (foresight V).</a:t>
            </a:r>
          </a:p>
          <a:p>
            <a:endParaRPr lang="en-NZ" dirty="0"/>
          </a:p>
        </p:txBody>
      </p:sp>
      <p:pic>
        <p:nvPicPr>
          <p:cNvPr id="10" name="Picture 9">
            <a:extLst>
              <a:ext uri="{FF2B5EF4-FFF2-40B4-BE49-F238E27FC236}">
                <a16:creationId xmlns:a16="http://schemas.microsoft.com/office/drawing/2014/main" id="{5451E832-4C1F-4789-97EE-5F5388F73E3A}"/>
              </a:ext>
            </a:extLst>
          </p:cNvPr>
          <p:cNvPicPr>
            <a:picLocks noChangeAspect="1"/>
          </p:cNvPicPr>
          <p:nvPr/>
        </p:nvPicPr>
        <p:blipFill>
          <a:blip r:embed="rId2"/>
          <a:stretch>
            <a:fillRect/>
          </a:stretch>
        </p:blipFill>
        <p:spPr>
          <a:xfrm>
            <a:off x="6477002" y="958888"/>
            <a:ext cx="5651169" cy="3082456"/>
          </a:xfrm>
          <a:prstGeom prst="rect">
            <a:avLst/>
          </a:prstGeom>
        </p:spPr>
      </p:pic>
    </p:spTree>
    <p:extLst>
      <p:ext uri="{BB962C8B-B14F-4D97-AF65-F5344CB8AC3E}">
        <p14:creationId xmlns:p14="http://schemas.microsoft.com/office/powerpoint/2010/main" val="2175502478"/>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Levelling Check (Cont’d) </a:t>
            </a:r>
          </a:p>
        </p:txBody>
      </p:sp>
      <p:sp>
        <p:nvSpPr>
          <p:cNvPr id="4" name="Rectangle 3">
            <a:extLst>
              <a:ext uri="{FF2B5EF4-FFF2-40B4-BE49-F238E27FC236}">
                <a16:creationId xmlns:a16="http://schemas.microsoft.com/office/drawing/2014/main" id="{A425696F-A356-4E0A-86C8-9F1833927AC7}"/>
              </a:ext>
            </a:extLst>
          </p:cNvPr>
          <p:cNvSpPr/>
          <p:nvPr/>
        </p:nvSpPr>
        <p:spPr>
          <a:xfrm>
            <a:off x="516866" y="716111"/>
            <a:ext cx="4610100" cy="5909310"/>
          </a:xfrm>
          <a:prstGeom prst="rect">
            <a:avLst/>
          </a:prstGeom>
        </p:spPr>
        <p:txBody>
          <a:bodyPr wrap="square">
            <a:spAutoFit/>
          </a:bodyPr>
          <a:lstStyle/>
          <a:p>
            <a:pPr marL="342900" indent="-342900">
              <a:buAutoNum type="arabicPeriod" startAt="4"/>
            </a:pPr>
            <a:r>
              <a:rPr lang="en-NZ" sz="2400" dirty="0"/>
              <a:t>Then set up the instrument at S2 (the staff remains at the turning point 1).</a:t>
            </a:r>
          </a:p>
          <a:p>
            <a:pPr marL="342900" indent="-342900">
              <a:buAutoNum type="arabicPeriod" startAt="4"/>
            </a:pPr>
            <a:endParaRPr lang="en-NZ" sz="2400" dirty="0"/>
          </a:p>
          <a:p>
            <a:pPr marL="342900" indent="-342900">
              <a:buAutoNum type="arabicPeriod" startAt="5"/>
            </a:pPr>
            <a:r>
              <a:rPr lang="en-NZ" sz="2400" dirty="0"/>
              <a:t>Carefully rotate the staff at the turning point 1 so that it faces the instrument.</a:t>
            </a:r>
          </a:p>
          <a:p>
            <a:pPr marL="342900" indent="-342900">
              <a:buAutoNum type="arabicPeriod" startAt="5"/>
            </a:pPr>
            <a:endParaRPr lang="en-NZ" sz="2400" dirty="0"/>
          </a:p>
          <a:p>
            <a:pPr marL="342900" indent="-342900">
              <a:buAutoNum type="arabicPeriod" startAt="6"/>
            </a:pPr>
            <a:r>
              <a:rPr lang="en-NZ" sz="2400" dirty="0"/>
              <a:t>Read off the back sight and continue.</a:t>
            </a:r>
          </a:p>
          <a:p>
            <a:pPr marL="342900" indent="-342900">
              <a:buAutoNum type="arabicPeriod" startAt="6"/>
            </a:pPr>
            <a:endParaRPr lang="en-NZ" sz="2400" dirty="0"/>
          </a:p>
          <a:p>
            <a:pPr marL="342900" indent="-342900">
              <a:buFontTx/>
              <a:buAutoNum type="arabicPeriod" startAt="6"/>
            </a:pPr>
            <a:r>
              <a:rPr lang="en-NZ" sz="2400" dirty="0"/>
              <a:t>The height difference between A and B is equal to the sum of the back sight and the foresight.</a:t>
            </a:r>
          </a:p>
          <a:p>
            <a:pPr marL="342900" indent="-342900">
              <a:buAutoNum type="arabicPeriod" startAt="6"/>
            </a:pPr>
            <a:endParaRPr lang="en-NZ" dirty="0"/>
          </a:p>
        </p:txBody>
      </p:sp>
      <p:pic>
        <p:nvPicPr>
          <p:cNvPr id="11" name="Picture 10">
            <a:extLst>
              <a:ext uri="{FF2B5EF4-FFF2-40B4-BE49-F238E27FC236}">
                <a16:creationId xmlns:a16="http://schemas.microsoft.com/office/drawing/2014/main" id="{FB15F9C2-99EB-41F2-B04A-2AFBF6BA543E}"/>
              </a:ext>
            </a:extLst>
          </p:cNvPr>
          <p:cNvPicPr>
            <a:picLocks noChangeAspect="1"/>
          </p:cNvPicPr>
          <p:nvPr/>
        </p:nvPicPr>
        <p:blipFill>
          <a:blip r:embed="rId2"/>
          <a:stretch>
            <a:fillRect/>
          </a:stretch>
        </p:blipFill>
        <p:spPr>
          <a:xfrm>
            <a:off x="5355809" y="3340029"/>
            <a:ext cx="6555273" cy="3016322"/>
          </a:xfrm>
          <a:prstGeom prst="rect">
            <a:avLst/>
          </a:prstGeom>
        </p:spPr>
      </p:pic>
      <p:pic>
        <p:nvPicPr>
          <p:cNvPr id="12" name="Picture 11">
            <a:extLst>
              <a:ext uri="{FF2B5EF4-FFF2-40B4-BE49-F238E27FC236}">
                <a16:creationId xmlns:a16="http://schemas.microsoft.com/office/drawing/2014/main" id="{47BD1456-7593-4FBE-BB76-B1899D53F15F}"/>
              </a:ext>
            </a:extLst>
          </p:cNvPr>
          <p:cNvPicPr>
            <a:picLocks noChangeAspect="1"/>
          </p:cNvPicPr>
          <p:nvPr/>
        </p:nvPicPr>
        <p:blipFill>
          <a:blip r:embed="rId3"/>
          <a:stretch>
            <a:fillRect/>
          </a:stretch>
        </p:blipFill>
        <p:spPr>
          <a:xfrm>
            <a:off x="5994399" y="793740"/>
            <a:ext cx="4610100" cy="2514600"/>
          </a:xfrm>
          <a:prstGeom prst="rect">
            <a:avLst/>
          </a:prstGeom>
        </p:spPr>
      </p:pic>
    </p:spTree>
    <p:extLst>
      <p:ext uri="{BB962C8B-B14F-4D97-AF65-F5344CB8AC3E}">
        <p14:creationId xmlns:p14="http://schemas.microsoft.com/office/powerpoint/2010/main" val="3064958585"/>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20819" y="1527587"/>
            <a:ext cx="7261412" cy="1011219"/>
          </a:xfrm>
          <a:prstGeom prst="roundRect">
            <a:avLst/>
          </a:prstGeom>
          <a:solidFill>
            <a:schemeClr val="bg1"/>
          </a:soli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NZ"/>
          </a:p>
        </p:txBody>
      </p:sp>
      <p:sp>
        <p:nvSpPr>
          <p:cNvPr id="4" name="Title 1"/>
          <p:cNvSpPr txBox="1">
            <a:spLocks/>
          </p:cNvSpPr>
          <p:nvPr/>
        </p:nvSpPr>
        <p:spPr bwMode="auto">
          <a:xfrm>
            <a:off x="2935289" y="11113"/>
            <a:ext cx="7439025" cy="1046162"/>
          </a:xfrm>
          <a:prstGeom prst="rect">
            <a:avLst/>
          </a:prstGeom>
          <a:noFill/>
          <a:ln w="9525">
            <a:noFill/>
            <a:miter lim="800000"/>
            <a:headEnd/>
            <a:tailEnd/>
          </a:ln>
        </p:spPr>
        <p:txBody>
          <a:bodyPr anchor="ctr"/>
          <a:lstStyle>
            <a:lvl1pPr algn="l" defTabSz="457200" rtl="0" eaLnBrk="0" fontAlgn="base" hangingPunct="0">
              <a:spcBef>
                <a:spcPct val="0"/>
              </a:spcBef>
              <a:spcAft>
                <a:spcPct val="0"/>
              </a:spcAft>
              <a:defRPr sz="3200" kern="1200">
                <a:solidFill>
                  <a:srgbClr val="404040"/>
                </a:solidFill>
                <a:latin typeface="Verdana" pitchFamily="34" charset="0"/>
                <a:ea typeface="Verdana" pitchFamily="34" charset="0"/>
                <a:cs typeface="Verdana" pitchFamily="34" charset="0"/>
              </a:defRPr>
            </a:lvl1pPr>
            <a:lvl2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2pPr>
            <a:lvl3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3pPr>
            <a:lvl4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4pPr>
            <a:lvl5pPr algn="l" defTabSz="457200" rtl="0" eaLnBrk="0" fontAlgn="base" hangingPunct="0">
              <a:spcBef>
                <a:spcPct val="0"/>
              </a:spcBef>
              <a:spcAft>
                <a:spcPct val="0"/>
              </a:spcAft>
              <a:defRPr sz="3200">
                <a:solidFill>
                  <a:srgbClr val="404040"/>
                </a:solidFill>
                <a:latin typeface="Verdana" pitchFamily="34" charset="0"/>
                <a:ea typeface="Verdana" pitchFamily="34"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defRPr/>
            </a:pPr>
            <a:r>
              <a:rPr lang="en-NZ" dirty="0">
                <a:solidFill>
                  <a:schemeClr val="bg1"/>
                </a:solidFill>
                <a:effectLst>
                  <a:outerShdw blurRad="38100" dist="38100" dir="2700000" algn="tl">
                    <a:srgbClr val="000000">
                      <a:alpha val="43137"/>
                    </a:srgbClr>
                  </a:outerShdw>
                </a:effectLst>
              </a:rPr>
              <a:t>Learning outcomes</a:t>
            </a:r>
          </a:p>
        </p:txBody>
      </p:sp>
      <p:graphicFrame>
        <p:nvGraphicFramePr>
          <p:cNvPr id="10" name="Table 9">
            <a:extLst>
              <a:ext uri="{FF2B5EF4-FFF2-40B4-BE49-F238E27FC236}">
                <a16:creationId xmlns:a16="http://schemas.microsoft.com/office/drawing/2014/main" id="{FE6C2578-D21D-4085-8A2D-D0D923ACA550}"/>
              </a:ext>
            </a:extLst>
          </p:cNvPr>
          <p:cNvGraphicFramePr>
            <a:graphicFrameLocks noGrp="1"/>
          </p:cNvGraphicFramePr>
          <p:nvPr>
            <p:extLst>
              <p:ext uri="{D42A27DB-BD31-4B8C-83A1-F6EECF244321}">
                <p14:modId xmlns:p14="http://schemas.microsoft.com/office/powerpoint/2010/main" val="2656648463"/>
              </p:ext>
            </p:extLst>
          </p:nvPr>
        </p:nvGraphicFramePr>
        <p:xfrm>
          <a:off x="1919244" y="1756381"/>
          <a:ext cx="8651937" cy="1564850"/>
        </p:xfrm>
        <a:graphic>
          <a:graphicData uri="http://schemas.openxmlformats.org/drawingml/2006/table">
            <a:tbl>
              <a:tblPr firstRow="1" firstCol="1" lastRow="1" lastCol="1" bandRow="1" bandCol="1">
                <a:tableStyleId>{5C22544A-7EE6-4342-B048-85BDC9FD1C3A}</a:tableStyleId>
              </a:tblPr>
              <a:tblGrid>
                <a:gridCol w="8651937">
                  <a:extLst>
                    <a:ext uri="{9D8B030D-6E8A-4147-A177-3AD203B41FA5}">
                      <a16:colId xmlns:a16="http://schemas.microsoft.com/office/drawing/2014/main" val="3085840513"/>
                    </a:ext>
                  </a:extLst>
                </a:gridCol>
              </a:tblGrid>
              <a:tr h="1564850">
                <a:tc>
                  <a:txBody>
                    <a:bodyPr/>
                    <a:lstStyle/>
                    <a:p>
                      <a:pPr>
                        <a:lnSpc>
                          <a:spcPct val="107000"/>
                        </a:lnSpc>
                        <a:spcBef>
                          <a:spcPts val="200"/>
                        </a:spcBef>
                        <a:spcAft>
                          <a:spcPts val="0"/>
                        </a:spcAft>
                      </a:pPr>
                      <a:r>
                        <a:rPr lang="en-NZ" sz="1600" dirty="0">
                          <a:effectLst/>
                          <a:latin typeface="Verdana" panose="020B0604030504040204" pitchFamily="34" charset="0"/>
                          <a:ea typeface="Verdana" panose="020B0604030504040204" pitchFamily="34" charset="0"/>
                        </a:rPr>
                        <a:t>Learning Outcomes</a:t>
                      </a:r>
                    </a:p>
                    <a:p>
                      <a:pPr>
                        <a:lnSpc>
                          <a:spcPct val="107000"/>
                        </a:lnSpc>
                        <a:spcBef>
                          <a:spcPts val="200"/>
                        </a:spcBef>
                        <a:spcAft>
                          <a:spcPts val="0"/>
                        </a:spcAft>
                      </a:pPr>
                      <a:endParaRPr lang="en-NZ" sz="1600" dirty="0">
                        <a:effectLst/>
                        <a:latin typeface="Verdana" panose="020B0604030504040204" pitchFamily="34" charset="0"/>
                        <a:ea typeface="Verdana" panose="020B0604030504040204" pitchFamily="34" charset="0"/>
                      </a:endParaRPr>
                    </a:p>
                    <a:p>
                      <a:pPr>
                        <a:lnSpc>
                          <a:spcPct val="107000"/>
                        </a:lnSpc>
                        <a:spcBef>
                          <a:spcPts val="200"/>
                        </a:spcBef>
                        <a:spcAft>
                          <a:spcPts val="0"/>
                        </a:spcAft>
                      </a:pPr>
                      <a:r>
                        <a:rPr lang="en-NZ" sz="1600" dirty="0">
                          <a:effectLst/>
                          <a:latin typeface="Verdana" panose="020B0604030504040204" pitchFamily="34" charset="0"/>
                          <a:ea typeface="Verdana" panose="020B0604030504040204" pitchFamily="34" charset="0"/>
                        </a:rPr>
                        <a:t>•	Describe site survey preparation and set out</a:t>
                      </a:r>
                    </a:p>
                    <a:p>
                      <a:pPr>
                        <a:lnSpc>
                          <a:spcPct val="107000"/>
                        </a:lnSpc>
                        <a:spcBef>
                          <a:spcPts val="200"/>
                        </a:spcBef>
                        <a:spcAft>
                          <a:spcPts val="0"/>
                        </a:spcAft>
                      </a:pPr>
                      <a:r>
                        <a:rPr lang="en-NZ" sz="1600" dirty="0">
                          <a:effectLst/>
                          <a:latin typeface="Verdana" panose="020B0604030504040204" pitchFamily="34" charset="0"/>
                          <a:ea typeface="Verdana" panose="020B0604030504040204" pitchFamily="34" charset="0"/>
                        </a:rPr>
                        <a:t>•	Discuss and review information for contour plan preparation </a:t>
                      </a:r>
                    </a:p>
                    <a:p>
                      <a:pPr>
                        <a:lnSpc>
                          <a:spcPct val="107000"/>
                        </a:lnSpc>
                        <a:spcBef>
                          <a:spcPts val="200"/>
                        </a:spcBef>
                        <a:spcAft>
                          <a:spcPts val="0"/>
                        </a:spcAft>
                      </a:pPr>
                      <a:r>
                        <a:rPr lang="en-NZ" sz="1600" dirty="0">
                          <a:effectLst/>
                          <a:latin typeface="Verdana" panose="020B0604030504040204" pitchFamily="34" charset="0"/>
                          <a:ea typeface="Verdana" panose="020B0604030504040204" pitchFamily="34" charset="0"/>
                        </a:rPr>
                        <a:t>•	Generate graphical communications relevant to construction</a:t>
                      </a:r>
                      <a:endParaRPr lang="en-NZ" sz="1600" dirty="0">
                        <a:effectLst/>
                        <a:latin typeface="Verdana" panose="020B0604030504040204" pitchFamily="34" charset="0"/>
                        <a:ea typeface="Verdana" panose="020B060403050404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9838572"/>
                  </a:ext>
                </a:extLst>
              </a:tr>
            </a:tbl>
          </a:graphicData>
        </a:graphic>
      </p:graphicFrame>
      <p:sp>
        <p:nvSpPr>
          <p:cNvPr id="11" name="TextBox 10">
            <a:extLst>
              <a:ext uri="{FF2B5EF4-FFF2-40B4-BE49-F238E27FC236}">
                <a16:creationId xmlns:a16="http://schemas.microsoft.com/office/drawing/2014/main" id="{CC532837-BC05-4DCB-B9B8-34719A0BA227}"/>
              </a:ext>
            </a:extLst>
          </p:cNvPr>
          <p:cNvSpPr txBox="1"/>
          <p:nvPr/>
        </p:nvSpPr>
        <p:spPr>
          <a:xfrm>
            <a:off x="1919244" y="3669024"/>
            <a:ext cx="8651937" cy="2308324"/>
          </a:xfrm>
          <a:prstGeom prst="rect">
            <a:avLst/>
          </a:prstGeom>
          <a:solidFill>
            <a:schemeClr val="accent1"/>
          </a:solidFill>
        </p:spPr>
        <p:txBody>
          <a:bodyPr wrap="square" rtlCol="0">
            <a:spAutoFit/>
          </a:bodyPr>
          <a:lstStyle/>
          <a:p>
            <a:r>
              <a:rPr lang="en-NZ" b="1" dirty="0">
                <a:solidFill>
                  <a:schemeClr val="bg1">
                    <a:lumMod val="95000"/>
                  </a:schemeClr>
                </a:solidFill>
                <a:latin typeface="Verdana" panose="020B0604030504040204" pitchFamily="34" charset="0"/>
                <a:ea typeface="Verdana" panose="020B0604030504040204" pitchFamily="34" charset="0"/>
              </a:rPr>
              <a:t>Indicative curriculum (May include but are not limited to)</a:t>
            </a:r>
          </a:p>
          <a:p>
            <a:r>
              <a:rPr lang="en-NZ" b="1" dirty="0">
                <a:solidFill>
                  <a:schemeClr val="bg1">
                    <a:lumMod val="95000"/>
                  </a:schemeClr>
                </a:solidFill>
                <a:latin typeface="Verdana" panose="020B0604030504040204" pitchFamily="34" charset="0"/>
                <a:ea typeface="Verdana" panose="020B0604030504040204" pitchFamily="34" charset="0"/>
              </a:rPr>
              <a:t>Curriculum</a:t>
            </a:r>
          </a:p>
          <a:p>
            <a:r>
              <a:rPr lang="en-NZ" b="1" dirty="0">
                <a:solidFill>
                  <a:schemeClr val="bg1">
                    <a:lumMod val="95000"/>
                  </a:schemeClr>
                </a:solidFill>
                <a:latin typeface="Verdana" panose="020B0604030504040204" pitchFamily="34" charset="0"/>
                <a:ea typeface="Verdana" panose="020B0604030504040204" pitchFamily="34" charset="0"/>
              </a:rPr>
              <a:t>•	Overview of types – boundary</a:t>
            </a:r>
          </a:p>
          <a:p>
            <a:r>
              <a:rPr lang="en-NZ" b="1" dirty="0">
                <a:solidFill>
                  <a:schemeClr val="bg1">
                    <a:lumMod val="95000"/>
                  </a:schemeClr>
                </a:solidFill>
                <a:latin typeface="Verdana" panose="020B0604030504040204" pitchFamily="34" charset="0"/>
                <a:ea typeface="Verdana" panose="020B0604030504040204" pitchFamily="34" charset="0"/>
              </a:rPr>
              <a:t>•	Site plan preparation</a:t>
            </a:r>
          </a:p>
          <a:p>
            <a:r>
              <a:rPr lang="en-NZ" b="1" dirty="0">
                <a:solidFill>
                  <a:schemeClr val="bg1">
                    <a:lumMod val="95000"/>
                  </a:schemeClr>
                </a:solidFill>
                <a:latin typeface="Verdana" panose="020B0604030504040204" pitchFamily="34" charset="0"/>
                <a:ea typeface="Verdana" panose="020B0604030504040204" pitchFamily="34" charset="0"/>
              </a:rPr>
              <a:t>•	Survey instruments</a:t>
            </a:r>
          </a:p>
          <a:p>
            <a:r>
              <a:rPr lang="en-NZ" b="1" dirty="0">
                <a:solidFill>
                  <a:schemeClr val="bg1">
                    <a:lumMod val="95000"/>
                  </a:schemeClr>
                </a:solidFill>
                <a:latin typeface="Verdana" panose="020B0604030504040204" pitchFamily="34" charset="0"/>
                <a:ea typeface="Verdana" panose="020B0604030504040204" pitchFamily="34" charset="0"/>
              </a:rPr>
              <a:t>•	Measurements </a:t>
            </a:r>
          </a:p>
          <a:p>
            <a:r>
              <a:rPr lang="en-NZ" b="1" dirty="0">
                <a:solidFill>
                  <a:schemeClr val="bg1">
                    <a:lumMod val="95000"/>
                  </a:schemeClr>
                </a:solidFill>
                <a:latin typeface="Verdana" panose="020B0604030504040204" pitchFamily="34" charset="0"/>
                <a:ea typeface="Verdana" panose="020B0604030504040204" pitchFamily="34" charset="0"/>
              </a:rPr>
              <a:t>•	Contour plan preparation</a:t>
            </a:r>
          </a:p>
          <a:p>
            <a:r>
              <a:rPr lang="en-NZ" b="1" dirty="0">
                <a:solidFill>
                  <a:schemeClr val="bg1">
                    <a:lumMod val="95000"/>
                  </a:schemeClr>
                </a:solidFill>
                <a:latin typeface="Verdana" panose="020B0604030504040204" pitchFamily="34" charset="0"/>
                <a:ea typeface="Verdana" panose="020B0604030504040204" pitchFamily="34" charset="0"/>
              </a:rPr>
              <a:t>•	Graphical communication</a:t>
            </a:r>
          </a:p>
        </p:txBody>
      </p:sp>
    </p:spTree>
    <p:extLst>
      <p:ext uri="{BB962C8B-B14F-4D97-AF65-F5344CB8AC3E}">
        <p14:creationId xmlns:p14="http://schemas.microsoft.com/office/powerpoint/2010/main" val="1980943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xfrm>
            <a:off x="1922463" y="6249989"/>
            <a:ext cx="1612900" cy="231775"/>
          </a:xfrm>
        </p:spPr>
        <p:txBody>
          <a:bodyPr/>
          <a:lstStyle/>
          <a:p>
            <a:pPr algn="l">
              <a:defRPr/>
            </a:pPr>
            <a:fld id="{05F10445-56FB-472D-8B9C-B96BB1D223DD}" type="slidenum">
              <a:rPr lang="en-GB" smtClean="0"/>
              <a:pPr algn="l">
                <a:defRPr/>
              </a:pPr>
              <a:t>20</a:t>
            </a:fld>
            <a:endParaRPr lang="en-GB" dirty="0"/>
          </a:p>
        </p:txBody>
      </p:sp>
      <p:sp>
        <p:nvSpPr>
          <p:cNvPr id="3075" name="Footer Placeholder 4"/>
          <p:cNvSpPr>
            <a:spLocks noGrp="1"/>
          </p:cNvSpPr>
          <p:nvPr>
            <p:ph type="ftr" sz="quarter" idx="11"/>
          </p:nvPr>
        </p:nvSpPr>
        <p:spPr/>
        <p:txBody>
          <a:bodyPr/>
          <a:lstStyle/>
          <a:p>
            <a:pPr>
              <a:defRPr/>
            </a:pPr>
            <a:r>
              <a:rPr lang="en-GB" dirty="0"/>
              <a:t>© Unitec New Zealand</a:t>
            </a:r>
          </a:p>
        </p:txBody>
      </p:sp>
      <p:sp>
        <p:nvSpPr>
          <p:cNvPr id="7" name="Freeform 6"/>
          <p:cNvSpPr/>
          <p:nvPr/>
        </p:nvSpPr>
        <p:spPr>
          <a:xfrm>
            <a:off x="4789386" y="2139156"/>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Freeform 11"/>
          <p:cNvSpPr/>
          <p:nvPr/>
        </p:nvSpPr>
        <p:spPr>
          <a:xfrm>
            <a:off x="2952751" y="2965451"/>
            <a:ext cx="1781175" cy="417605"/>
          </a:xfrm>
          <a:custGeom>
            <a:avLst/>
            <a:gdLst>
              <a:gd name="connsiteX0" fmla="*/ 0 w 1714507"/>
              <a:gd name="connsiteY0" fmla="*/ 82550 h 385855"/>
              <a:gd name="connsiteX1" fmla="*/ 50800 w 1714507"/>
              <a:gd name="connsiteY1" fmla="*/ 120650 h 385855"/>
              <a:gd name="connsiteX2" fmla="*/ 69850 w 1714507"/>
              <a:gd name="connsiteY2" fmla="*/ 127000 h 385855"/>
              <a:gd name="connsiteX3" fmla="*/ 88900 w 1714507"/>
              <a:gd name="connsiteY3" fmla="*/ 139700 h 385855"/>
              <a:gd name="connsiteX4" fmla="*/ 127000 w 1714507"/>
              <a:gd name="connsiteY4" fmla="*/ 152400 h 385855"/>
              <a:gd name="connsiteX5" fmla="*/ 171450 w 1714507"/>
              <a:gd name="connsiteY5" fmla="*/ 165100 h 385855"/>
              <a:gd name="connsiteX6" fmla="*/ 190500 w 1714507"/>
              <a:gd name="connsiteY6" fmla="*/ 177800 h 385855"/>
              <a:gd name="connsiteX7" fmla="*/ 209550 w 1714507"/>
              <a:gd name="connsiteY7" fmla="*/ 184150 h 385855"/>
              <a:gd name="connsiteX8" fmla="*/ 228600 w 1714507"/>
              <a:gd name="connsiteY8" fmla="*/ 196850 h 385855"/>
              <a:gd name="connsiteX9" fmla="*/ 266700 w 1714507"/>
              <a:gd name="connsiteY9" fmla="*/ 209550 h 385855"/>
              <a:gd name="connsiteX10" fmla="*/ 311150 w 1714507"/>
              <a:gd name="connsiteY10" fmla="*/ 222250 h 385855"/>
              <a:gd name="connsiteX11" fmla="*/ 368300 w 1714507"/>
              <a:gd name="connsiteY11" fmla="*/ 228600 h 385855"/>
              <a:gd name="connsiteX12" fmla="*/ 406400 w 1714507"/>
              <a:gd name="connsiteY12" fmla="*/ 260350 h 385855"/>
              <a:gd name="connsiteX13" fmla="*/ 444500 w 1714507"/>
              <a:gd name="connsiteY13" fmla="*/ 285750 h 385855"/>
              <a:gd name="connsiteX14" fmla="*/ 457200 w 1714507"/>
              <a:gd name="connsiteY14" fmla="*/ 304800 h 385855"/>
              <a:gd name="connsiteX15" fmla="*/ 527050 w 1714507"/>
              <a:gd name="connsiteY15" fmla="*/ 323850 h 385855"/>
              <a:gd name="connsiteX16" fmla="*/ 552450 w 1714507"/>
              <a:gd name="connsiteY16" fmla="*/ 330200 h 385855"/>
              <a:gd name="connsiteX17" fmla="*/ 603250 w 1714507"/>
              <a:gd name="connsiteY17" fmla="*/ 342900 h 385855"/>
              <a:gd name="connsiteX18" fmla="*/ 679450 w 1714507"/>
              <a:gd name="connsiteY18" fmla="*/ 349250 h 385855"/>
              <a:gd name="connsiteX19" fmla="*/ 749300 w 1714507"/>
              <a:gd name="connsiteY19" fmla="*/ 361950 h 385855"/>
              <a:gd name="connsiteX20" fmla="*/ 869950 w 1714507"/>
              <a:gd name="connsiteY20" fmla="*/ 368300 h 385855"/>
              <a:gd name="connsiteX21" fmla="*/ 1276350 w 1714507"/>
              <a:gd name="connsiteY21" fmla="*/ 368300 h 385855"/>
              <a:gd name="connsiteX22" fmla="*/ 1314450 w 1714507"/>
              <a:gd name="connsiteY22" fmla="*/ 355600 h 385855"/>
              <a:gd name="connsiteX23" fmla="*/ 1333500 w 1714507"/>
              <a:gd name="connsiteY23" fmla="*/ 349250 h 385855"/>
              <a:gd name="connsiteX24" fmla="*/ 1346200 w 1714507"/>
              <a:gd name="connsiteY24" fmla="*/ 330200 h 385855"/>
              <a:gd name="connsiteX25" fmla="*/ 1365250 w 1714507"/>
              <a:gd name="connsiteY25" fmla="*/ 311150 h 385855"/>
              <a:gd name="connsiteX26" fmla="*/ 1371600 w 1714507"/>
              <a:gd name="connsiteY26" fmla="*/ 292100 h 385855"/>
              <a:gd name="connsiteX27" fmla="*/ 1397000 w 1714507"/>
              <a:gd name="connsiteY27" fmla="*/ 279400 h 385855"/>
              <a:gd name="connsiteX28" fmla="*/ 1435100 w 1714507"/>
              <a:gd name="connsiteY28" fmla="*/ 254000 h 385855"/>
              <a:gd name="connsiteX29" fmla="*/ 1454150 w 1714507"/>
              <a:gd name="connsiteY29" fmla="*/ 247650 h 385855"/>
              <a:gd name="connsiteX30" fmla="*/ 1492250 w 1714507"/>
              <a:gd name="connsiteY30" fmla="*/ 215900 h 385855"/>
              <a:gd name="connsiteX31" fmla="*/ 1511300 w 1714507"/>
              <a:gd name="connsiteY31" fmla="*/ 203200 h 385855"/>
              <a:gd name="connsiteX32" fmla="*/ 1543050 w 1714507"/>
              <a:gd name="connsiteY32" fmla="*/ 165100 h 385855"/>
              <a:gd name="connsiteX33" fmla="*/ 1555750 w 1714507"/>
              <a:gd name="connsiteY33" fmla="*/ 146050 h 385855"/>
              <a:gd name="connsiteX34" fmla="*/ 1593850 w 1714507"/>
              <a:gd name="connsiteY34" fmla="*/ 120650 h 385855"/>
              <a:gd name="connsiteX35" fmla="*/ 1612900 w 1714507"/>
              <a:gd name="connsiteY35" fmla="*/ 107950 h 385855"/>
              <a:gd name="connsiteX36" fmla="*/ 1651000 w 1714507"/>
              <a:gd name="connsiteY36" fmla="*/ 76200 h 385855"/>
              <a:gd name="connsiteX37" fmla="*/ 1689100 w 1714507"/>
              <a:gd name="connsiteY37" fmla="*/ 44450 h 385855"/>
              <a:gd name="connsiteX38" fmla="*/ 1714500 w 1714507"/>
              <a:gd name="connsiteY38" fmla="*/ 0 h 38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7" h="385855">
                <a:moveTo>
                  <a:pt x="0" y="82550"/>
                </a:moveTo>
                <a:cubicBezTo>
                  <a:pt x="7788" y="88781"/>
                  <a:pt x="37321" y="113911"/>
                  <a:pt x="50800" y="120650"/>
                </a:cubicBezTo>
                <a:cubicBezTo>
                  <a:pt x="56787" y="123643"/>
                  <a:pt x="63863" y="124007"/>
                  <a:pt x="69850" y="127000"/>
                </a:cubicBezTo>
                <a:cubicBezTo>
                  <a:pt x="76676" y="130413"/>
                  <a:pt x="81926" y="136600"/>
                  <a:pt x="88900" y="139700"/>
                </a:cubicBezTo>
                <a:cubicBezTo>
                  <a:pt x="101133" y="145137"/>
                  <a:pt x="114013" y="149153"/>
                  <a:pt x="127000" y="152400"/>
                </a:cubicBezTo>
                <a:cubicBezTo>
                  <a:pt x="135138" y="154435"/>
                  <a:pt x="162340" y="160545"/>
                  <a:pt x="171450" y="165100"/>
                </a:cubicBezTo>
                <a:cubicBezTo>
                  <a:pt x="178276" y="168513"/>
                  <a:pt x="183674" y="174387"/>
                  <a:pt x="190500" y="177800"/>
                </a:cubicBezTo>
                <a:cubicBezTo>
                  <a:pt x="196487" y="180793"/>
                  <a:pt x="203563" y="181157"/>
                  <a:pt x="209550" y="184150"/>
                </a:cubicBezTo>
                <a:cubicBezTo>
                  <a:pt x="216376" y="187563"/>
                  <a:pt x="221626" y="193750"/>
                  <a:pt x="228600" y="196850"/>
                </a:cubicBezTo>
                <a:cubicBezTo>
                  <a:pt x="240833" y="202287"/>
                  <a:pt x="254000" y="205317"/>
                  <a:pt x="266700" y="209550"/>
                </a:cubicBezTo>
                <a:cubicBezTo>
                  <a:pt x="280925" y="214292"/>
                  <a:pt x="296342" y="219972"/>
                  <a:pt x="311150" y="222250"/>
                </a:cubicBezTo>
                <a:cubicBezTo>
                  <a:pt x="330094" y="225165"/>
                  <a:pt x="349250" y="226483"/>
                  <a:pt x="368300" y="228600"/>
                </a:cubicBezTo>
                <a:cubicBezTo>
                  <a:pt x="436373" y="273982"/>
                  <a:pt x="333061" y="203308"/>
                  <a:pt x="406400" y="260350"/>
                </a:cubicBezTo>
                <a:cubicBezTo>
                  <a:pt x="418448" y="269721"/>
                  <a:pt x="444500" y="285750"/>
                  <a:pt x="444500" y="285750"/>
                </a:cubicBezTo>
                <a:cubicBezTo>
                  <a:pt x="448733" y="292100"/>
                  <a:pt x="450728" y="300755"/>
                  <a:pt x="457200" y="304800"/>
                </a:cubicBezTo>
                <a:cubicBezTo>
                  <a:pt x="473606" y="315054"/>
                  <a:pt x="507918" y="319599"/>
                  <a:pt x="527050" y="323850"/>
                </a:cubicBezTo>
                <a:cubicBezTo>
                  <a:pt x="535569" y="325743"/>
                  <a:pt x="544059" y="327802"/>
                  <a:pt x="552450" y="330200"/>
                </a:cubicBezTo>
                <a:cubicBezTo>
                  <a:pt x="578395" y="337613"/>
                  <a:pt x="570329" y="339027"/>
                  <a:pt x="603250" y="342900"/>
                </a:cubicBezTo>
                <a:cubicBezTo>
                  <a:pt x="628563" y="345878"/>
                  <a:pt x="654050" y="347133"/>
                  <a:pt x="679450" y="349250"/>
                </a:cubicBezTo>
                <a:cubicBezTo>
                  <a:pt x="710264" y="359521"/>
                  <a:pt x="703141" y="358531"/>
                  <a:pt x="749300" y="361950"/>
                </a:cubicBezTo>
                <a:cubicBezTo>
                  <a:pt x="789462" y="364925"/>
                  <a:pt x="829733" y="366183"/>
                  <a:pt x="869950" y="368300"/>
                </a:cubicBezTo>
                <a:cubicBezTo>
                  <a:pt x="1020224" y="398355"/>
                  <a:pt x="936639" y="383979"/>
                  <a:pt x="1276350" y="368300"/>
                </a:cubicBezTo>
                <a:cubicBezTo>
                  <a:pt x="1289723" y="367683"/>
                  <a:pt x="1301750" y="359833"/>
                  <a:pt x="1314450" y="355600"/>
                </a:cubicBezTo>
                <a:lnTo>
                  <a:pt x="1333500" y="349250"/>
                </a:lnTo>
                <a:cubicBezTo>
                  <a:pt x="1337733" y="342900"/>
                  <a:pt x="1341314" y="336063"/>
                  <a:pt x="1346200" y="330200"/>
                </a:cubicBezTo>
                <a:cubicBezTo>
                  <a:pt x="1351949" y="323301"/>
                  <a:pt x="1360269" y="318622"/>
                  <a:pt x="1365250" y="311150"/>
                </a:cubicBezTo>
                <a:cubicBezTo>
                  <a:pt x="1368963" y="305581"/>
                  <a:pt x="1366867" y="296833"/>
                  <a:pt x="1371600" y="292100"/>
                </a:cubicBezTo>
                <a:cubicBezTo>
                  <a:pt x="1378293" y="285407"/>
                  <a:pt x="1388883" y="284270"/>
                  <a:pt x="1397000" y="279400"/>
                </a:cubicBezTo>
                <a:cubicBezTo>
                  <a:pt x="1410088" y="271547"/>
                  <a:pt x="1420620" y="258827"/>
                  <a:pt x="1435100" y="254000"/>
                </a:cubicBezTo>
                <a:cubicBezTo>
                  <a:pt x="1441450" y="251883"/>
                  <a:pt x="1448163" y="250643"/>
                  <a:pt x="1454150" y="247650"/>
                </a:cubicBezTo>
                <a:cubicBezTo>
                  <a:pt x="1477799" y="235826"/>
                  <a:pt x="1471184" y="233455"/>
                  <a:pt x="1492250" y="215900"/>
                </a:cubicBezTo>
                <a:cubicBezTo>
                  <a:pt x="1498113" y="211014"/>
                  <a:pt x="1504950" y="207433"/>
                  <a:pt x="1511300" y="203200"/>
                </a:cubicBezTo>
                <a:cubicBezTo>
                  <a:pt x="1542832" y="155902"/>
                  <a:pt x="1502306" y="213993"/>
                  <a:pt x="1543050" y="165100"/>
                </a:cubicBezTo>
                <a:cubicBezTo>
                  <a:pt x="1547936" y="159237"/>
                  <a:pt x="1550007" y="151076"/>
                  <a:pt x="1555750" y="146050"/>
                </a:cubicBezTo>
                <a:cubicBezTo>
                  <a:pt x="1567237" y="135999"/>
                  <a:pt x="1581150" y="129117"/>
                  <a:pt x="1593850" y="120650"/>
                </a:cubicBezTo>
                <a:cubicBezTo>
                  <a:pt x="1600200" y="116417"/>
                  <a:pt x="1607504" y="113346"/>
                  <a:pt x="1612900" y="107950"/>
                </a:cubicBezTo>
                <a:cubicBezTo>
                  <a:pt x="1668555" y="52295"/>
                  <a:pt x="1597956" y="120403"/>
                  <a:pt x="1651000" y="76200"/>
                </a:cubicBezTo>
                <a:cubicBezTo>
                  <a:pt x="1699893" y="35456"/>
                  <a:pt x="1641802" y="75982"/>
                  <a:pt x="1689100" y="44450"/>
                </a:cubicBezTo>
                <a:cubicBezTo>
                  <a:pt x="1715674" y="4589"/>
                  <a:pt x="1714500" y="21614"/>
                  <a:pt x="1714500" y="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4" name="TextBox 13">
            <a:extLst>
              <a:ext uri="{FF2B5EF4-FFF2-40B4-BE49-F238E27FC236}">
                <a16:creationId xmlns:a16="http://schemas.microsoft.com/office/drawing/2014/main" id="{2748073D-1BBB-4A20-B593-3DC283D3F8CF}"/>
              </a:ext>
            </a:extLst>
          </p:cNvPr>
          <p:cNvSpPr txBox="1"/>
          <p:nvPr/>
        </p:nvSpPr>
        <p:spPr>
          <a:xfrm>
            <a:off x="2527300" y="496600"/>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 Levelling in an Excavation </a:t>
            </a:r>
          </a:p>
        </p:txBody>
      </p:sp>
      <p:sp>
        <p:nvSpPr>
          <p:cNvPr id="3" name="TextBox 2">
            <a:extLst>
              <a:ext uri="{FF2B5EF4-FFF2-40B4-BE49-F238E27FC236}">
                <a16:creationId xmlns:a16="http://schemas.microsoft.com/office/drawing/2014/main" id="{0A0B4721-E31F-4C12-BAB8-B874B3D2205F}"/>
              </a:ext>
            </a:extLst>
          </p:cNvPr>
          <p:cNvSpPr txBox="1"/>
          <p:nvPr/>
        </p:nvSpPr>
        <p:spPr>
          <a:xfrm>
            <a:off x="806509" y="2678906"/>
            <a:ext cx="10578981" cy="830997"/>
          </a:xfrm>
          <a:prstGeom prst="rect">
            <a:avLst/>
          </a:prstGeom>
          <a:noFill/>
        </p:spPr>
        <p:txBody>
          <a:bodyPr wrap="square" rtlCol="0">
            <a:spAutoFit/>
          </a:bodyPr>
          <a:lstStyle/>
          <a:p>
            <a:r>
              <a:rPr lang="en-NZ" sz="2400" b="1" dirty="0"/>
              <a:t>Occasions arise where you need to check levels or calculate the differences between levels. </a:t>
            </a:r>
          </a:p>
        </p:txBody>
      </p:sp>
    </p:spTree>
    <p:extLst>
      <p:ext uri="{BB962C8B-B14F-4D97-AF65-F5344CB8AC3E}">
        <p14:creationId xmlns:p14="http://schemas.microsoft.com/office/powerpoint/2010/main" val="243624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057401" y="69669"/>
            <a:ext cx="7443652"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Excavation Levelling</a:t>
            </a:r>
          </a:p>
        </p:txBody>
      </p:sp>
      <p:sp>
        <p:nvSpPr>
          <p:cNvPr id="3" name="Rectangle 2">
            <a:extLst>
              <a:ext uri="{FF2B5EF4-FFF2-40B4-BE49-F238E27FC236}">
                <a16:creationId xmlns:a16="http://schemas.microsoft.com/office/drawing/2014/main" id="{FBB50DB5-ABDD-454D-A5F6-567B957E8A45}"/>
              </a:ext>
            </a:extLst>
          </p:cNvPr>
          <p:cNvSpPr/>
          <p:nvPr/>
        </p:nvSpPr>
        <p:spPr>
          <a:xfrm>
            <a:off x="330200" y="946834"/>
            <a:ext cx="6096000" cy="1200329"/>
          </a:xfrm>
          <a:prstGeom prst="rect">
            <a:avLst/>
          </a:prstGeom>
        </p:spPr>
        <p:txBody>
          <a:bodyPr>
            <a:spAutoFit/>
          </a:bodyPr>
          <a:lstStyle/>
          <a:p>
            <a:r>
              <a:rPr lang="en-NZ" sz="2400" dirty="0"/>
              <a:t>Say, in an excavation, a point B is to be set out at a height ∆H = 1.00 metre below street level (Point A).</a:t>
            </a:r>
          </a:p>
        </p:txBody>
      </p:sp>
      <p:sp>
        <p:nvSpPr>
          <p:cNvPr id="4" name="Rectangle 3">
            <a:extLst>
              <a:ext uri="{FF2B5EF4-FFF2-40B4-BE49-F238E27FC236}">
                <a16:creationId xmlns:a16="http://schemas.microsoft.com/office/drawing/2014/main" id="{4F1F6811-D88F-4AF9-A989-D6F843161D1F}"/>
              </a:ext>
            </a:extLst>
          </p:cNvPr>
          <p:cNvSpPr/>
          <p:nvPr/>
        </p:nvSpPr>
        <p:spPr>
          <a:xfrm>
            <a:off x="330200" y="2734433"/>
            <a:ext cx="11163300" cy="3785652"/>
          </a:xfrm>
          <a:prstGeom prst="rect">
            <a:avLst/>
          </a:prstGeom>
        </p:spPr>
        <p:txBody>
          <a:bodyPr wrap="square">
            <a:spAutoFit/>
          </a:bodyPr>
          <a:lstStyle/>
          <a:p>
            <a:pPr marL="342900" indent="-342900">
              <a:buAutoNum type="arabicPeriod"/>
            </a:pPr>
            <a:r>
              <a:rPr lang="en-NZ" sz="2400" dirty="0"/>
              <a:t>Set up the level so that the sighting distances to A and B are about the same.</a:t>
            </a:r>
          </a:p>
          <a:p>
            <a:pPr marL="342900" indent="-342900">
              <a:buAutoNum type="arabicPeriod"/>
            </a:pPr>
            <a:endParaRPr lang="en-NZ" sz="2400" dirty="0"/>
          </a:p>
          <a:p>
            <a:pPr marL="342900" indent="-342900">
              <a:buAutoNum type="arabicPeriod" startAt="2"/>
            </a:pPr>
            <a:r>
              <a:rPr lang="en-NZ" sz="2400" dirty="0"/>
              <a:t>Set up the staff at A and read off the </a:t>
            </a:r>
            <a:r>
              <a:rPr lang="en-NZ" sz="2400" dirty="0" err="1"/>
              <a:t>backsight</a:t>
            </a:r>
            <a:r>
              <a:rPr lang="en-NZ" sz="2400" dirty="0"/>
              <a:t> R = 1.305.</a:t>
            </a:r>
          </a:p>
          <a:p>
            <a:pPr marL="342900" indent="-342900">
              <a:buAutoNum type="arabicPeriod" startAt="2"/>
            </a:pPr>
            <a:endParaRPr lang="en-NZ" sz="2400" dirty="0"/>
          </a:p>
          <a:p>
            <a:pPr marL="342900" indent="-342900">
              <a:buAutoNum type="arabicPeriod" startAt="3"/>
            </a:pPr>
            <a:r>
              <a:rPr lang="en-NZ" sz="2400" dirty="0"/>
              <a:t>Set up the staff at B and read off the foresight V = 2.520.The difference h from the required height at B is calculated as: h = V – R - ∆H  = 2.520 –1.305 – 1.00  = +0.215m</a:t>
            </a:r>
          </a:p>
          <a:p>
            <a:pPr marL="342900" indent="-342900">
              <a:buAutoNum type="arabicPeriod" startAt="3"/>
            </a:pPr>
            <a:endParaRPr lang="en-NZ" sz="2400" dirty="0"/>
          </a:p>
          <a:p>
            <a:r>
              <a:rPr lang="en-NZ" sz="2400" dirty="0"/>
              <a:t>4.  Drive in a post at B and mark the required height (0.215m above ground level).</a:t>
            </a:r>
          </a:p>
        </p:txBody>
      </p:sp>
      <p:pic>
        <p:nvPicPr>
          <p:cNvPr id="6" name="Picture 5">
            <a:extLst>
              <a:ext uri="{FF2B5EF4-FFF2-40B4-BE49-F238E27FC236}">
                <a16:creationId xmlns:a16="http://schemas.microsoft.com/office/drawing/2014/main" id="{C94AA4CD-11CF-4C6E-8AA3-1A80220DB1B7}"/>
              </a:ext>
            </a:extLst>
          </p:cNvPr>
          <p:cNvPicPr>
            <a:picLocks noChangeAspect="1"/>
          </p:cNvPicPr>
          <p:nvPr/>
        </p:nvPicPr>
        <p:blipFill>
          <a:blip r:embed="rId2"/>
          <a:stretch>
            <a:fillRect/>
          </a:stretch>
        </p:blipFill>
        <p:spPr>
          <a:xfrm>
            <a:off x="7435323" y="932737"/>
            <a:ext cx="3686689" cy="1771897"/>
          </a:xfrm>
          <a:prstGeom prst="rect">
            <a:avLst/>
          </a:prstGeom>
        </p:spPr>
      </p:pic>
    </p:spTree>
    <p:extLst>
      <p:ext uri="{BB962C8B-B14F-4D97-AF65-F5344CB8AC3E}">
        <p14:creationId xmlns:p14="http://schemas.microsoft.com/office/powerpoint/2010/main" val="1046186328"/>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Topography Levelling </a:t>
            </a:r>
            <a:r>
              <a:rPr lang="en-NZ" sz="3200" dirty="0" err="1">
                <a:solidFill>
                  <a:schemeClr val="bg1"/>
                </a:solidFill>
                <a:effectLst>
                  <a:outerShdw blurRad="38100" dist="38100" dir="2700000" algn="tl">
                    <a:srgbClr val="000000">
                      <a:alpha val="43137"/>
                    </a:srgbClr>
                  </a:outerShdw>
                </a:effectLst>
              </a:rPr>
              <a:t>Levelling</a:t>
            </a:r>
            <a:r>
              <a:rPr lang="en-NZ" sz="3200" dirty="0">
                <a:solidFill>
                  <a:schemeClr val="bg1"/>
                </a:solidFill>
                <a:effectLst>
                  <a:outerShdw blurRad="38100" dist="38100" dir="2700000" algn="tl">
                    <a:srgbClr val="000000">
                      <a:alpha val="43137"/>
                    </a:srgbClr>
                  </a:outerShdw>
                </a:effectLst>
              </a:rPr>
              <a:t>  </a:t>
            </a:r>
          </a:p>
        </p:txBody>
      </p:sp>
      <p:sp>
        <p:nvSpPr>
          <p:cNvPr id="3" name="Rectangle 2">
            <a:extLst>
              <a:ext uri="{FF2B5EF4-FFF2-40B4-BE49-F238E27FC236}">
                <a16:creationId xmlns:a16="http://schemas.microsoft.com/office/drawing/2014/main" id="{88CE6C4C-7727-4ACD-BC94-A4BB34E92A81}"/>
              </a:ext>
            </a:extLst>
          </p:cNvPr>
          <p:cNvSpPr/>
          <p:nvPr/>
        </p:nvSpPr>
        <p:spPr>
          <a:xfrm>
            <a:off x="558800" y="1381739"/>
            <a:ext cx="7467600" cy="5447645"/>
          </a:xfrm>
          <a:prstGeom prst="rect">
            <a:avLst/>
          </a:prstGeom>
        </p:spPr>
        <p:txBody>
          <a:bodyPr wrap="square">
            <a:spAutoFit/>
          </a:bodyPr>
          <a:lstStyle/>
          <a:p>
            <a:r>
              <a:rPr lang="en-NZ" sz="2400" b="1" dirty="0"/>
              <a:t>In another frequently-used method involving the topography or actual ground level</a:t>
            </a:r>
          </a:p>
          <a:p>
            <a:endParaRPr lang="en-NZ" sz="2400" dirty="0"/>
          </a:p>
          <a:p>
            <a:r>
              <a:rPr lang="en-NZ" sz="2400" dirty="0"/>
              <a:t>1. the required staff reading is calculated in advance: V= R - ∆H = 1.305 - (-1.000) = 2.305</a:t>
            </a:r>
          </a:p>
          <a:p>
            <a:endParaRPr lang="en-NZ" sz="2400" dirty="0"/>
          </a:p>
          <a:p>
            <a:r>
              <a:rPr lang="en-NZ" sz="2400" dirty="0"/>
              <a:t>2. The levelling staff is then moved upwards or down-wards until the required value can be read off between A and the </a:t>
            </a:r>
            <a:r>
              <a:rPr lang="en-NZ" sz="2400" dirty="0" err="1"/>
              <a:t>the</a:t>
            </a:r>
            <a:r>
              <a:rPr lang="en-NZ" sz="2400" dirty="0"/>
              <a:t> moving staff at B until the required reading is obtained. </a:t>
            </a:r>
          </a:p>
          <a:p>
            <a:endParaRPr lang="en-NZ" sz="2400" dirty="0"/>
          </a:p>
          <a:p>
            <a:r>
              <a:rPr lang="en-NZ" sz="2400" dirty="0"/>
              <a:t>3. Then a stake is hammered in at B and its level is again recorded.</a:t>
            </a:r>
          </a:p>
          <a:p>
            <a:endParaRPr lang="en-NZ" dirty="0"/>
          </a:p>
          <a:p>
            <a:endParaRPr lang="en-NZ" dirty="0"/>
          </a:p>
        </p:txBody>
      </p:sp>
      <p:pic>
        <p:nvPicPr>
          <p:cNvPr id="5" name="Picture 4">
            <a:extLst>
              <a:ext uri="{FF2B5EF4-FFF2-40B4-BE49-F238E27FC236}">
                <a16:creationId xmlns:a16="http://schemas.microsoft.com/office/drawing/2014/main" id="{6133C289-DD6B-49D5-8797-D0B4A81096B5}"/>
              </a:ext>
            </a:extLst>
          </p:cNvPr>
          <p:cNvPicPr>
            <a:picLocks noChangeAspect="1"/>
          </p:cNvPicPr>
          <p:nvPr/>
        </p:nvPicPr>
        <p:blipFill>
          <a:blip r:embed="rId2"/>
          <a:stretch>
            <a:fillRect/>
          </a:stretch>
        </p:blipFill>
        <p:spPr>
          <a:xfrm>
            <a:off x="8270406" y="1225608"/>
            <a:ext cx="3362794" cy="2896004"/>
          </a:xfrm>
          <a:prstGeom prst="rect">
            <a:avLst/>
          </a:prstGeom>
        </p:spPr>
      </p:pic>
    </p:spTree>
    <p:extLst>
      <p:ext uri="{BB962C8B-B14F-4D97-AF65-F5344CB8AC3E}">
        <p14:creationId xmlns:p14="http://schemas.microsoft.com/office/powerpoint/2010/main" val="1132476035"/>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p>
            <a:pPr>
              <a:defRPr/>
            </a:pPr>
            <a:r>
              <a:rPr lang="en-GB" dirty="0"/>
              <a:t>© Unitec New Zealand</a:t>
            </a:r>
          </a:p>
        </p:txBody>
      </p:sp>
      <p:sp>
        <p:nvSpPr>
          <p:cNvPr id="7" name="Freeform 6"/>
          <p:cNvSpPr/>
          <p:nvPr/>
        </p:nvSpPr>
        <p:spPr>
          <a:xfrm>
            <a:off x="4826000" y="2019300"/>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7" name="Rectangle 16">
            <a:extLst>
              <a:ext uri="{FF2B5EF4-FFF2-40B4-BE49-F238E27FC236}">
                <a16:creationId xmlns:a16="http://schemas.microsoft.com/office/drawing/2014/main" id="{280E7703-E5A0-4AAE-8B4C-226558C3D4FA}"/>
              </a:ext>
            </a:extLst>
          </p:cNvPr>
          <p:cNvSpPr/>
          <p:nvPr/>
        </p:nvSpPr>
        <p:spPr>
          <a:xfrm>
            <a:off x="2529109" y="621904"/>
            <a:ext cx="4519187" cy="707886"/>
          </a:xfrm>
          <a:prstGeom prst="rect">
            <a:avLst/>
          </a:prstGeom>
        </p:spPr>
        <p:txBody>
          <a:bodyPr wrap="none">
            <a:spAutoFit/>
          </a:bodyPr>
          <a:lstStyle/>
          <a:p>
            <a:pPr algn="ctr"/>
            <a:r>
              <a:rPr lang="en-NZ" sz="4000" dirty="0">
                <a:solidFill>
                  <a:schemeClr val="bg1"/>
                </a:solidFill>
                <a:effectLst>
                  <a:outerShdw blurRad="38100" dist="38100" dir="2700000" algn="tl">
                    <a:srgbClr val="000000">
                      <a:alpha val="43137"/>
                    </a:srgbClr>
                  </a:outerShdw>
                </a:effectLst>
              </a:rPr>
              <a:t>Setting Out Roads </a:t>
            </a:r>
          </a:p>
        </p:txBody>
      </p:sp>
      <p:sp>
        <p:nvSpPr>
          <p:cNvPr id="18" name="Rectangle 17">
            <a:extLst>
              <a:ext uri="{FF2B5EF4-FFF2-40B4-BE49-F238E27FC236}">
                <a16:creationId xmlns:a16="http://schemas.microsoft.com/office/drawing/2014/main" id="{BB5F08CE-DF39-449C-A7F2-F05A98511F31}"/>
              </a:ext>
            </a:extLst>
          </p:cNvPr>
          <p:cNvSpPr/>
          <p:nvPr/>
        </p:nvSpPr>
        <p:spPr>
          <a:xfrm>
            <a:off x="362309" y="2141508"/>
            <a:ext cx="10423706" cy="2239844"/>
          </a:xfrm>
          <a:prstGeom prst="rect">
            <a:avLst/>
          </a:prstGeom>
        </p:spPr>
        <p:txBody>
          <a:bodyPr wrap="square">
            <a:spAutoFit/>
          </a:bodyPr>
          <a:lstStyle/>
          <a:p>
            <a:pPr>
              <a:lnSpc>
                <a:spcPct val="150000"/>
              </a:lnSpc>
            </a:pPr>
            <a:r>
              <a:rPr lang="en-NZ" sz="2400" b="1" dirty="0"/>
              <a:t>Longitudinal and transverse profiles form the basis for the detailed planning and stakeout of communications routes (e.g. roads) and also for the calculation of fill and for the best possible accommodation of the routes to the topography</a:t>
            </a:r>
          </a:p>
        </p:txBody>
      </p:sp>
    </p:spTree>
    <p:extLst>
      <p:ext uri="{BB962C8B-B14F-4D97-AF65-F5344CB8AC3E}">
        <p14:creationId xmlns:p14="http://schemas.microsoft.com/office/powerpoint/2010/main" val="4080306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122098" y="69669"/>
            <a:ext cx="8954219"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Another Line Levelling Method - Roads </a:t>
            </a:r>
          </a:p>
        </p:txBody>
      </p:sp>
      <p:sp>
        <p:nvSpPr>
          <p:cNvPr id="3" name="TextBox 2">
            <a:extLst>
              <a:ext uri="{FF2B5EF4-FFF2-40B4-BE49-F238E27FC236}">
                <a16:creationId xmlns:a16="http://schemas.microsoft.com/office/drawing/2014/main" id="{FDB7482B-E2CB-48E6-9660-A7DE0B2E9BB6}"/>
              </a:ext>
            </a:extLst>
          </p:cNvPr>
          <p:cNvSpPr txBox="1"/>
          <p:nvPr/>
        </p:nvSpPr>
        <p:spPr>
          <a:xfrm>
            <a:off x="292819" y="993008"/>
            <a:ext cx="6953370" cy="5232202"/>
          </a:xfrm>
          <a:prstGeom prst="rect">
            <a:avLst/>
          </a:prstGeom>
          <a:noFill/>
        </p:spPr>
        <p:txBody>
          <a:bodyPr wrap="square" rtlCol="0">
            <a:spAutoFit/>
          </a:bodyPr>
          <a:lstStyle/>
          <a:p>
            <a:r>
              <a:rPr lang="en-NZ" dirty="0"/>
              <a:t>.</a:t>
            </a:r>
          </a:p>
          <a:p>
            <a:endParaRPr lang="en-NZ" dirty="0"/>
          </a:p>
          <a:p>
            <a:r>
              <a:rPr lang="en-NZ" sz="2000" dirty="0"/>
              <a:t>First of all the longitudinal axis (road-line) is staked out and stationed; this means that points are established and marked at regular intervals. A longitudinal profile is then created along the </a:t>
            </a:r>
            <a:r>
              <a:rPr lang="en-NZ" sz="2000" dirty="0" err="1"/>
              <a:t>roadline</a:t>
            </a:r>
            <a:r>
              <a:rPr lang="en-NZ" sz="2000" dirty="0"/>
              <a:t>, the heights of the station points being deter-mined by line levelling. (See top </a:t>
            </a:r>
            <a:r>
              <a:rPr lang="en-NZ" sz="2000" dirty="0" err="1"/>
              <a:t>diagramme</a:t>
            </a:r>
            <a:r>
              <a:rPr lang="en-NZ" sz="2000" dirty="0"/>
              <a:t> of Longitudinal Levelling)</a:t>
            </a:r>
          </a:p>
          <a:p>
            <a:endParaRPr lang="en-NZ" sz="2000" dirty="0"/>
          </a:p>
          <a:p>
            <a:r>
              <a:rPr lang="en-NZ" sz="2000" dirty="0"/>
              <a:t>At the station points and at prominent topographic features, transverse profiles (at right-angles to the </a:t>
            </a:r>
            <a:r>
              <a:rPr lang="en-NZ" sz="2000" dirty="0" err="1"/>
              <a:t>roadline</a:t>
            </a:r>
            <a:r>
              <a:rPr lang="en-NZ" sz="2000" dirty="0"/>
              <a:t>) are then recorded. The ground heights for the points in the transverse profile are determined with the aid of the known Instrument height. First, position the staff at a known station point; the instrument height comprises the sum of the staff reading and the station point height</a:t>
            </a:r>
          </a:p>
          <a:p>
            <a:endParaRPr lang="en-NZ" dirty="0"/>
          </a:p>
        </p:txBody>
      </p:sp>
      <p:pic>
        <p:nvPicPr>
          <p:cNvPr id="6" name="Picture 5">
            <a:extLst>
              <a:ext uri="{FF2B5EF4-FFF2-40B4-BE49-F238E27FC236}">
                <a16:creationId xmlns:a16="http://schemas.microsoft.com/office/drawing/2014/main" id="{4795CEB8-6197-4871-A35D-534DD414D082}"/>
              </a:ext>
            </a:extLst>
          </p:cNvPr>
          <p:cNvPicPr>
            <a:picLocks noChangeAspect="1"/>
          </p:cNvPicPr>
          <p:nvPr/>
        </p:nvPicPr>
        <p:blipFill>
          <a:blip r:embed="rId2"/>
          <a:stretch>
            <a:fillRect/>
          </a:stretch>
        </p:blipFill>
        <p:spPr>
          <a:xfrm>
            <a:off x="7601905" y="800580"/>
            <a:ext cx="4297275" cy="4840337"/>
          </a:xfrm>
          <a:prstGeom prst="rect">
            <a:avLst/>
          </a:prstGeom>
        </p:spPr>
      </p:pic>
    </p:spTree>
    <p:extLst>
      <p:ext uri="{BB962C8B-B14F-4D97-AF65-F5344CB8AC3E}">
        <p14:creationId xmlns:p14="http://schemas.microsoft.com/office/powerpoint/2010/main" val="1503417000"/>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Measuring With The Level</a:t>
            </a:r>
          </a:p>
        </p:txBody>
      </p:sp>
      <p:sp>
        <p:nvSpPr>
          <p:cNvPr id="3" name="Rectangle 2">
            <a:extLst>
              <a:ext uri="{FF2B5EF4-FFF2-40B4-BE49-F238E27FC236}">
                <a16:creationId xmlns:a16="http://schemas.microsoft.com/office/drawing/2014/main" id="{2D2372B9-0E02-4C35-B93B-E5462BF755B2}"/>
              </a:ext>
            </a:extLst>
          </p:cNvPr>
          <p:cNvSpPr/>
          <p:nvPr/>
        </p:nvSpPr>
        <p:spPr>
          <a:xfrm>
            <a:off x="391064" y="1066186"/>
            <a:ext cx="5940725" cy="4708981"/>
          </a:xfrm>
          <a:prstGeom prst="rect">
            <a:avLst/>
          </a:prstGeom>
        </p:spPr>
        <p:txBody>
          <a:bodyPr wrap="square">
            <a:spAutoFit/>
          </a:bodyPr>
          <a:lstStyle/>
          <a:p>
            <a:r>
              <a:rPr lang="en-NZ" sz="2000" dirty="0"/>
              <a:t>Now subtract the staff readings (at the points on the transverse profile) from the instrument height; this gives the heights of the points involved.</a:t>
            </a:r>
          </a:p>
          <a:p>
            <a:endParaRPr lang="en-NZ" sz="2000" dirty="0"/>
          </a:p>
          <a:p>
            <a:r>
              <a:rPr lang="en-NZ" sz="2000" dirty="0"/>
              <a:t>The distances from the station point to the various points in the transverse profiles are determined either with the surveyor’s tape or optically using the level. </a:t>
            </a:r>
          </a:p>
          <a:p>
            <a:endParaRPr lang="en-NZ" sz="2000" dirty="0"/>
          </a:p>
          <a:p>
            <a:r>
              <a:rPr lang="en-NZ" sz="2000" dirty="0"/>
              <a:t>When representing a longitudinal profile graphically, the heights of the station points are expressed at a much bigger scale (e.g. 10x greater) than that of the stationing of the </a:t>
            </a:r>
            <a:r>
              <a:rPr lang="en-NZ" sz="2000" dirty="0" err="1"/>
              <a:t>longi-tudinal</a:t>
            </a:r>
            <a:r>
              <a:rPr lang="en-NZ" sz="2000" dirty="0"/>
              <a:t> direction, which is related to a round reference height (illustration above).</a:t>
            </a:r>
          </a:p>
        </p:txBody>
      </p:sp>
      <p:pic>
        <p:nvPicPr>
          <p:cNvPr id="5" name="Picture 4">
            <a:extLst>
              <a:ext uri="{FF2B5EF4-FFF2-40B4-BE49-F238E27FC236}">
                <a16:creationId xmlns:a16="http://schemas.microsoft.com/office/drawing/2014/main" id="{530737E9-744D-467C-8660-7B027BF76277}"/>
              </a:ext>
            </a:extLst>
          </p:cNvPr>
          <p:cNvPicPr>
            <a:picLocks noChangeAspect="1"/>
          </p:cNvPicPr>
          <p:nvPr/>
        </p:nvPicPr>
        <p:blipFill>
          <a:blip r:embed="rId2"/>
          <a:stretch>
            <a:fillRect/>
          </a:stretch>
        </p:blipFill>
        <p:spPr>
          <a:xfrm>
            <a:off x="7205090" y="1085229"/>
            <a:ext cx="4297275" cy="4840337"/>
          </a:xfrm>
          <a:prstGeom prst="rect">
            <a:avLst/>
          </a:prstGeom>
        </p:spPr>
      </p:pic>
    </p:spTree>
    <p:extLst>
      <p:ext uri="{BB962C8B-B14F-4D97-AF65-F5344CB8AC3E}">
        <p14:creationId xmlns:p14="http://schemas.microsoft.com/office/powerpoint/2010/main" val="3975834895"/>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p>
            <a:pPr>
              <a:defRPr/>
            </a:pPr>
            <a:r>
              <a:rPr lang="en-GB" dirty="0"/>
              <a:t>© Unitec New Zealand</a:t>
            </a:r>
          </a:p>
        </p:txBody>
      </p:sp>
      <p:sp>
        <p:nvSpPr>
          <p:cNvPr id="7" name="Freeform 6"/>
          <p:cNvSpPr/>
          <p:nvPr/>
        </p:nvSpPr>
        <p:spPr>
          <a:xfrm>
            <a:off x="4826000" y="2019300"/>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Freeform 11"/>
          <p:cNvSpPr/>
          <p:nvPr/>
        </p:nvSpPr>
        <p:spPr>
          <a:xfrm>
            <a:off x="2952751" y="2965451"/>
            <a:ext cx="1781175" cy="417605"/>
          </a:xfrm>
          <a:custGeom>
            <a:avLst/>
            <a:gdLst>
              <a:gd name="connsiteX0" fmla="*/ 0 w 1714507"/>
              <a:gd name="connsiteY0" fmla="*/ 82550 h 385855"/>
              <a:gd name="connsiteX1" fmla="*/ 50800 w 1714507"/>
              <a:gd name="connsiteY1" fmla="*/ 120650 h 385855"/>
              <a:gd name="connsiteX2" fmla="*/ 69850 w 1714507"/>
              <a:gd name="connsiteY2" fmla="*/ 127000 h 385855"/>
              <a:gd name="connsiteX3" fmla="*/ 88900 w 1714507"/>
              <a:gd name="connsiteY3" fmla="*/ 139700 h 385855"/>
              <a:gd name="connsiteX4" fmla="*/ 127000 w 1714507"/>
              <a:gd name="connsiteY4" fmla="*/ 152400 h 385855"/>
              <a:gd name="connsiteX5" fmla="*/ 171450 w 1714507"/>
              <a:gd name="connsiteY5" fmla="*/ 165100 h 385855"/>
              <a:gd name="connsiteX6" fmla="*/ 190500 w 1714507"/>
              <a:gd name="connsiteY6" fmla="*/ 177800 h 385855"/>
              <a:gd name="connsiteX7" fmla="*/ 209550 w 1714507"/>
              <a:gd name="connsiteY7" fmla="*/ 184150 h 385855"/>
              <a:gd name="connsiteX8" fmla="*/ 228600 w 1714507"/>
              <a:gd name="connsiteY8" fmla="*/ 196850 h 385855"/>
              <a:gd name="connsiteX9" fmla="*/ 266700 w 1714507"/>
              <a:gd name="connsiteY9" fmla="*/ 209550 h 385855"/>
              <a:gd name="connsiteX10" fmla="*/ 311150 w 1714507"/>
              <a:gd name="connsiteY10" fmla="*/ 222250 h 385855"/>
              <a:gd name="connsiteX11" fmla="*/ 368300 w 1714507"/>
              <a:gd name="connsiteY11" fmla="*/ 228600 h 385855"/>
              <a:gd name="connsiteX12" fmla="*/ 406400 w 1714507"/>
              <a:gd name="connsiteY12" fmla="*/ 260350 h 385855"/>
              <a:gd name="connsiteX13" fmla="*/ 444500 w 1714507"/>
              <a:gd name="connsiteY13" fmla="*/ 285750 h 385855"/>
              <a:gd name="connsiteX14" fmla="*/ 457200 w 1714507"/>
              <a:gd name="connsiteY14" fmla="*/ 304800 h 385855"/>
              <a:gd name="connsiteX15" fmla="*/ 527050 w 1714507"/>
              <a:gd name="connsiteY15" fmla="*/ 323850 h 385855"/>
              <a:gd name="connsiteX16" fmla="*/ 552450 w 1714507"/>
              <a:gd name="connsiteY16" fmla="*/ 330200 h 385855"/>
              <a:gd name="connsiteX17" fmla="*/ 603250 w 1714507"/>
              <a:gd name="connsiteY17" fmla="*/ 342900 h 385855"/>
              <a:gd name="connsiteX18" fmla="*/ 679450 w 1714507"/>
              <a:gd name="connsiteY18" fmla="*/ 349250 h 385855"/>
              <a:gd name="connsiteX19" fmla="*/ 749300 w 1714507"/>
              <a:gd name="connsiteY19" fmla="*/ 361950 h 385855"/>
              <a:gd name="connsiteX20" fmla="*/ 869950 w 1714507"/>
              <a:gd name="connsiteY20" fmla="*/ 368300 h 385855"/>
              <a:gd name="connsiteX21" fmla="*/ 1276350 w 1714507"/>
              <a:gd name="connsiteY21" fmla="*/ 368300 h 385855"/>
              <a:gd name="connsiteX22" fmla="*/ 1314450 w 1714507"/>
              <a:gd name="connsiteY22" fmla="*/ 355600 h 385855"/>
              <a:gd name="connsiteX23" fmla="*/ 1333500 w 1714507"/>
              <a:gd name="connsiteY23" fmla="*/ 349250 h 385855"/>
              <a:gd name="connsiteX24" fmla="*/ 1346200 w 1714507"/>
              <a:gd name="connsiteY24" fmla="*/ 330200 h 385855"/>
              <a:gd name="connsiteX25" fmla="*/ 1365250 w 1714507"/>
              <a:gd name="connsiteY25" fmla="*/ 311150 h 385855"/>
              <a:gd name="connsiteX26" fmla="*/ 1371600 w 1714507"/>
              <a:gd name="connsiteY26" fmla="*/ 292100 h 385855"/>
              <a:gd name="connsiteX27" fmla="*/ 1397000 w 1714507"/>
              <a:gd name="connsiteY27" fmla="*/ 279400 h 385855"/>
              <a:gd name="connsiteX28" fmla="*/ 1435100 w 1714507"/>
              <a:gd name="connsiteY28" fmla="*/ 254000 h 385855"/>
              <a:gd name="connsiteX29" fmla="*/ 1454150 w 1714507"/>
              <a:gd name="connsiteY29" fmla="*/ 247650 h 385855"/>
              <a:gd name="connsiteX30" fmla="*/ 1492250 w 1714507"/>
              <a:gd name="connsiteY30" fmla="*/ 215900 h 385855"/>
              <a:gd name="connsiteX31" fmla="*/ 1511300 w 1714507"/>
              <a:gd name="connsiteY31" fmla="*/ 203200 h 385855"/>
              <a:gd name="connsiteX32" fmla="*/ 1543050 w 1714507"/>
              <a:gd name="connsiteY32" fmla="*/ 165100 h 385855"/>
              <a:gd name="connsiteX33" fmla="*/ 1555750 w 1714507"/>
              <a:gd name="connsiteY33" fmla="*/ 146050 h 385855"/>
              <a:gd name="connsiteX34" fmla="*/ 1593850 w 1714507"/>
              <a:gd name="connsiteY34" fmla="*/ 120650 h 385855"/>
              <a:gd name="connsiteX35" fmla="*/ 1612900 w 1714507"/>
              <a:gd name="connsiteY35" fmla="*/ 107950 h 385855"/>
              <a:gd name="connsiteX36" fmla="*/ 1651000 w 1714507"/>
              <a:gd name="connsiteY36" fmla="*/ 76200 h 385855"/>
              <a:gd name="connsiteX37" fmla="*/ 1689100 w 1714507"/>
              <a:gd name="connsiteY37" fmla="*/ 44450 h 385855"/>
              <a:gd name="connsiteX38" fmla="*/ 1714500 w 1714507"/>
              <a:gd name="connsiteY38" fmla="*/ 0 h 38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7" h="385855">
                <a:moveTo>
                  <a:pt x="0" y="82550"/>
                </a:moveTo>
                <a:cubicBezTo>
                  <a:pt x="7788" y="88781"/>
                  <a:pt x="37321" y="113911"/>
                  <a:pt x="50800" y="120650"/>
                </a:cubicBezTo>
                <a:cubicBezTo>
                  <a:pt x="56787" y="123643"/>
                  <a:pt x="63863" y="124007"/>
                  <a:pt x="69850" y="127000"/>
                </a:cubicBezTo>
                <a:cubicBezTo>
                  <a:pt x="76676" y="130413"/>
                  <a:pt x="81926" y="136600"/>
                  <a:pt x="88900" y="139700"/>
                </a:cubicBezTo>
                <a:cubicBezTo>
                  <a:pt x="101133" y="145137"/>
                  <a:pt x="114013" y="149153"/>
                  <a:pt x="127000" y="152400"/>
                </a:cubicBezTo>
                <a:cubicBezTo>
                  <a:pt x="135138" y="154435"/>
                  <a:pt x="162340" y="160545"/>
                  <a:pt x="171450" y="165100"/>
                </a:cubicBezTo>
                <a:cubicBezTo>
                  <a:pt x="178276" y="168513"/>
                  <a:pt x="183674" y="174387"/>
                  <a:pt x="190500" y="177800"/>
                </a:cubicBezTo>
                <a:cubicBezTo>
                  <a:pt x="196487" y="180793"/>
                  <a:pt x="203563" y="181157"/>
                  <a:pt x="209550" y="184150"/>
                </a:cubicBezTo>
                <a:cubicBezTo>
                  <a:pt x="216376" y="187563"/>
                  <a:pt x="221626" y="193750"/>
                  <a:pt x="228600" y="196850"/>
                </a:cubicBezTo>
                <a:cubicBezTo>
                  <a:pt x="240833" y="202287"/>
                  <a:pt x="254000" y="205317"/>
                  <a:pt x="266700" y="209550"/>
                </a:cubicBezTo>
                <a:cubicBezTo>
                  <a:pt x="280925" y="214292"/>
                  <a:pt x="296342" y="219972"/>
                  <a:pt x="311150" y="222250"/>
                </a:cubicBezTo>
                <a:cubicBezTo>
                  <a:pt x="330094" y="225165"/>
                  <a:pt x="349250" y="226483"/>
                  <a:pt x="368300" y="228600"/>
                </a:cubicBezTo>
                <a:cubicBezTo>
                  <a:pt x="436373" y="273982"/>
                  <a:pt x="333061" y="203308"/>
                  <a:pt x="406400" y="260350"/>
                </a:cubicBezTo>
                <a:cubicBezTo>
                  <a:pt x="418448" y="269721"/>
                  <a:pt x="444500" y="285750"/>
                  <a:pt x="444500" y="285750"/>
                </a:cubicBezTo>
                <a:cubicBezTo>
                  <a:pt x="448733" y="292100"/>
                  <a:pt x="450728" y="300755"/>
                  <a:pt x="457200" y="304800"/>
                </a:cubicBezTo>
                <a:cubicBezTo>
                  <a:pt x="473606" y="315054"/>
                  <a:pt x="507918" y="319599"/>
                  <a:pt x="527050" y="323850"/>
                </a:cubicBezTo>
                <a:cubicBezTo>
                  <a:pt x="535569" y="325743"/>
                  <a:pt x="544059" y="327802"/>
                  <a:pt x="552450" y="330200"/>
                </a:cubicBezTo>
                <a:cubicBezTo>
                  <a:pt x="578395" y="337613"/>
                  <a:pt x="570329" y="339027"/>
                  <a:pt x="603250" y="342900"/>
                </a:cubicBezTo>
                <a:cubicBezTo>
                  <a:pt x="628563" y="345878"/>
                  <a:pt x="654050" y="347133"/>
                  <a:pt x="679450" y="349250"/>
                </a:cubicBezTo>
                <a:cubicBezTo>
                  <a:pt x="710264" y="359521"/>
                  <a:pt x="703141" y="358531"/>
                  <a:pt x="749300" y="361950"/>
                </a:cubicBezTo>
                <a:cubicBezTo>
                  <a:pt x="789462" y="364925"/>
                  <a:pt x="829733" y="366183"/>
                  <a:pt x="869950" y="368300"/>
                </a:cubicBezTo>
                <a:cubicBezTo>
                  <a:pt x="1020224" y="398355"/>
                  <a:pt x="936639" y="383979"/>
                  <a:pt x="1276350" y="368300"/>
                </a:cubicBezTo>
                <a:cubicBezTo>
                  <a:pt x="1289723" y="367683"/>
                  <a:pt x="1301750" y="359833"/>
                  <a:pt x="1314450" y="355600"/>
                </a:cubicBezTo>
                <a:lnTo>
                  <a:pt x="1333500" y="349250"/>
                </a:lnTo>
                <a:cubicBezTo>
                  <a:pt x="1337733" y="342900"/>
                  <a:pt x="1341314" y="336063"/>
                  <a:pt x="1346200" y="330200"/>
                </a:cubicBezTo>
                <a:cubicBezTo>
                  <a:pt x="1351949" y="323301"/>
                  <a:pt x="1360269" y="318622"/>
                  <a:pt x="1365250" y="311150"/>
                </a:cubicBezTo>
                <a:cubicBezTo>
                  <a:pt x="1368963" y="305581"/>
                  <a:pt x="1366867" y="296833"/>
                  <a:pt x="1371600" y="292100"/>
                </a:cubicBezTo>
                <a:cubicBezTo>
                  <a:pt x="1378293" y="285407"/>
                  <a:pt x="1388883" y="284270"/>
                  <a:pt x="1397000" y="279400"/>
                </a:cubicBezTo>
                <a:cubicBezTo>
                  <a:pt x="1410088" y="271547"/>
                  <a:pt x="1420620" y="258827"/>
                  <a:pt x="1435100" y="254000"/>
                </a:cubicBezTo>
                <a:cubicBezTo>
                  <a:pt x="1441450" y="251883"/>
                  <a:pt x="1448163" y="250643"/>
                  <a:pt x="1454150" y="247650"/>
                </a:cubicBezTo>
                <a:cubicBezTo>
                  <a:pt x="1477799" y="235826"/>
                  <a:pt x="1471184" y="233455"/>
                  <a:pt x="1492250" y="215900"/>
                </a:cubicBezTo>
                <a:cubicBezTo>
                  <a:pt x="1498113" y="211014"/>
                  <a:pt x="1504950" y="207433"/>
                  <a:pt x="1511300" y="203200"/>
                </a:cubicBezTo>
                <a:cubicBezTo>
                  <a:pt x="1542832" y="155902"/>
                  <a:pt x="1502306" y="213993"/>
                  <a:pt x="1543050" y="165100"/>
                </a:cubicBezTo>
                <a:cubicBezTo>
                  <a:pt x="1547936" y="159237"/>
                  <a:pt x="1550007" y="151076"/>
                  <a:pt x="1555750" y="146050"/>
                </a:cubicBezTo>
                <a:cubicBezTo>
                  <a:pt x="1567237" y="135999"/>
                  <a:pt x="1581150" y="129117"/>
                  <a:pt x="1593850" y="120650"/>
                </a:cubicBezTo>
                <a:cubicBezTo>
                  <a:pt x="1600200" y="116417"/>
                  <a:pt x="1607504" y="113346"/>
                  <a:pt x="1612900" y="107950"/>
                </a:cubicBezTo>
                <a:cubicBezTo>
                  <a:pt x="1668555" y="52295"/>
                  <a:pt x="1597956" y="120403"/>
                  <a:pt x="1651000" y="76200"/>
                </a:cubicBezTo>
                <a:cubicBezTo>
                  <a:pt x="1699893" y="35456"/>
                  <a:pt x="1641802" y="75982"/>
                  <a:pt x="1689100" y="44450"/>
                </a:cubicBezTo>
                <a:cubicBezTo>
                  <a:pt x="1715674" y="4589"/>
                  <a:pt x="1714500" y="21614"/>
                  <a:pt x="1714500" y="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3" name="TextBox 32">
            <a:extLst>
              <a:ext uri="{FF2B5EF4-FFF2-40B4-BE49-F238E27FC236}">
                <a16:creationId xmlns:a16="http://schemas.microsoft.com/office/drawing/2014/main" id="{0FEC7D90-D9E9-4D59-BF22-6DD19D330246}"/>
              </a:ext>
            </a:extLst>
          </p:cNvPr>
          <p:cNvSpPr txBox="1"/>
          <p:nvPr/>
        </p:nvSpPr>
        <p:spPr>
          <a:xfrm>
            <a:off x="2198431" y="410260"/>
            <a:ext cx="923263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Taking Spot Levels – Rise and Fall Method</a:t>
            </a:r>
          </a:p>
        </p:txBody>
      </p:sp>
      <p:sp>
        <p:nvSpPr>
          <p:cNvPr id="3" name="Rectangle 2">
            <a:extLst>
              <a:ext uri="{FF2B5EF4-FFF2-40B4-BE49-F238E27FC236}">
                <a16:creationId xmlns:a16="http://schemas.microsoft.com/office/drawing/2014/main" id="{D2AD9D92-32A5-4385-A889-CBA08603D63A}"/>
              </a:ext>
            </a:extLst>
          </p:cNvPr>
          <p:cNvSpPr/>
          <p:nvPr/>
        </p:nvSpPr>
        <p:spPr>
          <a:xfrm>
            <a:off x="487363" y="1993096"/>
            <a:ext cx="10682286" cy="646331"/>
          </a:xfrm>
          <a:prstGeom prst="rect">
            <a:avLst/>
          </a:prstGeom>
        </p:spPr>
        <p:txBody>
          <a:bodyPr wrap="square">
            <a:spAutoFit/>
          </a:bodyPr>
          <a:lstStyle/>
          <a:p>
            <a:r>
              <a:rPr lang="en-NZ" b="1" dirty="0"/>
              <a:t>This method of taking levels is more suited for taking levels around a proposed building to calculate excavations </a:t>
            </a:r>
          </a:p>
        </p:txBody>
      </p:sp>
      <p:sp>
        <p:nvSpPr>
          <p:cNvPr id="4" name="Rectangle 3">
            <a:extLst>
              <a:ext uri="{FF2B5EF4-FFF2-40B4-BE49-F238E27FC236}">
                <a16:creationId xmlns:a16="http://schemas.microsoft.com/office/drawing/2014/main" id="{FC5A7308-35BB-436C-9C91-A521CB6F4E63}"/>
              </a:ext>
            </a:extLst>
          </p:cNvPr>
          <p:cNvSpPr/>
          <p:nvPr/>
        </p:nvSpPr>
        <p:spPr>
          <a:xfrm>
            <a:off x="487363" y="2738563"/>
            <a:ext cx="11103516" cy="3693319"/>
          </a:xfrm>
          <a:prstGeom prst="rect">
            <a:avLst/>
          </a:prstGeom>
        </p:spPr>
        <p:txBody>
          <a:bodyPr wrap="square">
            <a:spAutoFit/>
          </a:bodyPr>
          <a:lstStyle/>
          <a:p>
            <a:pPr marL="342900" indent="-342900">
              <a:buAutoNum type="arabicPeriod"/>
            </a:pPr>
            <a:r>
              <a:rPr lang="en-NZ" dirty="0"/>
              <a:t>Set up the instrument in a position where most spots can be seen.</a:t>
            </a:r>
          </a:p>
          <a:p>
            <a:pPr marL="342900" indent="-342900">
              <a:buAutoNum type="arabicPeriod"/>
            </a:pPr>
            <a:endParaRPr lang="en-NZ" dirty="0"/>
          </a:p>
          <a:p>
            <a:pPr marL="342900" indent="-342900">
              <a:buAutoNum type="arabicPeriod" startAt="2"/>
            </a:pPr>
            <a:r>
              <a:rPr lang="en-NZ" dirty="0"/>
              <a:t>Ensure instrument is levelled accurately.</a:t>
            </a:r>
          </a:p>
          <a:p>
            <a:pPr marL="342900" indent="-342900">
              <a:buAutoNum type="arabicPeriod" startAt="2"/>
            </a:pPr>
            <a:endParaRPr lang="en-NZ" dirty="0"/>
          </a:p>
          <a:p>
            <a:pPr marL="342900" indent="-342900">
              <a:buAutoNum type="arabicPeriod" startAt="3"/>
            </a:pPr>
            <a:r>
              <a:rPr lang="en-NZ" dirty="0"/>
              <a:t>Focus the cross hairs in the telescope (at start of levelling only).</a:t>
            </a:r>
          </a:p>
          <a:p>
            <a:pPr marL="342900" indent="-342900">
              <a:buAutoNum type="arabicPeriod" startAt="3"/>
            </a:pPr>
            <a:endParaRPr lang="en-NZ" dirty="0"/>
          </a:p>
          <a:p>
            <a:pPr marL="342900" indent="-342900">
              <a:buAutoNum type="arabicPeriod" startAt="4"/>
            </a:pPr>
            <a:r>
              <a:rPr lang="en-NZ" dirty="0"/>
              <a:t>Focus the telescope until staff readings are clear.</a:t>
            </a:r>
          </a:p>
          <a:p>
            <a:pPr marL="342900" indent="-342900">
              <a:buAutoNum type="arabicPeriod" startAt="4"/>
            </a:pPr>
            <a:endParaRPr lang="en-NZ" dirty="0"/>
          </a:p>
          <a:p>
            <a:pPr marL="342900" indent="-342900">
              <a:buAutoNum type="arabicPeriod" startAt="5"/>
            </a:pPr>
            <a:r>
              <a:rPr lang="en-NZ" dirty="0"/>
              <a:t>Read, record, and check the readings required (Level, or stadia and level). Do not hold the instrument while taking the readings.</a:t>
            </a:r>
          </a:p>
          <a:p>
            <a:pPr marL="342900" indent="-342900">
              <a:buAutoNum type="arabicPeriod" startAt="5"/>
            </a:pPr>
            <a:endParaRPr lang="en-NZ" dirty="0"/>
          </a:p>
          <a:p>
            <a:r>
              <a:rPr lang="en-NZ" dirty="0"/>
              <a:t>6.	Signal staff holder to move to next spot and repeat steps 4, 5, and 6.  Ensure that staff is held plumb while taking the readings. Booking and reducing the readings Rise and Fall method.</a:t>
            </a:r>
          </a:p>
        </p:txBody>
      </p:sp>
    </p:spTree>
    <p:extLst>
      <p:ext uri="{BB962C8B-B14F-4D97-AF65-F5344CB8AC3E}">
        <p14:creationId xmlns:p14="http://schemas.microsoft.com/office/powerpoint/2010/main" val="1841583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Levels – Rise and Fall Method</a:t>
            </a:r>
          </a:p>
        </p:txBody>
      </p:sp>
      <p:pic>
        <p:nvPicPr>
          <p:cNvPr id="6" name="Picture 5">
            <a:extLst>
              <a:ext uri="{FF2B5EF4-FFF2-40B4-BE49-F238E27FC236}">
                <a16:creationId xmlns:a16="http://schemas.microsoft.com/office/drawing/2014/main" id="{C5DAD19A-4305-4116-957E-3392DE65E56C}"/>
              </a:ext>
            </a:extLst>
          </p:cNvPr>
          <p:cNvPicPr>
            <a:picLocks noChangeAspect="1"/>
          </p:cNvPicPr>
          <p:nvPr/>
        </p:nvPicPr>
        <p:blipFill>
          <a:blip r:embed="rId2"/>
          <a:stretch>
            <a:fillRect/>
          </a:stretch>
        </p:blipFill>
        <p:spPr>
          <a:xfrm>
            <a:off x="832767" y="1171462"/>
            <a:ext cx="9612066" cy="1619476"/>
          </a:xfrm>
          <a:prstGeom prst="rect">
            <a:avLst/>
          </a:prstGeom>
        </p:spPr>
      </p:pic>
      <p:sp>
        <p:nvSpPr>
          <p:cNvPr id="8" name="Rectangle 7">
            <a:extLst>
              <a:ext uri="{FF2B5EF4-FFF2-40B4-BE49-F238E27FC236}">
                <a16:creationId xmlns:a16="http://schemas.microsoft.com/office/drawing/2014/main" id="{B792F150-AE7B-423C-BEE2-170A3A002EBC}"/>
              </a:ext>
            </a:extLst>
          </p:cNvPr>
          <p:cNvSpPr/>
          <p:nvPr/>
        </p:nvSpPr>
        <p:spPr>
          <a:xfrm>
            <a:off x="832766" y="3189900"/>
            <a:ext cx="9416133" cy="2585323"/>
          </a:xfrm>
          <a:prstGeom prst="rect">
            <a:avLst/>
          </a:prstGeom>
        </p:spPr>
        <p:txBody>
          <a:bodyPr wrap="square">
            <a:spAutoFit/>
          </a:bodyPr>
          <a:lstStyle/>
          <a:p>
            <a:r>
              <a:rPr lang="en-NZ" dirty="0"/>
              <a:t>•	</a:t>
            </a:r>
            <a:r>
              <a:rPr lang="en-NZ" b="1" dirty="0"/>
              <a:t>Record BS, IS, FS, </a:t>
            </a:r>
            <a:r>
              <a:rPr lang="en-NZ" dirty="0"/>
              <a:t>readings in the correct columns as you take the readings.</a:t>
            </a:r>
          </a:p>
          <a:p>
            <a:endParaRPr lang="en-NZ" dirty="0"/>
          </a:p>
          <a:p>
            <a:r>
              <a:rPr lang="en-NZ" dirty="0"/>
              <a:t>•	</a:t>
            </a:r>
            <a:r>
              <a:rPr lang="en-NZ" b="1" dirty="0"/>
              <a:t>When readings are complete</a:t>
            </a:r>
            <a:r>
              <a:rPr lang="en-NZ" dirty="0"/>
              <a:t>, calculate rises &amp; falls</a:t>
            </a:r>
          </a:p>
          <a:p>
            <a:endParaRPr lang="en-NZ" dirty="0"/>
          </a:p>
          <a:p>
            <a:r>
              <a:rPr lang="en-NZ" dirty="0"/>
              <a:t>•	</a:t>
            </a:r>
            <a:r>
              <a:rPr lang="en-NZ" b="1" dirty="0"/>
              <a:t>Calculate reduced </a:t>
            </a:r>
            <a:r>
              <a:rPr lang="en-NZ" dirty="0"/>
              <a:t>levels.</a:t>
            </a:r>
          </a:p>
          <a:p>
            <a:endParaRPr lang="en-NZ" dirty="0"/>
          </a:p>
          <a:p>
            <a:r>
              <a:rPr lang="en-NZ" dirty="0"/>
              <a:t>•	</a:t>
            </a:r>
            <a:r>
              <a:rPr lang="en-NZ" b="1" dirty="0"/>
              <a:t>Check</a:t>
            </a:r>
            <a:r>
              <a:rPr lang="en-NZ" dirty="0"/>
              <a:t> your calculations.</a:t>
            </a:r>
          </a:p>
          <a:p>
            <a:endParaRPr lang="en-NZ" dirty="0"/>
          </a:p>
          <a:p>
            <a:r>
              <a:rPr lang="en-NZ" dirty="0"/>
              <a:t>•	</a:t>
            </a:r>
            <a:r>
              <a:rPr lang="en-NZ" b="1" dirty="0"/>
              <a:t>Example shown </a:t>
            </a:r>
            <a:r>
              <a:rPr lang="en-NZ" dirty="0"/>
              <a:t>over the page</a:t>
            </a:r>
          </a:p>
        </p:txBody>
      </p:sp>
    </p:spTree>
    <p:extLst>
      <p:ext uri="{BB962C8B-B14F-4D97-AF65-F5344CB8AC3E}">
        <p14:creationId xmlns:p14="http://schemas.microsoft.com/office/powerpoint/2010/main" val="2583918442"/>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4229100" y="118318"/>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Rise and Fall Method - Example</a:t>
            </a:r>
          </a:p>
        </p:txBody>
      </p:sp>
      <p:pic>
        <p:nvPicPr>
          <p:cNvPr id="9" name="Picture 8">
            <a:extLst>
              <a:ext uri="{FF2B5EF4-FFF2-40B4-BE49-F238E27FC236}">
                <a16:creationId xmlns:a16="http://schemas.microsoft.com/office/drawing/2014/main" id="{E10B9E3C-7C87-475C-80BE-472EAD75D256}"/>
              </a:ext>
            </a:extLst>
          </p:cNvPr>
          <p:cNvPicPr>
            <a:picLocks noChangeAspect="1"/>
          </p:cNvPicPr>
          <p:nvPr/>
        </p:nvPicPr>
        <p:blipFill>
          <a:blip r:embed="rId2"/>
          <a:stretch>
            <a:fillRect/>
          </a:stretch>
        </p:blipFill>
        <p:spPr>
          <a:xfrm>
            <a:off x="161130" y="1075127"/>
            <a:ext cx="11567343" cy="4031711"/>
          </a:xfrm>
          <a:prstGeom prst="rect">
            <a:avLst/>
          </a:prstGeom>
        </p:spPr>
      </p:pic>
    </p:spTree>
    <p:extLst>
      <p:ext uri="{BB962C8B-B14F-4D97-AF65-F5344CB8AC3E}">
        <p14:creationId xmlns:p14="http://schemas.microsoft.com/office/powerpoint/2010/main" val="300180015"/>
      </p:ext>
    </p:extLst>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Levels – Methodology</a:t>
            </a:r>
          </a:p>
        </p:txBody>
      </p:sp>
      <p:sp>
        <p:nvSpPr>
          <p:cNvPr id="11" name="Rectangle 10">
            <a:extLst>
              <a:ext uri="{FF2B5EF4-FFF2-40B4-BE49-F238E27FC236}">
                <a16:creationId xmlns:a16="http://schemas.microsoft.com/office/drawing/2014/main" id="{0B879413-AC7D-4C04-9E8E-B8716A5F253D}"/>
              </a:ext>
            </a:extLst>
          </p:cNvPr>
          <p:cNvSpPr/>
          <p:nvPr/>
        </p:nvSpPr>
        <p:spPr>
          <a:xfrm>
            <a:off x="598098" y="1064409"/>
            <a:ext cx="10133162" cy="1477328"/>
          </a:xfrm>
          <a:prstGeom prst="rect">
            <a:avLst/>
          </a:prstGeom>
        </p:spPr>
        <p:txBody>
          <a:bodyPr wrap="square">
            <a:spAutoFit/>
          </a:bodyPr>
          <a:lstStyle/>
          <a:p>
            <a:r>
              <a:rPr lang="en-NZ" dirty="0"/>
              <a:t>1. To calculate the rise or fall  Subtract the second reading from the first reading.  If the answer is positive, there is a rise. If the answer is negative (-), there is a fall. </a:t>
            </a:r>
          </a:p>
          <a:p>
            <a:endParaRPr lang="en-NZ" dirty="0"/>
          </a:p>
          <a:p>
            <a:r>
              <a:rPr lang="en-NZ" dirty="0"/>
              <a:t>2. Calculate the reduced level (RL) by adding rises and deducting falls from the previous RL reading. To check on rise and fall method </a:t>
            </a:r>
          </a:p>
        </p:txBody>
      </p:sp>
      <p:sp>
        <p:nvSpPr>
          <p:cNvPr id="12" name="Rectangle 11">
            <a:extLst>
              <a:ext uri="{FF2B5EF4-FFF2-40B4-BE49-F238E27FC236}">
                <a16:creationId xmlns:a16="http://schemas.microsoft.com/office/drawing/2014/main" id="{99896429-F3ED-42E5-8884-CAC203876C38}"/>
              </a:ext>
            </a:extLst>
          </p:cNvPr>
          <p:cNvSpPr/>
          <p:nvPr/>
        </p:nvSpPr>
        <p:spPr>
          <a:xfrm>
            <a:off x="598098" y="2991730"/>
            <a:ext cx="10529977" cy="1477328"/>
          </a:xfrm>
          <a:prstGeom prst="rect">
            <a:avLst/>
          </a:prstGeom>
        </p:spPr>
        <p:txBody>
          <a:bodyPr wrap="square">
            <a:spAutoFit/>
          </a:bodyPr>
          <a:lstStyle/>
          <a:p>
            <a:r>
              <a:rPr lang="en-NZ" dirty="0"/>
              <a:t>a.	Add back sights, add fore sights.</a:t>
            </a:r>
          </a:p>
          <a:p>
            <a:r>
              <a:rPr lang="en-NZ" dirty="0"/>
              <a:t>o	Take total of fore sights from total of back sights (or vice versa).</a:t>
            </a:r>
          </a:p>
          <a:p>
            <a:r>
              <a:rPr lang="en-NZ" dirty="0"/>
              <a:t>b.	Add rises, add falls.</a:t>
            </a:r>
          </a:p>
          <a:p>
            <a:r>
              <a:rPr lang="en-NZ" dirty="0"/>
              <a:t>o	Take total of rises from total of falls (or vice versa).</a:t>
            </a:r>
          </a:p>
          <a:p>
            <a:r>
              <a:rPr lang="en-NZ" dirty="0"/>
              <a:t>c.	Subtract last reduced level reading from first reduced level reading (or vice versa).</a:t>
            </a:r>
          </a:p>
        </p:txBody>
      </p:sp>
      <p:sp>
        <p:nvSpPr>
          <p:cNvPr id="13" name="Rectangle 12">
            <a:extLst>
              <a:ext uri="{FF2B5EF4-FFF2-40B4-BE49-F238E27FC236}">
                <a16:creationId xmlns:a16="http://schemas.microsoft.com/office/drawing/2014/main" id="{E2812924-7555-4426-B125-170F0F284AC6}"/>
              </a:ext>
            </a:extLst>
          </p:cNvPr>
          <p:cNvSpPr/>
          <p:nvPr/>
        </p:nvSpPr>
        <p:spPr>
          <a:xfrm>
            <a:off x="598098" y="5043372"/>
            <a:ext cx="5006563" cy="369332"/>
          </a:xfrm>
          <a:prstGeom prst="rect">
            <a:avLst/>
          </a:prstGeom>
        </p:spPr>
        <p:txBody>
          <a:bodyPr wrap="none">
            <a:spAutoFit/>
          </a:bodyPr>
          <a:lstStyle/>
          <a:p>
            <a:r>
              <a:rPr lang="en-NZ" dirty="0"/>
              <a:t>3. Answers from (a) (b) and (c) should be equal</a:t>
            </a:r>
          </a:p>
        </p:txBody>
      </p:sp>
    </p:spTree>
    <p:extLst>
      <p:ext uri="{BB962C8B-B14F-4D97-AF65-F5344CB8AC3E}">
        <p14:creationId xmlns:p14="http://schemas.microsoft.com/office/powerpoint/2010/main" val="3620818620"/>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25632" y="136524"/>
            <a:ext cx="11625942" cy="1077218"/>
          </a:xfrm>
          <a:prstGeom prst="rect">
            <a:avLst/>
          </a:prstGeom>
          <a:noFill/>
        </p:spPr>
        <p:txBody>
          <a:bodyPr wrap="square" rtlCol="0">
            <a:spAutoFit/>
          </a:bodyPr>
          <a:lstStyle/>
          <a:p>
            <a:pPr algn="ctr"/>
            <a:r>
              <a:rPr lang="en-NZ" sz="3600" dirty="0">
                <a:solidFill>
                  <a:schemeClr val="bg1"/>
                </a:solidFill>
                <a:effectLst>
                  <a:outerShdw blurRad="38100" dist="38100" dir="2700000" algn="tl">
                    <a:srgbClr val="000000">
                      <a:alpha val="43137"/>
                    </a:srgbClr>
                  </a:outerShdw>
                </a:effectLst>
              </a:rPr>
              <a:t>Examples of Site Survey BCA Features</a:t>
            </a:r>
          </a:p>
          <a:p>
            <a:pPr algn="ctr"/>
            <a:r>
              <a:rPr lang="en-NZ" sz="2800" dirty="0">
                <a:solidFill>
                  <a:srgbClr val="FF0000"/>
                </a:solidFill>
                <a:effectLst>
                  <a:outerShdw blurRad="38100" dist="38100" dir="2700000" algn="tl">
                    <a:srgbClr val="000000">
                      <a:alpha val="43137"/>
                    </a:srgbClr>
                  </a:outerShdw>
                </a:effectLst>
              </a:rPr>
              <a:t>AKA Building Control Authority - TA or Territorial Authority - Council </a:t>
            </a:r>
          </a:p>
        </p:txBody>
      </p:sp>
      <p:graphicFrame>
        <p:nvGraphicFramePr>
          <p:cNvPr id="3" name="Object 2">
            <a:extLst>
              <a:ext uri="{FF2B5EF4-FFF2-40B4-BE49-F238E27FC236}">
                <a16:creationId xmlns:a16="http://schemas.microsoft.com/office/drawing/2014/main" id="{678EC04F-DAD5-460B-962D-0F0C2DBB1237}"/>
              </a:ext>
            </a:extLst>
          </p:cNvPr>
          <p:cNvGraphicFramePr>
            <a:graphicFrameLocks noChangeAspect="1"/>
          </p:cNvGraphicFramePr>
          <p:nvPr>
            <p:extLst>
              <p:ext uri="{D42A27DB-BD31-4B8C-83A1-F6EECF244321}">
                <p14:modId xmlns:p14="http://schemas.microsoft.com/office/powerpoint/2010/main" val="1027656068"/>
              </p:ext>
            </p:extLst>
          </p:nvPr>
        </p:nvGraphicFramePr>
        <p:xfrm>
          <a:off x="509515" y="1659182"/>
          <a:ext cx="3319535" cy="4697169"/>
        </p:xfrm>
        <a:graphic>
          <a:graphicData uri="http://schemas.openxmlformats.org/presentationml/2006/ole">
            <mc:AlternateContent xmlns:mc="http://schemas.openxmlformats.org/markup-compatibility/2006">
              <mc:Choice xmlns:v="urn:schemas-microsoft-com:vml" Requires="v">
                <p:oleObj spid="_x0000_s1047" name="Acrobat Document" r:id="rId3" imgW="5667153" imgH="8019618" progId="Acrobat.Document.DC">
                  <p:embed/>
                </p:oleObj>
              </mc:Choice>
              <mc:Fallback>
                <p:oleObj name="Acrobat Document" r:id="rId3" imgW="5667153" imgH="8019618" progId="Acrobat.Document.DC">
                  <p:embed/>
                  <p:pic>
                    <p:nvPicPr>
                      <p:cNvPr id="0" name=""/>
                      <p:cNvPicPr/>
                      <p:nvPr/>
                    </p:nvPicPr>
                    <p:blipFill>
                      <a:blip r:embed="rId4"/>
                      <a:stretch>
                        <a:fillRect/>
                      </a:stretch>
                    </p:blipFill>
                    <p:spPr>
                      <a:xfrm>
                        <a:off x="509515" y="1659182"/>
                        <a:ext cx="3319535" cy="4697169"/>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4A9C75CC-CB30-4296-B421-F473755CF578}"/>
              </a:ext>
            </a:extLst>
          </p:cNvPr>
          <p:cNvGraphicFramePr>
            <a:graphicFrameLocks noChangeAspect="1"/>
          </p:cNvGraphicFramePr>
          <p:nvPr>
            <p:extLst>
              <p:ext uri="{D42A27DB-BD31-4B8C-83A1-F6EECF244321}">
                <p14:modId xmlns:p14="http://schemas.microsoft.com/office/powerpoint/2010/main" val="2938136786"/>
              </p:ext>
            </p:extLst>
          </p:nvPr>
        </p:nvGraphicFramePr>
        <p:xfrm>
          <a:off x="8362951" y="1500550"/>
          <a:ext cx="3319534" cy="4697169"/>
        </p:xfrm>
        <a:graphic>
          <a:graphicData uri="http://schemas.openxmlformats.org/presentationml/2006/ole">
            <mc:AlternateContent xmlns:mc="http://schemas.openxmlformats.org/markup-compatibility/2006">
              <mc:Choice xmlns:v="urn:schemas-microsoft-com:vml" Requires="v">
                <p:oleObj spid="_x0000_s1048" name="Acrobat Document" r:id="rId5" imgW="5667153" imgH="8019618" progId="Acrobat.Document.DC">
                  <p:embed/>
                </p:oleObj>
              </mc:Choice>
              <mc:Fallback>
                <p:oleObj name="Acrobat Document" r:id="rId5" imgW="5667153" imgH="8019618" progId="Acrobat.Document.DC">
                  <p:embed/>
                  <p:pic>
                    <p:nvPicPr>
                      <p:cNvPr id="0" name=""/>
                      <p:cNvPicPr/>
                      <p:nvPr/>
                    </p:nvPicPr>
                    <p:blipFill>
                      <a:blip r:embed="rId6"/>
                      <a:stretch>
                        <a:fillRect/>
                      </a:stretch>
                    </p:blipFill>
                    <p:spPr>
                      <a:xfrm>
                        <a:off x="8362951" y="1500550"/>
                        <a:ext cx="3319534" cy="4697169"/>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48F9F21-4EFA-49FC-B5F6-D2E23C643C73}"/>
              </a:ext>
            </a:extLst>
          </p:cNvPr>
          <p:cNvGraphicFramePr>
            <a:graphicFrameLocks noChangeAspect="1"/>
          </p:cNvGraphicFramePr>
          <p:nvPr>
            <p:extLst>
              <p:ext uri="{D42A27DB-BD31-4B8C-83A1-F6EECF244321}">
                <p14:modId xmlns:p14="http://schemas.microsoft.com/office/powerpoint/2010/main" val="1192305113"/>
              </p:ext>
            </p:extLst>
          </p:nvPr>
        </p:nvGraphicFramePr>
        <p:xfrm>
          <a:off x="4606377" y="1819782"/>
          <a:ext cx="2970148" cy="4202783"/>
        </p:xfrm>
        <a:graphic>
          <a:graphicData uri="http://schemas.openxmlformats.org/presentationml/2006/ole">
            <mc:AlternateContent xmlns:mc="http://schemas.openxmlformats.org/markup-compatibility/2006">
              <mc:Choice xmlns:v="urn:schemas-microsoft-com:vml" Requires="v">
                <p:oleObj spid="_x0000_s1049" name="Acrobat Document" r:id="rId7" imgW="5667153" imgH="8019618" progId="Acrobat.Document.DC">
                  <p:embed/>
                </p:oleObj>
              </mc:Choice>
              <mc:Fallback>
                <p:oleObj name="Acrobat Document" r:id="rId7" imgW="5667153" imgH="8019618" progId="Acrobat.Document.DC">
                  <p:embed/>
                  <p:pic>
                    <p:nvPicPr>
                      <p:cNvPr id="0" name=""/>
                      <p:cNvPicPr/>
                      <p:nvPr/>
                    </p:nvPicPr>
                    <p:blipFill>
                      <a:blip r:embed="rId8"/>
                      <a:stretch>
                        <a:fillRect/>
                      </a:stretch>
                    </p:blipFill>
                    <p:spPr>
                      <a:xfrm>
                        <a:off x="4606377" y="1819782"/>
                        <a:ext cx="2970148" cy="4202783"/>
                      </a:xfrm>
                      <a:prstGeom prst="rect">
                        <a:avLst/>
                      </a:prstGeom>
                    </p:spPr>
                  </p:pic>
                </p:oleObj>
              </mc:Fallback>
            </mc:AlternateContent>
          </a:graphicData>
        </a:graphic>
      </p:graphicFrame>
    </p:spTree>
    <p:extLst>
      <p:ext uri="{BB962C8B-B14F-4D97-AF65-F5344CB8AC3E}">
        <p14:creationId xmlns:p14="http://schemas.microsoft.com/office/powerpoint/2010/main" val="3036525788"/>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rot="16200000">
            <a:off x="-2568102" y="3267586"/>
            <a:ext cx="6810103" cy="584775"/>
          </a:xfrm>
          <a:prstGeom prst="rect">
            <a:avLst/>
          </a:prstGeom>
          <a:noFill/>
        </p:spPr>
        <p:txBody>
          <a:bodyPr wrap="square" rtlCol="0">
            <a:spAutoFit/>
          </a:bodyPr>
          <a:lstStyle/>
          <a:p>
            <a:pPr algn="ctr"/>
            <a:r>
              <a:rPr lang="en-NZ" sz="3200" dirty="0">
                <a:effectLst>
                  <a:outerShdw blurRad="38100" dist="38100" dir="2700000" algn="tl">
                    <a:srgbClr val="000000">
                      <a:alpha val="43137"/>
                    </a:srgbClr>
                  </a:outerShdw>
                </a:effectLst>
              </a:rPr>
              <a:t>Levels – Rise and Fall Method</a:t>
            </a:r>
          </a:p>
        </p:txBody>
      </p:sp>
      <p:pic>
        <p:nvPicPr>
          <p:cNvPr id="6" name="Picture 5">
            <a:extLst>
              <a:ext uri="{FF2B5EF4-FFF2-40B4-BE49-F238E27FC236}">
                <a16:creationId xmlns:a16="http://schemas.microsoft.com/office/drawing/2014/main" id="{864A5194-1F92-45E0-8990-C26FB9CFB24F}"/>
              </a:ext>
            </a:extLst>
          </p:cNvPr>
          <p:cNvPicPr>
            <a:picLocks noChangeAspect="1"/>
          </p:cNvPicPr>
          <p:nvPr/>
        </p:nvPicPr>
        <p:blipFill>
          <a:blip r:embed="rId2"/>
          <a:stretch>
            <a:fillRect/>
          </a:stretch>
        </p:blipFill>
        <p:spPr>
          <a:xfrm>
            <a:off x="2647468" y="154922"/>
            <a:ext cx="7360385" cy="6201429"/>
          </a:xfrm>
          <a:prstGeom prst="rect">
            <a:avLst/>
          </a:prstGeom>
        </p:spPr>
      </p:pic>
    </p:spTree>
    <p:extLst>
      <p:ext uri="{BB962C8B-B14F-4D97-AF65-F5344CB8AC3E}">
        <p14:creationId xmlns:p14="http://schemas.microsoft.com/office/powerpoint/2010/main" val="2971528717"/>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rot="16200000">
            <a:off x="-2599134" y="3347528"/>
            <a:ext cx="6163122" cy="584775"/>
          </a:xfrm>
          <a:prstGeom prst="rect">
            <a:avLst/>
          </a:prstGeom>
          <a:noFill/>
        </p:spPr>
        <p:txBody>
          <a:bodyPr wrap="square" rtlCol="0">
            <a:spAutoFit/>
          </a:bodyPr>
          <a:lstStyle/>
          <a:p>
            <a:pPr algn="ctr"/>
            <a:r>
              <a:rPr lang="en-NZ" sz="3200" dirty="0">
                <a:effectLst>
                  <a:outerShdw blurRad="38100" dist="38100" dir="2700000" algn="tl">
                    <a:srgbClr val="000000">
                      <a:alpha val="43137"/>
                    </a:srgbClr>
                  </a:outerShdw>
                </a:effectLst>
              </a:rPr>
              <a:t>Levels – Rise and Fall Method</a:t>
            </a:r>
          </a:p>
        </p:txBody>
      </p:sp>
      <p:pic>
        <p:nvPicPr>
          <p:cNvPr id="9" name="Picture 8">
            <a:extLst>
              <a:ext uri="{FF2B5EF4-FFF2-40B4-BE49-F238E27FC236}">
                <a16:creationId xmlns:a16="http://schemas.microsoft.com/office/drawing/2014/main" id="{0161555A-42C8-4401-A9C9-5822B5A27386}"/>
              </a:ext>
            </a:extLst>
          </p:cNvPr>
          <p:cNvPicPr>
            <a:picLocks noChangeAspect="1"/>
          </p:cNvPicPr>
          <p:nvPr/>
        </p:nvPicPr>
        <p:blipFill>
          <a:blip r:embed="rId2"/>
          <a:stretch>
            <a:fillRect/>
          </a:stretch>
        </p:blipFill>
        <p:spPr>
          <a:xfrm>
            <a:off x="3000430" y="246304"/>
            <a:ext cx="7868748" cy="3886742"/>
          </a:xfrm>
          <a:prstGeom prst="rect">
            <a:avLst/>
          </a:prstGeom>
        </p:spPr>
      </p:pic>
      <p:pic>
        <p:nvPicPr>
          <p:cNvPr id="10" name="Picture 9">
            <a:extLst>
              <a:ext uri="{FF2B5EF4-FFF2-40B4-BE49-F238E27FC236}">
                <a16:creationId xmlns:a16="http://schemas.microsoft.com/office/drawing/2014/main" id="{D34D490C-CFAE-4DA6-BF79-45A285CF26D2}"/>
              </a:ext>
            </a:extLst>
          </p:cNvPr>
          <p:cNvPicPr>
            <a:picLocks noChangeAspect="1"/>
          </p:cNvPicPr>
          <p:nvPr/>
        </p:nvPicPr>
        <p:blipFill>
          <a:blip r:embed="rId3"/>
          <a:stretch>
            <a:fillRect/>
          </a:stretch>
        </p:blipFill>
        <p:spPr>
          <a:xfrm>
            <a:off x="3019483" y="4098611"/>
            <a:ext cx="7849695" cy="2257740"/>
          </a:xfrm>
          <a:prstGeom prst="rect">
            <a:avLst/>
          </a:prstGeom>
        </p:spPr>
      </p:pic>
    </p:spTree>
    <p:extLst>
      <p:ext uri="{BB962C8B-B14F-4D97-AF65-F5344CB8AC3E}">
        <p14:creationId xmlns:p14="http://schemas.microsoft.com/office/powerpoint/2010/main" val="2789409486"/>
      </p:ext>
    </p:extLst>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Content Title </a:t>
            </a:r>
          </a:p>
        </p:txBody>
      </p:sp>
      <p:sp>
        <p:nvSpPr>
          <p:cNvPr id="4" name="Rectangle 3">
            <a:extLst>
              <a:ext uri="{FF2B5EF4-FFF2-40B4-BE49-F238E27FC236}">
                <a16:creationId xmlns:a16="http://schemas.microsoft.com/office/drawing/2014/main" id="{FA59B9E4-98ED-4D07-AAF5-09630BB74E78}"/>
              </a:ext>
            </a:extLst>
          </p:cNvPr>
          <p:cNvSpPr/>
          <p:nvPr/>
        </p:nvSpPr>
        <p:spPr>
          <a:xfrm>
            <a:off x="266700" y="2102546"/>
            <a:ext cx="6096000" cy="2308324"/>
          </a:xfrm>
          <a:prstGeom prst="rect">
            <a:avLst/>
          </a:prstGeom>
        </p:spPr>
        <p:txBody>
          <a:bodyPr>
            <a:spAutoFit/>
          </a:bodyPr>
          <a:lstStyle/>
          <a:p>
            <a:r>
              <a:rPr lang="en-NZ" dirty="0"/>
              <a:t>In new levels, the compensator has been adjusted at room temperature, so that the line of sight is horizontal even if the instrument is tilted slightly. This situation changes if the temperature fluctuates by more than ten or fifteen degrees, after a long journey, or if the instrument is subjected to strong vibration. It is then advisable to inspect the line of sight, particularly if more than one target distance is being used.</a:t>
            </a:r>
          </a:p>
        </p:txBody>
      </p:sp>
    </p:spTree>
    <p:extLst>
      <p:ext uri="{BB962C8B-B14F-4D97-AF65-F5344CB8AC3E}">
        <p14:creationId xmlns:p14="http://schemas.microsoft.com/office/powerpoint/2010/main" val="3802759652"/>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p>
            <a:pPr>
              <a:defRPr/>
            </a:pPr>
            <a:r>
              <a:rPr lang="en-GB" dirty="0"/>
              <a:t>© Unitec New Zealand</a:t>
            </a:r>
          </a:p>
        </p:txBody>
      </p:sp>
      <p:sp>
        <p:nvSpPr>
          <p:cNvPr id="7" name="Freeform 6"/>
          <p:cNvSpPr/>
          <p:nvPr/>
        </p:nvSpPr>
        <p:spPr>
          <a:xfrm>
            <a:off x="4826000" y="2019300"/>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Freeform 11"/>
          <p:cNvSpPr/>
          <p:nvPr/>
        </p:nvSpPr>
        <p:spPr>
          <a:xfrm>
            <a:off x="2952751" y="2965451"/>
            <a:ext cx="1781175" cy="417605"/>
          </a:xfrm>
          <a:custGeom>
            <a:avLst/>
            <a:gdLst>
              <a:gd name="connsiteX0" fmla="*/ 0 w 1714507"/>
              <a:gd name="connsiteY0" fmla="*/ 82550 h 385855"/>
              <a:gd name="connsiteX1" fmla="*/ 50800 w 1714507"/>
              <a:gd name="connsiteY1" fmla="*/ 120650 h 385855"/>
              <a:gd name="connsiteX2" fmla="*/ 69850 w 1714507"/>
              <a:gd name="connsiteY2" fmla="*/ 127000 h 385855"/>
              <a:gd name="connsiteX3" fmla="*/ 88900 w 1714507"/>
              <a:gd name="connsiteY3" fmla="*/ 139700 h 385855"/>
              <a:gd name="connsiteX4" fmla="*/ 127000 w 1714507"/>
              <a:gd name="connsiteY4" fmla="*/ 152400 h 385855"/>
              <a:gd name="connsiteX5" fmla="*/ 171450 w 1714507"/>
              <a:gd name="connsiteY5" fmla="*/ 165100 h 385855"/>
              <a:gd name="connsiteX6" fmla="*/ 190500 w 1714507"/>
              <a:gd name="connsiteY6" fmla="*/ 177800 h 385855"/>
              <a:gd name="connsiteX7" fmla="*/ 209550 w 1714507"/>
              <a:gd name="connsiteY7" fmla="*/ 184150 h 385855"/>
              <a:gd name="connsiteX8" fmla="*/ 228600 w 1714507"/>
              <a:gd name="connsiteY8" fmla="*/ 196850 h 385855"/>
              <a:gd name="connsiteX9" fmla="*/ 266700 w 1714507"/>
              <a:gd name="connsiteY9" fmla="*/ 209550 h 385855"/>
              <a:gd name="connsiteX10" fmla="*/ 311150 w 1714507"/>
              <a:gd name="connsiteY10" fmla="*/ 222250 h 385855"/>
              <a:gd name="connsiteX11" fmla="*/ 368300 w 1714507"/>
              <a:gd name="connsiteY11" fmla="*/ 228600 h 385855"/>
              <a:gd name="connsiteX12" fmla="*/ 406400 w 1714507"/>
              <a:gd name="connsiteY12" fmla="*/ 260350 h 385855"/>
              <a:gd name="connsiteX13" fmla="*/ 444500 w 1714507"/>
              <a:gd name="connsiteY13" fmla="*/ 285750 h 385855"/>
              <a:gd name="connsiteX14" fmla="*/ 457200 w 1714507"/>
              <a:gd name="connsiteY14" fmla="*/ 304800 h 385855"/>
              <a:gd name="connsiteX15" fmla="*/ 527050 w 1714507"/>
              <a:gd name="connsiteY15" fmla="*/ 323850 h 385855"/>
              <a:gd name="connsiteX16" fmla="*/ 552450 w 1714507"/>
              <a:gd name="connsiteY16" fmla="*/ 330200 h 385855"/>
              <a:gd name="connsiteX17" fmla="*/ 603250 w 1714507"/>
              <a:gd name="connsiteY17" fmla="*/ 342900 h 385855"/>
              <a:gd name="connsiteX18" fmla="*/ 679450 w 1714507"/>
              <a:gd name="connsiteY18" fmla="*/ 349250 h 385855"/>
              <a:gd name="connsiteX19" fmla="*/ 749300 w 1714507"/>
              <a:gd name="connsiteY19" fmla="*/ 361950 h 385855"/>
              <a:gd name="connsiteX20" fmla="*/ 869950 w 1714507"/>
              <a:gd name="connsiteY20" fmla="*/ 368300 h 385855"/>
              <a:gd name="connsiteX21" fmla="*/ 1276350 w 1714507"/>
              <a:gd name="connsiteY21" fmla="*/ 368300 h 385855"/>
              <a:gd name="connsiteX22" fmla="*/ 1314450 w 1714507"/>
              <a:gd name="connsiteY22" fmla="*/ 355600 h 385855"/>
              <a:gd name="connsiteX23" fmla="*/ 1333500 w 1714507"/>
              <a:gd name="connsiteY23" fmla="*/ 349250 h 385855"/>
              <a:gd name="connsiteX24" fmla="*/ 1346200 w 1714507"/>
              <a:gd name="connsiteY24" fmla="*/ 330200 h 385855"/>
              <a:gd name="connsiteX25" fmla="*/ 1365250 w 1714507"/>
              <a:gd name="connsiteY25" fmla="*/ 311150 h 385855"/>
              <a:gd name="connsiteX26" fmla="*/ 1371600 w 1714507"/>
              <a:gd name="connsiteY26" fmla="*/ 292100 h 385855"/>
              <a:gd name="connsiteX27" fmla="*/ 1397000 w 1714507"/>
              <a:gd name="connsiteY27" fmla="*/ 279400 h 385855"/>
              <a:gd name="connsiteX28" fmla="*/ 1435100 w 1714507"/>
              <a:gd name="connsiteY28" fmla="*/ 254000 h 385855"/>
              <a:gd name="connsiteX29" fmla="*/ 1454150 w 1714507"/>
              <a:gd name="connsiteY29" fmla="*/ 247650 h 385855"/>
              <a:gd name="connsiteX30" fmla="*/ 1492250 w 1714507"/>
              <a:gd name="connsiteY30" fmla="*/ 215900 h 385855"/>
              <a:gd name="connsiteX31" fmla="*/ 1511300 w 1714507"/>
              <a:gd name="connsiteY31" fmla="*/ 203200 h 385855"/>
              <a:gd name="connsiteX32" fmla="*/ 1543050 w 1714507"/>
              <a:gd name="connsiteY32" fmla="*/ 165100 h 385855"/>
              <a:gd name="connsiteX33" fmla="*/ 1555750 w 1714507"/>
              <a:gd name="connsiteY33" fmla="*/ 146050 h 385855"/>
              <a:gd name="connsiteX34" fmla="*/ 1593850 w 1714507"/>
              <a:gd name="connsiteY34" fmla="*/ 120650 h 385855"/>
              <a:gd name="connsiteX35" fmla="*/ 1612900 w 1714507"/>
              <a:gd name="connsiteY35" fmla="*/ 107950 h 385855"/>
              <a:gd name="connsiteX36" fmla="*/ 1651000 w 1714507"/>
              <a:gd name="connsiteY36" fmla="*/ 76200 h 385855"/>
              <a:gd name="connsiteX37" fmla="*/ 1689100 w 1714507"/>
              <a:gd name="connsiteY37" fmla="*/ 44450 h 385855"/>
              <a:gd name="connsiteX38" fmla="*/ 1714500 w 1714507"/>
              <a:gd name="connsiteY38" fmla="*/ 0 h 38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7" h="385855">
                <a:moveTo>
                  <a:pt x="0" y="82550"/>
                </a:moveTo>
                <a:cubicBezTo>
                  <a:pt x="7788" y="88781"/>
                  <a:pt x="37321" y="113911"/>
                  <a:pt x="50800" y="120650"/>
                </a:cubicBezTo>
                <a:cubicBezTo>
                  <a:pt x="56787" y="123643"/>
                  <a:pt x="63863" y="124007"/>
                  <a:pt x="69850" y="127000"/>
                </a:cubicBezTo>
                <a:cubicBezTo>
                  <a:pt x="76676" y="130413"/>
                  <a:pt x="81926" y="136600"/>
                  <a:pt x="88900" y="139700"/>
                </a:cubicBezTo>
                <a:cubicBezTo>
                  <a:pt x="101133" y="145137"/>
                  <a:pt x="114013" y="149153"/>
                  <a:pt x="127000" y="152400"/>
                </a:cubicBezTo>
                <a:cubicBezTo>
                  <a:pt x="135138" y="154435"/>
                  <a:pt x="162340" y="160545"/>
                  <a:pt x="171450" y="165100"/>
                </a:cubicBezTo>
                <a:cubicBezTo>
                  <a:pt x="178276" y="168513"/>
                  <a:pt x="183674" y="174387"/>
                  <a:pt x="190500" y="177800"/>
                </a:cubicBezTo>
                <a:cubicBezTo>
                  <a:pt x="196487" y="180793"/>
                  <a:pt x="203563" y="181157"/>
                  <a:pt x="209550" y="184150"/>
                </a:cubicBezTo>
                <a:cubicBezTo>
                  <a:pt x="216376" y="187563"/>
                  <a:pt x="221626" y="193750"/>
                  <a:pt x="228600" y="196850"/>
                </a:cubicBezTo>
                <a:cubicBezTo>
                  <a:pt x="240833" y="202287"/>
                  <a:pt x="254000" y="205317"/>
                  <a:pt x="266700" y="209550"/>
                </a:cubicBezTo>
                <a:cubicBezTo>
                  <a:pt x="280925" y="214292"/>
                  <a:pt x="296342" y="219972"/>
                  <a:pt x="311150" y="222250"/>
                </a:cubicBezTo>
                <a:cubicBezTo>
                  <a:pt x="330094" y="225165"/>
                  <a:pt x="349250" y="226483"/>
                  <a:pt x="368300" y="228600"/>
                </a:cubicBezTo>
                <a:cubicBezTo>
                  <a:pt x="436373" y="273982"/>
                  <a:pt x="333061" y="203308"/>
                  <a:pt x="406400" y="260350"/>
                </a:cubicBezTo>
                <a:cubicBezTo>
                  <a:pt x="418448" y="269721"/>
                  <a:pt x="444500" y="285750"/>
                  <a:pt x="444500" y="285750"/>
                </a:cubicBezTo>
                <a:cubicBezTo>
                  <a:pt x="448733" y="292100"/>
                  <a:pt x="450728" y="300755"/>
                  <a:pt x="457200" y="304800"/>
                </a:cubicBezTo>
                <a:cubicBezTo>
                  <a:pt x="473606" y="315054"/>
                  <a:pt x="507918" y="319599"/>
                  <a:pt x="527050" y="323850"/>
                </a:cubicBezTo>
                <a:cubicBezTo>
                  <a:pt x="535569" y="325743"/>
                  <a:pt x="544059" y="327802"/>
                  <a:pt x="552450" y="330200"/>
                </a:cubicBezTo>
                <a:cubicBezTo>
                  <a:pt x="578395" y="337613"/>
                  <a:pt x="570329" y="339027"/>
                  <a:pt x="603250" y="342900"/>
                </a:cubicBezTo>
                <a:cubicBezTo>
                  <a:pt x="628563" y="345878"/>
                  <a:pt x="654050" y="347133"/>
                  <a:pt x="679450" y="349250"/>
                </a:cubicBezTo>
                <a:cubicBezTo>
                  <a:pt x="710264" y="359521"/>
                  <a:pt x="703141" y="358531"/>
                  <a:pt x="749300" y="361950"/>
                </a:cubicBezTo>
                <a:cubicBezTo>
                  <a:pt x="789462" y="364925"/>
                  <a:pt x="829733" y="366183"/>
                  <a:pt x="869950" y="368300"/>
                </a:cubicBezTo>
                <a:cubicBezTo>
                  <a:pt x="1020224" y="398355"/>
                  <a:pt x="936639" y="383979"/>
                  <a:pt x="1276350" y="368300"/>
                </a:cubicBezTo>
                <a:cubicBezTo>
                  <a:pt x="1289723" y="367683"/>
                  <a:pt x="1301750" y="359833"/>
                  <a:pt x="1314450" y="355600"/>
                </a:cubicBezTo>
                <a:lnTo>
                  <a:pt x="1333500" y="349250"/>
                </a:lnTo>
                <a:cubicBezTo>
                  <a:pt x="1337733" y="342900"/>
                  <a:pt x="1341314" y="336063"/>
                  <a:pt x="1346200" y="330200"/>
                </a:cubicBezTo>
                <a:cubicBezTo>
                  <a:pt x="1351949" y="323301"/>
                  <a:pt x="1360269" y="318622"/>
                  <a:pt x="1365250" y="311150"/>
                </a:cubicBezTo>
                <a:cubicBezTo>
                  <a:pt x="1368963" y="305581"/>
                  <a:pt x="1366867" y="296833"/>
                  <a:pt x="1371600" y="292100"/>
                </a:cubicBezTo>
                <a:cubicBezTo>
                  <a:pt x="1378293" y="285407"/>
                  <a:pt x="1388883" y="284270"/>
                  <a:pt x="1397000" y="279400"/>
                </a:cubicBezTo>
                <a:cubicBezTo>
                  <a:pt x="1410088" y="271547"/>
                  <a:pt x="1420620" y="258827"/>
                  <a:pt x="1435100" y="254000"/>
                </a:cubicBezTo>
                <a:cubicBezTo>
                  <a:pt x="1441450" y="251883"/>
                  <a:pt x="1448163" y="250643"/>
                  <a:pt x="1454150" y="247650"/>
                </a:cubicBezTo>
                <a:cubicBezTo>
                  <a:pt x="1477799" y="235826"/>
                  <a:pt x="1471184" y="233455"/>
                  <a:pt x="1492250" y="215900"/>
                </a:cubicBezTo>
                <a:cubicBezTo>
                  <a:pt x="1498113" y="211014"/>
                  <a:pt x="1504950" y="207433"/>
                  <a:pt x="1511300" y="203200"/>
                </a:cubicBezTo>
                <a:cubicBezTo>
                  <a:pt x="1542832" y="155902"/>
                  <a:pt x="1502306" y="213993"/>
                  <a:pt x="1543050" y="165100"/>
                </a:cubicBezTo>
                <a:cubicBezTo>
                  <a:pt x="1547936" y="159237"/>
                  <a:pt x="1550007" y="151076"/>
                  <a:pt x="1555750" y="146050"/>
                </a:cubicBezTo>
                <a:cubicBezTo>
                  <a:pt x="1567237" y="135999"/>
                  <a:pt x="1581150" y="129117"/>
                  <a:pt x="1593850" y="120650"/>
                </a:cubicBezTo>
                <a:cubicBezTo>
                  <a:pt x="1600200" y="116417"/>
                  <a:pt x="1607504" y="113346"/>
                  <a:pt x="1612900" y="107950"/>
                </a:cubicBezTo>
                <a:cubicBezTo>
                  <a:pt x="1668555" y="52295"/>
                  <a:pt x="1597956" y="120403"/>
                  <a:pt x="1651000" y="76200"/>
                </a:cubicBezTo>
                <a:cubicBezTo>
                  <a:pt x="1699893" y="35456"/>
                  <a:pt x="1641802" y="75982"/>
                  <a:pt x="1689100" y="44450"/>
                </a:cubicBezTo>
                <a:cubicBezTo>
                  <a:pt x="1715674" y="4589"/>
                  <a:pt x="1714500" y="21614"/>
                  <a:pt x="1714500" y="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3" name="TextBox 32">
            <a:extLst>
              <a:ext uri="{FF2B5EF4-FFF2-40B4-BE49-F238E27FC236}">
                <a16:creationId xmlns:a16="http://schemas.microsoft.com/office/drawing/2014/main" id="{0FEC7D90-D9E9-4D59-BF22-6DD19D330246}"/>
              </a:ext>
            </a:extLst>
          </p:cNvPr>
          <p:cNvSpPr txBox="1"/>
          <p:nvPr/>
        </p:nvSpPr>
        <p:spPr>
          <a:xfrm>
            <a:off x="2274631" y="414515"/>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Levelling Check</a:t>
            </a:r>
          </a:p>
        </p:txBody>
      </p:sp>
      <p:sp>
        <p:nvSpPr>
          <p:cNvPr id="5" name="Rectangle 4">
            <a:extLst>
              <a:ext uri="{FF2B5EF4-FFF2-40B4-BE49-F238E27FC236}">
                <a16:creationId xmlns:a16="http://schemas.microsoft.com/office/drawing/2014/main" id="{335D93B3-56D9-41F6-B9B2-BE480679F073}"/>
              </a:ext>
            </a:extLst>
          </p:cNvPr>
          <p:cNvSpPr/>
          <p:nvPr/>
        </p:nvSpPr>
        <p:spPr>
          <a:xfrm>
            <a:off x="5927727" y="3128286"/>
            <a:ext cx="6096000" cy="369332"/>
          </a:xfrm>
          <a:prstGeom prst="rect">
            <a:avLst/>
          </a:prstGeom>
        </p:spPr>
        <p:txBody>
          <a:bodyPr>
            <a:spAutoFit/>
          </a:bodyPr>
          <a:lstStyle/>
          <a:p>
            <a:r>
              <a:rPr lang="en-NZ" dirty="0"/>
              <a:t>.</a:t>
            </a:r>
          </a:p>
        </p:txBody>
      </p:sp>
      <p:sp>
        <p:nvSpPr>
          <p:cNvPr id="22" name="Rectangle 21">
            <a:extLst>
              <a:ext uri="{FF2B5EF4-FFF2-40B4-BE49-F238E27FC236}">
                <a16:creationId xmlns:a16="http://schemas.microsoft.com/office/drawing/2014/main" id="{E551F75B-6C11-488B-B0D4-4542B8187D7C}"/>
              </a:ext>
            </a:extLst>
          </p:cNvPr>
          <p:cNvSpPr/>
          <p:nvPr/>
        </p:nvSpPr>
        <p:spPr>
          <a:xfrm>
            <a:off x="4577072" y="1217652"/>
            <a:ext cx="7446656" cy="5909310"/>
          </a:xfrm>
          <a:prstGeom prst="rect">
            <a:avLst/>
          </a:prstGeom>
        </p:spPr>
        <p:txBody>
          <a:bodyPr wrap="square">
            <a:spAutoFit/>
          </a:bodyPr>
          <a:lstStyle/>
          <a:p>
            <a:pPr marL="342900" indent="-342900">
              <a:buAutoNum type="arabicPeriod"/>
            </a:pPr>
            <a:r>
              <a:rPr lang="en-NZ" dirty="0">
                <a:solidFill>
                  <a:schemeClr val="bg1"/>
                </a:solidFill>
              </a:rPr>
              <a:t>In flat terrain, set up two staffs not more than 30 metres apart.</a:t>
            </a:r>
          </a:p>
          <a:p>
            <a:pPr marL="342900" indent="-342900">
              <a:buAutoNum type="arabicPeriod"/>
            </a:pPr>
            <a:endParaRPr lang="en-NZ" dirty="0">
              <a:solidFill>
                <a:schemeClr val="bg1"/>
              </a:solidFill>
            </a:endParaRPr>
          </a:p>
          <a:p>
            <a:pPr marL="342900" indent="-342900">
              <a:buAutoNum type="arabicPeriod" startAt="2"/>
            </a:pPr>
            <a:r>
              <a:rPr lang="en-NZ" dirty="0"/>
              <a:t>Set up the instrument so that it is equidistant from the two staffs (itis enough to pace out the distance)</a:t>
            </a:r>
          </a:p>
          <a:p>
            <a:pPr marL="342900" indent="-342900">
              <a:buAutoNum type="arabicPeriod" startAt="2"/>
            </a:pPr>
            <a:endParaRPr lang="en-NZ" dirty="0"/>
          </a:p>
          <a:p>
            <a:pPr marL="342900" indent="-342900">
              <a:buAutoNum type="arabicPeriod" startAt="2"/>
            </a:pPr>
            <a:r>
              <a:rPr lang="en-NZ" dirty="0"/>
              <a:t>Read off from both staffs and calculate the height difference (illustration above).Staff reading A = 1.549 Staff reading B = 1.404 ∆H = A – B      = 0.145</a:t>
            </a:r>
          </a:p>
          <a:p>
            <a:pPr marL="342900" indent="-342900">
              <a:buAutoNum type="arabicPeriod" startAt="2"/>
            </a:pPr>
            <a:r>
              <a:rPr lang="en-NZ" dirty="0"/>
              <a:t>Set up the instrument about one metre in front of staff A and take the staff reading (illustration below).Staff reading A = 1.496</a:t>
            </a:r>
          </a:p>
          <a:p>
            <a:pPr marL="342900" indent="-342900">
              <a:buAutoNum type="arabicPeriod" startAt="2"/>
            </a:pPr>
            <a:endParaRPr lang="en-NZ" dirty="0"/>
          </a:p>
          <a:p>
            <a:pPr marL="342900" indent="-342900">
              <a:buAutoNum type="arabicPeriod" startAt="2"/>
            </a:pPr>
            <a:r>
              <a:rPr lang="en-NZ" dirty="0"/>
              <a:t>Calculate the required reading B:Staff reading A = 1.496 – </a:t>
            </a:r>
            <a:r>
              <a:rPr lang="el-GR" dirty="0"/>
              <a:t>Δ</a:t>
            </a:r>
            <a:r>
              <a:rPr lang="en-NZ" dirty="0"/>
              <a:t>H = 0.145</a:t>
            </a:r>
          </a:p>
          <a:p>
            <a:pPr marL="342900" indent="-342900">
              <a:buAutoNum type="arabicPeriod" startAt="2"/>
            </a:pPr>
            <a:endParaRPr lang="en-NZ" dirty="0"/>
          </a:p>
          <a:p>
            <a:pPr marL="342900" indent="-342900">
              <a:buAutoNum type="arabicPeriod" startAt="2"/>
            </a:pPr>
            <a:r>
              <a:rPr lang="en-NZ" dirty="0"/>
              <a:t>Required reading B = 1.351</a:t>
            </a:r>
          </a:p>
          <a:p>
            <a:pPr marL="342900" indent="-342900">
              <a:buAutoNum type="arabicPeriod" startAt="2"/>
            </a:pPr>
            <a:endParaRPr lang="en-NZ" dirty="0"/>
          </a:p>
          <a:p>
            <a:pPr marL="342900" indent="-342900">
              <a:buAutoNum type="arabicPeriod" startAt="2"/>
            </a:pPr>
            <a:r>
              <a:rPr lang="en-NZ" dirty="0"/>
              <a:t>Take the staff reading B</a:t>
            </a:r>
          </a:p>
          <a:p>
            <a:pPr marL="342900" indent="-342900">
              <a:buAutoNum type="arabicPeriod" startAt="2"/>
            </a:pPr>
            <a:endParaRPr lang="en-NZ" dirty="0"/>
          </a:p>
          <a:p>
            <a:pPr marL="342900" indent="-342900">
              <a:buAutoNum type="arabicPeriod" startAt="2"/>
            </a:pPr>
            <a:r>
              <a:rPr lang="en-NZ" dirty="0"/>
              <a:t>If it differs from the required reading by more than 3mm, adjust the line of sight (refer to instruction manual).</a:t>
            </a:r>
          </a:p>
          <a:p>
            <a:pPr marL="342900" indent="-342900">
              <a:buAutoNum type="arabicPeriod" startAt="2"/>
            </a:pPr>
            <a:endParaRPr lang="en-NZ" dirty="0"/>
          </a:p>
        </p:txBody>
      </p:sp>
      <p:pic>
        <p:nvPicPr>
          <p:cNvPr id="23" name="Picture 22">
            <a:extLst>
              <a:ext uri="{FF2B5EF4-FFF2-40B4-BE49-F238E27FC236}">
                <a16:creationId xmlns:a16="http://schemas.microsoft.com/office/drawing/2014/main" id="{8A94D0DD-C97C-4A5F-ABAA-C7A0C4476035}"/>
              </a:ext>
            </a:extLst>
          </p:cNvPr>
          <p:cNvPicPr>
            <a:picLocks noChangeAspect="1"/>
          </p:cNvPicPr>
          <p:nvPr/>
        </p:nvPicPr>
        <p:blipFill>
          <a:blip r:embed="rId2"/>
          <a:stretch>
            <a:fillRect/>
          </a:stretch>
        </p:blipFill>
        <p:spPr>
          <a:xfrm>
            <a:off x="299729" y="1727952"/>
            <a:ext cx="4296375" cy="4715533"/>
          </a:xfrm>
          <a:prstGeom prst="rect">
            <a:avLst/>
          </a:prstGeom>
        </p:spPr>
      </p:pic>
    </p:spTree>
    <p:extLst>
      <p:ext uri="{BB962C8B-B14F-4D97-AF65-F5344CB8AC3E}">
        <p14:creationId xmlns:p14="http://schemas.microsoft.com/office/powerpoint/2010/main" val="30112278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a:xfrm>
            <a:off x="2720976" y="2794000"/>
            <a:ext cx="7439025" cy="3455988"/>
          </a:xfrm>
        </p:spPr>
        <p:txBody>
          <a:bodyPr/>
          <a:lstStyle/>
          <a:p>
            <a:pPr eaLnBrk="1" hangingPunct="1"/>
            <a:endParaRPr lang="en-NZ"/>
          </a:p>
          <a:p>
            <a:pPr eaLnBrk="1" hangingPunct="1"/>
            <a:endParaRPr lang="en-NZ"/>
          </a:p>
          <a:p>
            <a:pPr eaLnBrk="1" hangingPunct="1"/>
            <a:endParaRPr lang="en-NZ"/>
          </a:p>
          <a:p>
            <a:pPr eaLnBrk="1" hangingPunct="1"/>
            <a:endParaRPr lang="en-NZ"/>
          </a:p>
          <a:p>
            <a:pPr eaLnBrk="1" hangingPunct="1"/>
            <a:endParaRPr lang="en-NZ"/>
          </a:p>
        </p:txBody>
      </p:sp>
      <p:sp>
        <p:nvSpPr>
          <p:cNvPr id="14340" name="Footer Placeholder 3"/>
          <p:cNvSpPr>
            <a:spLocks noGrp="1"/>
          </p:cNvSpPr>
          <p:nvPr>
            <p:ph type="ftr" sz="quarter" idx="11"/>
          </p:nvPr>
        </p:nvSpPr>
        <p:spPr>
          <a:xfrm>
            <a:off x="1922463" y="6249989"/>
            <a:ext cx="1612900" cy="231775"/>
          </a:xfrm>
        </p:spPr>
        <p:txBody>
          <a:bodyPr/>
          <a:lstStyle/>
          <a:p>
            <a:pPr algn="l">
              <a:defRPr/>
            </a:pPr>
            <a:r>
              <a:rPr lang="en-GB"/>
              <a:t>© Unitec New Zealand</a:t>
            </a:r>
          </a:p>
        </p:txBody>
      </p:sp>
      <p:sp>
        <p:nvSpPr>
          <p:cNvPr id="14341" name="Slide Number Placeholder 4"/>
          <p:cNvSpPr>
            <a:spLocks noGrp="1"/>
          </p:cNvSpPr>
          <p:nvPr>
            <p:ph type="sldNum" sz="quarter" idx="12"/>
          </p:nvPr>
        </p:nvSpPr>
        <p:spPr>
          <a:xfrm>
            <a:off x="6440489" y="6491289"/>
            <a:ext cx="3794125" cy="230187"/>
          </a:xfrm>
        </p:spPr>
        <p:txBody>
          <a:bodyPr numCol="1" anchorCtr="0" compatLnSpc="1">
            <a:prstTxWarp prst="textNoShape">
              <a:avLst/>
            </a:prstTxWarp>
          </a:bodyPr>
          <a:lstStyle/>
          <a:p>
            <a:pPr>
              <a:defRPr/>
            </a:pPr>
            <a:fld id="{15AE7EC2-9CD7-4EF0-8C04-CF908E162C98}" type="slidenum">
              <a:rPr lang="en-GB" smtClean="0"/>
              <a:pPr>
                <a:defRPr/>
              </a:pPr>
              <a:t>34</a:t>
            </a:fld>
            <a:endParaRPr lang="en-GB"/>
          </a:p>
        </p:txBody>
      </p:sp>
      <p:sp>
        <p:nvSpPr>
          <p:cNvPr id="6" name="TextBox 5"/>
          <p:cNvSpPr txBox="1">
            <a:spLocks noChangeArrowheads="1"/>
          </p:cNvSpPr>
          <p:nvPr/>
        </p:nvSpPr>
        <p:spPr bwMode="auto">
          <a:xfrm>
            <a:off x="3535364" y="2511425"/>
            <a:ext cx="5724525" cy="1568450"/>
          </a:xfrm>
          <a:prstGeom prst="rect">
            <a:avLst/>
          </a:prstGeom>
          <a:noFill/>
          <a:ln w="9525">
            <a:noFill/>
            <a:miter lim="800000"/>
            <a:headEnd/>
            <a:tailEnd/>
          </a:ln>
        </p:spPr>
        <p:txBody>
          <a:bodyPr>
            <a:spAutoFit/>
          </a:bodyPr>
          <a:lstStyle/>
          <a:p>
            <a:pPr>
              <a:defRPr/>
            </a:pPr>
            <a:r>
              <a:rPr lang="en-NZ" altLang="zh-CN" sz="9600" b="1" dirty="0">
                <a:solidFill>
                  <a:srgbClr val="FF0000"/>
                </a:solidFill>
                <a:effectLst>
                  <a:outerShdw blurRad="38100" dist="38100" dir="2700000" algn="tl">
                    <a:srgbClr val="000000">
                      <a:alpha val="43137"/>
                    </a:srgbClr>
                  </a:outerShdw>
                </a:effectLst>
                <a:latin typeface="Arial" charset="0"/>
                <a:sym typeface="Wingdings 2" pitchFamily="18" charset="2"/>
              </a:rPr>
              <a:t>THE END</a:t>
            </a:r>
            <a:endParaRPr lang="en-NZ" sz="9600" b="1" dirty="0">
              <a:solidFill>
                <a:srgbClr val="FF0000"/>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94385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1"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3" presetClass="emph" presetSubtype="2" fill="hold" grpId="0" nodeType="afterEffect">
                                  <p:stCondLst>
                                    <p:cond delay="0"/>
                                  </p:stCondLst>
                                  <p:iterate type="lt">
                                    <p:tmPct val="0"/>
                                  </p:iterate>
                                  <p:childTnLst>
                                    <p:animClr clrSpc="rgb" dir="cw">
                                      <p:cBhvr override="childStyle">
                                        <p:cTn id="23" dur="2000" fill="hold"/>
                                        <p:tgtEl>
                                          <p:spTgt spid="6"/>
                                        </p:tgtEl>
                                        <p:attrNameLst>
                                          <p:attrName>style.color</p:attrName>
                                        </p:attrNameLst>
                                      </p:cBhvr>
                                      <p:to>
                                        <a:schemeClr val="hlink"/>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579866" y="136524"/>
            <a:ext cx="10938844" cy="646331"/>
          </a:xfrm>
          <a:prstGeom prst="rect">
            <a:avLst/>
          </a:prstGeom>
          <a:noFill/>
        </p:spPr>
        <p:txBody>
          <a:bodyPr wrap="square" rtlCol="0">
            <a:spAutoFit/>
          </a:bodyPr>
          <a:lstStyle/>
          <a:p>
            <a:pPr algn="ctr"/>
            <a:r>
              <a:rPr lang="en-NZ" sz="3600" dirty="0">
                <a:solidFill>
                  <a:schemeClr val="bg1"/>
                </a:solidFill>
                <a:effectLst>
                  <a:outerShdw blurRad="38100" dist="38100" dir="2700000" algn="tl">
                    <a:srgbClr val="000000">
                      <a:alpha val="43137"/>
                    </a:srgbClr>
                  </a:outerShdw>
                </a:effectLst>
              </a:rPr>
              <a:t>Examples of Site Survey BCA Features – Cont’d</a:t>
            </a:r>
            <a:r>
              <a:rPr lang="en-NZ" sz="2800" dirty="0">
                <a:solidFill>
                  <a:srgbClr val="FF0000"/>
                </a:solidFill>
                <a:effectLst>
                  <a:outerShdw blurRad="38100" dist="38100" dir="2700000" algn="tl">
                    <a:srgbClr val="000000">
                      <a:alpha val="43137"/>
                    </a:srgbClr>
                  </a:outerShdw>
                </a:effectLst>
              </a:rPr>
              <a:t> </a:t>
            </a:r>
          </a:p>
        </p:txBody>
      </p:sp>
      <p:graphicFrame>
        <p:nvGraphicFramePr>
          <p:cNvPr id="4" name="Object 3">
            <a:extLst>
              <a:ext uri="{FF2B5EF4-FFF2-40B4-BE49-F238E27FC236}">
                <a16:creationId xmlns:a16="http://schemas.microsoft.com/office/drawing/2014/main" id="{56E70F6B-3FF3-4179-A193-126D148BEBE0}"/>
              </a:ext>
            </a:extLst>
          </p:cNvPr>
          <p:cNvGraphicFramePr>
            <a:graphicFrameLocks noChangeAspect="1"/>
          </p:cNvGraphicFramePr>
          <p:nvPr>
            <p:extLst>
              <p:ext uri="{D42A27DB-BD31-4B8C-83A1-F6EECF244321}">
                <p14:modId xmlns:p14="http://schemas.microsoft.com/office/powerpoint/2010/main" val="1721243399"/>
              </p:ext>
            </p:extLst>
          </p:nvPr>
        </p:nvGraphicFramePr>
        <p:xfrm>
          <a:off x="579865" y="1120776"/>
          <a:ext cx="3829050" cy="5418137"/>
        </p:xfrm>
        <a:graphic>
          <a:graphicData uri="http://schemas.openxmlformats.org/presentationml/2006/ole">
            <mc:AlternateContent xmlns:mc="http://schemas.openxmlformats.org/markup-compatibility/2006">
              <mc:Choice xmlns:v="urn:schemas-microsoft-com:vml" Requires="v">
                <p:oleObj spid="_x0000_s2068" name="Acrobat Document" r:id="rId3" imgW="5667153" imgH="8019618" progId="Acrobat.Document.DC">
                  <p:embed/>
                </p:oleObj>
              </mc:Choice>
              <mc:Fallback>
                <p:oleObj name="Acrobat Document" r:id="rId3" imgW="5667153" imgH="8019618" progId="Acrobat.Document.DC">
                  <p:embed/>
                  <p:pic>
                    <p:nvPicPr>
                      <p:cNvPr id="0" name=""/>
                      <p:cNvPicPr/>
                      <p:nvPr/>
                    </p:nvPicPr>
                    <p:blipFill>
                      <a:blip r:embed="rId4"/>
                      <a:stretch>
                        <a:fillRect/>
                      </a:stretch>
                    </p:blipFill>
                    <p:spPr>
                      <a:xfrm>
                        <a:off x="579865" y="1120776"/>
                        <a:ext cx="3829050" cy="5418137"/>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36DEFB3-94C7-4B51-8BE9-68D3CD3F9D09}"/>
              </a:ext>
            </a:extLst>
          </p:cNvPr>
          <p:cNvGraphicFramePr>
            <a:graphicFrameLocks noChangeAspect="1"/>
          </p:cNvGraphicFramePr>
          <p:nvPr>
            <p:extLst>
              <p:ext uri="{D42A27DB-BD31-4B8C-83A1-F6EECF244321}">
                <p14:modId xmlns:p14="http://schemas.microsoft.com/office/powerpoint/2010/main" val="1274939351"/>
              </p:ext>
            </p:extLst>
          </p:nvPr>
        </p:nvGraphicFramePr>
        <p:xfrm>
          <a:off x="4394071" y="1120776"/>
          <a:ext cx="3829050" cy="5418138"/>
        </p:xfrm>
        <a:graphic>
          <a:graphicData uri="http://schemas.openxmlformats.org/presentationml/2006/ole">
            <mc:AlternateContent xmlns:mc="http://schemas.openxmlformats.org/markup-compatibility/2006">
              <mc:Choice xmlns:v="urn:schemas-microsoft-com:vml" Requires="v">
                <p:oleObj spid="_x0000_s2069" name="Acrobat Document" r:id="rId5" imgW="5667153" imgH="8019618" progId="Acrobat.Document.DC">
                  <p:embed/>
                </p:oleObj>
              </mc:Choice>
              <mc:Fallback>
                <p:oleObj name="Acrobat Document" r:id="rId5" imgW="5667153" imgH="8019618" progId="Acrobat.Document.DC">
                  <p:embed/>
                  <p:pic>
                    <p:nvPicPr>
                      <p:cNvPr id="0" name=""/>
                      <p:cNvPicPr/>
                      <p:nvPr/>
                    </p:nvPicPr>
                    <p:blipFill>
                      <a:blip r:embed="rId6"/>
                      <a:stretch>
                        <a:fillRect/>
                      </a:stretch>
                    </p:blipFill>
                    <p:spPr>
                      <a:xfrm>
                        <a:off x="4394071" y="1120776"/>
                        <a:ext cx="3829050" cy="541813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EE9FC61-15DD-4227-91B2-24D309D5A526}"/>
              </a:ext>
            </a:extLst>
          </p:cNvPr>
          <p:cNvGraphicFramePr>
            <a:graphicFrameLocks noChangeAspect="1"/>
          </p:cNvGraphicFramePr>
          <p:nvPr>
            <p:extLst>
              <p:ext uri="{D42A27DB-BD31-4B8C-83A1-F6EECF244321}">
                <p14:modId xmlns:p14="http://schemas.microsoft.com/office/powerpoint/2010/main" val="1532736856"/>
              </p:ext>
            </p:extLst>
          </p:nvPr>
        </p:nvGraphicFramePr>
        <p:xfrm>
          <a:off x="8254871" y="1021759"/>
          <a:ext cx="3829050" cy="5418138"/>
        </p:xfrm>
        <a:graphic>
          <a:graphicData uri="http://schemas.openxmlformats.org/presentationml/2006/ole">
            <mc:AlternateContent xmlns:mc="http://schemas.openxmlformats.org/markup-compatibility/2006">
              <mc:Choice xmlns:v="urn:schemas-microsoft-com:vml" Requires="v">
                <p:oleObj spid="_x0000_s2070" name="Acrobat Document" r:id="rId7" imgW="5667153" imgH="8019618" progId="Acrobat.Document.DC">
                  <p:embed/>
                </p:oleObj>
              </mc:Choice>
              <mc:Fallback>
                <p:oleObj name="Acrobat Document" r:id="rId7" imgW="5667153" imgH="8019618" progId="Acrobat.Document.DC">
                  <p:embed/>
                  <p:pic>
                    <p:nvPicPr>
                      <p:cNvPr id="10" name="Object 9">
                        <a:extLst>
                          <a:ext uri="{FF2B5EF4-FFF2-40B4-BE49-F238E27FC236}">
                            <a16:creationId xmlns:a16="http://schemas.microsoft.com/office/drawing/2014/main" id="{B2041913-55CE-4448-A470-FD8E7CE7976F}"/>
                          </a:ext>
                        </a:extLst>
                      </p:cNvPr>
                      <p:cNvPicPr/>
                      <p:nvPr/>
                    </p:nvPicPr>
                    <p:blipFill>
                      <a:blip r:embed="rId8"/>
                      <a:stretch>
                        <a:fillRect/>
                      </a:stretch>
                    </p:blipFill>
                    <p:spPr>
                      <a:xfrm>
                        <a:off x="8254871" y="1021759"/>
                        <a:ext cx="3829050" cy="5418138"/>
                      </a:xfrm>
                      <a:prstGeom prst="rect">
                        <a:avLst/>
                      </a:prstGeom>
                    </p:spPr>
                  </p:pic>
                </p:oleObj>
              </mc:Fallback>
            </mc:AlternateContent>
          </a:graphicData>
        </a:graphic>
      </p:graphicFrame>
    </p:spTree>
    <p:extLst>
      <p:ext uri="{BB962C8B-B14F-4D97-AF65-F5344CB8AC3E}">
        <p14:creationId xmlns:p14="http://schemas.microsoft.com/office/powerpoint/2010/main" val="1725340642"/>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509516" y="136524"/>
            <a:ext cx="10954603" cy="646331"/>
          </a:xfrm>
          <a:prstGeom prst="rect">
            <a:avLst/>
          </a:prstGeom>
          <a:noFill/>
        </p:spPr>
        <p:txBody>
          <a:bodyPr wrap="square" rtlCol="0">
            <a:spAutoFit/>
          </a:bodyPr>
          <a:lstStyle/>
          <a:p>
            <a:pPr algn="ctr"/>
            <a:r>
              <a:rPr lang="en-NZ" sz="3600" dirty="0">
                <a:solidFill>
                  <a:schemeClr val="bg1"/>
                </a:solidFill>
                <a:effectLst>
                  <a:outerShdw blurRad="38100" dist="38100" dir="2700000" algn="tl">
                    <a:srgbClr val="000000">
                      <a:alpha val="43137"/>
                    </a:srgbClr>
                  </a:outerShdw>
                </a:effectLst>
              </a:rPr>
              <a:t>Examples of Site Survey BCA Features – Cont’d</a:t>
            </a:r>
          </a:p>
        </p:txBody>
      </p:sp>
      <p:graphicFrame>
        <p:nvGraphicFramePr>
          <p:cNvPr id="4" name="Object 3">
            <a:extLst>
              <a:ext uri="{FF2B5EF4-FFF2-40B4-BE49-F238E27FC236}">
                <a16:creationId xmlns:a16="http://schemas.microsoft.com/office/drawing/2014/main" id="{5A7094C5-D94C-4F73-84EB-C9964EB6359F}"/>
              </a:ext>
            </a:extLst>
          </p:cNvPr>
          <p:cNvGraphicFramePr>
            <a:graphicFrameLocks noChangeAspect="1"/>
          </p:cNvGraphicFramePr>
          <p:nvPr>
            <p:extLst>
              <p:ext uri="{D42A27DB-BD31-4B8C-83A1-F6EECF244321}">
                <p14:modId xmlns:p14="http://schemas.microsoft.com/office/powerpoint/2010/main" val="1901504205"/>
              </p:ext>
            </p:extLst>
          </p:nvPr>
        </p:nvGraphicFramePr>
        <p:xfrm>
          <a:off x="509516" y="860534"/>
          <a:ext cx="3829050" cy="5418138"/>
        </p:xfrm>
        <a:graphic>
          <a:graphicData uri="http://schemas.openxmlformats.org/presentationml/2006/ole">
            <mc:AlternateContent xmlns:mc="http://schemas.openxmlformats.org/markup-compatibility/2006">
              <mc:Choice xmlns:v="urn:schemas-microsoft-com:vml" Requires="v">
                <p:oleObj spid="_x0000_s3092" name="Acrobat Document" r:id="rId3" imgW="5667153" imgH="8019618" progId="Acrobat.Document.DC">
                  <p:embed/>
                </p:oleObj>
              </mc:Choice>
              <mc:Fallback>
                <p:oleObj name="Acrobat Document" r:id="rId3" imgW="5667153" imgH="8019618" progId="Acrobat.Document.DC">
                  <p:embed/>
                  <p:pic>
                    <p:nvPicPr>
                      <p:cNvPr id="0" name=""/>
                      <p:cNvPicPr/>
                      <p:nvPr/>
                    </p:nvPicPr>
                    <p:blipFill>
                      <a:blip r:embed="rId4"/>
                      <a:stretch>
                        <a:fillRect/>
                      </a:stretch>
                    </p:blipFill>
                    <p:spPr>
                      <a:xfrm>
                        <a:off x="509516" y="860534"/>
                        <a:ext cx="3829050" cy="541813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B46F242B-5304-4A4B-A5F9-A3B1BF5C5487}"/>
              </a:ext>
            </a:extLst>
          </p:cNvPr>
          <p:cNvGraphicFramePr>
            <a:graphicFrameLocks noChangeAspect="1"/>
          </p:cNvGraphicFramePr>
          <p:nvPr>
            <p:extLst>
              <p:ext uri="{D42A27DB-BD31-4B8C-83A1-F6EECF244321}">
                <p14:modId xmlns:p14="http://schemas.microsoft.com/office/powerpoint/2010/main" val="3822986629"/>
              </p:ext>
            </p:extLst>
          </p:nvPr>
        </p:nvGraphicFramePr>
        <p:xfrm>
          <a:off x="8026400" y="782855"/>
          <a:ext cx="3829050" cy="5418138"/>
        </p:xfrm>
        <a:graphic>
          <a:graphicData uri="http://schemas.openxmlformats.org/presentationml/2006/ole">
            <mc:AlternateContent xmlns:mc="http://schemas.openxmlformats.org/markup-compatibility/2006">
              <mc:Choice xmlns:v="urn:schemas-microsoft-com:vml" Requires="v">
                <p:oleObj spid="_x0000_s3093" name="Acrobat Document" r:id="rId5" imgW="5667153" imgH="8019618" progId="Acrobat.Document.DC">
                  <p:embed/>
                </p:oleObj>
              </mc:Choice>
              <mc:Fallback>
                <p:oleObj name="Acrobat Document" r:id="rId5" imgW="5667153" imgH="8019618" progId="Acrobat.Document.DC">
                  <p:embed/>
                  <p:pic>
                    <p:nvPicPr>
                      <p:cNvPr id="0" name=""/>
                      <p:cNvPicPr/>
                      <p:nvPr/>
                    </p:nvPicPr>
                    <p:blipFill>
                      <a:blip r:embed="rId6"/>
                      <a:stretch>
                        <a:fillRect/>
                      </a:stretch>
                    </p:blipFill>
                    <p:spPr>
                      <a:xfrm>
                        <a:off x="8026400" y="782855"/>
                        <a:ext cx="3829050" cy="541813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A85DA66-5DC9-4B62-904E-52CAB98DA5AD}"/>
              </a:ext>
            </a:extLst>
          </p:cNvPr>
          <p:cNvGraphicFramePr>
            <a:graphicFrameLocks noChangeAspect="1"/>
          </p:cNvGraphicFramePr>
          <p:nvPr>
            <p:extLst>
              <p:ext uri="{D42A27DB-BD31-4B8C-83A1-F6EECF244321}">
                <p14:modId xmlns:p14="http://schemas.microsoft.com/office/powerpoint/2010/main" val="2501258169"/>
              </p:ext>
            </p:extLst>
          </p:nvPr>
        </p:nvGraphicFramePr>
        <p:xfrm>
          <a:off x="4181475" y="860535"/>
          <a:ext cx="3829050" cy="5418137"/>
        </p:xfrm>
        <a:graphic>
          <a:graphicData uri="http://schemas.openxmlformats.org/presentationml/2006/ole">
            <mc:AlternateContent xmlns:mc="http://schemas.openxmlformats.org/markup-compatibility/2006">
              <mc:Choice xmlns:v="urn:schemas-microsoft-com:vml" Requires="v">
                <p:oleObj spid="_x0000_s3094" name="Acrobat Document" r:id="rId7" imgW="5667153" imgH="8019618" progId="Acrobat.Document.DC">
                  <p:embed/>
                </p:oleObj>
              </mc:Choice>
              <mc:Fallback>
                <p:oleObj name="Acrobat Document" r:id="rId7" imgW="5667153" imgH="8019618" progId="Acrobat.Document.DC">
                  <p:embed/>
                  <p:pic>
                    <p:nvPicPr>
                      <p:cNvPr id="0" name=""/>
                      <p:cNvPicPr/>
                      <p:nvPr/>
                    </p:nvPicPr>
                    <p:blipFill>
                      <a:blip r:embed="rId8"/>
                      <a:stretch>
                        <a:fillRect/>
                      </a:stretch>
                    </p:blipFill>
                    <p:spPr>
                      <a:xfrm>
                        <a:off x="4181475" y="860535"/>
                        <a:ext cx="3829050" cy="5418137"/>
                      </a:xfrm>
                      <a:prstGeom prst="rect">
                        <a:avLst/>
                      </a:prstGeom>
                    </p:spPr>
                  </p:pic>
                </p:oleObj>
              </mc:Fallback>
            </mc:AlternateContent>
          </a:graphicData>
        </a:graphic>
      </p:graphicFrame>
    </p:spTree>
    <p:extLst>
      <p:ext uri="{BB962C8B-B14F-4D97-AF65-F5344CB8AC3E}">
        <p14:creationId xmlns:p14="http://schemas.microsoft.com/office/powerpoint/2010/main" val="2754079039"/>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509516" y="136524"/>
            <a:ext cx="10954603" cy="646331"/>
          </a:xfrm>
          <a:prstGeom prst="rect">
            <a:avLst/>
          </a:prstGeom>
          <a:noFill/>
        </p:spPr>
        <p:txBody>
          <a:bodyPr wrap="square" rtlCol="0">
            <a:spAutoFit/>
          </a:bodyPr>
          <a:lstStyle/>
          <a:p>
            <a:pPr algn="ctr"/>
            <a:r>
              <a:rPr lang="en-NZ" sz="3600" dirty="0">
                <a:solidFill>
                  <a:schemeClr val="bg1"/>
                </a:solidFill>
                <a:effectLst>
                  <a:outerShdw blurRad="38100" dist="38100" dir="2700000" algn="tl">
                    <a:srgbClr val="000000">
                      <a:alpha val="43137"/>
                    </a:srgbClr>
                  </a:outerShdw>
                </a:effectLst>
              </a:rPr>
              <a:t>Examples of Site Survey BCA Features – Cont’d</a:t>
            </a:r>
          </a:p>
        </p:txBody>
      </p:sp>
      <p:graphicFrame>
        <p:nvGraphicFramePr>
          <p:cNvPr id="3" name="Object 2">
            <a:extLst>
              <a:ext uri="{FF2B5EF4-FFF2-40B4-BE49-F238E27FC236}">
                <a16:creationId xmlns:a16="http://schemas.microsoft.com/office/drawing/2014/main" id="{95DA68A8-45C9-47DB-8743-E59E1351CC3C}"/>
              </a:ext>
            </a:extLst>
          </p:cNvPr>
          <p:cNvGraphicFramePr>
            <a:graphicFrameLocks noChangeAspect="1"/>
          </p:cNvGraphicFramePr>
          <p:nvPr>
            <p:extLst>
              <p:ext uri="{D42A27DB-BD31-4B8C-83A1-F6EECF244321}">
                <p14:modId xmlns:p14="http://schemas.microsoft.com/office/powerpoint/2010/main" val="4066723356"/>
              </p:ext>
            </p:extLst>
          </p:nvPr>
        </p:nvGraphicFramePr>
        <p:xfrm>
          <a:off x="407195" y="938213"/>
          <a:ext cx="3829050" cy="5418138"/>
        </p:xfrm>
        <a:graphic>
          <a:graphicData uri="http://schemas.openxmlformats.org/presentationml/2006/ole">
            <mc:AlternateContent xmlns:mc="http://schemas.openxmlformats.org/markup-compatibility/2006">
              <mc:Choice xmlns:v="urn:schemas-microsoft-com:vml" Requires="v">
                <p:oleObj spid="_x0000_s4111" name="Acrobat Document" r:id="rId3" imgW="5667153" imgH="8019618" progId="Acrobat.Document.DC">
                  <p:embed/>
                </p:oleObj>
              </mc:Choice>
              <mc:Fallback>
                <p:oleObj name="Acrobat Document" r:id="rId3" imgW="5667153" imgH="8019618" progId="Acrobat.Document.DC">
                  <p:embed/>
                  <p:pic>
                    <p:nvPicPr>
                      <p:cNvPr id="0" name=""/>
                      <p:cNvPicPr/>
                      <p:nvPr/>
                    </p:nvPicPr>
                    <p:blipFill>
                      <a:blip r:embed="rId4"/>
                      <a:stretch>
                        <a:fillRect/>
                      </a:stretch>
                    </p:blipFill>
                    <p:spPr>
                      <a:xfrm>
                        <a:off x="407195" y="938213"/>
                        <a:ext cx="3829050" cy="541813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304AE8CC-47E3-451C-9F9D-E858C19F9697}"/>
              </a:ext>
            </a:extLst>
          </p:cNvPr>
          <p:cNvGraphicFramePr>
            <a:graphicFrameLocks noChangeAspect="1"/>
          </p:cNvGraphicFramePr>
          <p:nvPr>
            <p:extLst>
              <p:ext uri="{D42A27DB-BD31-4B8C-83A1-F6EECF244321}">
                <p14:modId xmlns:p14="http://schemas.microsoft.com/office/powerpoint/2010/main" val="1232962784"/>
              </p:ext>
            </p:extLst>
          </p:nvPr>
        </p:nvGraphicFramePr>
        <p:xfrm>
          <a:off x="4433105" y="860534"/>
          <a:ext cx="3829050" cy="5418138"/>
        </p:xfrm>
        <a:graphic>
          <a:graphicData uri="http://schemas.openxmlformats.org/presentationml/2006/ole">
            <mc:AlternateContent xmlns:mc="http://schemas.openxmlformats.org/markup-compatibility/2006">
              <mc:Choice xmlns:v="urn:schemas-microsoft-com:vml" Requires="v">
                <p:oleObj spid="_x0000_s4112" name="Acrobat Document" r:id="rId5" imgW="5667153" imgH="8019618" progId="Acrobat.Document.DC">
                  <p:embed/>
                </p:oleObj>
              </mc:Choice>
              <mc:Fallback>
                <p:oleObj name="Acrobat Document" r:id="rId5" imgW="5667153" imgH="8019618" progId="Acrobat.Document.DC">
                  <p:embed/>
                  <p:pic>
                    <p:nvPicPr>
                      <p:cNvPr id="0" name=""/>
                      <p:cNvPicPr/>
                      <p:nvPr/>
                    </p:nvPicPr>
                    <p:blipFill>
                      <a:blip r:embed="rId6"/>
                      <a:stretch>
                        <a:fillRect/>
                      </a:stretch>
                    </p:blipFill>
                    <p:spPr>
                      <a:xfrm>
                        <a:off x="4433105" y="860534"/>
                        <a:ext cx="3829050" cy="541813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FD61267-A587-4BAC-917B-6006280770AB}"/>
              </a:ext>
            </a:extLst>
          </p:cNvPr>
          <p:cNvGraphicFramePr>
            <a:graphicFrameLocks noChangeAspect="1"/>
          </p:cNvGraphicFramePr>
          <p:nvPr>
            <p:extLst>
              <p:ext uri="{D42A27DB-BD31-4B8C-83A1-F6EECF244321}">
                <p14:modId xmlns:p14="http://schemas.microsoft.com/office/powerpoint/2010/main" val="867571111"/>
              </p:ext>
            </p:extLst>
          </p:nvPr>
        </p:nvGraphicFramePr>
        <p:xfrm>
          <a:off x="8175667" y="860534"/>
          <a:ext cx="3829050" cy="5418137"/>
        </p:xfrm>
        <a:graphic>
          <a:graphicData uri="http://schemas.openxmlformats.org/presentationml/2006/ole">
            <mc:AlternateContent xmlns:mc="http://schemas.openxmlformats.org/markup-compatibility/2006">
              <mc:Choice xmlns:v="urn:schemas-microsoft-com:vml" Requires="v">
                <p:oleObj spid="_x0000_s4113" name="Acrobat Document" r:id="rId7" imgW="5667153" imgH="8019618" progId="Acrobat.Document.DC">
                  <p:embed/>
                </p:oleObj>
              </mc:Choice>
              <mc:Fallback>
                <p:oleObj name="Acrobat Document" r:id="rId7" imgW="5667153" imgH="8019618" progId="Acrobat.Document.DC">
                  <p:embed/>
                  <p:pic>
                    <p:nvPicPr>
                      <p:cNvPr id="0" name=""/>
                      <p:cNvPicPr/>
                      <p:nvPr/>
                    </p:nvPicPr>
                    <p:blipFill>
                      <a:blip r:embed="rId8"/>
                      <a:stretch>
                        <a:fillRect/>
                      </a:stretch>
                    </p:blipFill>
                    <p:spPr>
                      <a:xfrm>
                        <a:off x="8175667" y="860534"/>
                        <a:ext cx="3829050" cy="5418137"/>
                      </a:xfrm>
                      <a:prstGeom prst="rect">
                        <a:avLst/>
                      </a:prstGeom>
                    </p:spPr>
                  </p:pic>
                </p:oleObj>
              </mc:Fallback>
            </mc:AlternateContent>
          </a:graphicData>
        </a:graphic>
      </p:graphicFrame>
    </p:spTree>
    <p:extLst>
      <p:ext uri="{BB962C8B-B14F-4D97-AF65-F5344CB8AC3E}">
        <p14:creationId xmlns:p14="http://schemas.microsoft.com/office/powerpoint/2010/main" val="1667873124"/>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2"/>
          </p:nvPr>
        </p:nvSpPr>
        <p:spPr>
          <a:xfrm>
            <a:off x="1922463" y="6249989"/>
            <a:ext cx="1612900" cy="231775"/>
          </a:xfrm>
        </p:spPr>
        <p:txBody>
          <a:bodyPr/>
          <a:lstStyle/>
          <a:p>
            <a:pPr algn="l">
              <a:defRPr/>
            </a:pPr>
            <a:fld id="{05F10445-56FB-472D-8B9C-B96BB1D223DD}" type="slidenum">
              <a:rPr lang="en-GB" smtClean="0"/>
              <a:pPr algn="l">
                <a:defRPr/>
              </a:pPr>
              <a:t>7</a:t>
            </a:fld>
            <a:endParaRPr lang="en-GB" dirty="0"/>
          </a:p>
        </p:txBody>
      </p:sp>
      <p:sp>
        <p:nvSpPr>
          <p:cNvPr id="3075" name="Footer Placeholder 4"/>
          <p:cNvSpPr>
            <a:spLocks noGrp="1"/>
          </p:cNvSpPr>
          <p:nvPr>
            <p:ph type="ftr" sz="quarter" idx="11"/>
          </p:nvPr>
        </p:nvSpPr>
        <p:spPr/>
        <p:txBody>
          <a:bodyPr/>
          <a:lstStyle/>
          <a:p>
            <a:pPr>
              <a:defRPr/>
            </a:pPr>
            <a:r>
              <a:rPr lang="en-GB" dirty="0"/>
              <a:t>© Unitec New Zealand</a:t>
            </a:r>
          </a:p>
        </p:txBody>
      </p:sp>
      <p:sp>
        <p:nvSpPr>
          <p:cNvPr id="7" name="Freeform 6"/>
          <p:cNvSpPr/>
          <p:nvPr/>
        </p:nvSpPr>
        <p:spPr>
          <a:xfrm>
            <a:off x="4826000" y="2019300"/>
            <a:ext cx="19050" cy="717550"/>
          </a:xfrm>
          <a:custGeom>
            <a:avLst/>
            <a:gdLst>
              <a:gd name="connsiteX0" fmla="*/ 19050 w 19050"/>
              <a:gd name="connsiteY0" fmla="*/ 0 h 717550"/>
              <a:gd name="connsiteX1" fmla="*/ 12700 w 19050"/>
              <a:gd name="connsiteY1" fmla="*/ 495300 h 717550"/>
              <a:gd name="connsiteX2" fmla="*/ 6350 w 19050"/>
              <a:gd name="connsiteY2" fmla="*/ 635000 h 717550"/>
              <a:gd name="connsiteX3" fmla="*/ 0 w 19050"/>
              <a:gd name="connsiteY3" fmla="*/ 717550 h 717550"/>
            </a:gdLst>
            <a:ahLst/>
            <a:cxnLst>
              <a:cxn ang="0">
                <a:pos x="connsiteX0" y="connsiteY0"/>
              </a:cxn>
              <a:cxn ang="0">
                <a:pos x="connsiteX1" y="connsiteY1"/>
              </a:cxn>
              <a:cxn ang="0">
                <a:pos x="connsiteX2" y="connsiteY2"/>
              </a:cxn>
              <a:cxn ang="0">
                <a:pos x="connsiteX3" y="connsiteY3"/>
              </a:cxn>
            </a:cxnLst>
            <a:rect l="l" t="t" r="r" b="b"/>
            <a:pathLst>
              <a:path w="19050" h="717550">
                <a:moveTo>
                  <a:pt x="19050" y="0"/>
                </a:moveTo>
                <a:cubicBezTo>
                  <a:pt x="16933" y="165100"/>
                  <a:pt x="16002" y="330219"/>
                  <a:pt x="12700" y="495300"/>
                </a:cubicBezTo>
                <a:cubicBezTo>
                  <a:pt x="11768" y="541905"/>
                  <a:pt x="9009" y="588461"/>
                  <a:pt x="6350" y="635000"/>
                </a:cubicBezTo>
                <a:cubicBezTo>
                  <a:pt x="4776" y="662553"/>
                  <a:pt x="0" y="717550"/>
                  <a:pt x="0" y="71755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8" name="Freeform 7"/>
          <p:cNvSpPr/>
          <p:nvPr/>
        </p:nvSpPr>
        <p:spPr>
          <a:xfrm>
            <a:off x="4654550" y="2774950"/>
            <a:ext cx="109116" cy="163513"/>
          </a:xfrm>
          <a:custGeom>
            <a:avLst/>
            <a:gdLst>
              <a:gd name="connsiteX0" fmla="*/ 0 w 109116"/>
              <a:gd name="connsiteY0" fmla="*/ 127000 h 146050"/>
              <a:gd name="connsiteX1" fmla="*/ 63500 w 109116"/>
              <a:gd name="connsiteY1" fmla="*/ 133350 h 146050"/>
              <a:gd name="connsiteX2" fmla="*/ 107950 w 109116"/>
              <a:gd name="connsiteY2" fmla="*/ 139700 h 146050"/>
              <a:gd name="connsiteX3" fmla="*/ 88900 w 109116"/>
              <a:gd name="connsiteY3" fmla="*/ 146050 h 146050"/>
              <a:gd name="connsiteX4" fmla="*/ 76200 w 109116"/>
              <a:gd name="connsiteY4" fmla="*/ 107950 h 146050"/>
              <a:gd name="connsiteX5" fmla="*/ 69850 w 109116"/>
              <a:gd name="connsiteY5" fmla="*/ 88900 h 146050"/>
              <a:gd name="connsiteX6" fmla="*/ 57150 w 109116"/>
              <a:gd name="connsiteY6" fmla="*/ 69850 h 146050"/>
              <a:gd name="connsiteX7" fmla="*/ 57150 w 109116"/>
              <a:gd name="connsiteY7" fmla="*/ 0 h 14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16" h="146050">
                <a:moveTo>
                  <a:pt x="0" y="127000"/>
                </a:moveTo>
                <a:lnTo>
                  <a:pt x="63500" y="133350"/>
                </a:lnTo>
                <a:cubicBezTo>
                  <a:pt x="78365" y="135099"/>
                  <a:pt x="94563" y="133007"/>
                  <a:pt x="107950" y="139700"/>
                </a:cubicBezTo>
                <a:cubicBezTo>
                  <a:pt x="113937" y="142693"/>
                  <a:pt x="95250" y="143933"/>
                  <a:pt x="88900" y="146050"/>
                </a:cubicBezTo>
                <a:lnTo>
                  <a:pt x="76200" y="107950"/>
                </a:lnTo>
                <a:cubicBezTo>
                  <a:pt x="74083" y="101600"/>
                  <a:pt x="73563" y="94469"/>
                  <a:pt x="69850" y="88900"/>
                </a:cubicBezTo>
                <a:cubicBezTo>
                  <a:pt x="65617" y="82550"/>
                  <a:pt x="58229" y="77405"/>
                  <a:pt x="57150" y="69850"/>
                </a:cubicBezTo>
                <a:cubicBezTo>
                  <a:pt x="53857" y="46801"/>
                  <a:pt x="57150" y="23283"/>
                  <a:pt x="57150" y="0"/>
                </a:cubicBezTo>
              </a:path>
            </a:pathLst>
          </a:custGeom>
          <a:no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9" name="Freeform 8"/>
          <p:cNvSpPr/>
          <p:nvPr/>
        </p:nvSpPr>
        <p:spPr>
          <a:xfrm>
            <a:off x="2349500" y="2571750"/>
            <a:ext cx="177800" cy="0"/>
          </a:xfrm>
          <a:custGeom>
            <a:avLst/>
            <a:gdLst>
              <a:gd name="connsiteX0" fmla="*/ 177800 w 177800"/>
              <a:gd name="connsiteY0" fmla="*/ 0 h 0"/>
              <a:gd name="connsiteX1" fmla="*/ 0 w 177800"/>
              <a:gd name="connsiteY1" fmla="*/ 0 h 0"/>
            </a:gdLst>
            <a:ahLst/>
            <a:cxnLst>
              <a:cxn ang="0">
                <a:pos x="connsiteX0" y="connsiteY0"/>
              </a:cxn>
              <a:cxn ang="0">
                <a:pos x="connsiteX1" y="connsiteY1"/>
              </a:cxn>
            </a:cxnLst>
            <a:rect l="l" t="t" r="r" b="b"/>
            <a:pathLst>
              <a:path w="177800">
                <a:moveTo>
                  <a:pt x="177800" y="0"/>
                </a:moveTo>
                <a:lnTo>
                  <a:pt x="0" y="0"/>
                </a:lnTo>
              </a:path>
            </a:pathLst>
          </a:custGeom>
          <a:no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0" name="Freeform 9"/>
          <p:cNvSpPr/>
          <p:nvPr/>
        </p:nvSpPr>
        <p:spPr>
          <a:xfrm>
            <a:off x="2482850" y="2695602"/>
            <a:ext cx="374650" cy="295249"/>
          </a:xfrm>
          <a:custGeom>
            <a:avLst/>
            <a:gdLst>
              <a:gd name="connsiteX0" fmla="*/ 0 w 374650"/>
              <a:gd name="connsiteY0" fmla="*/ 3149 h 295249"/>
              <a:gd name="connsiteX1" fmla="*/ 127000 w 374650"/>
              <a:gd name="connsiteY1" fmla="*/ 9499 h 295249"/>
              <a:gd name="connsiteX2" fmla="*/ 133350 w 374650"/>
              <a:gd name="connsiteY2" fmla="*/ 66649 h 295249"/>
              <a:gd name="connsiteX3" fmla="*/ 177800 w 374650"/>
              <a:gd name="connsiteY3" fmla="*/ 117449 h 295249"/>
              <a:gd name="connsiteX4" fmla="*/ 184150 w 374650"/>
              <a:gd name="connsiteY4" fmla="*/ 136499 h 295249"/>
              <a:gd name="connsiteX5" fmla="*/ 209550 w 374650"/>
              <a:gd name="connsiteY5" fmla="*/ 174599 h 295249"/>
              <a:gd name="connsiteX6" fmla="*/ 241300 w 374650"/>
              <a:gd name="connsiteY6" fmla="*/ 219049 h 295249"/>
              <a:gd name="connsiteX7" fmla="*/ 254000 w 374650"/>
              <a:gd name="connsiteY7" fmla="*/ 238099 h 295249"/>
              <a:gd name="connsiteX8" fmla="*/ 336550 w 374650"/>
              <a:gd name="connsiteY8" fmla="*/ 263499 h 295249"/>
              <a:gd name="connsiteX9" fmla="*/ 355600 w 374650"/>
              <a:gd name="connsiteY9" fmla="*/ 269849 h 295249"/>
              <a:gd name="connsiteX10" fmla="*/ 374650 w 374650"/>
              <a:gd name="connsiteY10" fmla="*/ 295249 h 29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650" h="295249">
                <a:moveTo>
                  <a:pt x="0" y="3149"/>
                </a:moveTo>
                <a:cubicBezTo>
                  <a:pt x="42333" y="5266"/>
                  <a:pt x="88731" y="-8724"/>
                  <a:pt x="127000" y="9499"/>
                </a:cubicBezTo>
                <a:cubicBezTo>
                  <a:pt x="144305" y="17740"/>
                  <a:pt x="127289" y="48465"/>
                  <a:pt x="133350" y="66649"/>
                </a:cubicBezTo>
                <a:cubicBezTo>
                  <a:pt x="143933" y="98399"/>
                  <a:pt x="155575" y="102632"/>
                  <a:pt x="177800" y="117449"/>
                </a:cubicBezTo>
                <a:cubicBezTo>
                  <a:pt x="179917" y="123799"/>
                  <a:pt x="180899" y="130648"/>
                  <a:pt x="184150" y="136499"/>
                </a:cubicBezTo>
                <a:cubicBezTo>
                  <a:pt x="191563" y="149842"/>
                  <a:pt x="204723" y="160119"/>
                  <a:pt x="209550" y="174599"/>
                </a:cubicBezTo>
                <a:cubicBezTo>
                  <a:pt x="224367" y="219049"/>
                  <a:pt x="209550" y="208466"/>
                  <a:pt x="241300" y="219049"/>
                </a:cubicBezTo>
                <a:cubicBezTo>
                  <a:pt x="245533" y="225399"/>
                  <a:pt x="248604" y="232703"/>
                  <a:pt x="254000" y="238099"/>
                </a:cubicBezTo>
                <a:cubicBezTo>
                  <a:pt x="275224" y="259323"/>
                  <a:pt x="309623" y="259652"/>
                  <a:pt x="336550" y="263499"/>
                </a:cubicBezTo>
                <a:cubicBezTo>
                  <a:pt x="342900" y="265616"/>
                  <a:pt x="350867" y="265116"/>
                  <a:pt x="355600" y="269849"/>
                </a:cubicBezTo>
                <a:cubicBezTo>
                  <a:pt x="394834" y="309083"/>
                  <a:pt x="333769" y="274809"/>
                  <a:pt x="374650" y="295249"/>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2" name="Freeform 11"/>
          <p:cNvSpPr/>
          <p:nvPr/>
        </p:nvSpPr>
        <p:spPr>
          <a:xfrm>
            <a:off x="2952751" y="2965451"/>
            <a:ext cx="1781175" cy="417605"/>
          </a:xfrm>
          <a:custGeom>
            <a:avLst/>
            <a:gdLst>
              <a:gd name="connsiteX0" fmla="*/ 0 w 1714507"/>
              <a:gd name="connsiteY0" fmla="*/ 82550 h 385855"/>
              <a:gd name="connsiteX1" fmla="*/ 50800 w 1714507"/>
              <a:gd name="connsiteY1" fmla="*/ 120650 h 385855"/>
              <a:gd name="connsiteX2" fmla="*/ 69850 w 1714507"/>
              <a:gd name="connsiteY2" fmla="*/ 127000 h 385855"/>
              <a:gd name="connsiteX3" fmla="*/ 88900 w 1714507"/>
              <a:gd name="connsiteY3" fmla="*/ 139700 h 385855"/>
              <a:gd name="connsiteX4" fmla="*/ 127000 w 1714507"/>
              <a:gd name="connsiteY4" fmla="*/ 152400 h 385855"/>
              <a:gd name="connsiteX5" fmla="*/ 171450 w 1714507"/>
              <a:gd name="connsiteY5" fmla="*/ 165100 h 385855"/>
              <a:gd name="connsiteX6" fmla="*/ 190500 w 1714507"/>
              <a:gd name="connsiteY6" fmla="*/ 177800 h 385855"/>
              <a:gd name="connsiteX7" fmla="*/ 209550 w 1714507"/>
              <a:gd name="connsiteY7" fmla="*/ 184150 h 385855"/>
              <a:gd name="connsiteX8" fmla="*/ 228600 w 1714507"/>
              <a:gd name="connsiteY8" fmla="*/ 196850 h 385855"/>
              <a:gd name="connsiteX9" fmla="*/ 266700 w 1714507"/>
              <a:gd name="connsiteY9" fmla="*/ 209550 h 385855"/>
              <a:gd name="connsiteX10" fmla="*/ 311150 w 1714507"/>
              <a:gd name="connsiteY10" fmla="*/ 222250 h 385855"/>
              <a:gd name="connsiteX11" fmla="*/ 368300 w 1714507"/>
              <a:gd name="connsiteY11" fmla="*/ 228600 h 385855"/>
              <a:gd name="connsiteX12" fmla="*/ 406400 w 1714507"/>
              <a:gd name="connsiteY12" fmla="*/ 260350 h 385855"/>
              <a:gd name="connsiteX13" fmla="*/ 444500 w 1714507"/>
              <a:gd name="connsiteY13" fmla="*/ 285750 h 385855"/>
              <a:gd name="connsiteX14" fmla="*/ 457200 w 1714507"/>
              <a:gd name="connsiteY14" fmla="*/ 304800 h 385855"/>
              <a:gd name="connsiteX15" fmla="*/ 527050 w 1714507"/>
              <a:gd name="connsiteY15" fmla="*/ 323850 h 385855"/>
              <a:gd name="connsiteX16" fmla="*/ 552450 w 1714507"/>
              <a:gd name="connsiteY16" fmla="*/ 330200 h 385855"/>
              <a:gd name="connsiteX17" fmla="*/ 603250 w 1714507"/>
              <a:gd name="connsiteY17" fmla="*/ 342900 h 385855"/>
              <a:gd name="connsiteX18" fmla="*/ 679450 w 1714507"/>
              <a:gd name="connsiteY18" fmla="*/ 349250 h 385855"/>
              <a:gd name="connsiteX19" fmla="*/ 749300 w 1714507"/>
              <a:gd name="connsiteY19" fmla="*/ 361950 h 385855"/>
              <a:gd name="connsiteX20" fmla="*/ 869950 w 1714507"/>
              <a:gd name="connsiteY20" fmla="*/ 368300 h 385855"/>
              <a:gd name="connsiteX21" fmla="*/ 1276350 w 1714507"/>
              <a:gd name="connsiteY21" fmla="*/ 368300 h 385855"/>
              <a:gd name="connsiteX22" fmla="*/ 1314450 w 1714507"/>
              <a:gd name="connsiteY22" fmla="*/ 355600 h 385855"/>
              <a:gd name="connsiteX23" fmla="*/ 1333500 w 1714507"/>
              <a:gd name="connsiteY23" fmla="*/ 349250 h 385855"/>
              <a:gd name="connsiteX24" fmla="*/ 1346200 w 1714507"/>
              <a:gd name="connsiteY24" fmla="*/ 330200 h 385855"/>
              <a:gd name="connsiteX25" fmla="*/ 1365250 w 1714507"/>
              <a:gd name="connsiteY25" fmla="*/ 311150 h 385855"/>
              <a:gd name="connsiteX26" fmla="*/ 1371600 w 1714507"/>
              <a:gd name="connsiteY26" fmla="*/ 292100 h 385855"/>
              <a:gd name="connsiteX27" fmla="*/ 1397000 w 1714507"/>
              <a:gd name="connsiteY27" fmla="*/ 279400 h 385855"/>
              <a:gd name="connsiteX28" fmla="*/ 1435100 w 1714507"/>
              <a:gd name="connsiteY28" fmla="*/ 254000 h 385855"/>
              <a:gd name="connsiteX29" fmla="*/ 1454150 w 1714507"/>
              <a:gd name="connsiteY29" fmla="*/ 247650 h 385855"/>
              <a:gd name="connsiteX30" fmla="*/ 1492250 w 1714507"/>
              <a:gd name="connsiteY30" fmla="*/ 215900 h 385855"/>
              <a:gd name="connsiteX31" fmla="*/ 1511300 w 1714507"/>
              <a:gd name="connsiteY31" fmla="*/ 203200 h 385855"/>
              <a:gd name="connsiteX32" fmla="*/ 1543050 w 1714507"/>
              <a:gd name="connsiteY32" fmla="*/ 165100 h 385855"/>
              <a:gd name="connsiteX33" fmla="*/ 1555750 w 1714507"/>
              <a:gd name="connsiteY33" fmla="*/ 146050 h 385855"/>
              <a:gd name="connsiteX34" fmla="*/ 1593850 w 1714507"/>
              <a:gd name="connsiteY34" fmla="*/ 120650 h 385855"/>
              <a:gd name="connsiteX35" fmla="*/ 1612900 w 1714507"/>
              <a:gd name="connsiteY35" fmla="*/ 107950 h 385855"/>
              <a:gd name="connsiteX36" fmla="*/ 1651000 w 1714507"/>
              <a:gd name="connsiteY36" fmla="*/ 76200 h 385855"/>
              <a:gd name="connsiteX37" fmla="*/ 1689100 w 1714507"/>
              <a:gd name="connsiteY37" fmla="*/ 44450 h 385855"/>
              <a:gd name="connsiteX38" fmla="*/ 1714500 w 1714507"/>
              <a:gd name="connsiteY38" fmla="*/ 0 h 385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14507" h="385855">
                <a:moveTo>
                  <a:pt x="0" y="82550"/>
                </a:moveTo>
                <a:cubicBezTo>
                  <a:pt x="7788" y="88781"/>
                  <a:pt x="37321" y="113911"/>
                  <a:pt x="50800" y="120650"/>
                </a:cubicBezTo>
                <a:cubicBezTo>
                  <a:pt x="56787" y="123643"/>
                  <a:pt x="63863" y="124007"/>
                  <a:pt x="69850" y="127000"/>
                </a:cubicBezTo>
                <a:cubicBezTo>
                  <a:pt x="76676" y="130413"/>
                  <a:pt x="81926" y="136600"/>
                  <a:pt x="88900" y="139700"/>
                </a:cubicBezTo>
                <a:cubicBezTo>
                  <a:pt x="101133" y="145137"/>
                  <a:pt x="114013" y="149153"/>
                  <a:pt x="127000" y="152400"/>
                </a:cubicBezTo>
                <a:cubicBezTo>
                  <a:pt x="135138" y="154435"/>
                  <a:pt x="162340" y="160545"/>
                  <a:pt x="171450" y="165100"/>
                </a:cubicBezTo>
                <a:cubicBezTo>
                  <a:pt x="178276" y="168513"/>
                  <a:pt x="183674" y="174387"/>
                  <a:pt x="190500" y="177800"/>
                </a:cubicBezTo>
                <a:cubicBezTo>
                  <a:pt x="196487" y="180793"/>
                  <a:pt x="203563" y="181157"/>
                  <a:pt x="209550" y="184150"/>
                </a:cubicBezTo>
                <a:cubicBezTo>
                  <a:pt x="216376" y="187563"/>
                  <a:pt x="221626" y="193750"/>
                  <a:pt x="228600" y="196850"/>
                </a:cubicBezTo>
                <a:cubicBezTo>
                  <a:pt x="240833" y="202287"/>
                  <a:pt x="254000" y="205317"/>
                  <a:pt x="266700" y="209550"/>
                </a:cubicBezTo>
                <a:cubicBezTo>
                  <a:pt x="280925" y="214292"/>
                  <a:pt x="296342" y="219972"/>
                  <a:pt x="311150" y="222250"/>
                </a:cubicBezTo>
                <a:cubicBezTo>
                  <a:pt x="330094" y="225165"/>
                  <a:pt x="349250" y="226483"/>
                  <a:pt x="368300" y="228600"/>
                </a:cubicBezTo>
                <a:cubicBezTo>
                  <a:pt x="436373" y="273982"/>
                  <a:pt x="333061" y="203308"/>
                  <a:pt x="406400" y="260350"/>
                </a:cubicBezTo>
                <a:cubicBezTo>
                  <a:pt x="418448" y="269721"/>
                  <a:pt x="444500" y="285750"/>
                  <a:pt x="444500" y="285750"/>
                </a:cubicBezTo>
                <a:cubicBezTo>
                  <a:pt x="448733" y="292100"/>
                  <a:pt x="450728" y="300755"/>
                  <a:pt x="457200" y="304800"/>
                </a:cubicBezTo>
                <a:cubicBezTo>
                  <a:pt x="473606" y="315054"/>
                  <a:pt x="507918" y="319599"/>
                  <a:pt x="527050" y="323850"/>
                </a:cubicBezTo>
                <a:cubicBezTo>
                  <a:pt x="535569" y="325743"/>
                  <a:pt x="544059" y="327802"/>
                  <a:pt x="552450" y="330200"/>
                </a:cubicBezTo>
                <a:cubicBezTo>
                  <a:pt x="578395" y="337613"/>
                  <a:pt x="570329" y="339027"/>
                  <a:pt x="603250" y="342900"/>
                </a:cubicBezTo>
                <a:cubicBezTo>
                  <a:pt x="628563" y="345878"/>
                  <a:pt x="654050" y="347133"/>
                  <a:pt x="679450" y="349250"/>
                </a:cubicBezTo>
                <a:cubicBezTo>
                  <a:pt x="710264" y="359521"/>
                  <a:pt x="703141" y="358531"/>
                  <a:pt x="749300" y="361950"/>
                </a:cubicBezTo>
                <a:cubicBezTo>
                  <a:pt x="789462" y="364925"/>
                  <a:pt x="829733" y="366183"/>
                  <a:pt x="869950" y="368300"/>
                </a:cubicBezTo>
                <a:cubicBezTo>
                  <a:pt x="1020224" y="398355"/>
                  <a:pt x="936639" y="383979"/>
                  <a:pt x="1276350" y="368300"/>
                </a:cubicBezTo>
                <a:cubicBezTo>
                  <a:pt x="1289723" y="367683"/>
                  <a:pt x="1301750" y="359833"/>
                  <a:pt x="1314450" y="355600"/>
                </a:cubicBezTo>
                <a:lnTo>
                  <a:pt x="1333500" y="349250"/>
                </a:lnTo>
                <a:cubicBezTo>
                  <a:pt x="1337733" y="342900"/>
                  <a:pt x="1341314" y="336063"/>
                  <a:pt x="1346200" y="330200"/>
                </a:cubicBezTo>
                <a:cubicBezTo>
                  <a:pt x="1351949" y="323301"/>
                  <a:pt x="1360269" y="318622"/>
                  <a:pt x="1365250" y="311150"/>
                </a:cubicBezTo>
                <a:cubicBezTo>
                  <a:pt x="1368963" y="305581"/>
                  <a:pt x="1366867" y="296833"/>
                  <a:pt x="1371600" y="292100"/>
                </a:cubicBezTo>
                <a:cubicBezTo>
                  <a:pt x="1378293" y="285407"/>
                  <a:pt x="1388883" y="284270"/>
                  <a:pt x="1397000" y="279400"/>
                </a:cubicBezTo>
                <a:cubicBezTo>
                  <a:pt x="1410088" y="271547"/>
                  <a:pt x="1420620" y="258827"/>
                  <a:pt x="1435100" y="254000"/>
                </a:cubicBezTo>
                <a:cubicBezTo>
                  <a:pt x="1441450" y="251883"/>
                  <a:pt x="1448163" y="250643"/>
                  <a:pt x="1454150" y="247650"/>
                </a:cubicBezTo>
                <a:cubicBezTo>
                  <a:pt x="1477799" y="235826"/>
                  <a:pt x="1471184" y="233455"/>
                  <a:pt x="1492250" y="215900"/>
                </a:cubicBezTo>
                <a:cubicBezTo>
                  <a:pt x="1498113" y="211014"/>
                  <a:pt x="1504950" y="207433"/>
                  <a:pt x="1511300" y="203200"/>
                </a:cubicBezTo>
                <a:cubicBezTo>
                  <a:pt x="1542832" y="155902"/>
                  <a:pt x="1502306" y="213993"/>
                  <a:pt x="1543050" y="165100"/>
                </a:cubicBezTo>
                <a:cubicBezTo>
                  <a:pt x="1547936" y="159237"/>
                  <a:pt x="1550007" y="151076"/>
                  <a:pt x="1555750" y="146050"/>
                </a:cubicBezTo>
                <a:cubicBezTo>
                  <a:pt x="1567237" y="135999"/>
                  <a:pt x="1581150" y="129117"/>
                  <a:pt x="1593850" y="120650"/>
                </a:cubicBezTo>
                <a:cubicBezTo>
                  <a:pt x="1600200" y="116417"/>
                  <a:pt x="1607504" y="113346"/>
                  <a:pt x="1612900" y="107950"/>
                </a:cubicBezTo>
                <a:cubicBezTo>
                  <a:pt x="1668555" y="52295"/>
                  <a:pt x="1597956" y="120403"/>
                  <a:pt x="1651000" y="76200"/>
                </a:cubicBezTo>
                <a:cubicBezTo>
                  <a:pt x="1699893" y="35456"/>
                  <a:pt x="1641802" y="75982"/>
                  <a:pt x="1689100" y="44450"/>
                </a:cubicBezTo>
                <a:cubicBezTo>
                  <a:pt x="1715674" y="4589"/>
                  <a:pt x="1714500" y="21614"/>
                  <a:pt x="1714500" y="0"/>
                </a:cubicBezTo>
              </a:path>
            </a:pathLst>
          </a:custGeom>
          <a:solidFill>
            <a:schemeClr val="bg1"/>
          </a:solidFill>
          <a:ln w="762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13" name="Freeform 12"/>
          <p:cNvSpPr/>
          <p:nvPr/>
        </p:nvSpPr>
        <p:spPr>
          <a:xfrm>
            <a:off x="4767533" y="2678906"/>
            <a:ext cx="11636" cy="128588"/>
          </a:xfrm>
          <a:custGeom>
            <a:avLst/>
            <a:gdLst>
              <a:gd name="connsiteX0" fmla="*/ 11636 w 11636"/>
              <a:gd name="connsiteY0" fmla="*/ 128588 h 128588"/>
              <a:gd name="connsiteX1" fmla="*/ 6873 w 11636"/>
              <a:gd name="connsiteY1" fmla="*/ 116682 h 128588"/>
              <a:gd name="connsiteX2" fmla="*/ 4492 w 11636"/>
              <a:gd name="connsiteY2" fmla="*/ 0 h 128588"/>
            </a:gdLst>
            <a:ahLst/>
            <a:cxnLst>
              <a:cxn ang="0">
                <a:pos x="connsiteX0" y="connsiteY0"/>
              </a:cxn>
              <a:cxn ang="0">
                <a:pos x="connsiteX1" y="connsiteY1"/>
              </a:cxn>
              <a:cxn ang="0">
                <a:pos x="connsiteX2" y="connsiteY2"/>
              </a:cxn>
            </a:cxnLst>
            <a:rect l="l" t="t" r="r" b="b"/>
            <a:pathLst>
              <a:path w="11636" h="128588">
                <a:moveTo>
                  <a:pt x="11636" y="128588"/>
                </a:moveTo>
                <a:cubicBezTo>
                  <a:pt x="10048" y="124619"/>
                  <a:pt x="8374" y="120684"/>
                  <a:pt x="6873" y="116682"/>
                </a:cubicBezTo>
                <a:cubicBezTo>
                  <a:pt x="-7053" y="79548"/>
                  <a:pt x="4492" y="44421"/>
                  <a:pt x="4492" y="0"/>
                </a:cubicBezTo>
              </a:path>
            </a:pathLst>
          </a:custGeom>
          <a:no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NZ"/>
          </a:p>
        </p:txBody>
      </p:sp>
      <p:sp>
        <p:nvSpPr>
          <p:cNvPr id="33" name="TextBox 32">
            <a:extLst>
              <a:ext uri="{FF2B5EF4-FFF2-40B4-BE49-F238E27FC236}">
                <a16:creationId xmlns:a16="http://schemas.microsoft.com/office/drawing/2014/main" id="{0FEC7D90-D9E9-4D59-BF22-6DD19D330246}"/>
              </a:ext>
            </a:extLst>
          </p:cNvPr>
          <p:cNvSpPr txBox="1"/>
          <p:nvPr/>
        </p:nvSpPr>
        <p:spPr>
          <a:xfrm>
            <a:off x="2274631" y="414515"/>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Levelling Instrument Parts</a:t>
            </a:r>
          </a:p>
        </p:txBody>
      </p:sp>
      <p:sp>
        <p:nvSpPr>
          <p:cNvPr id="3" name="Rectangle 2">
            <a:extLst>
              <a:ext uri="{FF2B5EF4-FFF2-40B4-BE49-F238E27FC236}">
                <a16:creationId xmlns:a16="http://schemas.microsoft.com/office/drawing/2014/main" id="{E932D391-7055-4E1F-BB5C-C368C7F1225B}"/>
              </a:ext>
            </a:extLst>
          </p:cNvPr>
          <p:cNvSpPr/>
          <p:nvPr/>
        </p:nvSpPr>
        <p:spPr>
          <a:xfrm>
            <a:off x="459318" y="2158590"/>
            <a:ext cx="6096000" cy="369332"/>
          </a:xfrm>
          <a:prstGeom prst="rect">
            <a:avLst/>
          </a:prstGeom>
        </p:spPr>
        <p:txBody>
          <a:bodyPr>
            <a:spAutoFit/>
          </a:bodyPr>
          <a:lstStyle/>
          <a:p>
            <a:r>
              <a:rPr lang="en-NZ" dirty="0"/>
              <a:t>.</a:t>
            </a:r>
          </a:p>
        </p:txBody>
      </p:sp>
      <p:pic>
        <p:nvPicPr>
          <p:cNvPr id="11" name="Picture 10">
            <a:extLst>
              <a:ext uri="{FF2B5EF4-FFF2-40B4-BE49-F238E27FC236}">
                <a16:creationId xmlns:a16="http://schemas.microsoft.com/office/drawing/2014/main" id="{200D04D3-EF26-4F8A-AAC5-0BB8FBAD1147}"/>
              </a:ext>
            </a:extLst>
          </p:cNvPr>
          <p:cNvPicPr>
            <a:picLocks noChangeAspect="1"/>
          </p:cNvPicPr>
          <p:nvPr/>
        </p:nvPicPr>
        <p:blipFill>
          <a:blip r:embed="rId2"/>
          <a:stretch>
            <a:fillRect/>
          </a:stretch>
        </p:blipFill>
        <p:spPr>
          <a:xfrm>
            <a:off x="2126192" y="2458303"/>
            <a:ext cx="7582958" cy="3620005"/>
          </a:xfrm>
          <a:prstGeom prst="rect">
            <a:avLst/>
          </a:prstGeom>
        </p:spPr>
      </p:pic>
    </p:spTree>
    <p:extLst>
      <p:ext uri="{BB962C8B-B14F-4D97-AF65-F5344CB8AC3E}">
        <p14:creationId xmlns:p14="http://schemas.microsoft.com/office/powerpoint/2010/main" val="243042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Definitions </a:t>
            </a:r>
          </a:p>
        </p:txBody>
      </p:sp>
      <p:sp>
        <p:nvSpPr>
          <p:cNvPr id="3" name="Rectangle 2">
            <a:extLst>
              <a:ext uri="{FF2B5EF4-FFF2-40B4-BE49-F238E27FC236}">
                <a16:creationId xmlns:a16="http://schemas.microsoft.com/office/drawing/2014/main" id="{AA7207CB-86BE-471E-870B-C4357F4395D2}"/>
              </a:ext>
            </a:extLst>
          </p:cNvPr>
          <p:cNvSpPr/>
          <p:nvPr/>
        </p:nvSpPr>
        <p:spPr>
          <a:xfrm>
            <a:off x="381000" y="1001039"/>
            <a:ext cx="11112500" cy="5355312"/>
          </a:xfrm>
          <a:prstGeom prst="rect">
            <a:avLst/>
          </a:prstGeom>
        </p:spPr>
        <p:txBody>
          <a:bodyPr wrap="square">
            <a:spAutoFit/>
          </a:bodyPr>
          <a:lstStyle/>
          <a:p>
            <a:r>
              <a:rPr lang="en-NZ" b="1" dirty="0"/>
              <a:t>1. Datum </a:t>
            </a:r>
          </a:p>
          <a:p>
            <a:r>
              <a:rPr lang="en-NZ" dirty="0"/>
              <a:t>An or plane to which levels are referred.  Usually </a:t>
            </a:r>
            <a:r>
              <a:rPr lang="en-NZ" dirty="0" err="1"/>
              <a:t>tarbitrary</a:t>
            </a:r>
            <a:r>
              <a:rPr lang="en-NZ" dirty="0"/>
              <a:t> horizontal line </a:t>
            </a:r>
            <a:r>
              <a:rPr lang="en-NZ" dirty="0" err="1"/>
              <a:t>aken</a:t>
            </a:r>
            <a:r>
              <a:rPr lang="en-NZ" dirty="0"/>
              <a:t> as 10.00 or 100.00. (On most commercial jobs, the mean sea level is the reference point.)  </a:t>
            </a:r>
          </a:p>
          <a:p>
            <a:endParaRPr lang="en-NZ" dirty="0"/>
          </a:p>
          <a:p>
            <a:r>
              <a:rPr lang="en-NZ" b="1" dirty="0"/>
              <a:t>2. Temporary Bench mark </a:t>
            </a:r>
          </a:p>
          <a:p>
            <a:r>
              <a:rPr lang="en-NZ" dirty="0"/>
              <a:t> A levelling reference point established in a position adjacent to or on the site to provide a convenient reference to the datum.  This may in fact be the datum. </a:t>
            </a:r>
          </a:p>
          <a:p>
            <a:endParaRPr lang="en-NZ" dirty="0"/>
          </a:p>
          <a:p>
            <a:r>
              <a:rPr lang="en-NZ" b="1" dirty="0"/>
              <a:t>3. Bench mark </a:t>
            </a:r>
          </a:p>
          <a:p>
            <a:r>
              <a:rPr lang="en-NZ" dirty="0"/>
              <a:t>Established by Lands and Survey Department, Councils, Registered Surveyors, Engineers. These are recorded at certain points as Above Mean Sea Level (AMSL). </a:t>
            </a:r>
          </a:p>
          <a:p>
            <a:endParaRPr lang="en-NZ" dirty="0"/>
          </a:p>
          <a:p>
            <a:r>
              <a:rPr lang="en-NZ" b="1" dirty="0"/>
              <a:t>4. Reduced level </a:t>
            </a:r>
          </a:p>
          <a:p>
            <a:r>
              <a:rPr lang="en-NZ" dirty="0"/>
              <a:t>Levels expressed in terms of the datum, may be indicated by;</a:t>
            </a:r>
          </a:p>
          <a:p>
            <a:r>
              <a:rPr lang="en-NZ" dirty="0"/>
              <a:t>(a)	Spot levels on the plan e.g. 103.420, 96.820,</a:t>
            </a:r>
          </a:p>
          <a:p>
            <a:r>
              <a:rPr lang="en-NZ" dirty="0"/>
              <a:t>(b)	Vertical section,</a:t>
            </a:r>
          </a:p>
          <a:p>
            <a:pPr marL="342900" indent="-342900">
              <a:buAutoNum type="alphaLcParenBoth" startAt="3"/>
            </a:pPr>
            <a:r>
              <a:rPr lang="en-NZ" dirty="0"/>
              <a:t>Contour lines.</a:t>
            </a:r>
          </a:p>
          <a:p>
            <a:pPr marL="342900" indent="-342900">
              <a:buAutoNum type="alphaLcParenBoth" startAt="3"/>
            </a:pPr>
            <a:endParaRPr lang="en-NZ" dirty="0"/>
          </a:p>
          <a:p>
            <a:r>
              <a:rPr lang="en-NZ" dirty="0"/>
              <a:t>To avoid negative reduced levels, the datum will have to be set well below the lowest level being worked on. </a:t>
            </a:r>
          </a:p>
        </p:txBody>
      </p:sp>
    </p:spTree>
    <p:extLst>
      <p:ext uri="{BB962C8B-B14F-4D97-AF65-F5344CB8AC3E}">
        <p14:creationId xmlns:p14="http://schemas.microsoft.com/office/powerpoint/2010/main" val="238385367"/>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NZ"/>
              <a:t>Unitec - FTBE - Dept. of Construction</a:t>
            </a:r>
          </a:p>
        </p:txBody>
      </p:sp>
      <p:sp>
        <p:nvSpPr>
          <p:cNvPr id="7" name="TextBox 6"/>
          <p:cNvSpPr txBox="1"/>
          <p:nvPr/>
        </p:nvSpPr>
        <p:spPr>
          <a:xfrm>
            <a:off x="2690949" y="69669"/>
            <a:ext cx="6810103" cy="584775"/>
          </a:xfrm>
          <a:prstGeom prst="rect">
            <a:avLst/>
          </a:prstGeom>
          <a:noFill/>
        </p:spPr>
        <p:txBody>
          <a:bodyPr wrap="square" rtlCol="0">
            <a:spAutoFit/>
          </a:bodyPr>
          <a:lstStyle/>
          <a:p>
            <a:pPr algn="ctr"/>
            <a:r>
              <a:rPr lang="en-NZ" sz="3200" dirty="0">
                <a:solidFill>
                  <a:schemeClr val="bg1"/>
                </a:solidFill>
                <a:effectLst>
                  <a:outerShdw blurRad="38100" dist="38100" dir="2700000" algn="tl">
                    <a:srgbClr val="000000">
                      <a:alpha val="43137"/>
                    </a:srgbClr>
                  </a:outerShdw>
                </a:effectLst>
              </a:rPr>
              <a:t>Definitions (Continued)</a:t>
            </a:r>
          </a:p>
        </p:txBody>
      </p:sp>
      <p:sp>
        <p:nvSpPr>
          <p:cNvPr id="3" name="Rectangle 2">
            <a:extLst>
              <a:ext uri="{FF2B5EF4-FFF2-40B4-BE49-F238E27FC236}">
                <a16:creationId xmlns:a16="http://schemas.microsoft.com/office/drawing/2014/main" id="{E5FA36FB-B735-446A-9E5B-53D63FD37C77}"/>
              </a:ext>
            </a:extLst>
          </p:cNvPr>
          <p:cNvSpPr/>
          <p:nvPr/>
        </p:nvSpPr>
        <p:spPr>
          <a:xfrm>
            <a:off x="584200" y="1139041"/>
            <a:ext cx="10223500" cy="5355312"/>
          </a:xfrm>
          <a:prstGeom prst="rect">
            <a:avLst/>
          </a:prstGeom>
        </p:spPr>
        <p:txBody>
          <a:bodyPr wrap="square">
            <a:spAutoFit/>
          </a:bodyPr>
          <a:lstStyle/>
          <a:p>
            <a:r>
              <a:rPr lang="en-NZ" b="1" dirty="0"/>
              <a:t>5. Line of collimation </a:t>
            </a:r>
            <a:r>
              <a:rPr lang="en-NZ" dirty="0"/>
              <a:t>Horizontal line of sight through the telescope of the instrument </a:t>
            </a:r>
          </a:p>
          <a:p>
            <a:endParaRPr lang="en-NZ" dirty="0"/>
          </a:p>
          <a:p>
            <a:r>
              <a:rPr lang="en-NZ" b="1" dirty="0"/>
              <a:t>6. Station point </a:t>
            </a:r>
            <a:r>
              <a:rPr lang="en-NZ" dirty="0"/>
              <a:t>Position of the instrument when taking spot levels. </a:t>
            </a:r>
          </a:p>
          <a:p>
            <a:endParaRPr lang="en-NZ" dirty="0"/>
          </a:p>
          <a:p>
            <a:r>
              <a:rPr lang="en-NZ" b="1" dirty="0"/>
              <a:t>7. Back sight (BS) </a:t>
            </a:r>
            <a:r>
              <a:rPr lang="en-NZ" dirty="0"/>
              <a:t>The first sight taken after the instrument is set up or moved and re-setup. </a:t>
            </a:r>
          </a:p>
          <a:p>
            <a:endParaRPr lang="en-NZ" dirty="0"/>
          </a:p>
          <a:p>
            <a:r>
              <a:rPr lang="en-NZ" b="1" dirty="0"/>
              <a:t>8. Fore sight (FS) </a:t>
            </a:r>
            <a:r>
              <a:rPr lang="en-NZ" dirty="0"/>
              <a:t>The last sight taken before the instrument is moved. </a:t>
            </a:r>
          </a:p>
          <a:p>
            <a:endParaRPr lang="en-NZ" dirty="0"/>
          </a:p>
          <a:p>
            <a:r>
              <a:rPr lang="en-NZ" b="1" dirty="0"/>
              <a:t>9. Intermediate sight (IS) </a:t>
            </a:r>
            <a:r>
              <a:rPr lang="en-NZ" dirty="0"/>
              <a:t>Any sight between fore sight and back sight. </a:t>
            </a:r>
          </a:p>
          <a:p>
            <a:endParaRPr lang="en-NZ" dirty="0"/>
          </a:p>
          <a:p>
            <a:r>
              <a:rPr lang="en-NZ" b="1" dirty="0"/>
              <a:t>10. Change station </a:t>
            </a:r>
          </a:p>
          <a:p>
            <a:r>
              <a:rPr lang="en-NZ" dirty="0"/>
              <a:t>Change point of the instrument, the point at which the fore sight of one collimation line is linked to the back sight of the next collimation line. </a:t>
            </a:r>
          </a:p>
          <a:p>
            <a:endParaRPr lang="en-NZ" dirty="0"/>
          </a:p>
          <a:p>
            <a:r>
              <a:rPr lang="en-NZ" b="1" dirty="0"/>
              <a:t>11. Stadia lines </a:t>
            </a:r>
          </a:p>
          <a:p>
            <a:r>
              <a:rPr lang="en-NZ" dirty="0"/>
              <a:t>Two short level lines equal distance above and below the levelling line in the telescope. The distance between the </a:t>
            </a:r>
            <a:r>
              <a:rPr lang="en-NZ" dirty="0" err="1"/>
              <a:t>stadias</a:t>
            </a:r>
            <a:r>
              <a:rPr lang="en-NZ" dirty="0"/>
              <a:t> is read off the staff.  Distance between stadia lines multiplied by 100 = distance from instrument to staff. </a:t>
            </a:r>
          </a:p>
          <a:p>
            <a:endParaRPr lang="en-NZ" dirty="0"/>
          </a:p>
        </p:txBody>
      </p:sp>
    </p:spTree>
    <p:extLst>
      <p:ext uri="{BB962C8B-B14F-4D97-AF65-F5344CB8AC3E}">
        <p14:creationId xmlns:p14="http://schemas.microsoft.com/office/powerpoint/2010/main" val="2470560952"/>
      </p:ext>
    </p:extLst>
  </p:cSld>
  <p:clrMapOvr>
    <a:masterClrMapping/>
  </p:clrMapOvr>
  <p:transition spd="slow">
    <p:randomBar dir="vert"/>
  </p:transition>
</p:sld>
</file>

<file path=ppt/theme/theme1.xml><?xml version="1.0" encoding="utf-8"?>
<a:theme xmlns:a="http://schemas.openxmlformats.org/drawingml/2006/main" name="FacultyTBEPowerPointtemplate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2F68623001264E9C00AF7127E1F82C" ma:contentTypeVersion="14" ma:contentTypeDescription="Create a new document." ma:contentTypeScope="" ma:versionID="be40d9f23ad2a01b49f69336ce9219c1">
  <xsd:schema xmlns:xsd="http://www.w3.org/2001/XMLSchema" xmlns:xs="http://www.w3.org/2001/XMLSchema" xmlns:p="http://schemas.microsoft.com/office/2006/metadata/properties" xmlns:ns3="092ce407-eaf6-4265-be55-618f9834aee2" xmlns:ns4="9972710e-e72d-4ba9-96a6-02395eaa4096" targetNamespace="http://schemas.microsoft.com/office/2006/metadata/properties" ma:root="true" ma:fieldsID="9e82fcb8898b6065d4446dd9b371bfa7" ns3:_="" ns4:_="">
    <xsd:import namespace="092ce407-eaf6-4265-be55-618f9834aee2"/>
    <xsd:import namespace="9972710e-e72d-4ba9-96a6-02395eaa409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ce407-eaf6-4265-be55-618f9834aee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72710e-e72d-4ba9-96a6-02395eaa409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F036A2-3FD8-4B2A-8BFE-4CA50A9034EE}">
  <ds:schemaRefs>
    <ds:schemaRef ds:uri="http://schemas.microsoft.com/office/2006/documentManagement/types"/>
    <ds:schemaRef ds:uri="http://purl.org/dc/dcmitype/"/>
    <ds:schemaRef ds:uri="http://purl.org/dc/elements/1.1/"/>
    <ds:schemaRef ds:uri="092ce407-eaf6-4265-be55-618f9834aee2"/>
    <ds:schemaRef ds:uri="http://schemas.microsoft.com/office/infopath/2007/PartnerControls"/>
    <ds:schemaRef ds:uri="http://schemas.openxmlformats.org/package/2006/metadata/core-properties"/>
    <ds:schemaRef ds:uri="9972710e-e72d-4ba9-96a6-02395eaa4096"/>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94B69BB6-5302-444E-BC73-835A0752C62C}">
  <ds:schemaRefs>
    <ds:schemaRef ds:uri="http://schemas.microsoft.com/sharepoint/v3/contenttype/forms"/>
  </ds:schemaRefs>
</ds:datastoreItem>
</file>

<file path=customXml/itemProps3.xml><?xml version="1.0" encoding="utf-8"?>
<ds:datastoreItem xmlns:ds="http://schemas.openxmlformats.org/officeDocument/2006/customXml" ds:itemID="{3FE43F75-FC68-4DD4-9F65-017C984EE2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ce407-eaf6-4265-be55-618f9834aee2"/>
    <ds:schemaRef ds:uri="9972710e-e72d-4ba9-96a6-02395eaa4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FacultyTBEPowerPointtemplate_NEW</Template>
  <TotalTime>0</TotalTime>
  <Words>2901</Words>
  <Application>Microsoft Office PowerPoint</Application>
  <PresentationFormat>Widescreen</PresentationFormat>
  <Paragraphs>261</Paragraphs>
  <Slides>34</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SimSun</vt:lpstr>
      <vt:lpstr>Arial</vt:lpstr>
      <vt:lpstr>Calibri</vt:lpstr>
      <vt:lpstr>MyriadPro-BoldIt</vt:lpstr>
      <vt:lpstr>MyriadPro-Regular</vt:lpstr>
      <vt:lpstr>Times New Roman</vt:lpstr>
      <vt:lpstr>Verdana</vt:lpstr>
      <vt:lpstr>Wingdings 2</vt:lpstr>
      <vt:lpstr>FacultyTBEPowerPointtemplate_NEW</vt:lpstr>
      <vt:lpstr>Acrobat Document</vt:lpstr>
      <vt:lpstr> Construction Levelling Why and How to Set Up Levels  To Communicate these Levels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Developed by Allfields for unitec    www.allfields.co.nz</dc:description>
  <cp:lastModifiedBy/>
  <cp:revision>1</cp:revision>
  <dcterms:created xsi:type="dcterms:W3CDTF">2011-06-01T21:39:11Z</dcterms:created>
  <dcterms:modified xsi:type="dcterms:W3CDTF">2022-04-03T21:23:27Z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0x0101004C2F68623001264E9C00AF7127E1F82C</vt:lpwstr>
  </property>
</Properties>
</file>