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6" r:id="rId3"/>
    <p:sldId id="262" r:id="rId4"/>
    <p:sldId id="264" r:id="rId5"/>
    <p:sldId id="263" r:id="rId6"/>
    <p:sldId id="291" r:id="rId7"/>
    <p:sldId id="272" r:id="rId8"/>
    <p:sldId id="269" r:id="rId9"/>
    <p:sldId id="270" r:id="rId10"/>
    <p:sldId id="292" r:id="rId11"/>
    <p:sldId id="284" r:id="rId12"/>
    <p:sldId id="274" r:id="rId13"/>
    <p:sldId id="285" r:id="rId14"/>
    <p:sldId id="286" r:id="rId15"/>
    <p:sldId id="287" r:id="rId16"/>
    <p:sldId id="265" r:id="rId17"/>
    <p:sldId id="266" r:id="rId18"/>
    <p:sldId id="290" r:id="rId19"/>
    <p:sldId id="273" r:id="rId20"/>
    <p:sldId id="275" r:id="rId21"/>
    <p:sldId id="267" r:id="rId22"/>
    <p:sldId id="268" r:id="rId23"/>
    <p:sldId id="289" r:id="rId24"/>
    <p:sldId id="257" r:id="rId2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54" autoAdjust="0"/>
    <p:restoredTop sz="94660"/>
  </p:normalViewPr>
  <p:slideViewPr>
    <p:cSldViewPr>
      <p:cViewPr varScale="1">
        <p:scale>
          <a:sx n="64" d="100"/>
          <a:sy n="64" d="100"/>
        </p:scale>
        <p:origin x="1364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7AFF46-DA7F-4C1F-9C53-31B2ABB1971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845252-3F5C-4F65-90DA-4612A0CDC9E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97C7F2-1540-4D9F-9192-7B02B575075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E308ED-44E2-4D75-95E7-FC2C1676846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3FF9A1-3049-471D-A1EE-F596C5DA130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553C41-3D53-4CCE-AA85-39729C898F4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4EA8F-DE14-4F01-A713-A71ED2E6CA6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853F5C-F83A-4CFA-945B-8B681E43AFE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FCC630-B87C-48BB-A734-D18B931A4DC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EC4A4-7BE0-4588-98FC-0C187D00B3C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A55F03A2-3FFB-45CB-970E-8B402EE71EC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B2BF2502-CFCB-452A-886D-A139BAB4014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RZ94GU30wps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hebalancesmb.com/time-management-tips-2947336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counseling.uchicago.edu/resources/virtualpamphlets/time_management.shtml" TargetMode="External"/><Relationship Id="rId2" Type="http://schemas.openxmlformats.org/officeDocument/2006/relationships/hyperlink" Target="http://www.ucc.vt.edu/lynch/TimeManagement.htm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alistapart.com/articles/pickle" TargetMode="External"/><Relationship Id="rId4" Type="http://schemas.openxmlformats.org/officeDocument/2006/relationships/hyperlink" Target="http://gwired.gwu.edu/counsel/asc/index.gw/Site_ID/46/Page_ID/14544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orkingresources.com/timeselfmanagementsurvey/time-self-management-quiz.htm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pPr eaLnBrk="1" hangingPunct="1"/>
            <a:r>
              <a:rPr lang="en-NZ"/>
              <a:t>Time Management</a:t>
            </a: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NZ"/>
              <a:t>Professional Skills</a:t>
            </a:r>
          </a:p>
          <a:p>
            <a:pPr eaLnBrk="1" hangingPunct="1"/>
            <a:r>
              <a:rPr lang="en-NZ"/>
              <a:t>ISCG5430</a:t>
            </a:r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Using library 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896544"/>
          </a:xfrm>
        </p:spPr>
        <p:txBody>
          <a:bodyPr>
            <a:normAutofit/>
          </a:bodyPr>
          <a:lstStyle/>
          <a:p>
            <a:r>
              <a:rPr lang="en-NZ" dirty="0"/>
              <a:t>Go to the library website and choose  </a:t>
            </a:r>
          </a:p>
          <a:p>
            <a:endParaRPr lang="en-NZ" dirty="0"/>
          </a:p>
          <a:p>
            <a:r>
              <a:rPr lang="en-NZ" dirty="0"/>
              <a:t>Then</a:t>
            </a:r>
          </a:p>
          <a:p>
            <a:endParaRPr lang="en-NZ" dirty="0"/>
          </a:p>
          <a:p>
            <a:endParaRPr lang="en-NZ" dirty="0"/>
          </a:p>
          <a:p>
            <a:endParaRPr lang="en-NZ" dirty="0"/>
          </a:p>
          <a:p>
            <a:r>
              <a:rPr lang="en-NZ" dirty="0"/>
              <a:t>And  </a:t>
            </a:r>
          </a:p>
          <a:p>
            <a:endParaRPr lang="en-NZ" dirty="0"/>
          </a:p>
          <a:p>
            <a:endParaRPr lang="en-NZ" dirty="0"/>
          </a:p>
          <a:p>
            <a:r>
              <a:rPr lang="en-NZ" dirty="0"/>
              <a:t>Complete the exercise in the worksheet </a:t>
            </a:r>
          </a:p>
        </p:txBody>
      </p:sp>
      <p:pic>
        <p:nvPicPr>
          <p:cNvPr id="4" name="Picture 2" descr="Go to the Study Toolbox for assignment help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1200" y="2237448"/>
            <a:ext cx="1704975" cy="37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http://lgimages.s3.amazonaws.com/data/imagemanager/61390/keystudyskills1.jpg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2996952"/>
            <a:ext cx="190500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8" descr="http://lgimages.s3.amazonaws.com/data/imagemanager/61390/timemanagement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7479" y="4868049"/>
            <a:ext cx="1714500" cy="1238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70390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3. Prioritise your tasks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/>
              <a:t>Prioritisation is the essential skill you need to make the very best use of your own efforts and those of your team.</a:t>
            </a:r>
          </a:p>
          <a:p>
            <a:endParaRPr lang="en-NZ" dirty="0"/>
          </a:p>
          <a:p>
            <a:r>
              <a:rPr lang="en-NZ" dirty="0"/>
              <a:t>Watch the video</a:t>
            </a:r>
          </a:p>
          <a:p>
            <a:r>
              <a:rPr lang="en-NZ" dirty="0">
                <a:hlinkClick r:id="rId2"/>
              </a:rPr>
              <a:t>https://www.youtube.com/watch?v=czh4rmk75jc</a:t>
            </a:r>
          </a:p>
          <a:p>
            <a:r>
              <a:rPr lang="en-NZ" dirty="0">
                <a:hlinkClick r:id="rId2"/>
              </a:rPr>
              <a:t>https://www.youtube.com/watch?v=RZ94GU30wps</a:t>
            </a:r>
            <a:endParaRPr lang="en-NZ" dirty="0"/>
          </a:p>
          <a:p>
            <a:pPr marL="0" indent="0">
              <a:buNone/>
            </a:pP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6180803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04813"/>
            <a:ext cx="7772400" cy="1143000"/>
          </a:xfrm>
        </p:spPr>
        <p:txBody>
          <a:bodyPr/>
          <a:lstStyle/>
          <a:p>
            <a:pPr eaLnBrk="1" hangingPunct="1"/>
            <a:r>
              <a:rPr lang="en-GB" dirty="0"/>
              <a:t>The Action Matrix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2627313" y="1844675"/>
            <a:ext cx="5756275" cy="453707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dirty="0"/>
              <a:t>                    Urgency</a:t>
            </a:r>
          </a:p>
          <a:p>
            <a:pPr eaLnBrk="1" hangingPunct="1">
              <a:buFontTx/>
              <a:buNone/>
            </a:pPr>
            <a:r>
              <a:rPr lang="en-GB" dirty="0"/>
              <a:t>     High                          Low</a:t>
            </a:r>
          </a:p>
          <a:p>
            <a:pPr eaLnBrk="1" hangingPunct="1">
              <a:buFontTx/>
              <a:buNone/>
            </a:pPr>
            <a:r>
              <a:rPr lang="en-GB" dirty="0"/>
              <a:t>      </a:t>
            </a:r>
            <a:endParaRPr lang="en-GB" sz="2400" dirty="0"/>
          </a:p>
        </p:txBody>
      </p:sp>
      <p:sp>
        <p:nvSpPr>
          <p:cNvPr id="9220" name="Line 5"/>
          <p:cNvSpPr>
            <a:spLocks noChangeShapeType="1"/>
          </p:cNvSpPr>
          <p:nvPr/>
        </p:nvSpPr>
        <p:spPr bwMode="auto">
          <a:xfrm>
            <a:off x="5435600" y="3068638"/>
            <a:ext cx="0" cy="3097212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NZ"/>
          </a:p>
        </p:txBody>
      </p:sp>
      <p:sp>
        <p:nvSpPr>
          <p:cNvPr id="9221" name="Line 6"/>
          <p:cNvSpPr>
            <a:spLocks noChangeShapeType="1"/>
          </p:cNvSpPr>
          <p:nvPr/>
        </p:nvSpPr>
        <p:spPr bwMode="auto">
          <a:xfrm>
            <a:off x="2916238" y="4508500"/>
            <a:ext cx="4895850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NZ"/>
          </a:p>
        </p:txBody>
      </p:sp>
      <p:sp>
        <p:nvSpPr>
          <p:cNvPr id="9222" name="Rectangle 7"/>
          <p:cNvSpPr>
            <a:spLocks noChangeArrowheads="1"/>
          </p:cNvSpPr>
          <p:nvPr/>
        </p:nvSpPr>
        <p:spPr bwMode="auto">
          <a:xfrm>
            <a:off x="2786050" y="2857496"/>
            <a:ext cx="5026038" cy="3308354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n-NZ"/>
          </a:p>
        </p:txBody>
      </p:sp>
      <p:sp>
        <p:nvSpPr>
          <p:cNvPr id="9223" name="Text Box 8"/>
          <p:cNvSpPr txBox="1">
            <a:spLocks noChangeArrowheads="1"/>
          </p:cNvSpPr>
          <p:nvPr/>
        </p:nvSpPr>
        <p:spPr bwMode="auto">
          <a:xfrm rot="-5400000">
            <a:off x="152400" y="4319588"/>
            <a:ext cx="26495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 dirty="0"/>
              <a:t>Importance</a:t>
            </a:r>
          </a:p>
        </p:txBody>
      </p:sp>
      <p:sp>
        <p:nvSpPr>
          <p:cNvPr id="9224" name="Text Box 9"/>
          <p:cNvSpPr txBox="1">
            <a:spLocks noChangeArrowheads="1"/>
          </p:cNvSpPr>
          <p:nvPr/>
        </p:nvSpPr>
        <p:spPr bwMode="auto">
          <a:xfrm rot="-5400000">
            <a:off x="951707" y="4385469"/>
            <a:ext cx="30670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3200" dirty="0"/>
              <a:t>Low</a:t>
            </a:r>
            <a:r>
              <a:rPr lang="en-GB" sz="3200" dirty="0">
                <a:solidFill>
                  <a:schemeClr val="hlink"/>
                </a:solidFill>
              </a:rPr>
              <a:t>           </a:t>
            </a:r>
            <a:r>
              <a:rPr lang="en-GB" sz="3200" dirty="0"/>
              <a:t>High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Scheduling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NZ" dirty="0"/>
              <a:t>Scheduling is the process by which you plan your use of time. By scheduling effectively, you can both reduce stress and maximize your effectiveness.</a:t>
            </a:r>
          </a:p>
          <a:p>
            <a:endParaRPr lang="en-NZ" dirty="0"/>
          </a:p>
          <a:p>
            <a:r>
              <a:rPr lang="en-NZ" dirty="0"/>
              <a:t>Read the 11 tips from the article at </a:t>
            </a:r>
            <a:r>
              <a:rPr lang="en-NZ" u="sng" dirty="0">
                <a:hlinkClick r:id="rId2"/>
              </a:rPr>
              <a:t>https://www.thebalancesmb.com/time-management-tips-2947336</a:t>
            </a:r>
            <a:endParaRPr lang="en-NZ" dirty="0"/>
          </a:p>
          <a:p>
            <a:r>
              <a:rPr lang="en-NZ" dirty="0"/>
              <a:t>And complete the section on page 4</a:t>
            </a:r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325683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Scheduling Tools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/>
              <a:t>Diary</a:t>
            </a:r>
          </a:p>
          <a:p>
            <a:r>
              <a:rPr lang="en-NZ" dirty="0"/>
              <a:t>Calendar</a:t>
            </a:r>
          </a:p>
          <a:p>
            <a:r>
              <a:rPr lang="en-NZ" dirty="0"/>
              <a:t>Paper based organiser</a:t>
            </a:r>
          </a:p>
          <a:p>
            <a:r>
              <a:rPr lang="en-NZ" dirty="0"/>
              <a:t>Personal digital assistance</a:t>
            </a:r>
          </a:p>
          <a:p>
            <a:r>
              <a:rPr lang="en-NZ" dirty="0"/>
              <a:t>Computer software package </a:t>
            </a:r>
            <a:r>
              <a:rPr lang="en-NZ" dirty="0" err="1"/>
              <a:t>eg</a:t>
            </a:r>
            <a:r>
              <a:rPr lang="en-NZ" dirty="0"/>
              <a:t> </a:t>
            </a:r>
            <a:r>
              <a:rPr lang="en-NZ" dirty="0" err="1"/>
              <a:t>MSOutlook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3888271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Scheduling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/>
              <a:t>Identify the time you have available.</a:t>
            </a:r>
          </a:p>
          <a:p>
            <a:r>
              <a:rPr lang="en-NZ" dirty="0"/>
              <a:t>Block in the essential tasks you must carry out to succeed in your studies.</a:t>
            </a:r>
          </a:p>
          <a:p>
            <a:r>
              <a:rPr lang="en-NZ" dirty="0"/>
              <a:t>Schedule in high priority urgent tasks and vital "house-keeping" activities.</a:t>
            </a:r>
          </a:p>
          <a:p>
            <a:r>
              <a:rPr lang="en-NZ" dirty="0"/>
              <a:t>Block in appropriate contingency time to handle unpredictable interruptions.</a:t>
            </a:r>
          </a:p>
          <a:p>
            <a:r>
              <a:rPr lang="en-NZ" dirty="0"/>
              <a:t>In the time that remains, schedule the activities that address your priorities and personal goals.</a:t>
            </a:r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2543936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pPr eaLnBrk="1" hangingPunct="1"/>
            <a:r>
              <a:rPr lang="en-GB" dirty="0"/>
              <a:t>To Do List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9608864"/>
              </p:ext>
            </p:extLst>
          </p:nvPr>
        </p:nvGraphicFramePr>
        <p:xfrm>
          <a:off x="683567" y="2204864"/>
          <a:ext cx="7272808" cy="414501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241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1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179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189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520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2800">
                          <a:effectLst/>
                        </a:rPr>
                        <a:t>Task </a:t>
                      </a:r>
                      <a:endParaRPr lang="en-NZ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2800">
                          <a:effectLst/>
                        </a:rPr>
                        <a:t>Must do</a:t>
                      </a:r>
                      <a:endParaRPr lang="en-NZ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2800">
                          <a:effectLst/>
                        </a:rPr>
                        <a:t>Should do</a:t>
                      </a:r>
                      <a:endParaRPr lang="en-NZ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2800">
                          <a:effectLst/>
                        </a:rPr>
                        <a:t>Could do</a:t>
                      </a:r>
                      <a:endParaRPr lang="en-NZ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80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2800">
                          <a:effectLst/>
                        </a:rPr>
                        <a:t>Task 1</a:t>
                      </a:r>
                      <a:endParaRPr lang="en-NZ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2800" dirty="0">
                          <a:effectLst/>
                          <a:sym typeface="Wingdings" panose="05000000000000000000" pitchFamily="2" charset="2"/>
                        </a:rPr>
                        <a:t></a:t>
                      </a:r>
                      <a:endParaRPr lang="en-NZ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2800">
                          <a:effectLst/>
                        </a:rPr>
                        <a:t> </a:t>
                      </a:r>
                      <a:endParaRPr lang="en-NZ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2800">
                          <a:effectLst/>
                        </a:rPr>
                        <a:t> </a:t>
                      </a:r>
                      <a:endParaRPr lang="en-NZ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80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2800">
                          <a:effectLst/>
                        </a:rPr>
                        <a:t>Task 2</a:t>
                      </a:r>
                      <a:endParaRPr lang="en-NZ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2800" dirty="0">
                          <a:effectLst/>
                          <a:sym typeface="Wingdings" panose="05000000000000000000" pitchFamily="2" charset="2"/>
                        </a:rPr>
                        <a:t></a:t>
                      </a:r>
                      <a:endParaRPr lang="en-NZ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2800">
                          <a:effectLst/>
                        </a:rPr>
                        <a:t> </a:t>
                      </a:r>
                      <a:endParaRPr lang="en-NZ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2800">
                          <a:effectLst/>
                        </a:rPr>
                        <a:t> </a:t>
                      </a:r>
                      <a:endParaRPr lang="en-NZ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80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2800">
                          <a:effectLst/>
                        </a:rPr>
                        <a:t>Task 3</a:t>
                      </a:r>
                      <a:endParaRPr lang="en-NZ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2800">
                          <a:effectLst/>
                        </a:rPr>
                        <a:t> </a:t>
                      </a:r>
                      <a:endParaRPr lang="en-NZ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2800" dirty="0">
                          <a:effectLst/>
                          <a:sym typeface="Wingdings" panose="05000000000000000000" pitchFamily="2" charset="2"/>
                        </a:rPr>
                        <a:t></a:t>
                      </a:r>
                      <a:endParaRPr lang="en-NZ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2800">
                          <a:effectLst/>
                        </a:rPr>
                        <a:t> </a:t>
                      </a:r>
                      <a:endParaRPr lang="en-NZ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980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2800">
                          <a:effectLst/>
                        </a:rPr>
                        <a:t>Task 4</a:t>
                      </a:r>
                      <a:endParaRPr lang="en-NZ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2800">
                          <a:effectLst/>
                        </a:rPr>
                        <a:t> </a:t>
                      </a:r>
                      <a:endParaRPr lang="en-NZ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2800">
                          <a:effectLst/>
                        </a:rPr>
                        <a:t> </a:t>
                      </a:r>
                      <a:endParaRPr lang="en-NZ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NZ" sz="2800" dirty="0">
                          <a:effectLst/>
                          <a:sym typeface="Wingdings" panose="05000000000000000000" pitchFamily="2" charset="2"/>
                        </a:rPr>
                        <a:t></a:t>
                      </a:r>
                      <a:endParaRPr lang="en-NZ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333375"/>
            <a:ext cx="7772400" cy="1143000"/>
          </a:xfrm>
        </p:spPr>
        <p:txBody>
          <a:bodyPr/>
          <a:lstStyle/>
          <a:p>
            <a:pPr eaLnBrk="1" hangingPunct="1"/>
            <a:r>
              <a:rPr lang="en-GB" dirty="0"/>
              <a:t>4. Monitor</a:t>
            </a:r>
          </a:p>
        </p:txBody>
      </p:sp>
      <p:sp>
        <p:nvSpPr>
          <p:cNvPr id="11267" name="Rectangle 21"/>
          <p:cNvSpPr>
            <a:spLocks noGrp="1" noChangeArrowheads="1"/>
          </p:cNvSpPr>
          <p:nvPr>
            <p:ph idx="1"/>
          </p:nvPr>
        </p:nvSpPr>
        <p:spPr>
          <a:xfrm>
            <a:off x="684213" y="1628775"/>
            <a:ext cx="77724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800" dirty="0"/>
              <a:t>Evaluate the day’s activities</a:t>
            </a:r>
          </a:p>
          <a:p>
            <a:pPr eaLnBrk="1" hangingPunct="1">
              <a:lnSpc>
                <a:spcPct val="90000"/>
              </a:lnSpc>
            </a:pPr>
            <a:endParaRPr lang="en-GB" sz="1600" dirty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400" dirty="0"/>
              <a:t>Must do   Should do	Could do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400" dirty="0"/>
              <a:t>   all               </a:t>
            </a:r>
            <a:r>
              <a:rPr lang="en-GB" sz="2400" dirty="0" err="1"/>
              <a:t>all</a:t>
            </a:r>
            <a:r>
              <a:rPr lang="en-GB" sz="2400" dirty="0"/>
              <a:t>                </a:t>
            </a:r>
            <a:r>
              <a:rPr lang="en-GB" sz="2400" dirty="0" err="1"/>
              <a:t>all</a:t>
            </a:r>
            <a:r>
              <a:rPr lang="en-GB" sz="2400" dirty="0"/>
              <a:t>              Terrific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400" dirty="0"/>
              <a:t>   all               </a:t>
            </a:r>
            <a:r>
              <a:rPr lang="en-GB" sz="2400" dirty="0" err="1"/>
              <a:t>all</a:t>
            </a:r>
            <a:r>
              <a:rPr lang="en-GB" sz="2400" dirty="0"/>
              <a:t>                ¾ +            Very good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400" dirty="0"/>
              <a:t>   all                ¾ +             ½ +            Good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400" dirty="0"/>
              <a:t>  ¾ +              ½ +              ¼ +            OK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400" dirty="0"/>
              <a:t>  ½ +              ¼ +              none           Bad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400" dirty="0"/>
              <a:t>  ¼ +              none             </a:t>
            </a:r>
            <a:r>
              <a:rPr lang="en-GB" sz="2400" dirty="0" err="1"/>
              <a:t>none</a:t>
            </a:r>
            <a:r>
              <a:rPr lang="en-GB" sz="2400" dirty="0"/>
              <a:t>          Very bad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400" dirty="0"/>
              <a:t> none              </a:t>
            </a:r>
            <a:r>
              <a:rPr lang="en-GB" sz="2400" dirty="0" err="1"/>
              <a:t>none</a:t>
            </a:r>
            <a:r>
              <a:rPr lang="en-GB" sz="2400" dirty="0"/>
              <a:t>            </a:t>
            </a:r>
            <a:r>
              <a:rPr lang="en-GB" sz="2400" dirty="0" err="1"/>
              <a:t>none</a:t>
            </a:r>
            <a:r>
              <a:rPr lang="en-GB" sz="2400" dirty="0"/>
              <a:t>         Terrible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sz="2400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sz="2400" dirty="0"/>
          </a:p>
        </p:txBody>
      </p:sp>
      <p:sp>
        <p:nvSpPr>
          <p:cNvPr id="11268" name="Rectangle 23"/>
          <p:cNvSpPr>
            <a:spLocks noChangeArrowheads="1"/>
          </p:cNvSpPr>
          <p:nvPr/>
        </p:nvSpPr>
        <p:spPr bwMode="auto">
          <a:xfrm>
            <a:off x="611188" y="2276475"/>
            <a:ext cx="6480175" cy="3600450"/>
          </a:xfrm>
          <a:prstGeom prst="rect">
            <a:avLst/>
          </a:prstGeom>
          <a:noFill/>
          <a:ln w="1905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NZ"/>
          </a:p>
        </p:txBody>
      </p:sp>
      <p:sp>
        <p:nvSpPr>
          <p:cNvPr id="11269" name="Line 24"/>
          <p:cNvSpPr>
            <a:spLocks noChangeShapeType="1"/>
          </p:cNvSpPr>
          <p:nvPr/>
        </p:nvSpPr>
        <p:spPr bwMode="auto">
          <a:xfrm>
            <a:off x="1908175" y="2276475"/>
            <a:ext cx="0" cy="360045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NZ"/>
          </a:p>
        </p:txBody>
      </p:sp>
      <p:sp>
        <p:nvSpPr>
          <p:cNvPr id="11270" name="Line 25"/>
          <p:cNvSpPr>
            <a:spLocks noChangeShapeType="1"/>
          </p:cNvSpPr>
          <p:nvPr/>
        </p:nvSpPr>
        <p:spPr bwMode="auto">
          <a:xfrm>
            <a:off x="3419475" y="2276475"/>
            <a:ext cx="0" cy="360045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NZ"/>
          </a:p>
        </p:txBody>
      </p:sp>
      <p:sp>
        <p:nvSpPr>
          <p:cNvPr id="11271" name="Line 26"/>
          <p:cNvSpPr>
            <a:spLocks noChangeShapeType="1"/>
          </p:cNvSpPr>
          <p:nvPr/>
        </p:nvSpPr>
        <p:spPr bwMode="auto">
          <a:xfrm>
            <a:off x="5219700" y="2276475"/>
            <a:ext cx="0" cy="360045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NZ"/>
          </a:p>
        </p:txBody>
      </p:sp>
      <p:sp>
        <p:nvSpPr>
          <p:cNvPr id="11272" name="Line 27"/>
          <p:cNvSpPr>
            <a:spLocks noChangeShapeType="1"/>
          </p:cNvSpPr>
          <p:nvPr/>
        </p:nvSpPr>
        <p:spPr bwMode="auto">
          <a:xfrm>
            <a:off x="611188" y="2781300"/>
            <a:ext cx="6481762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NZ"/>
          </a:p>
        </p:txBody>
      </p:sp>
      <p:sp>
        <p:nvSpPr>
          <p:cNvPr id="11273" name="Line 28"/>
          <p:cNvSpPr>
            <a:spLocks noChangeShapeType="1"/>
          </p:cNvSpPr>
          <p:nvPr/>
        </p:nvSpPr>
        <p:spPr bwMode="auto">
          <a:xfrm>
            <a:off x="611188" y="3141663"/>
            <a:ext cx="6481762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NZ"/>
          </a:p>
        </p:txBody>
      </p:sp>
      <p:sp>
        <p:nvSpPr>
          <p:cNvPr id="11274" name="Line 29"/>
          <p:cNvSpPr>
            <a:spLocks noChangeShapeType="1"/>
          </p:cNvSpPr>
          <p:nvPr/>
        </p:nvSpPr>
        <p:spPr bwMode="auto">
          <a:xfrm>
            <a:off x="611188" y="3573463"/>
            <a:ext cx="6481762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NZ"/>
          </a:p>
        </p:txBody>
      </p:sp>
      <p:sp>
        <p:nvSpPr>
          <p:cNvPr id="11275" name="Line 30"/>
          <p:cNvSpPr>
            <a:spLocks noChangeShapeType="1"/>
          </p:cNvSpPr>
          <p:nvPr/>
        </p:nvSpPr>
        <p:spPr bwMode="auto">
          <a:xfrm>
            <a:off x="611188" y="4005263"/>
            <a:ext cx="6481762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NZ"/>
          </a:p>
        </p:txBody>
      </p:sp>
      <p:sp>
        <p:nvSpPr>
          <p:cNvPr id="11276" name="Line 31"/>
          <p:cNvSpPr>
            <a:spLocks noChangeShapeType="1"/>
          </p:cNvSpPr>
          <p:nvPr/>
        </p:nvSpPr>
        <p:spPr bwMode="auto">
          <a:xfrm>
            <a:off x="611188" y="4365625"/>
            <a:ext cx="6481762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NZ"/>
          </a:p>
        </p:txBody>
      </p:sp>
      <p:sp>
        <p:nvSpPr>
          <p:cNvPr id="11277" name="Line 32"/>
          <p:cNvSpPr>
            <a:spLocks noChangeShapeType="1"/>
          </p:cNvSpPr>
          <p:nvPr/>
        </p:nvSpPr>
        <p:spPr bwMode="auto">
          <a:xfrm>
            <a:off x="611188" y="4797425"/>
            <a:ext cx="6481762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NZ"/>
          </a:p>
        </p:txBody>
      </p:sp>
      <p:sp>
        <p:nvSpPr>
          <p:cNvPr id="11278" name="Line 33"/>
          <p:cNvSpPr>
            <a:spLocks noChangeShapeType="1"/>
          </p:cNvSpPr>
          <p:nvPr/>
        </p:nvSpPr>
        <p:spPr bwMode="auto">
          <a:xfrm>
            <a:off x="611188" y="5229225"/>
            <a:ext cx="6481762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NZ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5. Improve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/>
              <a:t>Refer to your personal reflection of events</a:t>
            </a:r>
          </a:p>
          <a:p>
            <a:r>
              <a:rPr lang="en-NZ" dirty="0"/>
              <a:t>Process of looking at what happened and what you would have liked to happen.</a:t>
            </a:r>
          </a:p>
        </p:txBody>
      </p:sp>
    </p:spTree>
    <p:extLst>
      <p:ext uri="{BB962C8B-B14F-4D97-AF65-F5344CB8AC3E}">
        <p14:creationId xmlns:p14="http://schemas.microsoft.com/office/powerpoint/2010/main" val="3992027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404813"/>
            <a:ext cx="7772400" cy="1143000"/>
          </a:xfrm>
        </p:spPr>
        <p:txBody>
          <a:bodyPr/>
          <a:lstStyle/>
          <a:p>
            <a:pPr eaLnBrk="1" hangingPunct="1"/>
            <a:r>
              <a:rPr lang="en-GB" sz="4000"/>
              <a:t>Tips for good Time Management (1)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684213" y="1700213"/>
            <a:ext cx="7772400" cy="4681537"/>
          </a:xfrm>
        </p:spPr>
        <p:txBody>
          <a:bodyPr/>
          <a:lstStyle/>
          <a:p>
            <a:pPr eaLnBrk="1" hangingPunct="1"/>
            <a:r>
              <a:rPr lang="en-GB" dirty="0"/>
              <a:t>Use a diary</a:t>
            </a:r>
          </a:p>
          <a:p>
            <a:pPr eaLnBrk="1" hangingPunct="1"/>
            <a:r>
              <a:rPr lang="en-GB" dirty="0"/>
              <a:t>Make a daily do-list</a:t>
            </a:r>
          </a:p>
          <a:p>
            <a:pPr eaLnBrk="1" hangingPunct="1"/>
            <a:r>
              <a:rPr lang="en-GB" dirty="0"/>
              <a:t>Set priorities</a:t>
            </a:r>
          </a:p>
          <a:p>
            <a:pPr eaLnBrk="1" hangingPunct="1"/>
            <a:r>
              <a:rPr lang="en-GB" dirty="0"/>
              <a:t>Avoid multitasking</a:t>
            </a:r>
          </a:p>
          <a:p>
            <a:pPr eaLnBrk="1" hangingPunct="1"/>
            <a:r>
              <a:rPr lang="en-GB" dirty="0"/>
              <a:t>Divide big tasks into smaller tasks</a:t>
            </a:r>
          </a:p>
          <a:p>
            <a:pPr eaLnBrk="1" hangingPunct="1"/>
            <a:r>
              <a:rPr lang="en-GB" dirty="0"/>
              <a:t>Ask “what is the best use of my time now?”</a:t>
            </a:r>
          </a:p>
          <a:p>
            <a:pPr eaLnBrk="1" hangingPunct="1"/>
            <a:r>
              <a:rPr lang="en-GB" dirty="0"/>
              <a:t>Anticipate deadlines, busy periods</a:t>
            </a:r>
          </a:p>
          <a:p>
            <a:pPr eaLnBrk="1" hangingPunct="1"/>
            <a:r>
              <a:rPr lang="en-GB" dirty="0"/>
              <a:t>Schedule time for breaks</a:t>
            </a:r>
          </a:p>
          <a:p>
            <a:pPr eaLnBrk="1" hangingPunct="1"/>
            <a:r>
              <a:rPr lang="en-GB" dirty="0"/>
              <a:t>Learn to say ‘no’ and ‘later’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/>
              <a:t>Do you have a time management problem?</a:t>
            </a:r>
          </a:p>
          <a:p>
            <a:r>
              <a:rPr lang="en-NZ" dirty="0"/>
              <a:t>Time Management Skills</a:t>
            </a:r>
          </a:p>
          <a:p>
            <a:pPr lvl="1">
              <a:buFont typeface="Arial" pitchFamily="34" charset="0"/>
              <a:buChar char="•"/>
            </a:pPr>
            <a:r>
              <a:rPr lang="en-NZ" dirty="0"/>
              <a:t>Awareness</a:t>
            </a:r>
          </a:p>
          <a:p>
            <a:pPr lvl="1">
              <a:buFont typeface="Arial" pitchFamily="34" charset="0"/>
              <a:buChar char="•"/>
            </a:pPr>
            <a:r>
              <a:rPr lang="en-NZ" dirty="0"/>
              <a:t>Planning</a:t>
            </a:r>
          </a:p>
          <a:p>
            <a:pPr lvl="1">
              <a:buFont typeface="Arial" pitchFamily="34" charset="0"/>
              <a:buChar char="•"/>
            </a:pPr>
            <a:r>
              <a:rPr lang="en-NZ" dirty="0"/>
              <a:t>Prioritising</a:t>
            </a:r>
          </a:p>
          <a:p>
            <a:pPr lvl="1">
              <a:buFont typeface="Arial" pitchFamily="34" charset="0"/>
              <a:buChar char="•"/>
            </a:pPr>
            <a:r>
              <a:rPr lang="en-NZ" dirty="0"/>
              <a:t>Scheduling</a:t>
            </a:r>
          </a:p>
          <a:p>
            <a:pPr>
              <a:buFont typeface="Arial" pitchFamily="34" charset="0"/>
              <a:buChar char="•"/>
            </a:pPr>
            <a:r>
              <a:rPr lang="en-NZ" dirty="0"/>
              <a:t>Tips for good time management</a:t>
            </a:r>
          </a:p>
          <a:p>
            <a:pPr>
              <a:buFont typeface="Arial" pitchFamily="34" charset="0"/>
              <a:buChar char="•"/>
            </a:pP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6831984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404813"/>
            <a:ext cx="7772400" cy="1143000"/>
          </a:xfrm>
        </p:spPr>
        <p:txBody>
          <a:bodyPr/>
          <a:lstStyle/>
          <a:p>
            <a:pPr eaLnBrk="1" hangingPunct="1"/>
            <a:r>
              <a:rPr lang="en-GB" sz="4000"/>
              <a:t>Tips for good Time Management (1)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684213" y="2997200"/>
            <a:ext cx="7772400" cy="935038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GB" sz="4400"/>
              <a:t>Avoid over-planning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/>
              <a:t>Tips for Study Success (1)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348880"/>
            <a:ext cx="8229600" cy="397572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GB" dirty="0"/>
              <a:t>Plan enough time  (2hrs for every 1 hr in class)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GB" dirty="0"/>
              <a:t>Study every day at the same time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GB" dirty="0"/>
              <a:t>Make use of free hours during the day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GB" dirty="0"/>
              <a:t>Review material as soon as possible after class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GB" dirty="0"/>
              <a:t>15 min breaks between 90min study periods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/>
              <a:t>Plan for Study Success (2)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420888"/>
            <a:ext cx="8229600" cy="3903712"/>
          </a:xfrm>
        </p:spPr>
        <p:txBody>
          <a:bodyPr/>
          <a:lstStyle/>
          <a:p>
            <a:pPr marL="609600" indent="-609600" eaLnBrk="1" hangingPunct="1">
              <a:buFontTx/>
              <a:buAutoNum type="arabicPeriod" startAt="6"/>
            </a:pPr>
            <a:r>
              <a:rPr lang="en-GB" dirty="0"/>
              <a:t>Schedule time for recreation </a:t>
            </a:r>
          </a:p>
          <a:p>
            <a:pPr marL="609600" indent="-609600" eaLnBrk="1" hangingPunct="1">
              <a:buFontTx/>
              <a:buAutoNum type="arabicPeriod" startAt="6"/>
            </a:pPr>
            <a:r>
              <a:rPr lang="en-GB" dirty="0"/>
              <a:t>Leave some unscheduled time</a:t>
            </a:r>
          </a:p>
          <a:p>
            <a:pPr marL="609600" indent="-609600" eaLnBrk="1" hangingPunct="1">
              <a:buFontTx/>
              <a:buAutoNum type="arabicPeriod" startAt="6"/>
            </a:pPr>
            <a:r>
              <a:rPr lang="en-GB" dirty="0"/>
              <a:t>Use your biological rhythms to your advantage </a:t>
            </a:r>
          </a:p>
          <a:p>
            <a:pPr marL="609600" indent="-609600" eaLnBrk="1" hangingPunct="1">
              <a:buFontTx/>
              <a:buAutoNum type="arabicPeriod" startAt="6"/>
            </a:pPr>
            <a:r>
              <a:rPr lang="en-GB" dirty="0"/>
              <a:t>Optimize your work environment </a:t>
            </a:r>
          </a:p>
          <a:p>
            <a:pPr marL="609600" indent="-609600" eaLnBrk="1" hangingPunct="1">
              <a:buFontTx/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/>
              <a:t>Name the 5 skills needed in time management</a:t>
            </a:r>
          </a:p>
          <a:p>
            <a:r>
              <a:rPr lang="en-NZ" dirty="0"/>
              <a:t>Identify techniques for prioritising tasks</a:t>
            </a:r>
          </a:p>
          <a:p>
            <a:r>
              <a:rPr lang="en-NZ" dirty="0"/>
              <a:t>Identify techniques for scheduling tasks</a:t>
            </a:r>
          </a:p>
          <a:p>
            <a:r>
              <a:rPr lang="en-NZ" dirty="0"/>
              <a:t>Give 5 tips for good time management </a:t>
            </a:r>
          </a:p>
        </p:txBody>
      </p:sp>
    </p:spTree>
    <p:extLst>
      <p:ext uri="{BB962C8B-B14F-4D97-AF65-F5344CB8AC3E}">
        <p14:creationId xmlns:p14="http://schemas.microsoft.com/office/powerpoint/2010/main" val="102669806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NZ"/>
              <a:t>Resources</a:t>
            </a: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800">
                <a:hlinkClick r:id="rId2"/>
              </a:rPr>
              <a:t>http://www.ucc.vt.edu/lynch/TimeManagement.htm</a:t>
            </a:r>
            <a:r>
              <a:rPr lang="en-NZ" sz="2800"/>
              <a:t> </a:t>
            </a:r>
          </a:p>
          <a:p>
            <a:pPr eaLnBrk="1" hangingPunct="1"/>
            <a:r>
              <a:rPr lang="en-US" sz="2800">
                <a:hlinkClick r:id="rId3"/>
              </a:rPr>
              <a:t>http://counseling.uchicago.edu/resources/virtualpamphlets/time_management.shtml</a:t>
            </a:r>
            <a:r>
              <a:rPr lang="en-NZ" sz="2800"/>
              <a:t> </a:t>
            </a:r>
          </a:p>
          <a:p>
            <a:pPr eaLnBrk="1" hangingPunct="1"/>
            <a:r>
              <a:rPr lang="en-NZ" sz="2800">
                <a:hlinkClick r:id="rId4"/>
              </a:rPr>
              <a:t>http://gwired.gwu.edu/counsel/asc/index.gw/Site_ID/46/Page_ID/14544/</a:t>
            </a:r>
            <a:r>
              <a:rPr lang="en-NZ" sz="2800"/>
              <a:t> </a:t>
            </a:r>
          </a:p>
          <a:p>
            <a:pPr eaLnBrk="1" hangingPunct="1"/>
            <a:r>
              <a:rPr lang="en-US" sz="2800">
                <a:hlinkClick r:id="rId5"/>
              </a:rPr>
              <a:t>http://alistapart.com/articles/pickle</a:t>
            </a:r>
            <a:endParaRPr lang="en-NZ" sz="2800"/>
          </a:p>
          <a:p>
            <a:pPr eaLnBrk="1" hangingPunct="1"/>
            <a:endParaRPr lang="en-US" sz="28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NZ"/>
              <a:t>Problem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NZ"/>
              <a:t>No time to do everything you have to do</a:t>
            </a:r>
          </a:p>
          <a:p>
            <a:pPr eaLnBrk="1" hangingPunct="1"/>
            <a:r>
              <a:rPr lang="en-NZ"/>
              <a:t>Need to work extra hours</a:t>
            </a:r>
          </a:p>
          <a:p>
            <a:pPr eaLnBrk="1" hangingPunct="1"/>
            <a:r>
              <a:rPr lang="en-NZ"/>
              <a:t>Missing deadlines</a:t>
            </a:r>
          </a:p>
          <a:p>
            <a:pPr eaLnBrk="1" hangingPunct="1"/>
            <a:endParaRPr lang="en-NZ"/>
          </a:p>
          <a:p>
            <a:pPr eaLnBrk="1" hangingPunct="1"/>
            <a:endParaRPr lang="en-NZ"/>
          </a:p>
          <a:p>
            <a:pPr eaLnBrk="1" hangingPunct="1"/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/>
              <a:t>Parkinson’s Law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en-GB"/>
          </a:p>
          <a:p>
            <a:pPr eaLnBrk="1" hangingPunct="1">
              <a:buFontTx/>
              <a:buNone/>
            </a:pPr>
            <a:endParaRPr lang="en-GB"/>
          </a:p>
          <a:p>
            <a:pPr eaLnBrk="1" hangingPunct="1">
              <a:buFontTx/>
              <a:buNone/>
            </a:pPr>
            <a:r>
              <a:rPr lang="en-GB"/>
              <a:t>“Work expands to fill the time available”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77724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GB" dirty="0"/>
              <a:t>Is this you? You need to improve your time management skills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755650" y="1412875"/>
            <a:ext cx="7772400" cy="518477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sz="2800"/>
              <a:t>Say ‘yes’ to almost any request</a:t>
            </a:r>
          </a:p>
          <a:p>
            <a:pPr eaLnBrk="1" hangingPunct="1">
              <a:lnSpc>
                <a:spcPct val="80000"/>
              </a:lnSpc>
            </a:pPr>
            <a:r>
              <a:rPr lang="en-GB" sz="2800"/>
              <a:t>Daydreamer</a:t>
            </a:r>
          </a:p>
          <a:p>
            <a:pPr eaLnBrk="1" hangingPunct="1">
              <a:lnSpc>
                <a:spcPct val="80000"/>
              </a:lnSpc>
            </a:pPr>
            <a:r>
              <a:rPr lang="en-GB" sz="2800"/>
              <a:t>Drift into trivia</a:t>
            </a:r>
          </a:p>
          <a:p>
            <a:pPr eaLnBrk="1" hangingPunct="1">
              <a:lnSpc>
                <a:spcPct val="80000"/>
              </a:lnSpc>
            </a:pPr>
            <a:r>
              <a:rPr lang="en-GB" sz="2800"/>
              <a:t>Use memory only to keep track of tasks </a:t>
            </a:r>
          </a:p>
          <a:p>
            <a:pPr eaLnBrk="1" hangingPunct="1">
              <a:lnSpc>
                <a:spcPct val="80000"/>
              </a:lnSpc>
            </a:pPr>
            <a:r>
              <a:rPr lang="en-GB" sz="2800"/>
              <a:t>Organise/schedule to the smallest detail</a:t>
            </a:r>
          </a:p>
          <a:p>
            <a:pPr eaLnBrk="1" hangingPunct="1">
              <a:lnSpc>
                <a:spcPct val="80000"/>
              </a:lnSpc>
            </a:pPr>
            <a:r>
              <a:rPr lang="en-GB" sz="2800"/>
              <a:t>A perfectionist</a:t>
            </a:r>
          </a:p>
          <a:p>
            <a:pPr eaLnBrk="1" hangingPunct="1">
              <a:lnSpc>
                <a:spcPct val="80000"/>
              </a:lnSpc>
            </a:pPr>
            <a:r>
              <a:rPr lang="en-GB" sz="2800"/>
              <a:t>Busy but achieve little</a:t>
            </a:r>
          </a:p>
          <a:p>
            <a:pPr eaLnBrk="1" hangingPunct="1">
              <a:lnSpc>
                <a:spcPct val="80000"/>
              </a:lnSpc>
            </a:pPr>
            <a:r>
              <a:rPr lang="en-GB" sz="2800"/>
              <a:t>Is your desk a mess?</a:t>
            </a:r>
          </a:p>
          <a:p>
            <a:pPr eaLnBrk="1" hangingPunct="1">
              <a:lnSpc>
                <a:spcPct val="80000"/>
              </a:lnSpc>
            </a:pPr>
            <a:r>
              <a:rPr lang="en-GB" sz="2800"/>
              <a:t>Don’t have an alarm clock?</a:t>
            </a:r>
          </a:p>
          <a:p>
            <a:pPr eaLnBrk="1" hangingPunct="1">
              <a:lnSpc>
                <a:spcPct val="80000"/>
              </a:lnSpc>
            </a:pPr>
            <a:r>
              <a:rPr lang="en-GB" sz="2800"/>
              <a:t>Leave tasks until last minute</a:t>
            </a:r>
          </a:p>
          <a:p>
            <a:pPr eaLnBrk="1" hangingPunct="1">
              <a:lnSpc>
                <a:spcPct val="80000"/>
              </a:lnSpc>
            </a:pPr>
            <a:r>
              <a:rPr lang="en-GB" sz="2800"/>
              <a:t>Do everything yourself</a:t>
            </a:r>
          </a:p>
          <a:p>
            <a:pPr eaLnBrk="1" hangingPunct="1">
              <a:lnSpc>
                <a:spcPct val="80000"/>
              </a:lnSpc>
            </a:pPr>
            <a:r>
              <a:rPr lang="en-GB" sz="2800"/>
              <a:t>Frightened of failure</a:t>
            </a:r>
          </a:p>
          <a:p>
            <a:pPr eaLnBrk="1" hangingPunct="1">
              <a:lnSpc>
                <a:spcPct val="80000"/>
              </a:lnSpc>
            </a:pPr>
            <a:endParaRPr lang="en-GB" sz="28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Check your skills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/>
              <a:t>Go to </a:t>
            </a:r>
            <a:r>
              <a:rPr lang="en-NZ" dirty="0">
                <a:hlinkClick r:id="rId2"/>
              </a:rPr>
              <a:t>http://www.workingresources.com/timeselfmanagementsurvey/time-self-management-quiz.html</a:t>
            </a:r>
            <a:endParaRPr lang="en-NZ" dirty="0"/>
          </a:p>
          <a:p>
            <a:endParaRPr lang="en-NZ" dirty="0"/>
          </a:p>
          <a:p>
            <a:r>
              <a:rPr lang="en-NZ" dirty="0"/>
              <a:t>And complete the quiz and write your score on your worksheet.</a:t>
            </a:r>
          </a:p>
        </p:txBody>
      </p:sp>
    </p:spTree>
    <p:extLst>
      <p:ext uri="{BB962C8B-B14F-4D97-AF65-F5344CB8AC3E}">
        <p14:creationId xmlns:p14="http://schemas.microsoft.com/office/powerpoint/2010/main" val="33703537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/>
              <a:t>Time Management Skills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514350" indent="-514350" eaLnBrk="1" hangingPunct="1">
              <a:buFont typeface="+mj-lt"/>
              <a:buAutoNum type="arabicPeriod"/>
            </a:pPr>
            <a:r>
              <a:rPr lang="en-GB" dirty="0"/>
              <a:t>Be aware of how you fill your time</a:t>
            </a:r>
          </a:p>
          <a:p>
            <a:pPr marL="514350" indent="-514350" eaLnBrk="1" hangingPunct="1">
              <a:buFont typeface="+mj-lt"/>
              <a:buAutoNum type="arabicPeriod"/>
            </a:pPr>
            <a:r>
              <a:rPr lang="en-GB" dirty="0"/>
              <a:t>Plan your time carefully</a:t>
            </a:r>
          </a:p>
          <a:p>
            <a:pPr marL="514350" indent="-514350" eaLnBrk="1" hangingPunct="1">
              <a:buFont typeface="+mj-lt"/>
              <a:buAutoNum type="arabicPeriod"/>
            </a:pPr>
            <a:r>
              <a:rPr lang="en-GB" dirty="0"/>
              <a:t>Set your priorities</a:t>
            </a:r>
          </a:p>
          <a:p>
            <a:pPr marL="514350" indent="-514350" eaLnBrk="1" hangingPunct="1">
              <a:buFont typeface="+mj-lt"/>
              <a:buAutoNum type="arabicPeriod"/>
            </a:pPr>
            <a:r>
              <a:rPr lang="en-GB" dirty="0"/>
              <a:t>Monitor your time usage</a:t>
            </a:r>
          </a:p>
          <a:p>
            <a:pPr marL="514350" indent="-514350" eaLnBrk="1" hangingPunct="1">
              <a:buFont typeface="+mj-lt"/>
              <a:buAutoNum type="arabicPeriod"/>
            </a:pPr>
            <a:r>
              <a:rPr lang="en-GB" dirty="0"/>
              <a:t>Improve your time management skills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/>
              <a:t>1. Time Awareness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dirty="0"/>
              <a:t>What do you do with your time?</a:t>
            </a:r>
          </a:p>
          <a:p>
            <a:pPr eaLnBrk="1" hangingPunct="1"/>
            <a:r>
              <a:rPr lang="en-GB" dirty="0"/>
              <a:t>Track tasks for a week</a:t>
            </a:r>
          </a:p>
          <a:p>
            <a:pPr eaLnBrk="1" hangingPunct="1"/>
            <a:endParaRPr lang="en-GB" dirty="0"/>
          </a:p>
        </p:txBody>
      </p:sp>
      <p:sp>
        <p:nvSpPr>
          <p:cNvPr id="7172" name="Text Box 5"/>
          <p:cNvSpPr txBox="1">
            <a:spLocks noChangeArrowheads="1"/>
          </p:cNvSpPr>
          <p:nvPr/>
        </p:nvSpPr>
        <p:spPr bwMode="auto">
          <a:xfrm>
            <a:off x="2124075" y="3573463"/>
            <a:ext cx="4824413" cy="2311400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dirty="0"/>
              <a:t>Monday</a:t>
            </a:r>
          </a:p>
          <a:p>
            <a:r>
              <a:rPr lang="en-GB" dirty="0"/>
              <a:t>    Task 1            20 min</a:t>
            </a:r>
          </a:p>
          <a:p>
            <a:r>
              <a:rPr lang="en-GB" dirty="0"/>
              <a:t>    Task 2            1hr</a:t>
            </a:r>
          </a:p>
          <a:p>
            <a:r>
              <a:rPr lang="en-GB" dirty="0"/>
              <a:t>    Task 3           10 min</a:t>
            </a:r>
          </a:p>
          <a:p>
            <a:r>
              <a:rPr lang="en-GB" dirty="0"/>
              <a:t>    Task 4            3hrs</a:t>
            </a:r>
          </a:p>
          <a:p>
            <a:r>
              <a:rPr lang="en-GB" dirty="0"/>
              <a:t>          TOTAL    4 hrs 30 min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/>
              <a:t>2. Time Planning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492896"/>
            <a:ext cx="8229600" cy="3831704"/>
          </a:xfrm>
        </p:spPr>
        <p:txBody>
          <a:bodyPr/>
          <a:lstStyle/>
          <a:p>
            <a:pPr eaLnBrk="1" hangingPunct="1"/>
            <a:r>
              <a:rPr lang="en-GB" dirty="0"/>
              <a:t>Monthly Planner</a:t>
            </a:r>
          </a:p>
          <a:p>
            <a:pPr lvl="1" eaLnBrk="1" hangingPunct="1"/>
            <a:r>
              <a:rPr lang="en-GB" dirty="0"/>
              <a:t>Assessments, holidays, birthdays, etc.</a:t>
            </a:r>
          </a:p>
          <a:p>
            <a:pPr lvl="1" eaLnBrk="1" hangingPunct="1"/>
            <a:r>
              <a:rPr lang="en-GB" dirty="0"/>
              <a:t>Busy periods</a:t>
            </a:r>
          </a:p>
          <a:p>
            <a:pPr eaLnBrk="1" hangingPunct="1"/>
            <a:r>
              <a:rPr lang="en-GB" dirty="0"/>
              <a:t>Weekly Planner</a:t>
            </a:r>
          </a:p>
          <a:p>
            <a:pPr lvl="1" eaLnBrk="1" hangingPunct="1"/>
            <a:r>
              <a:rPr lang="en-GB" dirty="0"/>
              <a:t>Classes, appointments, study time, church, etc</a:t>
            </a:r>
          </a:p>
          <a:p>
            <a:pPr eaLnBrk="1" hangingPunct="1"/>
            <a:r>
              <a:rPr lang="en-GB" dirty="0"/>
              <a:t>Weekly objectives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618</TotalTime>
  <Words>821</Words>
  <Application>Microsoft Office PowerPoint</Application>
  <PresentationFormat>On-screen Show (4:3)</PresentationFormat>
  <Paragraphs>167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1" baseType="lpstr">
      <vt:lpstr>Arial</vt:lpstr>
      <vt:lpstr>Calibri</vt:lpstr>
      <vt:lpstr>Constantia</vt:lpstr>
      <vt:lpstr>Times New Roman</vt:lpstr>
      <vt:lpstr>Wingdings</vt:lpstr>
      <vt:lpstr>Wingdings 2</vt:lpstr>
      <vt:lpstr>Flow</vt:lpstr>
      <vt:lpstr>Time Management</vt:lpstr>
      <vt:lpstr>Agenda</vt:lpstr>
      <vt:lpstr>Problem</vt:lpstr>
      <vt:lpstr>Parkinson’s Law</vt:lpstr>
      <vt:lpstr>Is this you? You need to improve your time management skills</vt:lpstr>
      <vt:lpstr>Check your skills</vt:lpstr>
      <vt:lpstr>Time Management Skills</vt:lpstr>
      <vt:lpstr>1. Time Awareness</vt:lpstr>
      <vt:lpstr>2. Time Planning</vt:lpstr>
      <vt:lpstr>Using library resources</vt:lpstr>
      <vt:lpstr>3. Prioritise your tasks</vt:lpstr>
      <vt:lpstr>The Action Matrix</vt:lpstr>
      <vt:lpstr>Scheduling</vt:lpstr>
      <vt:lpstr>Scheduling Tools</vt:lpstr>
      <vt:lpstr>Scheduling Steps</vt:lpstr>
      <vt:lpstr>To Do List</vt:lpstr>
      <vt:lpstr>4. Monitor</vt:lpstr>
      <vt:lpstr>5. Improve</vt:lpstr>
      <vt:lpstr>Tips for good Time Management (1)</vt:lpstr>
      <vt:lpstr>Tips for good Time Management (1)</vt:lpstr>
      <vt:lpstr>Tips for Study Success (1)</vt:lpstr>
      <vt:lpstr>Plan for Study Success (2)</vt:lpstr>
      <vt:lpstr>Summary</vt:lpstr>
      <vt:lpstr>Resources</vt:lpstr>
    </vt:vector>
  </TitlesOfParts>
  <Company>Auckland University of Technology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Time Management</dc:title>
  <dc:creator>Tineke Manford</dc:creator>
  <cp:lastModifiedBy>Teresa Yap</cp:lastModifiedBy>
  <cp:revision>26</cp:revision>
  <dcterms:created xsi:type="dcterms:W3CDTF">2006-10-08T06:36:14Z</dcterms:created>
  <dcterms:modified xsi:type="dcterms:W3CDTF">2022-03-29T08:20:11Z</dcterms:modified>
</cp:coreProperties>
</file>