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4.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 id="2147483768" r:id="rId5"/>
    <p:sldMasterId id="2147483781" r:id="rId6"/>
    <p:sldMasterId id="2147483793" r:id="rId7"/>
    <p:sldMasterId id="2147483818" r:id="rId8"/>
    <p:sldMasterId id="2147483830" r:id="rId9"/>
    <p:sldMasterId id="2147483842" r:id="rId10"/>
    <p:sldMasterId id="2147483854" r:id="rId11"/>
  </p:sldMasterIdLst>
  <p:notesMasterIdLst>
    <p:notesMasterId r:id="rId69"/>
  </p:notesMasterIdLst>
  <p:handoutMasterIdLst>
    <p:handoutMasterId r:id="rId70"/>
  </p:handoutMasterIdLst>
  <p:sldIdLst>
    <p:sldId id="548" r:id="rId12"/>
    <p:sldId id="547" r:id="rId13"/>
    <p:sldId id="470" r:id="rId14"/>
    <p:sldId id="346" r:id="rId15"/>
    <p:sldId id="546" r:id="rId16"/>
    <p:sldId id="378" r:id="rId17"/>
    <p:sldId id="347" r:id="rId18"/>
    <p:sldId id="349" r:id="rId19"/>
    <p:sldId id="368" r:id="rId20"/>
    <p:sldId id="379" r:id="rId21"/>
    <p:sldId id="324" r:id="rId22"/>
    <p:sldId id="338" r:id="rId23"/>
    <p:sldId id="380" r:id="rId24"/>
    <p:sldId id="403" r:id="rId25"/>
    <p:sldId id="480" r:id="rId26"/>
    <p:sldId id="407" r:id="rId27"/>
    <p:sldId id="478" r:id="rId28"/>
    <p:sldId id="467" r:id="rId29"/>
    <p:sldId id="479" r:id="rId30"/>
    <p:sldId id="264" r:id="rId31"/>
    <p:sldId id="295" r:id="rId32"/>
    <p:sldId id="304" r:id="rId33"/>
    <p:sldId id="343" r:id="rId34"/>
    <p:sldId id="389" r:id="rId35"/>
    <p:sldId id="352" r:id="rId36"/>
    <p:sldId id="345" r:id="rId37"/>
    <p:sldId id="365" r:id="rId38"/>
    <p:sldId id="392" r:id="rId39"/>
    <p:sldId id="283" r:id="rId40"/>
    <p:sldId id="387" r:id="rId41"/>
    <p:sldId id="306" r:id="rId42"/>
    <p:sldId id="308" r:id="rId43"/>
    <p:sldId id="469" r:id="rId44"/>
    <p:sldId id="383" r:id="rId45"/>
    <p:sldId id="384" r:id="rId46"/>
    <p:sldId id="385" r:id="rId47"/>
    <p:sldId id="276" r:id="rId48"/>
    <p:sldId id="258" r:id="rId49"/>
    <p:sldId id="354" r:id="rId50"/>
    <p:sldId id="357" r:id="rId51"/>
    <p:sldId id="321" r:id="rId52"/>
    <p:sldId id="322" r:id="rId53"/>
    <p:sldId id="381" r:id="rId54"/>
    <p:sldId id="382" r:id="rId55"/>
    <p:sldId id="358" r:id="rId56"/>
    <p:sldId id="359" r:id="rId57"/>
    <p:sldId id="361" r:id="rId58"/>
    <p:sldId id="364" r:id="rId59"/>
    <p:sldId id="363" r:id="rId60"/>
    <p:sldId id="485" r:id="rId61"/>
    <p:sldId id="486" r:id="rId62"/>
    <p:sldId id="353" r:id="rId63"/>
    <p:sldId id="374" r:id="rId64"/>
    <p:sldId id="549" r:id="rId65"/>
    <p:sldId id="543" r:id="rId66"/>
    <p:sldId id="487" r:id="rId67"/>
    <p:sldId id="377" r:id="rId68"/>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7" autoAdjust="0"/>
    <p:restoredTop sz="94660"/>
  </p:normalViewPr>
  <p:slideViewPr>
    <p:cSldViewPr>
      <p:cViewPr varScale="1">
        <p:scale>
          <a:sx n="60" d="100"/>
          <a:sy n="60" d="100"/>
        </p:scale>
        <p:origin x="1400"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4.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86415C5-FB93-4D4F-8A9A-34D6DEFD551B}" type="datetimeFigureOut">
              <a:rPr lang="en-US" smtClean="0"/>
              <a:pPr/>
              <a:t>9/25/2022</a:t>
            </a:fld>
            <a:endParaRPr lang="en-NZ"/>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FB94AD9-01D1-4ACA-8C5C-699981334794}" type="slidenum">
              <a:rPr lang="en-NZ" smtClean="0"/>
              <a:pPr/>
              <a:t>‹#›</a:t>
            </a:fld>
            <a:endParaRPr lang="en-NZ"/>
          </a:p>
        </p:txBody>
      </p:sp>
    </p:spTree>
    <p:extLst>
      <p:ext uri="{BB962C8B-B14F-4D97-AF65-F5344CB8AC3E}">
        <p14:creationId xmlns:p14="http://schemas.microsoft.com/office/powerpoint/2010/main" val="1041525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EBD4A21-7816-4997-A2F9-239488FD4F9F}" type="datetimeFigureOut">
              <a:rPr lang="en-US" smtClean="0"/>
              <a:pPr/>
              <a:t>9/25/2022</a:t>
            </a:fld>
            <a:endParaRPr lang="en-NZ"/>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099EFF1-F7C0-4E75-A344-85896A9E3DE6}" type="slidenum">
              <a:rPr lang="en-NZ" smtClean="0"/>
              <a:pPr/>
              <a:t>‹#›</a:t>
            </a:fld>
            <a:endParaRPr lang="en-NZ"/>
          </a:p>
        </p:txBody>
      </p:sp>
    </p:spTree>
    <p:extLst>
      <p:ext uri="{BB962C8B-B14F-4D97-AF65-F5344CB8AC3E}">
        <p14:creationId xmlns:p14="http://schemas.microsoft.com/office/powerpoint/2010/main" val="1156543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099EFF1-F7C0-4E75-A344-85896A9E3DE6}" type="slidenum">
              <a:rPr lang="en-NZ" smtClean="0"/>
              <a:pPr/>
              <a:t>8</a:t>
            </a:fld>
            <a:endParaRPr lang="en-NZ"/>
          </a:p>
        </p:txBody>
      </p:sp>
    </p:spTree>
    <p:extLst>
      <p:ext uri="{BB962C8B-B14F-4D97-AF65-F5344CB8AC3E}">
        <p14:creationId xmlns:p14="http://schemas.microsoft.com/office/powerpoint/2010/main" val="1363944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7: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5" name="Google Shape;165;p37:notes"/>
          <p:cNvSpPr txBox="1">
            <a:spLocks noGrp="1"/>
          </p:cNvSpPr>
          <p:nvPr>
            <p:ph type="body" idx="1"/>
          </p:nvPr>
        </p:nvSpPr>
        <p:spPr>
          <a:xfrm>
            <a:off x="679450" y="4714875"/>
            <a:ext cx="5438775" cy="4468812"/>
          </a:xfrm>
          <a:prstGeom prst="rect">
            <a:avLst/>
          </a:prstGeom>
          <a:noFill/>
          <a:ln>
            <a:noFill/>
          </a:ln>
        </p:spPr>
        <p:txBody>
          <a:bodyPr spcFirstLastPara="1" wrap="square" lIns="91775" tIns="45875" rIns="91775" bIns="45875" anchor="t" anchorCtr="0">
            <a:noAutofit/>
          </a:bodyPr>
          <a:lstStyle/>
          <a:p>
            <a:pPr marL="0" lvl="0" indent="0" algn="l" rtl="0">
              <a:lnSpc>
                <a:spcPct val="100000"/>
              </a:lnSpc>
              <a:spcBef>
                <a:spcPts val="0"/>
              </a:spcBef>
              <a:spcAft>
                <a:spcPts val="0"/>
              </a:spcAft>
              <a:buSzPts val="1400"/>
              <a:buNone/>
            </a:pPr>
            <a:endParaRPr/>
          </a:p>
        </p:txBody>
      </p:sp>
      <p:sp>
        <p:nvSpPr>
          <p:cNvPr id="166" name="Google Shape;166;p37:notes"/>
          <p:cNvSpPr txBox="1"/>
          <p:nvPr/>
        </p:nvSpPr>
        <p:spPr>
          <a:xfrm>
            <a:off x="3851275" y="9429750"/>
            <a:ext cx="2944812" cy="496887"/>
          </a:xfrm>
          <a:prstGeom prst="rect">
            <a:avLst/>
          </a:prstGeom>
          <a:noFill/>
          <a:ln>
            <a:noFill/>
          </a:ln>
        </p:spPr>
        <p:txBody>
          <a:bodyPr spcFirstLastPara="1" wrap="square" lIns="91775" tIns="45875" rIns="91775" bIns="458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8099EFF1-F7C0-4E75-A344-85896A9E3DE6}" type="slidenum">
              <a:rPr lang="en-NZ" smtClean="0"/>
              <a:pPr/>
              <a:t>21</a:t>
            </a:fld>
            <a:endParaRPr lang="en-N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099EFF1-F7C0-4E75-A344-85896A9E3DE6}" type="slidenum">
              <a:rPr lang="en-NZ" smtClean="0"/>
              <a:pPr/>
              <a:t>22</a:t>
            </a:fld>
            <a:endParaRPr lang="en-NZ"/>
          </a:p>
        </p:txBody>
      </p:sp>
    </p:spTree>
    <p:extLst>
      <p:ext uri="{BB962C8B-B14F-4D97-AF65-F5344CB8AC3E}">
        <p14:creationId xmlns:p14="http://schemas.microsoft.com/office/powerpoint/2010/main" val="3170285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activity</a:t>
            </a:r>
          </a:p>
        </p:txBody>
      </p:sp>
      <p:sp>
        <p:nvSpPr>
          <p:cNvPr id="4" name="Slide Number Placeholder 3"/>
          <p:cNvSpPr>
            <a:spLocks noGrp="1"/>
          </p:cNvSpPr>
          <p:nvPr>
            <p:ph type="sldNum" sz="quarter" idx="5"/>
          </p:nvPr>
        </p:nvSpPr>
        <p:spPr/>
        <p:txBody>
          <a:bodyPr/>
          <a:lstStyle/>
          <a:p>
            <a:fld id="{8099EFF1-F7C0-4E75-A344-85896A9E3DE6}" type="slidenum">
              <a:rPr lang="en-NZ" smtClean="0"/>
              <a:pPr/>
              <a:t>23</a:t>
            </a:fld>
            <a:endParaRPr lang="en-NZ"/>
          </a:p>
        </p:txBody>
      </p:sp>
    </p:spTree>
    <p:extLst>
      <p:ext uri="{BB962C8B-B14F-4D97-AF65-F5344CB8AC3E}">
        <p14:creationId xmlns:p14="http://schemas.microsoft.com/office/powerpoint/2010/main" val="110131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Identify which is an introduction and executive summary</a:t>
            </a:r>
          </a:p>
        </p:txBody>
      </p:sp>
      <p:sp>
        <p:nvSpPr>
          <p:cNvPr id="4" name="Slide Number Placeholder 3"/>
          <p:cNvSpPr>
            <a:spLocks noGrp="1"/>
          </p:cNvSpPr>
          <p:nvPr>
            <p:ph type="sldNum" sz="quarter" idx="5"/>
          </p:nvPr>
        </p:nvSpPr>
        <p:spPr/>
        <p:txBody>
          <a:bodyPr/>
          <a:lstStyle/>
          <a:p>
            <a:fld id="{8099EFF1-F7C0-4E75-A344-85896A9E3DE6}" type="slidenum">
              <a:rPr lang="en-NZ" smtClean="0"/>
              <a:pPr/>
              <a:t>24</a:t>
            </a:fld>
            <a:endParaRPr lang="en-NZ"/>
          </a:p>
        </p:txBody>
      </p:sp>
    </p:spTree>
    <p:extLst>
      <p:ext uri="{BB962C8B-B14F-4D97-AF65-F5344CB8AC3E}">
        <p14:creationId xmlns:p14="http://schemas.microsoft.com/office/powerpoint/2010/main" val="2567718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Emphasize</a:t>
            </a:r>
            <a:r>
              <a:rPr lang="en-NZ" baseline="0" dirty="0"/>
              <a:t> the topic sentence</a:t>
            </a:r>
          </a:p>
          <a:p>
            <a:r>
              <a:rPr lang="en-NZ" baseline="0" dirty="0"/>
              <a:t>Supporting details</a:t>
            </a:r>
          </a:p>
          <a:p>
            <a:endParaRPr lang="en-NZ" baseline="0" dirty="0"/>
          </a:p>
          <a:p>
            <a:r>
              <a:rPr lang="en-NZ" baseline="0" dirty="0"/>
              <a:t>Activity:</a:t>
            </a:r>
          </a:p>
          <a:p>
            <a:r>
              <a:rPr lang="en-NZ" baseline="0" dirty="0"/>
              <a:t>Identify  finding, conclusion, recommendation</a:t>
            </a:r>
            <a:endParaRPr lang="en-NZ" dirty="0"/>
          </a:p>
        </p:txBody>
      </p:sp>
      <p:sp>
        <p:nvSpPr>
          <p:cNvPr id="4" name="Slide Number Placeholder 3"/>
          <p:cNvSpPr>
            <a:spLocks noGrp="1"/>
          </p:cNvSpPr>
          <p:nvPr>
            <p:ph type="sldNum" sz="quarter" idx="10"/>
          </p:nvPr>
        </p:nvSpPr>
        <p:spPr/>
        <p:txBody>
          <a:bodyPr/>
          <a:lstStyle/>
          <a:p>
            <a:fld id="{8099EFF1-F7C0-4E75-A344-85896A9E3DE6}" type="slidenum">
              <a:rPr lang="en-NZ" smtClean="0"/>
              <a:pPr/>
              <a:t>32</a:t>
            </a:fld>
            <a:endParaRPr lang="en-N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5191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NZ" sz="1200" b="0" i="0" u="none" strike="noStrike" kern="1200" cap="none" spc="0" normalizeH="0" baseline="0" noProof="0">
                <a:ln>
                  <a:noFill/>
                </a:ln>
                <a:solidFill>
                  <a:srgbClr val="000000"/>
                </a:solidFill>
                <a:effectLst/>
                <a:uLnTx/>
                <a:uFillTx/>
                <a:latin typeface="Arial" charset="0"/>
                <a:ea typeface="+mn-ea"/>
                <a:cs typeface="+mn-cs"/>
              </a:rPr>
              <a:t>CWee Te Puna Ako Learning centre</a:t>
            </a:r>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B25AFA-379F-4BEF-8570-A1FAF6BA64C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2959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NZ" sz="1200" b="0" i="0" u="none" strike="noStrike" kern="1200" cap="none" spc="0" normalizeH="0" baseline="0" noProof="0">
                <a:ln>
                  <a:noFill/>
                </a:ln>
                <a:solidFill>
                  <a:srgbClr val="000000"/>
                </a:solidFill>
                <a:effectLst/>
                <a:uLnTx/>
                <a:uFillTx/>
                <a:latin typeface="Arial" charset="0"/>
                <a:ea typeface="+mn-ea"/>
                <a:cs typeface="+mn-cs"/>
              </a:rPr>
              <a:t>CWee Te Puna Ako Learning centre</a:t>
            </a:r>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B25AFA-379F-4BEF-8570-A1FAF6BA64C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273140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8099EFF1-F7C0-4E75-A344-85896A9E3DE6}" type="slidenum">
              <a:rPr lang="en-NZ" smtClean="0"/>
              <a:pPr/>
              <a:t>44</a:t>
            </a:fld>
            <a:endParaRPr lang="en-NZ"/>
          </a:p>
        </p:txBody>
      </p:sp>
    </p:spTree>
    <p:extLst>
      <p:ext uri="{BB962C8B-B14F-4D97-AF65-F5344CB8AC3E}">
        <p14:creationId xmlns:p14="http://schemas.microsoft.com/office/powerpoint/2010/main" val="2942494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err="1"/>
              <a:t>mentimeter</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9EFF1-F7C0-4E75-A344-85896A9E3DE6}"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4311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NZ" sz="1200" b="0" i="0" u="none" strike="noStrike" kern="1200" cap="none" spc="0" normalizeH="0" baseline="0" noProof="0">
                <a:ln>
                  <a:noFill/>
                </a:ln>
                <a:solidFill>
                  <a:srgbClr val="000000"/>
                </a:solidFill>
                <a:effectLst/>
                <a:uLnTx/>
                <a:uFillTx/>
                <a:latin typeface="Arial" charset="0"/>
                <a:ea typeface="+mn-ea"/>
                <a:cs typeface="+mn-cs"/>
              </a:rPr>
              <a:t>CWee Te Puna Ako Learning centre</a:t>
            </a:r>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B25AFA-379F-4BEF-8570-A1FAF6BA64C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60741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NZ" sz="1200" b="0" i="0" u="none" strike="noStrike" kern="1200" cap="none" spc="0" normalizeH="0" baseline="0" noProof="0">
                <a:ln>
                  <a:noFill/>
                </a:ln>
                <a:solidFill>
                  <a:srgbClr val="000000"/>
                </a:solidFill>
                <a:effectLst/>
                <a:uLnTx/>
                <a:uFillTx/>
                <a:latin typeface="Arial" charset="0"/>
                <a:ea typeface="+mn-ea"/>
                <a:cs typeface="+mn-cs"/>
              </a:rPr>
              <a:t>CWee Te Puna Ako Learning centre</a:t>
            </a:r>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B25AFA-379F-4BEF-8570-A1FAF6BA64C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36022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Write a word or phrases what you</a:t>
            </a:r>
            <a:r>
              <a:rPr lang="en-NZ" baseline="0" dirty="0"/>
              <a:t> think is a technical report</a:t>
            </a:r>
          </a:p>
          <a:p>
            <a:r>
              <a:rPr lang="en-NZ" dirty="0"/>
              <a:t>A report is a presentation of facts/information on a certain topic. </a:t>
            </a:r>
          </a:p>
          <a:p>
            <a:r>
              <a:rPr lang="en-NZ" dirty="0"/>
              <a:t>A technical report (also scientific report) is a document that describes </a:t>
            </a:r>
            <a:r>
              <a:rPr lang="en-NZ" b="1" dirty="0"/>
              <a:t>the process</a:t>
            </a:r>
            <a:r>
              <a:rPr lang="en-NZ" dirty="0"/>
              <a:t>, </a:t>
            </a:r>
            <a:r>
              <a:rPr lang="en-NZ" b="1" dirty="0"/>
              <a:t>progress</a:t>
            </a:r>
            <a:r>
              <a:rPr lang="en-NZ" dirty="0"/>
              <a:t>, or </a:t>
            </a:r>
            <a:r>
              <a:rPr lang="en-NZ" b="1" dirty="0"/>
              <a:t>results of technical or scientific research </a:t>
            </a:r>
            <a:r>
              <a:rPr lang="en-NZ" dirty="0"/>
              <a:t>or the state of a technical or scientific research problem. It might also include</a:t>
            </a:r>
            <a:r>
              <a:rPr lang="en-NZ" b="1" dirty="0"/>
              <a:t> recommendations and conclusions of the research.</a:t>
            </a:r>
          </a:p>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9EFF1-F7C0-4E75-A344-85896A9E3DE6}"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2257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Activity  : rearranging </a:t>
            </a:r>
            <a:r>
              <a:rPr lang="en-NZ"/>
              <a:t>the slips </a:t>
            </a:r>
            <a:r>
              <a:rPr lang="en-NZ" dirty="0"/>
              <a:t>of</a:t>
            </a:r>
            <a:r>
              <a:rPr lang="en-NZ" baseline="0" dirty="0"/>
              <a:t> process in order</a:t>
            </a:r>
            <a:endParaRPr lang="en-NZ" dirty="0"/>
          </a:p>
        </p:txBody>
      </p:sp>
      <p:sp>
        <p:nvSpPr>
          <p:cNvPr id="4" name="Slide Number Placeholder 3"/>
          <p:cNvSpPr>
            <a:spLocks noGrp="1"/>
          </p:cNvSpPr>
          <p:nvPr>
            <p:ph type="sldNum" sz="quarter" idx="10"/>
          </p:nvPr>
        </p:nvSpPr>
        <p:spPr/>
        <p:txBody>
          <a:bodyPr/>
          <a:lstStyle/>
          <a:p>
            <a:fld id="{8099EFF1-F7C0-4E75-A344-85896A9E3DE6}" type="slidenum">
              <a:rPr lang="en-NZ" smtClean="0"/>
              <a:pPr/>
              <a:t>11</a:t>
            </a:fld>
            <a:endParaRPr lang="en-NZ"/>
          </a:p>
        </p:txBody>
      </p:sp>
    </p:spTree>
    <p:extLst>
      <p:ext uri="{BB962C8B-B14F-4D97-AF65-F5344CB8AC3E}">
        <p14:creationId xmlns:p14="http://schemas.microsoft.com/office/powerpoint/2010/main" val="94155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b="1" dirty="0"/>
              <a:t>Title page</a:t>
            </a:r>
            <a:endParaRPr lang="en-NZ" dirty="0"/>
          </a:p>
          <a:p>
            <a:r>
              <a:rPr lang="en-NZ" b="1" dirty="0"/>
              <a:t>Terms of reference</a:t>
            </a:r>
            <a:r>
              <a:rPr lang="en-NZ" dirty="0"/>
              <a:t> - who ordered the report, when and why, any conditions</a:t>
            </a:r>
          </a:p>
          <a:p>
            <a:r>
              <a:rPr lang="en-NZ" b="1" dirty="0"/>
              <a:t>Contents page</a:t>
            </a:r>
            <a:r>
              <a:rPr lang="en-NZ" dirty="0"/>
              <a:t> - all section numbers and titles, using exactly the same wording as in the report</a:t>
            </a:r>
          </a:p>
          <a:p>
            <a:r>
              <a:rPr lang="en-NZ" b="1" dirty="0"/>
              <a:t>Abstract</a:t>
            </a:r>
            <a:r>
              <a:rPr lang="en-NZ" dirty="0"/>
              <a:t> - brief summary of report - task, summary of conclusions and recommendations</a:t>
            </a:r>
          </a:p>
          <a:p>
            <a:r>
              <a:rPr lang="en-NZ" b="1" dirty="0"/>
              <a:t>Introduction</a:t>
            </a:r>
            <a:r>
              <a:rPr lang="en-NZ" dirty="0"/>
              <a:t> - background information </a:t>
            </a:r>
          </a:p>
          <a:p>
            <a:r>
              <a:rPr lang="en-NZ" b="1" dirty="0"/>
              <a:t>Main body of report</a:t>
            </a:r>
            <a:r>
              <a:rPr lang="en-NZ" dirty="0"/>
              <a:t> - findings, description, facts, opinions, etc. </a:t>
            </a:r>
          </a:p>
          <a:p>
            <a:r>
              <a:rPr lang="en-NZ" b="1" dirty="0"/>
              <a:t>Conclusion</a:t>
            </a:r>
            <a:r>
              <a:rPr lang="en-NZ" dirty="0"/>
              <a:t> - summary of results</a:t>
            </a:r>
          </a:p>
          <a:p>
            <a:r>
              <a:rPr lang="en-NZ" b="1" dirty="0"/>
              <a:t>Recommendations</a:t>
            </a:r>
            <a:r>
              <a:rPr lang="en-NZ" dirty="0"/>
              <a:t> - usually in the form of a list</a:t>
            </a:r>
          </a:p>
          <a:p>
            <a:r>
              <a:rPr lang="en-NZ" b="1" dirty="0"/>
              <a:t>Appendices</a:t>
            </a:r>
            <a:r>
              <a:rPr lang="en-NZ" dirty="0"/>
              <a:t> (not always necessary) - additional details, tables, graphs, detailed analysis. These must be numbered and cross referenced in the text</a:t>
            </a:r>
          </a:p>
          <a:p>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9EFF1-F7C0-4E75-A344-85896A9E3DE6}"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NZ" sz="1200" b="0" i="0" u="none" strike="noStrike" kern="1200" cap="none" spc="0" normalizeH="0" baseline="0" noProof="0">
                <a:ln>
                  <a:noFill/>
                </a:ln>
                <a:solidFill>
                  <a:srgbClr val="000000"/>
                </a:solidFill>
                <a:effectLst/>
                <a:uLnTx/>
                <a:uFillTx/>
                <a:latin typeface="Arial" charset="0"/>
                <a:ea typeface="+mn-ea"/>
                <a:cs typeface="+mn-cs"/>
              </a:rPr>
              <a:t>CWee Te Puna Ako Learning centre</a:t>
            </a:r>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B25AFA-379F-4BEF-8570-A1FAF6BA64C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17415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36:notes"/>
          <p:cNvSpPr txBox="1">
            <a:spLocks noGrp="1"/>
          </p:cNvSpPr>
          <p:nvPr>
            <p:ph type="body" idx="1"/>
          </p:nvPr>
        </p:nvSpPr>
        <p:spPr>
          <a:xfrm>
            <a:off x="679450" y="4714875"/>
            <a:ext cx="5438775" cy="4468812"/>
          </a:xfrm>
          <a:prstGeom prst="rect">
            <a:avLst/>
          </a:prstGeom>
          <a:noFill/>
          <a:ln>
            <a:noFill/>
          </a:ln>
        </p:spPr>
        <p:txBody>
          <a:bodyPr spcFirstLastPara="1" wrap="square" lIns="91775" tIns="45875" rIns="91775" bIns="45875" anchor="t" anchorCtr="0">
            <a:noAutofit/>
          </a:bodyPr>
          <a:lstStyle/>
          <a:p>
            <a:pPr marL="0" lvl="0" indent="0" algn="l" rtl="0">
              <a:lnSpc>
                <a:spcPct val="100000"/>
              </a:lnSpc>
              <a:spcBef>
                <a:spcPts val="0"/>
              </a:spcBef>
              <a:spcAft>
                <a:spcPts val="0"/>
              </a:spcAft>
              <a:buSzPts val="1400"/>
              <a:buNone/>
            </a:pPr>
            <a:endParaRPr/>
          </a:p>
        </p:txBody>
      </p:sp>
      <p:sp>
        <p:nvSpPr>
          <p:cNvPr id="157" name="Google Shape;157;p36: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0: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40:notes"/>
          <p:cNvSpPr txBox="1">
            <a:spLocks noGrp="1"/>
          </p:cNvSpPr>
          <p:nvPr>
            <p:ph type="body" idx="1"/>
          </p:nvPr>
        </p:nvSpPr>
        <p:spPr>
          <a:xfrm>
            <a:off x="679450" y="4714875"/>
            <a:ext cx="5438775" cy="4468812"/>
          </a:xfrm>
          <a:prstGeom prst="rect">
            <a:avLst/>
          </a:prstGeom>
          <a:noFill/>
          <a:ln>
            <a:noFill/>
          </a:ln>
        </p:spPr>
        <p:txBody>
          <a:bodyPr spcFirstLastPara="1" wrap="square" lIns="91775" tIns="45875" rIns="91775" bIns="45875" anchor="t" anchorCtr="0">
            <a:noAutofit/>
          </a:bodyPr>
          <a:lstStyle/>
          <a:p>
            <a:pPr marL="0" lvl="0" indent="0" algn="l" rtl="0">
              <a:lnSpc>
                <a:spcPct val="100000"/>
              </a:lnSpc>
              <a:spcBef>
                <a:spcPts val="0"/>
              </a:spcBef>
              <a:spcAft>
                <a:spcPts val="0"/>
              </a:spcAft>
              <a:buSzPts val="1400"/>
              <a:buNone/>
            </a:pPr>
            <a:endParaRPr/>
          </a:p>
        </p:txBody>
      </p:sp>
      <p:sp>
        <p:nvSpPr>
          <p:cNvPr id="190" name="Google Shape;190;p40:notes"/>
          <p:cNvSpPr txBox="1"/>
          <p:nvPr/>
        </p:nvSpPr>
        <p:spPr>
          <a:xfrm>
            <a:off x="3851275" y="9429750"/>
            <a:ext cx="2944812" cy="496887"/>
          </a:xfrm>
          <a:prstGeom prst="rect">
            <a:avLst/>
          </a:prstGeom>
          <a:noFill/>
          <a:ln>
            <a:noFill/>
          </a:ln>
        </p:spPr>
        <p:txBody>
          <a:bodyPr spcFirstLastPara="1" wrap="square" lIns="91775" tIns="45875" rIns="91775" bIns="458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39:notes"/>
          <p:cNvSpPr txBox="1">
            <a:spLocks noGrp="1"/>
          </p:cNvSpPr>
          <p:nvPr>
            <p:ph type="body" idx="1"/>
          </p:nvPr>
        </p:nvSpPr>
        <p:spPr>
          <a:xfrm>
            <a:off x="679450" y="4714875"/>
            <a:ext cx="5438775" cy="4468812"/>
          </a:xfrm>
          <a:prstGeom prst="rect">
            <a:avLst/>
          </a:prstGeom>
          <a:noFill/>
          <a:ln>
            <a:noFill/>
          </a:ln>
        </p:spPr>
        <p:txBody>
          <a:bodyPr spcFirstLastPara="1" wrap="square" lIns="91775" tIns="45875" rIns="91775" bIns="45875" anchor="t" anchorCtr="0">
            <a:noAutofit/>
          </a:bodyPr>
          <a:lstStyle/>
          <a:p>
            <a:pPr marL="0" lvl="0" indent="0" algn="l" rtl="0">
              <a:lnSpc>
                <a:spcPct val="100000"/>
              </a:lnSpc>
              <a:spcBef>
                <a:spcPts val="0"/>
              </a:spcBef>
              <a:spcAft>
                <a:spcPts val="0"/>
              </a:spcAft>
              <a:buSzPts val="1400"/>
              <a:buNone/>
            </a:pPr>
            <a:endParaRPr/>
          </a:p>
        </p:txBody>
      </p:sp>
      <p:sp>
        <p:nvSpPr>
          <p:cNvPr id="181" name="Google Shape;181;p39:notes"/>
          <p:cNvSpPr>
            <a:spLocks noGrp="1" noRot="1" noChangeAspect="1"/>
          </p:cNvSpPr>
          <p:nvPr>
            <p:ph type="sldImg" idx="2"/>
          </p:nvPr>
        </p:nvSpPr>
        <p:spPr>
          <a:xfrm>
            <a:off x="915988" y="744538"/>
            <a:ext cx="4965700"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1D8BD707-D9CF-40AE-B4C6-C98DA3205C09}" type="datetimeFigureOut">
              <a:rPr lang="en-US" smtClean="0"/>
              <a:pPr/>
              <a:t>9/25/2022</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8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023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87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249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542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458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775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475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1D8BD707-D9CF-40AE-B4C6-C98DA3205C09}" type="datetimeFigureOut">
              <a:rPr lang="en-US" smtClean="0"/>
              <a:pPr/>
              <a:t>9/25/2022</a:t>
            </a:fld>
            <a:endParaRPr lang="en-US"/>
          </a:p>
        </p:txBody>
      </p:sp>
      <p:sp>
        <p:nvSpPr>
          <p:cNvPr id="9" name="Slide Number Placeholder 8"/>
          <p:cNvSpPr>
            <a:spLocks noGrp="1"/>
          </p:cNvSpPr>
          <p:nvPr>
            <p:ph type="sldNum" sz="quarter" idx="15"/>
          </p:nvPr>
        </p:nvSpPr>
        <p:spPr/>
        <p:txBody>
          <a:bodyPr rtlCol="0"/>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5431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788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415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579438"/>
          </a:xfrm>
        </p:spPr>
        <p:txBody>
          <a:bodyPr/>
          <a:lstStyle/>
          <a:p>
            <a:r>
              <a:rPr lang="en-US"/>
              <a:t>Click to edit Master title style</a:t>
            </a:r>
            <a:endParaRPr lang="en-NZ"/>
          </a:p>
        </p:txBody>
      </p:sp>
      <p:sp>
        <p:nvSpPr>
          <p:cNvPr id="3" name="Content Placeholder 2"/>
          <p:cNvSpPr>
            <a:spLocks noGrp="1"/>
          </p:cNvSpPr>
          <p:nvPr>
            <p:ph sz="half" idx="1"/>
          </p:nvPr>
        </p:nvSpPr>
        <p:spPr>
          <a:xfrm>
            <a:off x="457200" y="1889125"/>
            <a:ext cx="4038600" cy="4492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648200" y="1889125"/>
            <a:ext cx="4038600" cy="4492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Footer Placeholder 4"/>
          <p:cNvSpPr>
            <a:spLocks noGrp="1"/>
          </p:cNvSpPr>
          <p:nvPr>
            <p:ph type="ftr" sz="quarter" idx="10"/>
          </p:nvPr>
        </p:nvSpPr>
        <p:spPr>
          <a:xfrm>
            <a:off x="127000" y="6511925"/>
            <a:ext cx="2590800" cy="239713"/>
          </a:xfrm>
        </p:spPr>
        <p:txBody>
          <a:bodyPr/>
          <a:lstStyle>
            <a:lvl1pPr>
              <a:defRPr/>
            </a:lvl1pPr>
          </a:lstStyle>
          <a:p>
            <a:r>
              <a:rPr lang="en-GB">
                <a:solidFill>
                  <a:prstClr val="black">
                    <a:tint val="75000"/>
                  </a:prstClr>
                </a:solidFill>
              </a:rPr>
              <a:t>© Unitec New Zealand</a:t>
            </a:r>
          </a:p>
        </p:txBody>
      </p:sp>
      <p:sp>
        <p:nvSpPr>
          <p:cNvPr id="6" name="Slide Number Placeholder 5"/>
          <p:cNvSpPr>
            <a:spLocks noGrp="1"/>
          </p:cNvSpPr>
          <p:nvPr>
            <p:ph type="sldNum" sz="quarter" idx="11"/>
          </p:nvPr>
        </p:nvSpPr>
        <p:spPr>
          <a:xfrm>
            <a:off x="7848600" y="6613525"/>
            <a:ext cx="1270000" cy="260350"/>
          </a:xfrm>
        </p:spPr>
        <p:txBody>
          <a:bodyPr/>
          <a:lstStyle>
            <a:lvl1pPr>
              <a:defRPr/>
            </a:lvl1pPr>
          </a:lstStyle>
          <a:p>
            <a:fld id="{0ADBD4E8-8CA9-4ED9-BA30-8FB721E998F6}"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42256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FB21B5F-90AE-40B6-AD6B-614C79081877}" type="slidenum">
              <a:rPr lang="en-US" altLang="en-US" smtClean="0"/>
              <a:pPr>
                <a:defRPr/>
              </a:pPr>
              <a:t>‹#›</a:t>
            </a:fld>
            <a:endParaRPr lang="en-US" altLang="en-US"/>
          </a:p>
        </p:txBody>
      </p:sp>
    </p:spTree>
    <p:extLst>
      <p:ext uri="{BB962C8B-B14F-4D97-AF65-F5344CB8AC3E}">
        <p14:creationId xmlns:p14="http://schemas.microsoft.com/office/powerpoint/2010/main" val="3854467796"/>
      </p:ext>
    </p:extLst>
  </p:cSld>
  <p:clrMapOvr>
    <a:masterClrMapping/>
  </p:clrMapOvr>
  <p:transition>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4D14F1-6A2C-42E5-BDBC-B3F5838BFB95}" type="slidenum">
              <a:rPr lang="en-US" altLang="en-US" smtClean="0"/>
              <a:pPr>
                <a:defRPr/>
              </a:pPr>
              <a:t>‹#›</a:t>
            </a:fld>
            <a:endParaRPr lang="en-US" altLang="en-US"/>
          </a:p>
        </p:txBody>
      </p:sp>
    </p:spTree>
    <p:extLst>
      <p:ext uri="{BB962C8B-B14F-4D97-AF65-F5344CB8AC3E}">
        <p14:creationId xmlns:p14="http://schemas.microsoft.com/office/powerpoint/2010/main" val="1449099159"/>
      </p:ext>
    </p:extLst>
  </p:cSld>
  <p:clrMapOvr>
    <a:masterClrMapping/>
  </p:clrMapOvr>
  <p:transition>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883848F-F2A8-4460-B82A-65AECC89010B}" type="slidenum">
              <a:rPr lang="en-US" altLang="en-US" smtClean="0"/>
              <a:pPr>
                <a:defRPr/>
              </a:pPr>
              <a:t>‹#›</a:t>
            </a:fld>
            <a:endParaRPr lang="en-US" altLang="en-US"/>
          </a:p>
        </p:txBody>
      </p:sp>
    </p:spTree>
    <p:extLst>
      <p:ext uri="{BB962C8B-B14F-4D97-AF65-F5344CB8AC3E}">
        <p14:creationId xmlns:p14="http://schemas.microsoft.com/office/powerpoint/2010/main" val="1540525676"/>
      </p:ext>
    </p:extLst>
  </p:cSld>
  <p:clrMapOvr>
    <a:masterClrMapping/>
  </p:clrMapOvr>
  <p:transition>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2C47F6C-2B44-4648-A95F-8E8FA2C167A7}" type="slidenum">
              <a:rPr lang="en-US" altLang="en-US" smtClean="0"/>
              <a:pPr>
                <a:defRPr/>
              </a:pPr>
              <a:t>‹#›</a:t>
            </a:fld>
            <a:endParaRPr lang="en-US" altLang="en-US"/>
          </a:p>
        </p:txBody>
      </p:sp>
    </p:spTree>
    <p:extLst>
      <p:ext uri="{BB962C8B-B14F-4D97-AF65-F5344CB8AC3E}">
        <p14:creationId xmlns:p14="http://schemas.microsoft.com/office/powerpoint/2010/main" val="4160975862"/>
      </p:ext>
    </p:extLst>
  </p:cSld>
  <p:clrMapOvr>
    <a:masterClrMapping/>
  </p:clrMapOvr>
  <p:transition>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19E2AC4-564C-47E1-9CFE-C41D4DA2642E}" type="slidenum">
              <a:rPr lang="en-US" altLang="en-US" smtClean="0"/>
              <a:pPr>
                <a:defRPr/>
              </a:pPr>
              <a:t>‹#›</a:t>
            </a:fld>
            <a:endParaRPr lang="en-US" altLang="en-US"/>
          </a:p>
        </p:txBody>
      </p:sp>
    </p:spTree>
    <p:extLst>
      <p:ext uri="{BB962C8B-B14F-4D97-AF65-F5344CB8AC3E}">
        <p14:creationId xmlns:p14="http://schemas.microsoft.com/office/powerpoint/2010/main" val="1899800607"/>
      </p:ext>
    </p:extLst>
  </p:cSld>
  <p:clrMapOvr>
    <a:masterClrMapping/>
  </p:clrMapOvr>
  <p:transition>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2DA9D86-4027-45CC-92FD-EED23AB70724}" type="slidenum">
              <a:rPr lang="en-US" altLang="en-US" smtClean="0"/>
              <a:pPr>
                <a:defRPr/>
              </a:pPr>
              <a:t>‹#›</a:t>
            </a:fld>
            <a:endParaRPr lang="en-US" altLang="en-US"/>
          </a:p>
        </p:txBody>
      </p:sp>
    </p:spTree>
    <p:extLst>
      <p:ext uri="{BB962C8B-B14F-4D97-AF65-F5344CB8AC3E}">
        <p14:creationId xmlns:p14="http://schemas.microsoft.com/office/powerpoint/2010/main" val="730384732"/>
      </p:ext>
    </p:extLst>
  </p:cSld>
  <p:clrMapOvr>
    <a:masterClrMapping/>
  </p:clrMapOvr>
  <p:transition>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1D8BD707-D9CF-40AE-B4C6-C98DA3205C09}" type="datetimeFigureOut">
              <a:rPr lang="en-US" smtClean="0"/>
              <a:pPr/>
              <a:t>9/25/2022</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8CB2D1C-54CA-4456-BEA1-761F53C7621C}" type="slidenum">
              <a:rPr lang="en-US" altLang="en-US" smtClean="0"/>
              <a:pPr>
                <a:defRPr/>
              </a:pPr>
              <a:t>‹#›</a:t>
            </a:fld>
            <a:endParaRPr lang="en-US" altLang="en-US"/>
          </a:p>
        </p:txBody>
      </p:sp>
    </p:spTree>
    <p:extLst>
      <p:ext uri="{BB962C8B-B14F-4D97-AF65-F5344CB8AC3E}">
        <p14:creationId xmlns:p14="http://schemas.microsoft.com/office/powerpoint/2010/main" val="2297899873"/>
      </p:ext>
    </p:extLst>
  </p:cSld>
  <p:clrMapOvr>
    <a:masterClrMapping/>
  </p:clrMapOvr>
  <p:transition>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25FE668-7E31-4862-856E-DAA2C86C76F4}" type="slidenum">
              <a:rPr lang="en-US" altLang="en-US" smtClean="0"/>
              <a:pPr>
                <a:defRPr/>
              </a:pPr>
              <a:t>‹#›</a:t>
            </a:fld>
            <a:endParaRPr lang="en-US" altLang="en-US"/>
          </a:p>
        </p:txBody>
      </p:sp>
    </p:spTree>
    <p:extLst>
      <p:ext uri="{BB962C8B-B14F-4D97-AF65-F5344CB8AC3E}">
        <p14:creationId xmlns:p14="http://schemas.microsoft.com/office/powerpoint/2010/main" val="2805139919"/>
      </p:ext>
    </p:extLst>
  </p:cSld>
  <p:clrMapOvr>
    <a:masterClrMapping/>
  </p:clrMapOvr>
  <p:transition>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6AF4273-616A-4B50-A493-E1A722C03752}" type="slidenum">
              <a:rPr lang="en-US" altLang="en-US" smtClean="0"/>
              <a:pPr>
                <a:defRPr/>
              </a:pPr>
              <a:t>‹#›</a:t>
            </a:fld>
            <a:endParaRPr lang="en-US" altLang="en-US"/>
          </a:p>
        </p:txBody>
      </p:sp>
    </p:spTree>
    <p:extLst>
      <p:ext uri="{BB962C8B-B14F-4D97-AF65-F5344CB8AC3E}">
        <p14:creationId xmlns:p14="http://schemas.microsoft.com/office/powerpoint/2010/main" val="1307413448"/>
      </p:ext>
    </p:extLst>
  </p:cSld>
  <p:clrMapOvr>
    <a:masterClrMapping/>
  </p:clrMapOvr>
  <p:transition>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2E4D7EB-9F03-485C-907A-3314AF282F33}" type="slidenum">
              <a:rPr lang="en-US" altLang="en-US" smtClean="0"/>
              <a:pPr>
                <a:defRPr/>
              </a:pPr>
              <a:t>‹#›</a:t>
            </a:fld>
            <a:endParaRPr lang="en-US" altLang="en-US"/>
          </a:p>
        </p:txBody>
      </p:sp>
    </p:spTree>
    <p:extLst>
      <p:ext uri="{BB962C8B-B14F-4D97-AF65-F5344CB8AC3E}">
        <p14:creationId xmlns:p14="http://schemas.microsoft.com/office/powerpoint/2010/main" val="346618086"/>
      </p:ext>
    </p:extLst>
  </p:cSld>
  <p:clrMapOvr>
    <a:masterClrMapping/>
  </p:clrMapOvr>
  <p:transition>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26F47BF-C751-4274-82A2-A570C107D05F}" type="slidenum">
              <a:rPr lang="en-US" altLang="en-US" smtClean="0"/>
              <a:pPr>
                <a:defRPr/>
              </a:pPr>
              <a:t>‹#›</a:t>
            </a:fld>
            <a:endParaRPr lang="en-US" altLang="en-US"/>
          </a:p>
        </p:txBody>
      </p:sp>
    </p:spTree>
    <p:extLst>
      <p:ext uri="{BB962C8B-B14F-4D97-AF65-F5344CB8AC3E}">
        <p14:creationId xmlns:p14="http://schemas.microsoft.com/office/powerpoint/2010/main" val="3919308862"/>
      </p:ext>
    </p:extLst>
  </p:cSld>
  <p:clrMapOvr>
    <a:masterClrMapping/>
  </p:clrMapOvr>
  <p:transition>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FB21B5F-90AE-40B6-AD6B-614C79081877}" type="slidenum">
              <a:rPr lang="en-US" altLang="en-US" smtClean="0"/>
              <a:pPr>
                <a:defRPr/>
              </a:pPr>
              <a:t>‹#›</a:t>
            </a:fld>
            <a:endParaRPr lang="en-US" altLang="en-US"/>
          </a:p>
        </p:txBody>
      </p:sp>
    </p:spTree>
    <p:extLst>
      <p:ext uri="{BB962C8B-B14F-4D97-AF65-F5344CB8AC3E}">
        <p14:creationId xmlns:p14="http://schemas.microsoft.com/office/powerpoint/2010/main" val="2511651007"/>
      </p:ext>
    </p:extLst>
  </p:cSld>
  <p:clrMapOvr>
    <a:masterClrMapping/>
  </p:clrMapOvr>
  <p:transition>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54D14F1-6A2C-42E5-BDBC-B3F5838BFB95}" type="slidenum">
              <a:rPr lang="en-US" altLang="en-US" smtClean="0"/>
              <a:pPr>
                <a:defRPr/>
              </a:pPr>
              <a:t>‹#›</a:t>
            </a:fld>
            <a:endParaRPr lang="en-US" altLang="en-US"/>
          </a:p>
        </p:txBody>
      </p:sp>
    </p:spTree>
    <p:extLst>
      <p:ext uri="{BB962C8B-B14F-4D97-AF65-F5344CB8AC3E}">
        <p14:creationId xmlns:p14="http://schemas.microsoft.com/office/powerpoint/2010/main" val="2947888368"/>
      </p:ext>
    </p:extLst>
  </p:cSld>
  <p:clrMapOvr>
    <a:masterClrMapping/>
  </p:clrMapOvr>
  <p:transition>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883848F-F2A8-4460-B82A-65AECC89010B}" type="slidenum">
              <a:rPr lang="en-US" altLang="en-US" smtClean="0"/>
              <a:pPr>
                <a:defRPr/>
              </a:pPr>
              <a:t>‹#›</a:t>
            </a:fld>
            <a:endParaRPr lang="en-US" altLang="en-US"/>
          </a:p>
        </p:txBody>
      </p:sp>
    </p:spTree>
    <p:extLst>
      <p:ext uri="{BB962C8B-B14F-4D97-AF65-F5344CB8AC3E}">
        <p14:creationId xmlns:p14="http://schemas.microsoft.com/office/powerpoint/2010/main" val="1828545415"/>
      </p:ext>
    </p:extLst>
  </p:cSld>
  <p:clrMapOvr>
    <a:masterClrMapping/>
  </p:clrMapOvr>
  <p:transition>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2C47F6C-2B44-4648-A95F-8E8FA2C167A7}" type="slidenum">
              <a:rPr lang="en-US" altLang="en-US" smtClean="0"/>
              <a:pPr>
                <a:defRPr/>
              </a:pPr>
              <a:t>‹#›</a:t>
            </a:fld>
            <a:endParaRPr lang="en-US" altLang="en-US"/>
          </a:p>
        </p:txBody>
      </p:sp>
    </p:spTree>
    <p:extLst>
      <p:ext uri="{BB962C8B-B14F-4D97-AF65-F5344CB8AC3E}">
        <p14:creationId xmlns:p14="http://schemas.microsoft.com/office/powerpoint/2010/main" val="1449802915"/>
      </p:ext>
    </p:extLst>
  </p:cSld>
  <p:clrMapOvr>
    <a:masterClrMapping/>
  </p:clrMapOvr>
  <p:transition>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19E2AC4-564C-47E1-9CFE-C41D4DA2642E}" type="slidenum">
              <a:rPr lang="en-US" altLang="en-US" smtClean="0"/>
              <a:pPr>
                <a:defRPr/>
              </a:pPr>
              <a:t>‹#›</a:t>
            </a:fld>
            <a:endParaRPr lang="en-US" altLang="en-US"/>
          </a:p>
        </p:txBody>
      </p:sp>
    </p:spTree>
    <p:extLst>
      <p:ext uri="{BB962C8B-B14F-4D97-AF65-F5344CB8AC3E}">
        <p14:creationId xmlns:p14="http://schemas.microsoft.com/office/powerpoint/2010/main" val="3580281195"/>
      </p:ext>
    </p:extLst>
  </p:cSld>
  <p:clrMapOvr>
    <a:masterClrMapping/>
  </p:clrMapOvr>
  <p:transition>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D8BD707-D9CF-40AE-B4C6-C98DA3205C09}" type="datetimeFigureOut">
              <a:rPr lang="en-US" smtClean="0"/>
              <a:pPr/>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2DA9D86-4027-45CC-92FD-EED23AB70724}" type="slidenum">
              <a:rPr lang="en-US" altLang="en-US" smtClean="0"/>
              <a:pPr>
                <a:defRPr/>
              </a:pPr>
              <a:t>‹#›</a:t>
            </a:fld>
            <a:endParaRPr lang="en-US" altLang="en-US"/>
          </a:p>
        </p:txBody>
      </p:sp>
    </p:spTree>
    <p:extLst>
      <p:ext uri="{BB962C8B-B14F-4D97-AF65-F5344CB8AC3E}">
        <p14:creationId xmlns:p14="http://schemas.microsoft.com/office/powerpoint/2010/main" val="4187151295"/>
      </p:ext>
    </p:extLst>
  </p:cSld>
  <p:clrMapOvr>
    <a:masterClrMapping/>
  </p:clrMapOvr>
  <p:transition>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8CB2D1C-54CA-4456-BEA1-761F53C7621C}" type="slidenum">
              <a:rPr lang="en-US" altLang="en-US" smtClean="0"/>
              <a:pPr>
                <a:defRPr/>
              </a:pPr>
              <a:t>‹#›</a:t>
            </a:fld>
            <a:endParaRPr lang="en-US" altLang="en-US"/>
          </a:p>
        </p:txBody>
      </p:sp>
    </p:spTree>
    <p:extLst>
      <p:ext uri="{BB962C8B-B14F-4D97-AF65-F5344CB8AC3E}">
        <p14:creationId xmlns:p14="http://schemas.microsoft.com/office/powerpoint/2010/main" val="3854509578"/>
      </p:ext>
    </p:extLst>
  </p:cSld>
  <p:clrMapOvr>
    <a:masterClrMapping/>
  </p:clrMapOvr>
  <p:transition>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25FE668-7E31-4862-856E-DAA2C86C76F4}" type="slidenum">
              <a:rPr lang="en-US" altLang="en-US" smtClean="0"/>
              <a:pPr>
                <a:defRPr/>
              </a:pPr>
              <a:t>‹#›</a:t>
            </a:fld>
            <a:endParaRPr lang="en-US" altLang="en-US"/>
          </a:p>
        </p:txBody>
      </p:sp>
    </p:spTree>
    <p:extLst>
      <p:ext uri="{BB962C8B-B14F-4D97-AF65-F5344CB8AC3E}">
        <p14:creationId xmlns:p14="http://schemas.microsoft.com/office/powerpoint/2010/main" val="3647936116"/>
      </p:ext>
    </p:extLst>
  </p:cSld>
  <p:clrMapOvr>
    <a:masterClrMapping/>
  </p:clrMapOvr>
  <p:transition>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6AF4273-616A-4B50-A493-E1A722C03752}" type="slidenum">
              <a:rPr lang="en-US" altLang="en-US" smtClean="0"/>
              <a:pPr>
                <a:defRPr/>
              </a:pPr>
              <a:t>‹#›</a:t>
            </a:fld>
            <a:endParaRPr lang="en-US" altLang="en-US"/>
          </a:p>
        </p:txBody>
      </p:sp>
    </p:spTree>
    <p:extLst>
      <p:ext uri="{BB962C8B-B14F-4D97-AF65-F5344CB8AC3E}">
        <p14:creationId xmlns:p14="http://schemas.microsoft.com/office/powerpoint/2010/main" val="344785739"/>
      </p:ext>
    </p:extLst>
  </p:cSld>
  <p:clrMapOvr>
    <a:masterClrMapping/>
  </p:clrMapOvr>
  <p:transition>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2E4D7EB-9F03-485C-907A-3314AF282F33}" type="slidenum">
              <a:rPr lang="en-US" altLang="en-US" smtClean="0"/>
              <a:pPr>
                <a:defRPr/>
              </a:pPr>
              <a:t>‹#›</a:t>
            </a:fld>
            <a:endParaRPr lang="en-US" altLang="en-US"/>
          </a:p>
        </p:txBody>
      </p:sp>
    </p:spTree>
    <p:extLst>
      <p:ext uri="{BB962C8B-B14F-4D97-AF65-F5344CB8AC3E}">
        <p14:creationId xmlns:p14="http://schemas.microsoft.com/office/powerpoint/2010/main" val="648696230"/>
      </p:ext>
    </p:extLst>
  </p:cSld>
  <p:clrMapOvr>
    <a:masterClrMapping/>
  </p:clrMapOvr>
  <p:transition>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26F47BF-C751-4274-82A2-A570C107D05F}" type="slidenum">
              <a:rPr lang="en-US" altLang="en-US" smtClean="0"/>
              <a:pPr>
                <a:defRPr/>
              </a:pPr>
              <a:t>‹#›</a:t>
            </a:fld>
            <a:endParaRPr lang="en-US" altLang="en-US"/>
          </a:p>
        </p:txBody>
      </p:sp>
    </p:spTree>
    <p:extLst>
      <p:ext uri="{BB962C8B-B14F-4D97-AF65-F5344CB8AC3E}">
        <p14:creationId xmlns:p14="http://schemas.microsoft.com/office/powerpoint/2010/main" val="1996987543"/>
      </p:ext>
    </p:extLst>
  </p:cSld>
  <p:clrMapOvr>
    <a:masterClrMapping/>
  </p:clrMapOvr>
  <p:transition>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548DB-DCF1-4ED7-ABBC-281C34446B6D}"/>
              </a:ext>
            </a:extLst>
          </p:cNvPr>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endParaRPr lang="en-NZ"/>
          </a:p>
        </p:txBody>
      </p:sp>
      <p:sp>
        <p:nvSpPr>
          <p:cNvPr id="3" name="Subtitle 2">
            <a:extLst>
              <a:ext uri="{FF2B5EF4-FFF2-40B4-BE49-F238E27FC236}">
                <a16:creationId xmlns:a16="http://schemas.microsoft.com/office/drawing/2014/main" id="{F3BD5689-A311-4DBA-B235-4413F68D9189}"/>
              </a:ext>
            </a:extLst>
          </p:cNvPr>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14735C0A-98A0-4F29-8862-B3220EFF86AD}"/>
              </a:ext>
            </a:extLst>
          </p:cNvPr>
          <p:cNvSpPr>
            <a:spLocks noGrp="1"/>
          </p:cNvSpPr>
          <p:nvPr>
            <p:ph type="dt" sz="half" idx="10"/>
          </p:nvPr>
        </p:nvSpPr>
        <p:spPr/>
        <p:txBody>
          <a:bodyPr/>
          <a:lstStyle/>
          <a:p>
            <a:endParaRPr lang="en-NZ"/>
          </a:p>
        </p:txBody>
      </p:sp>
      <p:sp>
        <p:nvSpPr>
          <p:cNvPr id="5" name="Footer Placeholder 4">
            <a:extLst>
              <a:ext uri="{FF2B5EF4-FFF2-40B4-BE49-F238E27FC236}">
                <a16:creationId xmlns:a16="http://schemas.microsoft.com/office/drawing/2014/main" id="{1D1D3410-DEEE-4FC8-8FC4-CC2EB0823E77}"/>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D2FFEF8-9B8E-4E51-B49B-DB8F90B21B52}"/>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9516095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57A5E-25CC-4969-B552-8512535D72A9}"/>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DA033B2-A500-4F29-B11D-78848CC1E48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6BA188FF-84D5-4D09-A12F-B03762B23AB9}"/>
              </a:ext>
            </a:extLst>
          </p:cNvPr>
          <p:cNvSpPr>
            <a:spLocks noGrp="1"/>
          </p:cNvSpPr>
          <p:nvPr>
            <p:ph type="dt" sz="half" idx="10"/>
          </p:nvPr>
        </p:nvSpPr>
        <p:spPr/>
        <p:txBody>
          <a:bodyPr/>
          <a:lstStyle/>
          <a:p>
            <a:endParaRPr lang="en-NZ"/>
          </a:p>
        </p:txBody>
      </p:sp>
      <p:sp>
        <p:nvSpPr>
          <p:cNvPr id="5" name="Footer Placeholder 4">
            <a:extLst>
              <a:ext uri="{FF2B5EF4-FFF2-40B4-BE49-F238E27FC236}">
                <a16:creationId xmlns:a16="http://schemas.microsoft.com/office/drawing/2014/main" id="{E7D5B379-D6B1-454C-AAD8-19AAF4FEC73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D52A5DF6-1CB9-4052-9ACA-DD4AF1459A0A}"/>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896101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829D3-9D7B-46C3-9E95-F01979036B21}"/>
              </a:ext>
            </a:extLst>
          </p:cNvPr>
          <p:cNvSpPr>
            <a:spLocks noGrp="1"/>
          </p:cNvSpPr>
          <p:nvPr>
            <p:ph type="title"/>
          </p:nvPr>
        </p:nvSpPr>
        <p:spPr>
          <a:xfrm>
            <a:off x="623888" y="1709741"/>
            <a:ext cx="7886700" cy="2852737"/>
          </a:xfrm>
        </p:spPr>
        <p:txBody>
          <a:bodyPr anchor="b"/>
          <a:lstStyle>
            <a:lvl1pPr>
              <a:defRPr sz="3375"/>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2B148E7-3564-4355-B040-12E3324867E1}"/>
              </a:ext>
            </a:extLst>
          </p:cNvPr>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343A24C-F0E2-462E-B0A9-BAD96B573389}"/>
              </a:ext>
            </a:extLst>
          </p:cNvPr>
          <p:cNvSpPr>
            <a:spLocks noGrp="1"/>
          </p:cNvSpPr>
          <p:nvPr>
            <p:ph type="dt" sz="half" idx="10"/>
          </p:nvPr>
        </p:nvSpPr>
        <p:spPr/>
        <p:txBody>
          <a:bodyPr/>
          <a:lstStyle/>
          <a:p>
            <a:endParaRPr lang="en-NZ"/>
          </a:p>
        </p:txBody>
      </p:sp>
      <p:sp>
        <p:nvSpPr>
          <p:cNvPr id="5" name="Footer Placeholder 4">
            <a:extLst>
              <a:ext uri="{FF2B5EF4-FFF2-40B4-BE49-F238E27FC236}">
                <a16:creationId xmlns:a16="http://schemas.microsoft.com/office/drawing/2014/main" id="{6CCC4340-B158-4A34-B54C-CF6D8AF1CEC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00DB2B6A-9A05-4D16-B006-68589830D2F2}"/>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956221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8665-6EB0-463E-A618-4229E059FB4E}"/>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FC1C300-4F22-46E0-BE18-DD209C9BC29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A52E8446-2144-448A-AA5C-93B3529C8EEA}"/>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C6CD5310-A765-4819-B35D-6A1E257E1438}"/>
              </a:ext>
            </a:extLst>
          </p:cNvPr>
          <p:cNvSpPr>
            <a:spLocks noGrp="1"/>
          </p:cNvSpPr>
          <p:nvPr>
            <p:ph type="dt" sz="half" idx="10"/>
          </p:nvPr>
        </p:nvSpPr>
        <p:spPr/>
        <p:txBody>
          <a:bodyPr/>
          <a:lstStyle/>
          <a:p>
            <a:endParaRPr lang="en-NZ"/>
          </a:p>
        </p:txBody>
      </p:sp>
      <p:sp>
        <p:nvSpPr>
          <p:cNvPr id="6" name="Footer Placeholder 5">
            <a:extLst>
              <a:ext uri="{FF2B5EF4-FFF2-40B4-BE49-F238E27FC236}">
                <a16:creationId xmlns:a16="http://schemas.microsoft.com/office/drawing/2014/main" id="{FF256B4E-9592-4047-A130-C62641FD85B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00087E5-6272-4AB9-9567-7E3859D9DC49}"/>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980728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1D8BD707-D9CF-40AE-B4C6-C98DA3205C09}" type="datetimeFigureOut">
              <a:rPr lang="en-US" smtClean="0"/>
              <a:pPr/>
              <a:t>9/25/2022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0763-1390-4335-97C5-82877A65A028}"/>
              </a:ext>
            </a:extLst>
          </p:cNvPr>
          <p:cNvSpPr>
            <a:spLocks noGrp="1"/>
          </p:cNvSpPr>
          <p:nvPr>
            <p:ph type="title"/>
          </p:nvPr>
        </p:nvSpPr>
        <p:spPr>
          <a:xfrm>
            <a:off x="629841" y="365128"/>
            <a:ext cx="78867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50096427-3065-4A3A-9E2F-FBA415F21EC9}"/>
              </a:ext>
            </a:extLst>
          </p:cNvPr>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a:extLst>
              <a:ext uri="{FF2B5EF4-FFF2-40B4-BE49-F238E27FC236}">
                <a16:creationId xmlns:a16="http://schemas.microsoft.com/office/drawing/2014/main" id="{E2F6DFAE-AAF8-4686-A28A-D94CF787D46B}"/>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D51E5C31-E992-4B0F-9EDC-B2DDB5404F07}"/>
              </a:ext>
            </a:extLst>
          </p:cNvPr>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a:extLst>
              <a:ext uri="{FF2B5EF4-FFF2-40B4-BE49-F238E27FC236}">
                <a16:creationId xmlns:a16="http://schemas.microsoft.com/office/drawing/2014/main" id="{7EEC0807-5731-407A-A4D7-8B81EC8C864C}"/>
              </a:ext>
            </a:extLst>
          </p:cNvPr>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B301A214-2699-4152-8815-963E7CC553A4}"/>
              </a:ext>
            </a:extLst>
          </p:cNvPr>
          <p:cNvSpPr>
            <a:spLocks noGrp="1"/>
          </p:cNvSpPr>
          <p:nvPr>
            <p:ph type="dt" sz="half" idx="10"/>
          </p:nvPr>
        </p:nvSpPr>
        <p:spPr/>
        <p:txBody>
          <a:bodyPr/>
          <a:lstStyle/>
          <a:p>
            <a:endParaRPr lang="en-NZ"/>
          </a:p>
        </p:txBody>
      </p:sp>
      <p:sp>
        <p:nvSpPr>
          <p:cNvPr id="8" name="Footer Placeholder 7">
            <a:extLst>
              <a:ext uri="{FF2B5EF4-FFF2-40B4-BE49-F238E27FC236}">
                <a16:creationId xmlns:a16="http://schemas.microsoft.com/office/drawing/2014/main" id="{5E835B37-F812-4BD2-9033-3FDAB580A022}"/>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03EBF714-07EC-4266-BD5C-44B9330C40FE}"/>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0255429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B51D5-963D-4E0A-AF32-9D4AD1E51540}"/>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372DEE85-ADC5-45B5-BA3C-8CFD1DC24D7D}"/>
              </a:ext>
            </a:extLst>
          </p:cNvPr>
          <p:cNvSpPr>
            <a:spLocks noGrp="1"/>
          </p:cNvSpPr>
          <p:nvPr>
            <p:ph type="dt" sz="half" idx="10"/>
          </p:nvPr>
        </p:nvSpPr>
        <p:spPr/>
        <p:txBody>
          <a:bodyPr/>
          <a:lstStyle/>
          <a:p>
            <a:endParaRPr lang="en-NZ"/>
          </a:p>
        </p:txBody>
      </p:sp>
      <p:sp>
        <p:nvSpPr>
          <p:cNvPr id="4" name="Footer Placeholder 3">
            <a:extLst>
              <a:ext uri="{FF2B5EF4-FFF2-40B4-BE49-F238E27FC236}">
                <a16:creationId xmlns:a16="http://schemas.microsoft.com/office/drawing/2014/main" id="{3D5BFF7F-6275-46CD-9DED-725C978400DE}"/>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0D8195F5-3697-4387-A06E-3FCBDCE4639B}"/>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765762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B5DA31-6B22-4E79-80FF-B0D183AA0A70}"/>
              </a:ext>
            </a:extLst>
          </p:cNvPr>
          <p:cNvSpPr>
            <a:spLocks noGrp="1"/>
          </p:cNvSpPr>
          <p:nvPr>
            <p:ph type="dt" sz="half" idx="10"/>
          </p:nvPr>
        </p:nvSpPr>
        <p:spPr/>
        <p:txBody>
          <a:bodyPr/>
          <a:lstStyle/>
          <a:p>
            <a:endParaRPr lang="en-NZ"/>
          </a:p>
        </p:txBody>
      </p:sp>
      <p:sp>
        <p:nvSpPr>
          <p:cNvPr id="3" name="Footer Placeholder 2">
            <a:extLst>
              <a:ext uri="{FF2B5EF4-FFF2-40B4-BE49-F238E27FC236}">
                <a16:creationId xmlns:a16="http://schemas.microsoft.com/office/drawing/2014/main" id="{FD351F4B-1C76-48D3-A2AF-C7D16F3662DF}"/>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804F8F39-BA1B-4D89-8F04-0B05CD773A70}"/>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8069052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45F10-602C-4DBD-8FEB-18016253144A}"/>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58522093-5A03-4C42-B727-7EA1E951399C}"/>
              </a:ext>
            </a:extLst>
          </p:cNvPr>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4D45F71E-FD28-4313-9E70-502E01680AE0}"/>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107A55E2-11D4-4CEB-AA88-BD02FC76BCC1}"/>
              </a:ext>
            </a:extLst>
          </p:cNvPr>
          <p:cNvSpPr>
            <a:spLocks noGrp="1"/>
          </p:cNvSpPr>
          <p:nvPr>
            <p:ph type="dt" sz="half" idx="10"/>
          </p:nvPr>
        </p:nvSpPr>
        <p:spPr/>
        <p:txBody>
          <a:bodyPr/>
          <a:lstStyle/>
          <a:p>
            <a:endParaRPr lang="en-NZ"/>
          </a:p>
        </p:txBody>
      </p:sp>
      <p:sp>
        <p:nvSpPr>
          <p:cNvPr id="6" name="Footer Placeholder 5">
            <a:extLst>
              <a:ext uri="{FF2B5EF4-FFF2-40B4-BE49-F238E27FC236}">
                <a16:creationId xmlns:a16="http://schemas.microsoft.com/office/drawing/2014/main" id="{EBA9A819-64E8-4BFF-9DC4-F0405011D19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DFBABD5-E212-4F93-AB55-D28AEF038454}"/>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872409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EC09-7702-46D2-AA84-F0DBE39E9A7E}"/>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D2F1FD2-246D-4C6C-9B0D-FF001B37AC21}"/>
              </a:ext>
            </a:extLst>
          </p:cNvPr>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NZ"/>
          </a:p>
        </p:txBody>
      </p:sp>
      <p:sp>
        <p:nvSpPr>
          <p:cNvPr id="4" name="Text Placeholder 3">
            <a:extLst>
              <a:ext uri="{FF2B5EF4-FFF2-40B4-BE49-F238E27FC236}">
                <a16:creationId xmlns:a16="http://schemas.microsoft.com/office/drawing/2014/main" id="{2485898F-2C60-48A3-916E-26AF043F02DC}"/>
              </a:ext>
            </a:extLst>
          </p:cNvPr>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a:extLst>
              <a:ext uri="{FF2B5EF4-FFF2-40B4-BE49-F238E27FC236}">
                <a16:creationId xmlns:a16="http://schemas.microsoft.com/office/drawing/2014/main" id="{0CBDC9A8-25A9-4A99-8602-CD3C52D0C399}"/>
              </a:ext>
            </a:extLst>
          </p:cNvPr>
          <p:cNvSpPr>
            <a:spLocks noGrp="1"/>
          </p:cNvSpPr>
          <p:nvPr>
            <p:ph type="dt" sz="half" idx="10"/>
          </p:nvPr>
        </p:nvSpPr>
        <p:spPr/>
        <p:txBody>
          <a:bodyPr/>
          <a:lstStyle/>
          <a:p>
            <a:endParaRPr lang="en-NZ"/>
          </a:p>
        </p:txBody>
      </p:sp>
      <p:sp>
        <p:nvSpPr>
          <p:cNvPr id="6" name="Footer Placeholder 5">
            <a:extLst>
              <a:ext uri="{FF2B5EF4-FFF2-40B4-BE49-F238E27FC236}">
                <a16:creationId xmlns:a16="http://schemas.microsoft.com/office/drawing/2014/main" id="{918CF83E-D711-4CCD-AE3E-C7D457300E1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EF63F4C8-4668-40CD-A745-8F594544A729}"/>
              </a:ext>
            </a:extLst>
          </p:cNvPr>
          <p:cNvSpPr>
            <a:spLocks noGrp="1"/>
          </p:cNvSpPr>
          <p:nvPr>
            <p:ph type="sldNum" sz="quarter" idx="12"/>
          </p:nvPr>
        </p:nvSpPr>
        <p:spPr/>
        <p:txBody>
          <a:bodyPr/>
          <a:lstStyle/>
          <a:p>
            <a:fld id="{00000000-1234-1234-1234-123412341234}" type="slidenum">
              <a:rPr lang="en-US" smtClean="0"/>
              <a:pPr/>
              <a:t>‹#›</a:t>
            </a:fld>
            <a:endParaRPr lang="en-US">
              <a:solidFill>
                <a:srgbClr val="000000"/>
              </a:solidFill>
              <a:latin typeface="Arial"/>
              <a:ea typeface="Arial"/>
              <a:cs typeface="Arial"/>
              <a:sym typeface="Arial"/>
            </a:endParaRPr>
          </a:p>
        </p:txBody>
      </p:sp>
    </p:spTree>
    <p:extLst>
      <p:ext uri="{BB962C8B-B14F-4D97-AF65-F5344CB8AC3E}">
        <p14:creationId xmlns:p14="http://schemas.microsoft.com/office/powerpoint/2010/main" val="1225260888"/>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4171-DD83-4798-B86B-25CD1B98E379}"/>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F7101B9C-54C6-4514-AD4E-F04467401C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1FAE70E-242C-4C14-90EC-2BACE6E12E33}"/>
              </a:ext>
            </a:extLst>
          </p:cNvPr>
          <p:cNvSpPr>
            <a:spLocks noGrp="1"/>
          </p:cNvSpPr>
          <p:nvPr>
            <p:ph type="dt" sz="half" idx="10"/>
          </p:nvPr>
        </p:nvSpPr>
        <p:spPr/>
        <p:txBody>
          <a:bodyPr/>
          <a:lstStyle/>
          <a:p>
            <a:endParaRPr lang="en-NZ"/>
          </a:p>
        </p:txBody>
      </p:sp>
      <p:sp>
        <p:nvSpPr>
          <p:cNvPr id="5" name="Footer Placeholder 4">
            <a:extLst>
              <a:ext uri="{FF2B5EF4-FFF2-40B4-BE49-F238E27FC236}">
                <a16:creationId xmlns:a16="http://schemas.microsoft.com/office/drawing/2014/main" id="{D538C2A3-A5C3-45E9-8CC7-FFFE1B89002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CAF10837-E077-47AF-B250-B9BAF2B75418}"/>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038252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CAE922-751E-4726-AD68-69DAD8DDD03E}"/>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7B495C89-ED7F-4B8E-AA4F-7DCF2A0BB48E}"/>
              </a:ext>
            </a:extLst>
          </p:cNvPr>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3947B8E-B242-4586-ADDD-431548FA8EF0}"/>
              </a:ext>
            </a:extLst>
          </p:cNvPr>
          <p:cNvSpPr>
            <a:spLocks noGrp="1"/>
          </p:cNvSpPr>
          <p:nvPr>
            <p:ph type="dt" sz="half" idx="10"/>
          </p:nvPr>
        </p:nvSpPr>
        <p:spPr/>
        <p:txBody>
          <a:bodyPr/>
          <a:lstStyle/>
          <a:p>
            <a:endParaRPr lang="en-NZ"/>
          </a:p>
        </p:txBody>
      </p:sp>
      <p:sp>
        <p:nvSpPr>
          <p:cNvPr id="5" name="Footer Placeholder 4">
            <a:extLst>
              <a:ext uri="{FF2B5EF4-FFF2-40B4-BE49-F238E27FC236}">
                <a16:creationId xmlns:a16="http://schemas.microsoft.com/office/drawing/2014/main" id="{AA02140E-3409-44B1-8E04-0AC19C763C5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7F9B055-CA46-4878-B605-242CD3C3DF9F}"/>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7466884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0574" indent="0" algn="l">
              <a:buNone/>
              <a:defRPr sz="1950">
                <a:solidFill>
                  <a:schemeClr val="tx2">
                    <a:shade val="30000"/>
                    <a:satMod val="150000"/>
                  </a:schemeClr>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endParaRPr lang="en-GB"/>
          </a:p>
        </p:txBody>
      </p:sp>
      <p:sp>
        <p:nvSpPr>
          <p:cNvPr id="20" name="Footer Placeholder 19"/>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43D214FF-8F2D-47AE-9FB7-5BB9C3F720A5}" type="slidenum">
              <a:rPr lang="en-GB" smtClean="0"/>
              <a:pPr/>
              <a:t>‹#›</a:t>
            </a:fld>
            <a:endParaRPr lang="en-GB"/>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350"/>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8334239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3FE2773-A6A6-498E-8389-49A989C94EBE}" type="slidenum">
              <a:rPr lang="en-GB" smtClean="0"/>
              <a:pPr/>
              <a:t>‹#›</a:t>
            </a:fld>
            <a:endParaRPr lang="en-GB"/>
          </a:p>
        </p:txBody>
      </p:sp>
    </p:spTree>
    <p:extLst>
      <p:ext uri="{BB962C8B-B14F-4D97-AF65-F5344CB8AC3E}">
        <p14:creationId xmlns:p14="http://schemas.microsoft.com/office/powerpoint/2010/main" val="38407801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 name="Title 1"/>
          <p:cNvSpPr>
            <a:spLocks noGrp="1"/>
          </p:cNvSpPr>
          <p:nvPr>
            <p:ph type="title"/>
          </p:nvPr>
        </p:nvSpPr>
        <p:spPr>
          <a:xfrm>
            <a:off x="2578392" y="2600325"/>
            <a:ext cx="6400800" cy="2286000"/>
          </a:xfrm>
        </p:spPr>
        <p:txBody>
          <a:bodyPr anchor="t"/>
          <a:lstStyle>
            <a:lvl1pPr algn="l">
              <a:lnSpc>
                <a:spcPts val="3375"/>
              </a:lnSpc>
              <a:buNone/>
              <a:defRPr sz="3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3716" indent="0">
              <a:lnSpc>
                <a:spcPts val="1725"/>
              </a:lnSpc>
              <a:spcBef>
                <a:spcPts val="0"/>
              </a:spcBef>
              <a:buNone/>
              <a:defRPr sz="1500">
                <a:solidFill>
                  <a:schemeClr val="tx2">
                    <a:shade val="30000"/>
                    <a:satMod val="150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DF17EF-8DDD-448F-B16B-E5CD82C07F53}" type="slidenum">
              <a:rPr lang="en-GB" smtClean="0"/>
              <a:pPr/>
              <a:t>‹#›</a:t>
            </a:fld>
            <a:endParaRPr lang="en-GB"/>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350"/>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381263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1D8BD707-D9CF-40AE-B4C6-C98DA3205C09}" type="datetimeFigureOut">
              <a:rPr lang="en-US" smtClean="0"/>
              <a:pPr/>
              <a:t>9/25/2022</a:t>
            </a:fld>
            <a:endParaRPr lang="en-US"/>
          </a:p>
        </p:txBody>
      </p:sp>
      <p:sp>
        <p:nvSpPr>
          <p:cNvPr id="7" name="Slide Number Placeholder 6"/>
          <p:cNvSpPr>
            <a:spLocks noGrp="1"/>
          </p:cNvSpPr>
          <p:nvPr>
            <p:ph type="sldNum" sz="quarter" idx="11"/>
          </p:nvPr>
        </p:nvSpPr>
        <p:spPr/>
        <p:txBody>
          <a:bodyPr rtlCol="0"/>
          <a:lstStyle/>
          <a:p>
            <a:fld id="{B6F15528-21DE-4FAA-801E-634DDDAF4B2B}" type="slidenum">
              <a:rPr lang="en-US" smtClean="0"/>
              <a:pPr/>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100"/>
            </a:lvl1pPr>
            <a:lvl2pPr>
              <a:defRPr sz="1800"/>
            </a:lvl2pPr>
            <a:lvl3pPr>
              <a:defRPr sz="1500"/>
            </a:lvl3pPr>
            <a:lvl4pPr>
              <a:defRPr sz="1350"/>
            </a:lvl4pPr>
            <a:lvl5pPr>
              <a:defRPr sz="135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5AED97-767B-41EF-904C-EE1F86F7F498}" type="slidenum">
              <a:rPr lang="en-GB" smtClean="0"/>
              <a:pPr/>
              <a:t>‹#›</a:t>
            </a:fld>
            <a:endParaRPr lang="en-GB"/>
          </a:p>
        </p:txBody>
      </p:sp>
    </p:spTree>
    <p:extLst>
      <p:ext uri="{BB962C8B-B14F-4D97-AF65-F5344CB8AC3E}">
        <p14:creationId xmlns:p14="http://schemas.microsoft.com/office/powerpoint/2010/main" val="2998123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3375"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48006" indent="0" algn="l">
              <a:lnSpc>
                <a:spcPct val="100000"/>
              </a:lnSpc>
              <a:spcBef>
                <a:spcPts val="75"/>
              </a:spcBef>
              <a:buNone/>
              <a:defRPr sz="1425" b="0">
                <a:solidFill>
                  <a:schemeClr val="tx1"/>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48006" indent="0" algn="l">
              <a:lnSpc>
                <a:spcPct val="100000"/>
              </a:lnSpc>
              <a:spcBef>
                <a:spcPts val="75"/>
              </a:spcBef>
              <a:buNone/>
              <a:defRPr sz="1425" b="0">
                <a:solidFill>
                  <a:schemeClr val="tx1"/>
                </a:solidFill>
              </a:defRPr>
            </a:lvl1pPr>
            <a:lvl2pPr>
              <a:buNone/>
              <a:defRPr sz="1500" b="1"/>
            </a:lvl2pPr>
            <a:lvl3pPr>
              <a:buNone/>
              <a:defRPr sz="1350" b="1"/>
            </a:lvl3pPr>
            <a:lvl4pPr>
              <a:buNone/>
              <a:defRPr sz="1200" b="1"/>
            </a:lvl4pPr>
            <a:lvl5pPr>
              <a:buNone/>
              <a:defRPr sz="12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294894" indent="-205740">
              <a:lnSpc>
                <a:spcPct val="100000"/>
              </a:lnSpc>
              <a:spcBef>
                <a:spcPts val="525"/>
              </a:spcBef>
              <a:defRPr sz="1800"/>
            </a:lvl1pPr>
            <a:lvl2pPr>
              <a:lnSpc>
                <a:spcPct val="100000"/>
              </a:lnSpc>
              <a:spcBef>
                <a:spcPts val="525"/>
              </a:spcBef>
              <a:defRPr sz="1500"/>
            </a:lvl2pPr>
            <a:lvl3pPr>
              <a:lnSpc>
                <a:spcPct val="100000"/>
              </a:lnSpc>
              <a:spcBef>
                <a:spcPts val="525"/>
              </a:spcBef>
              <a:defRPr sz="1350"/>
            </a:lvl3pPr>
            <a:lvl4pPr>
              <a:lnSpc>
                <a:spcPct val="100000"/>
              </a:lnSpc>
              <a:spcBef>
                <a:spcPts val="525"/>
              </a:spcBef>
              <a:defRPr sz="1200"/>
            </a:lvl4pPr>
            <a:lvl5pPr>
              <a:lnSpc>
                <a:spcPct val="100000"/>
              </a:lnSpc>
              <a:spcBef>
                <a:spcPts val="525"/>
              </a:spcBef>
              <a:defRPr sz="12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294894" indent="-205740">
              <a:lnSpc>
                <a:spcPct val="100000"/>
              </a:lnSpc>
              <a:spcBef>
                <a:spcPts val="525"/>
              </a:spcBef>
              <a:defRPr sz="1800"/>
            </a:lvl1pPr>
            <a:lvl2pPr>
              <a:lnSpc>
                <a:spcPct val="100000"/>
              </a:lnSpc>
              <a:spcBef>
                <a:spcPts val="525"/>
              </a:spcBef>
              <a:defRPr sz="1500"/>
            </a:lvl2pPr>
            <a:lvl3pPr>
              <a:lnSpc>
                <a:spcPct val="100000"/>
              </a:lnSpc>
              <a:spcBef>
                <a:spcPts val="525"/>
              </a:spcBef>
              <a:defRPr sz="1350"/>
            </a:lvl3pPr>
            <a:lvl4pPr>
              <a:lnSpc>
                <a:spcPct val="100000"/>
              </a:lnSpc>
              <a:spcBef>
                <a:spcPts val="525"/>
              </a:spcBef>
              <a:defRPr sz="1200"/>
            </a:lvl4pPr>
            <a:lvl5pPr>
              <a:lnSpc>
                <a:spcPct val="100000"/>
              </a:lnSpc>
              <a:spcBef>
                <a:spcPts val="525"/>
              </a:spcBef>
              <a:defRPr sz="12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AB34901-19B9-4D44-BDD7-B4A5184726C1}" type="slidenum">
              <a:rPr lang="en-GB" smtClean="0"/>
              <a:pPr/>
              <a:t>‹#›</a:t>
            </a:fld>
            <a:endParaRPr lang="en-GB"/>
          </a:p>
        </p:txBody>
      </p:sp>
    </p:spTree>
    <p:extLst>
      <p:ext uri="{BB962C8B-B14F-4D97-AF65-F5344CB8AC3E}">
        <p14:creationId xmlns:p14="http://schemas.microsoft.com/office/powerpoint/2010/main" val="2320941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F5A1D23-17B6-4200-AB8B-213071AD9ECA}" type="slidenum">
              <a:rPr lang="en-GB" smtClean="0"/>
              <a:pPr/>
              <a:t>‹#›</a:t>
            </a:fld>
            <a:endParaRPr lang="en-GB"/>
          </a:p>
        </p:txBody>
      </p:sp>
    </p:spTree>
    <p:extLst>
      <p:ext uri="{BB962C8B-B14F-4D97-AF65-F5344CB8AC3E}">
        <p14:creationId xmlns:p14="http://schemas.microsoft.com/office/powerpoint/2010/main" val="30997298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76B1EB7-CD3A-4DDF-9508-4314778EDE92}" type="slidenum">
              <a:rPr lang="en-GB" smtClean="0"/>
              <a:pPr/>
              <a:t>‹#›</a:t>
            </a:fld>
            <a:endParaRPr lang="en-GB"/>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20699323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1500"/>
              </a:lnSpc>
              <a:buNone/>
              <a:defRPr sz="165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34290" indent="0">
              <a:lnSpc>
                <a:spcPct val="100000"/>
              </a:lnSpc>
              <a:spcBef>
                <a:spcPts val="0"/>
              </a:spcBef>
              <a:buNone/>
              <a:defRPr sz="1050"/>
            </a:lvl1pPr>
            <a:lvl2pPr>
              <a:buNone/>
              <a:defRPr sz="900"/>
            </a:lvl2pPr>
            <a:lvl3pPr>
              <a:buNone/>
              <a:defRPr sz="750"/>
            </a:lvl3pPr>
            <a:lvl4pPr>
              <a:buNone/>
              <a:defRPr sz="675"/>
            </a:lvl4pPr>
            <a:lvl5pPr>
              <a:buNone/>
              <a:defRPr sz="675"/>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2"/>
            <a:ext cx="8153400" cy="3992563"/>
          </a:xfrm>
        </p:spPr>
        <p:txBody>
          <a:bodyPr/>
          <a:lstStyle>
            <a:lvl1pPr>
              <a:defRPr sz="2400"/>
            </a:lvl1pPr>
            <a:lvl2pPr>
              <a:defRPr sz="2100"/>
            </a:lvl2pPr>
            <a:lvl3pPr>
              <a:defRPr sz="1800"/>
            </a:lvl3pPr>
            <a:lvl4pPr>
              <a:defRPr sz="1500"/>
            </a:lvl4pPr>
            <a:lvl5pPr>
              <a:defRPr sz="15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38BFD2-0C34-4A8A-B2A8-E28ACD0B508D}" type="slidenum">
              <a:rPr lang="en-GB" smtClean="0"/>
              <a:pPr/>
              <a:t>‹#›</a:t>
            </a:fld>
            <a:endParaRPr lang="en-GB"/>
          </a:p>
        </p:txBody>
      </p:sp>
    </p:spTree>
    <p:extLst>
      <p:ext uri="{BB962C8B-B14F-4D97-AF65-F5344CB8AC3E}">
        <p14:creationId xmlns:p14="http://schemas.microsoft.com/office/powerpoint/2010/main" val="29243482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1575"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5A5E2-8C1E-4AB6-B576-217A7816E148}" type="slidenum">
              <a:rPr lang="en-GB" smtClean="0"/>
              <a:pPr/>
              <a:t>‹#›</a:t>
            </a:fld>
            <a:endParaRPr lang="en-GB"/>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68580" tIns="205740" rtlCol="0" anchor="t">
            <a:normAutofit/>
          </a:bodyPr>
          <a:lstStyle/>
          <a:p>
            <a:pPr marL="0" indent="-212598" algn="l" rtl="0" eaLnBrk="1" latinLnBrk="0" hangingPunct="1">
              <a:lnSpc>
                <a:spcPts val="2250"/>
              </a:lnSpc>
              <a:spcBef>
                <a:spcPts val="450"/>
              </a:spcBef>
              <a:buClr>
                <a:schemeClr val="accent1"/>
              </a:buClr>
              <a:buSzPct val="80000"/>
              <a:buFont typeface="Wingdings 2"/>
              <a:buNone/>
            </a:pPr>
            <a:endParaRPr kumimoji="0" lang="en-US" sz="24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5"/>
            <a:ext cx="44196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2400"/>
            </a:lvl1pPr>
            <a:extLst/>
          </a:lstStyle>
          <a:p>
            <a:pPr marL="0" algn="l" eaLnBrk="1" latinLnBrk="0" hangingPunct="1"/>
            <a:r>
              <a:rPr kumimoji="0" lang="en-US"/>
              <a:t>Click icon to add picture</a:t>
            </a:r>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200"/>
              </a:lnSpc>
              <a:spcBef>
                <a:spcPts val="0"/>
              </a:spcBef>
              <a:buNone/>
              <a:defRPr sz="1050">
                <a:solidFill>
                  <a:srgbClr val="777777"/>
                </a:solidFill>
              </a:defRPr>
            </a:lvl1pPr>
            <a:lvl2pPr>
              <a:defRPr sz="900"/>
            </a:lvl2pPr>
            <a:lvl3pPr>
              <a:defRPr sz="750"/>
            </a:lvl3pPr>
            <a:lvl4pPr>
              <a:defRPr sz="675"/>
            </a:lvl4pPr>
            <a:lvl5pPr>
              <a:defRPr sz="675"/>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273097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766689B-0749-4198-9A89-5A079A681311}" type="slidenum">
              <a:rPr lang="en-GB" smtClean="0"/>
              <a:pPr/>
              <a:t>‹#›</a:t>
            </a:fld>
            <a:endParaRPr lang="en-GB"/>
          </a:p>
        </p:txBody>
      </p:sp>
    </p:spTree>
    <p:extLst>
      <p:ext uri="{BB962C8B-B14F-4D97-AF65-F5344CB8AC3E}">
        <p14:creationId xmlns:p14="http://schemas.microsoft.com/office/powerpoint/2010/main" val="21787430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41"/>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2"/>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FAE860A-9764-4759-BBF4-683DFA0A2AB9}" type="slidenum">
              <a:rPr lang="en-GB" smtClean="0"/>
              <a:pPr/>
              <a:t>‹#›</a:t>
            </a:fld>
            <a:endParaRPr lang="en-GB"/>
          </a:p>
        </p:txBody>
      </p:sp>
    </p:spTree>
    <p:extLst>
      <p:ext uri="{BB962C8B-B14F-4D97-AF65-F5344CB8AC3E}">
        <p14:creationId xmlns:p14="http://schemas.microsoft.com/office/powerpoint/2010/main" val="2234885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035519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99919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643322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837107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995904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79394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481156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702991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552144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50304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85612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endParaRPr lang="en-NZ"/>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A281FA94-F043-4D8B-ABDE-531646645B0B}" type="datetimeFigureOut">
              <a:rPr lang="en-NZ" smtClean="0"/>
              <a:t>25/09/2022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C1FF070-8F03-4B92-BE6E-8A55D83531A7}" type="slidenum">
              <a:rPr lang="en-NZ" smtClean="0"/>
              <a:t>‹#›</a:t>
            </a:fld>
            <a:endParaRPr lang="en-NZ"/>
          </a:p>
        </p:txBody>
      </p:sp>
    </p:spTree>
    <p:extLst>
      <p:ext uri="{BB962C8B-B14F-4D97-AF65-F5344CB8AC3E}">
        <p14:creationId xmlns:p14="http://schemas.microsoft.com/office/powerpoint/2010/main" val="3556304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1D8BD707-D9CF-40AE-B4C6-C98DA3205C09}" type="datetimeFigureOut">
              <a:rPr lang="en-US" smtClean="0"/>
              <a:pPr/>
              <a:t>9/25/2022</a:t>
            </a:fld>
            <a:endParaRPr lang="en-US"/>
          </a:p>
        </p:txBody>
      </p:sp>
      <p:sp>
        <p:nvSpPr>
          <p:cNvPr id="22" name="Slide Number Placeholder 21"/>
          <p:cNvSpPr>
            <a:spLocks noGrp="1"/>
          </p:cNvSpPr>
          <p:nvPr>
            <p:ph type="sldNum" sz="quarter" idx="15"/>
          </p:nvPr>
        </p:nvSpPr>
        <p:spPr/>
        <p:txBody>
          <a:bodyPr rtlCol="0"/>
          <a:lstStyle/>
          <a:p>
            <a:fld id="{B6F15528-21DE-4FAA-801E-634DDDAF4B2B}" type="slidenum">
              <a:rPr lang="en-US" smtClean="0"/>
              <a:pPr/>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pPr defTabSz="342900"/>
            <a:fld id="{D24CAC40-5EE7-2E48-B76F-37BF0D631F2C}" type="datetime1">
              <a:rPr lang="en-US" smtClean="0"/>
              <a:pPr defTabSz="342900"/>
              <a:t>9/25/2022</a:t>
            </a:fld>
            <a:endParaRPr lang="en-US" dirty="0"/>
          </a:p>
        </p:txBody>
      </p:sp>
      <p:sp>
        <p:nvSpPr>
          <p:cNvPr id="5" name="Footer Placeholder 4"/>
          <p:cNvSpPr>
            <a:spLocks noGrp="1"/>
          </p:cNvSpPr>
          <p:nvPr>
            <p:ph type="ftr" sz="quarter" idx="11"/>
          </p:nvPr>
        </p:nvSpPr>
        <p:spPr/>
        <p:txBody>
          <a:bodyPr/>
          <a:lstStyle/>
          <a:p>
            <a:pPr defTabSz="342900">
              <a:defRPr/>
            </a:pPr>
            <a:r>
              <a:rPr lang="en-US"/>
              <a:t>Thesis Examination 2012 Whalley</a:t>
            </a:r>
            <a:endParaRPr lang="en-NZ" dirty="0"/>
          </a:p>
        </p:txBody>
      </p:sp>
      <p:sp>
        <p:nvSpPr>
          <p:cNvPr id="6" name="Slide Number Placeholder 5"/>
          <p:cNvSpPr>
            <a:spLocks noGrp="1"/>
          </p:cNvSpPr>
          <p:nvPr>
            <p:ph type="sldNum" sz="quarter" idx="12"/>
          </p:nvPr>
        </p:nvSpPr>
        <p:spPr/>
        <p:txBody>
          <a:bodyPr/>
          <a:lstStyle/>
          <a:p>
            <a:pPr defTabSz="342900"/>
            <a:fld id="{DD1FBB51-CBB2-4649-9FDE-C61E7AD930D8}" type="slidenum">
              <a:rPr lang="en-US" smtClean="0"/>
              <a:pPr defTabSz="342900"/>
              <a:t>‹#›</a:t>
            </a:fld>
            <a:endParaRPr lang="en-US" dirty="0"/>
          </a:p>
        </p:txBody>
      </p:sp>
    </p:spTree>
    <p:extLst>
      <p:ext uri="{BB962C8B-B14F-4D97-AF65-F5344CB8AC3E}">
        <p14:creationId xmlns:p14="http://schemas.microsoft.com/office/powerpoint/2010/main" val="378705852"/>
      </p:ext>
    </p:extLst>
  </p:cSld>
  <p:clrMapOvr>
    <a:masterClrMapping/>
  </p:clrMapOvr>
  <p:hf sldNum="0" hd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a:t>Click to edit Master title style</a:t>
            </a:r>
            <a:endParaRPr lang="en-NZ"/>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342900"/>
            <a:fld id="{D24CAC40-5EE7-2E48-B76F-37BF0D631F2C}" type="datetime1">
              <a:rPr lang="en-US" smtClean="0"/>
              <a:pPr defTabSz="342900"/>
              <a:t>9/25/2022</a:t>
            </a:fld>
            <a:endParaRPr lang="en-US" dirty="0"/>
          </a:p>
        </p:txBody>
      </p:sp>
      <p:sp>
        <p:nvSpPr>
          <p:cNvPr id="5" name="Footer Placeholder 4"/>
          <p:cNvSpPr>
            <a:spLocks noGrp="1"/>
          </p:cNvSpPr>
          <p:nvPr>
            <p:ph type="ftr" sz="quarter" idx="11"/>
          </p:nvPr>
        </p:nvSpPr>
        <p:spPr/>
        <p:txBody>
          <a:bodyPr/>
          <a:lstStyle/>
          <a:p>
            <a:pPr defTabSz="342900">
              <a:defRPr/>
            </a:pPr>
            <a:r>
              <a:rPr lang="en-US"/>
              <a:t>Thesis Examination 2012 Whalley</a:t>
            </a:r>
            <a:endParaRPr lang="en-NZ" dirty="0"/>
          </a:p>
        </p:txBody>
      </p:sp>
      <p:sp>
        <p:nvSpPr>
          <p:cNvPr id="6" name="Slide Number Placeholder 5"/>
          <p:cNvSpPr>
            <a:spLocks noGrp="1"/>
          </p:cNvSpPr>
          <p:nvPr>
            <p:ph type="sldNum" sz="quarter" idx="12"/>
          </p:nvPr>
        </p:nvSpPr>
        <p:spPr/>
        <p:txBody>
          <a:bodyPr/>
          <a:lstStyle/>
          <a:p>
            <a:pPr defTabSz="342900"/>
            <a:fld id="{DD1FBB51-CBB2-4649-9FDE-C61E7AD930D8}" type="slidenum">
              <a:rPr lang="en-US" smtClean="0"/>
              <a:pPr defTabSz="342900"/>
              <a:t>‹#›</a:t>
            </a:fld>
            <a:endParaRPr lang="en-US" dirty="0"/>
          </a:p>
        </p:txBody>
      </p:sp>
    </p:spTree>
    <p:extLst>
      <p:ext uri="{BB962C8B-B14F-4D97-AF65-F5344CB8AC3E}">
        <p14:creationId xmlns:p14="http://schemas.microsoft.com/office/powerpoint/2010/main" val="4022225722"/>
      </p:ext>
    </p:extLst>
  </p:cSld>
  <p:clrMapOvr>
    <a:masterClrMapping/>
  </p:clrMapOvr>
  <p:hf sldNum="0" hd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pPr defTabSz="342900"/>
            <a:fld id="{D24CAC40-5EE7-2E48-B76F-37BF0D631F2C}" type="datetime1">
              <a:rPr lang="en-US" smtClean="0"/>
              <a:pPr defTabSz="342900"/>
              <a:t>9/25/2022</a:t>
            </a:fld>
            <a:endParaRPr lang="en-US" dirty="0"/>
          </a:p>
        </p:txBody>
      </p:sp>
      <p:sp>
        <p:nvSpPr>
          <p:cNvPr id="6" name="Footer Placeholder 5"/>
          <p:cNvSpPr>
            <a:spLocks noGrp="1"/>
          </p:cNvSpPr>
          <p:nvPr>
            <p:ph type="ftr" sz="quarter" idx="11"/>
          </p:nvPr>
        </p:nvSpPr>
        <p:spPr/>
        <p:txBody>
          <a:bodyPr/>
          <a:lstStyle/>
          <a:p>
            <a:pPr defTabSz="342900">
              <a:defRPr/>
            </a:pPr>
            <a:r>
              <a:rPr lang="en-US"/>
              <a:t>Thesis Examination 2012 Whalley</a:t>
            </a:r>
            <a:endParaRPr lang="en-NZ" dirty="0"/>
          </a:p>
        </p:txBody>
      </p:sp>
      <p:sp>
        <p:nvSpPr>
          <p:cNvPr id="7" name="Slide Number Placeholder 6"/>
          <p:cNvSpPr>
            <a:spLocks noGrp="1"/>
          </p:cNvSpPr>
          <p:nvPr>
            <p:ph type="sldNum" sz="quarter" idx="12"/>
          </p:nvPr>
        </p:nvSpPr>
        <p:spPr/>
        <p:txBody>
          <a:bodyPr/>
          <a:lstStyle/>
          <a:p>
            <a:pPr defTabSz="342900"/>
            <a:fld id="{DD1FBB51-CBB2-4649-9FDE-C61E7AD930D8}" type="slidenum">
              <a:rPr lang="en-US" smtClean="0"/>
              <a:pPr defTabSz="342900"/>
              <a:t>‹#›</a:t>
            </a:fld>
            <a:endParaRPr lang="en-US" dirty="0"/>
          </a:p>
        </p:txBody>
      </p:sp>
    </p:spTree>
    <p:extLst>
      <p:ext uri="{BB962C8B-B14F-4D97-AF65-F5344CB8AC3E}">
        <p14:creationId xmlns:p14="http://schemas.microsoft.com/office/powerpoint/2010/main" val="2745653667"/>
      </p:ext>
    </p:extLst>
  </p:cSld>
  <p:clrMapOvr>
    <a:masterClrMapping/>
  </p:clrMapOvr>
  <p:hf sldNum="0" hd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pPr defTabSz="342900"/>
            <a:fld id="{D24CAC40-5EE7-2E48-B76F-37BF0D631F2C}" type="datetime1">
              <a:rPr lang="en-US" smtClean="0"/>
              <a:pPr defTabSz="342900"/>
              <a:t>9/25/2022</a:t>
            </a:fld>
            <a:endParaRPr lang="en-US" dirty="0"/>
          </a:p>
        </p:txBody>
      </p:sp>
      <p:sp>
        <p:nvSpPr>
          <p:cNvPr id="8" name="Footer Placeholder 7"/>
          <p:cNvSpPr>
            <a:spLocks noGrp="1"/>
          </p:cNvSpPr>
          <p:nvPr>
            <p:ph type="ftr" sz="quarter" idx="11"/>
          </p:nvPr>
        </p:nvSpPr>
        <p:spPr/>
        <p:txBody>
          <a:bodyPr/>
          <a:lstStyle/>
          <a:p>
            <a:pPr defTabSz="342900">
              <a:defRPr/>
            </a:pPr>
            <a:r>
              <a:rPr lang="en-US"/>
              <a:t>Thesis Examination 2012 Whalley</a:t>
            </a:r>
            <a:endParaRPr lang="en-NZ" dirty="0"/>
          </a:p>
        </p:txBody>
      </p:sp>
      <p:sp>
        <p:nvSpPr>
          <p:cNvPr id="9" name="Slide Number Placeholder 8"/>
          <p:cNvSpPr>
            <a:spLocks noGrp="1"/>
          </p:cNvSpPr>
          <p:nvPr>
            <p:ph type="sldNum" sz="quarter" idx="12"/>
          </p:nvPr>
        </p:nvSpPr>
        <p:spPr/>
        <p:txBody>
          <a:bodyPr/>
          <a:lstStyle/>
          <a:p>
            <a:pPr defTabSz="342900"/>
            <a:fld id="{DD1FBB51-CBB2-4649-9FDE-C61E7AD930D8}" type="slidenum">
              <a:rPr lang="en-US" smtClean="0"/>
              <a:pPr defTabSz="342900"/>
              <a:t>‹#›</a:t>
            </a:fld>
            <a:endParaRPr lang="en-US" dirty="0"/>
          </a:p>
        </p:txBody>
      </p:sp>
    </p:spTree>
    <p:extLst>
      <p:ext uri="{BB962C8B-B14F-4D97-AF65-F5344CB8AC3E}">
        <p14:creationId xmlns:p14="http://schemas.microsoft.com/office/powerpoint/2010/main" val="2219418670"/>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pPr defTabSz="342900"/>
            <a:fld id="{D24CAC40-5EE7-2E48-B76F-37BF0D631F2C}" type="datetime1">
              <a:rPr lang="en-US" smtClean="0"/>
              <a:pPr defTabSz="342900"/>
              <a:t>9/25/2022</a:t>
            </a:fld>
            <a:endParaRPr lang="en-US" dirty="0"/>
          </a:p>
        </p:txBody>
      </p:sp>
      <p:sp>
        <p:nvSpPr>
          <p:cNvPr id="4" name="Footer Placeholder 3"/>
          <p:cNvSpPr>
            <a:spLocks noGrp="1"/>
          </p:cNvSpPr>
          <p:nvPr>
            <p:ph type="ftr" sz="quarter" idx="11"/>
          </p:nvPr>
        </p:nvSpPr>
        <p:spPr/>
        <p:txBody>
          <a:bodyPr/>
          <a:lstStyle/>
          <a:p>
            <a:pPr defTabSz="342900">
              <a:defRPr/>
            </a:pPr>
            <a:r>
              <a:rPr lang="en-US"/>
              <a:t>Thesis Examination 2012 Whalley</a:t>
            </a:r>
            <a:endParaRPr lang="en-NZ" dirty="0"/>
          </a:p>
        </p:txBody>
      </p:sp>
      <p:sp>
        <p:nvSpPr>
          <p:cNvPr id="5" name="Slide Number Placeholder 4"/>
          <p:cNvSpPr>
            <a:spLocks noGrp="1"/>
          </p:cNvSpPr>
          <p:nvPr>
            <p:ph type="sldNum" sz="quarter" idx="12"/>
          </p:nvPr>
        </p:nvSpPr>
        <p:spPr/>
        <p:txBody>
          <a:bodyPr/>
          <a:lstStyle/>
          <a:p>
            <a:pPr defTabSz="342900"/>
            <a:fld id="{DD1FBB51-CBB2-4649-9FDE-C61E7AD930D8}" type="slidenum">
              <a:rPr lang="en-US" smtClean="0"/>
              <a:pPr defTabSz="342900"/>
              <a:t>‹#›</a:t>
            </a:fld>
            <a:endParaRPr lang="en-US" dirty="0"/>
          </a:p>
        </p:txBody>
      </p:sp>
    </p:spTree>
    <p:extLst>
      <p:ext uri="{BB962C8B-B14F-4D97-AF65-F5344CB8AC3E}">
        <p14:creationId xmlns:p14="http://schemas.microsoft.com/office/powerpoint/2010/main" val="1619335321"/>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900"/>
            <a:fld id="{D24CAC40-5EE7-2E48-B76F-37BF0D631F2C}" type="datetime1">
              <a:rPr lang="en-US" smtClean="0"/>
              <a:pPr defTabSz="342900"/>
              <a:t>9/25/2022</a:t>
            </a:fld>
            <a:endParaRPr lang="en-US" dirty="0"/>
          </a:p>
        </p:txBody>
      </p:sp>
      <p:sp>
        <p:nvSpPr>
          <p:cNvPr id="3" name="Footer Placeholder 2"/>
          <p:cNvSpPr>
            <a:spLocks noGrp="1"/>
          </p:cNvSpPr>
          <p:nvPr>
            <p:ph type="ftr" sz="quarter" idx="11"/>
          </p:nvPr>
        </p:nvSpPr>
        <p:spPr/>
        <p:txBody>
          <a:bodyPr/>
          <a:lstStyle/>
          <a:p>
            <a:pPr defTabSz="342900">
              <a:defRPr/>
            </a:pPr>
            <a:r>
              <a:rPr lang="en-US"/>
              <a:t>Thesis Examination 2012 Whalley</a:t>
            </a:r>
            <a:endParaRPr lang="en-NZ" dirty="0"/>
          </a:p>
        </p:txBody>
      </p:sp>
      <p:sp>
        <p:nvSpPr>
          <p:cNvPr id="4" name="Slide Number Placeholder 3"/>
          <p:cNvSpPr>
            <a:spLocks noGrp="1"/>
          </p:cNvSpPr>
          <p:nvPr>
            <p:ph type="sldNum" sz="quarter" idx="12"/>
          </p:nvPr>
        </p:nvSpPr>
        <p:spPr/>
        <p:txBody>
          <a:bodyPr/>
          <a:lstStyle/>
          <a:p>
            <a:pPr defTabSz="342900"/>
            <a:fld id="{DD1FBB51-CBB2-4649-9FDE-C61E7AD930D8}" type="slidenum">
              <a:rPr lang="en-US" smtClean="0"/>
              <a:pPr defTabSz="342900"/>
              <a:t>‹#›</a:t>
            </a:fld>
            <a:endParaRPr lang="en-US" dirty="0"/>
          </a:p>
        </p:txBody>
      </p:sp>
    </p:spTree>
    <p:extLst>
      <p:ext uri="{BB962C8B-B14F-4D97-AF65-F5344CB8AC3E}">
        <p14:creationId xmlns:p14="http://schemas.microsoft.com/office/powerpoint/2010/main" val="2117820652"/>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NZ"/>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342900"/>
            <a:fld id="{D24CAC40-5EE7-2E48-B76F-37BF0D631F2C}" type="datetime1">
              <a:rPr lang="en-US" smtClean="0"/>
              <a:pPr defTabSz="342900"/>
              <a:t>9/25/2022</a:t>
            </a:fld>
            <a:endParaRPr lang="en-US" dirty="0"/>
          </a:p>
        </p:txBody>
      </p:sp>
      <p:sp>
        <p:nvSpPr>
          <p:cNvPr id="6" name="Footer Placeholder 5"/>
          <p:cNvSpPr>
            <a:spLocks noGrp="1"/>
          </p:cNvSpPr>
          <p:nvPr>
            <p:ph type="ftr" sz="quarter" idx="11"/>
          </p:nvPr>
        </p:nvSpPr>
        <p:spPr/>
        <p:txBody>
          <a:bodyPr/>
          <a:lstStyle/>
          <a:p>
            <a:pPr defTabSz="342900">
              <a:defRPr/>
            </a:pPr>
            <a:r>
              <a:rPr lang="en-US"/>
              <a:t>Thesis Examination 2012 Whalley</a:t>
            </a:r>
            <a:endParaRPr lang="en-NZ" dirty="0"/>
          </a:p>
        </p:txBody>
      </p:sp>
      <p:sp>
        <p:nvSpPr>
          <p:cNvPr id="7" name="Slide Number Placeholder 6"/>
          <p:cNvSpPr>
            <a:spLocks noGrp="1"/>
          </p:cNvSpPr>
          <p:nvPr>
            <p:ph type="sldNum" sz="quarter" idx="12"/>
          </p:nvPr>
        </p:nvSpPr>
        <p:spPr/>
        <p:txBody>
          <a:bodyPr/>
          <a:lstStyle/>
          <a:p>
            <a:pPr defTabSz="342900"/>
            <a:fld id="{DD1FBB51-CBB2-4649-9FDE-C61E7AD930D8}" type="slidenum">
              <a:rPr lang="en-US" smtClean="0"/>
              <a:pPr defTabSz="342900"/>
              <a:t>‹#›</a:t>
            </a:fld>
            <a:endParaRPr lang="en-US" dirty="0"/>
          </a:p>
        </p:txBody>
      </p:sp>
    </p:spTree>
    <p:extLst>
      <p:ext uri="{BB962C8B-B14F-4D97-AF65-F5344CB8AC3E}">
        <p14:creationId xmlns:p14="http://schemas.microsoft.com/office/powerpoint/2010/main" val="3533604829"/>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NZ"/>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NZ"/>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pPr defTabSz="342900"/>
            <a:fld id="{D24CAC40-5EE7-2E48-B76F-37BF0D631F2C}" type="datetime1">
              <a:rPr lang="en-US" smtClean="0"/>
              <a:pPr defTabSz="342900"/>
              <a:t>9/25/2022</a:t>
            </a:fld>
            <a:endParaRPr lang="en-US" dirty="0"/>
          </a:p>
        </p:txBody>
      </p:sp>
      <p:sp>
        <p:nvSpPr>
          <p:cNvPr id="6" name="Footer Placeholder 5"/>
          <p:cNvSpPr>
            <a:spLocks noGrp="1"/>
          </p:cNvSpPr>
          <p:nvPr>
            <p:ph type="ftr" sz="quarter" idx="11"/>
          </p:nvPr>
        </p:nvSpPr>
        <p:spPr/>
        <p:txBody>
          <a:bodyPr/>
          <a:lstStyle/>
          <a:p>
            <a:pPr defTabSz="342900">
              <a:defRPr/>
            </a:pPr>
            <a:r>
              <a:rPr lang="en-US"/>
              <a:t>Thesis Examination 2012 Whalley</a:t>
            </a:r>
            <a:endParaRPr lang="en-NZ" dirty="0"/>
          </a:p>
        </p:txBody>
      </p:sp>
      <p:sp>
        <p:nvSpPr>
          <p:cNvPr id="7" name="Slide Number Placeholder 6"/>
          <p:cNvSpPr>
            <a:spLocks noGrp="1"/>
          </p:cNvSpPr>
          <p:nvPr>
            <p:ph type="sldNum" sz="quarter" idx="12"/>
          </p:nvPr>
        </p:nvSpPr>
        <p:spPr/>
        <p:txBody>
          <a:bodyPr/>
          <a:lstStyle/>
          <a:p>
            <a:pPr defTabSz="342900"/>
            <a:fld id="{DD1FBB51-CBB2-4649-9FDE-C61E7AD930D8}" type="slidenum">
              <a:rPr lang="en-US" smtClean="0"/>
              <a:pPr defTabSz="342900"/>
              <a:t>‹#›</a:t>
            </a:fld>
            <a:endParaRPr lang="en-US" dirty="0"/>
          </a:p>
        </p:txBody>
      </p:sp>
    </p:spTree>
    <p:extLst>
      <p:ext uri="{BB962C8B-B14F-4D97-AF65-F5344CB8AC3E}">
        <p14:creationId xmlns:p14="http://schemas.microsoft.com/office/powerpoint/2010/main" val="952252357"/>
      </p:ext>
    </p:extLst>
  </p:cSld>
  <p:clrMapOvr>
    <a:masterClrMapping/>
  </p:clrMapOvr>
  <p:hf sldNum="0" hd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pPr defTabSz="342900"/>
            <a:fld id="{D24CAC40-5EE7-2E48-B76F-37BF0D631F2C}" type="datetime1">
              <a:rPr lang="en-US" smtClean="0"/>
              <a:pPr defTabSz="342900"/>
              <a:t>9/25/2022</a:t>
            </a:fld>
            <a:endParaRPr lang="en-US" dirty="0"/>
          </a:p>
        </p:txBody>
      </p:sp>
      <p:sp>
        <p:nvSpPr>
          <p:cNvPr id="5" name="Footer Placeholder 4"/>
          <p:cNvSpPr>
            <a:spLocks noGrp="1"/>
          </p:cNvSpPr>
          <p:nvPr>
            <p:ph type="ftr" sz="quarter" idx="11"/>
          </p:nvPr>
        </p:nvSpPr>
        <p:spPr/>
        <p:txBody>
          <a:bodyPr/>
          <a:lstStyle/>
          <a:p>
            <a:pPr defTabSz="342900">
              <a:defRPr/>
            </a:pPr>
            <a:r>
              <a:rPr lang="en-US"/>
              <a:t>Thesis Examination 2012 Whalley</a:t>
            </a:r>
            <a:endParaRPr lang="en-NZ" dirty="0"/>
          </a:p>
        </p:txBody>
      </p:sp>
      <p:sp>
        <p:nvSpPr>
          <p:cNvPr id="6" name="Slide Number Placeholder 5"/>
          <p:cNvSpPr>
            <a:spLocks noGrp="1"/>
          </p:cNvSpPr>
          <p:nvPr>
            <p:ph type="sldNum" sz="quarter" idx="12"/>
          </p:nvPr>
        </p:nvSpPr>
        <p:spPr/>
        <p:txBody>
          <a:bodyPr/>
          <a:lstStyle/>
          <a:p>
            <a:pPr defTabSz="342900"/>
            <a:fld id="{DD1FBB51-CBB2-4649-9FDE-C61E7AD930D8}" type="slidenum">
              <a:rPr lang="en-US" smtClean="0"/>
              <a:pPr defTabSz="342900"/>
              <a:t>‹#›</a:t>
            </a:fld>
            <a:endParaRPr lang="en-US" dirty="0"/>
          </a:p>
        </p:txBody>
      </p:sp>
    </p:spTree>
    <p:extLst>
      <p:ext uri="{BB962C8B-B14F-4D97-AF65-F5344CB8AC3E}">
        <p14:creationId xmlns:p14="http://schemas.microsoft.com/office/powerpoint/2010/main" val="1228033845"/>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pPr defTabSz="342900"/>
            <a:fld id="{D24CAC40-5EE7-2E48-B76F-37BF0D631F2C}" type="datetime1">
              <a:rPr lang="en-US" smtClean="0"/>
              <a:pPr defTabSz="342900"/>
              <a:t>9/25/2022</a:t>
            </a:fld>
            <a:endParaRPr lang="en-US" dirty="0"/>
          </a:p>
        </p:txBody>
      </p:sp>
      <p:sp>
        <p:nvSpPr>
          <p:cNvPr id="5" name="Footer Placeholder 4"/>
          <p:cNvSpPr>
            <a:spLocks noGrp="1"/>
          </p:cNvSpPr>
          <p:nvPr>
            <p:ph type="ftr" sz="quarter" idx="11"/>
          </p:nvPr>
        </p:nvSpPr>
        <p:spPr/>
        <p:txBody>
          <a:bodyPr/>
          <a:lstStyle/>
          <a:p>
            <a:pPr defTabSz="342900">
              <a:defRPr/>
            </a:pPr>
            <a:r>
              <a:rPr lang="en-US"/>
              <a:t>Thesis Examination 2012 Whalley</a:t>
            </a:r>
            <a:endParaRPr lang="en-NZ" dirty="0"/>
          </a:p>
        </p:txBody>
      </p:sp>
      <p:sp>
        <p:nvSpPr>
          <p:cNvPr id="6" name="Slide Number Placeholder 5"/>
          <p:cNvSpPr>
            <a:spLocks noGrp="1"/>
          </p:cNvSpPr>
          <p:nvPr>
            <p:ph type="sldNum" sz="quarter" idx="12"/>
          </p:nvPr>
        </p:nvSpPr>
        <p:spPr/>
        <p:txBody>
          <a:bodyPr/>
          <a:lstStyle/>
          <a:p>
            <a:pPr defTabSz="342900"/>
            <a:fld id="{DD1FBB51-CBB2-4649-9FDE-C61E7AD930D8}" type="slidenum">
              <a:rPr lang="en-US" smtClean="0"/>
              <a:pPr defTabSz="342900"/>
              <a:t>‹#›</a:t>
            </a:fld>
            <a:endParaRPr lang="en-US" dirty="0"/>
          </a:p>
        </p:txBody>
      </p:sp>
    </p:spTree>
    <p:extLst>
      <p:ext uri="{BB962C8B-B14F-4D97-AF65-F5344CB8AC3E}">
        <p14:creationId xmlns:p14="http://schemas.microsoft.com/office/powerpoint/2010/main" val="1610135757"/>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1D8BD707-D9CF-40AE-B4C6-C98DA3205C09}" type="datetimeFigureOut">
              <a:rPr lang="en-US" smtClean="0"/>
              <a:pPr/>
              <a:t>9/25/2022</a:t>
            </a:fld>
            <a:endParaRPr lang="en-US"/>
          </a:p>
        </p:txBody>
      </p:sp>
      <p:sp>
        <p:nvSpPr>
          <p:cNvPr id="18" name="Slide Number Placeholder 17"/>
          <p:cNvSpPr>
            <a:spLocks noGrp="1"/>
          </p:cNvSpPr>
          <p:nvPr>
            <p:ph type="sldNum" sz="quarter" idx="11"/>
          </p:nvPr>
        </p:nvSpPr>
        <p:spPr/>
        <p:txBody>
          <a:bodyPr rtlCol="0"/>
          <a:lstStyle/>
          <a:p>
            <a:fld id="{B6F15528-21DE-4FAA-801E-634DDDAF4B2B}" type="slidenum">
              <a:rPr lang="en-US" smtClean="0"/>
              <a:pPr/>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ln/>
        </p:spPr>
        <p:txBody>
          <a:bodyPr/>
          <a:lstStyle>
            <a:lvl1pPr>
              <a:defRPr/>
            </a:lvl1pPr>
          </a:lstStyle>
          <a:p>
            <a:fld id="{83BD886C-D3B8-A34F-8A0C-2F1620BCEA5A}" type="slidenum">
              <a:rPr lang="en-GB"/>
              <a:pPr/>
              <a:t>‹#›</a:t>
            </a:fld>
            <a:endParaRPr lang="en-GB" dirty="0"/>
          </a:p>
        </p:txBody>
      </p:sp>
      <p:sp>
        <p:nvSpPr>
          <p:cNvPr id="4" name="Text Placeholder 3"/>
          <p:cNvSpPr>
            <a:spLocks noGrp="1"/>
          </p:cNvSpPr>
          <p:nvPr>
            <p:ph type="body" sz="quarter" idx="11"/>
          </p:nvPr>
        </p:nvSpPr>
        <p:spPr>
          <a:xfrm>
            <a:off x="448786" y="1397625"/>
            <a:ext cx="7646429" cy="4810974"/>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2054581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Slide Number Placeholder 2"/>
          <p:cNvSpPr>
            <a:spLocks noGrp="1"/>
          </p:cNvSpPr>
          <p:nvPr>
            <p:ph type="sldNum" sz="quarter" idx="10"/>
          </p:nvPr>
        </p:nvSpPr>
        <p:spPr/>
        <p:txBody>
          <a:bodyPr/>
          <a:lstStyle/>
          <a:p>
            <a:fld id="{16A39849-9274-0941-A6E2-6654A32DE4EB}" type="slidenum">
              <a:rPr lang="en-GB" smtClean="0"/>
              <a:pPr/>
              <a:t>‹#›</a:t>
            </a:fld>
            <a:endParaRPr lang="en-GB" dirty="0"/>
          </a:p>
        </p:txBody>
      </p:sp>
      <p:sp>
        <p:nvSpPr>
          <p:cNvPr id="5" name="Text Placeholder 4"/>
          <p:cNvSpPr>
            <a:spLocks noGrp="1"/>
          </p:cNvSpPr>
          <p:nvPr>
            <p:ph type="body" sz="quarter" idx="11"/>
          </p:nvPr>
        </p:nvSpPr>
        <p:spPr>
          <a:xfrm>
            <a:off x="448861" y="1334509"/>
            <a:ext cx="8236497" cy="4874090"/>
          </a:xfrm>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Tree>
    <p:extLst>
      <p:ext uri="{BB962C8B-B14F-4D97-AF65-F5344CB8AC3E}">
        <p14:creationId xmlns:p14="http://schemas.microsoft.com/office/powerpoint/2010/main" val="142040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1D8BD707-D9CF-40AE-B4C6-C98DA3205C09}" type="datetimeFigureOut">
              <a:rPr lang="en-US" smtClean="0"/>
              <a:pPr/>
              <a:t>9/25/2022</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rPr>
              <a:pPr fontAlgn="auto">
                <a:spcBef>
                  <a:spcPts val="0"/>
                </a:spcBef>
                <a:spcAft>
                  <a:spcPts val="0"/>
                </a:spcAft>
              </a:pPr>
              <a:t>9/25/2022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667213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C596237-3B1E-40A8-92A9-F186D3B7BD50}" type="slidenum">
              <a:rPr lang="en-US" altLang="en-US" smtClean="0"/>
              <a:pPr>
                <a:defRPr/>
              </a:pPr>
              <a:t>‹#›</a:t>
            </a:fld>
            <a:endParaRPr lang="en-US" altLang="en-US"/>
          </a:p>
        </p:txBody>
      </p:sp>
    </p:spTree>
    <p:extLst>
      <p:ext uri="{BB962C8B-B14F-4D97-AF65-F5344CB8AC3E}">
        <p14:creationId xmlns:p14="http://schemas.microsoft.com/office/powerpoint/2010/main" val="355455920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C596237-3B1E-40A8-92A9-F186D3B7BD50}" type="slidenum">
              <a:rPr lang="en-US" altLang="en-US" smtClean="0"/>
              <a:pPr>
                <a:defRPr/>
              </a:pPr>
              <a:t>‹#›</a:t>
            </a:fld>
            <a:endParaRPr lang="en-US" altLang="en-US"/>
          </a:p>
        </p:txBody>
      </p:sp>
    </p:spTree>
    <p:extLst>
      <p:ext uri="{BB962C8B-B14F-4D97-AF65-F5344CB8AC3E}">
        <p14:creationId xmlns:p14="http://schemas.microsoft.com/office/powerpoint/2010/main" val="69645672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C0C249-2043-4699-A351-8ADC96B894AE}"/>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62DE7DDA-65A0-4CB6-85CA-368091A423B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E74DEAF-F344-4FA3-A070-40DC9656D44F}"/>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AF983591-DE38-48F4-84FC-CDDA280C67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9948E90F-E389-4DFC-A152-36BA83EFD5B2}"/>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a:defRPr/>
            </a:pPr>
            <a:fld id="{A8741B94-CFAA-4DED-AF19-580743C2F574}" type="slidenum">
              <a:rPr lang="en-US" smtClean="0"/>
              <a:pPr>
                <a:defRPr/>
              </a:pPr>
              <a:t>‹#›</a:t>
            </a:fld>
            <a:endParaRPr lang="en-US"/>
          </a:p>
        </p:txBody>
      </p:sp>
    </p:spTree>
    <p:extLst>
      <p:ext uri="{BB962C8B-B14F-4D97-AF65-F5344CB8AC3E}">
        <p14:creationId xmlns:p14="http://schemas.microsoft.com/office/powerpoint/2010/main" val="3344787829"/>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ie 6"/>
          <p:cNvSpPr/>
          <p:nvPr/>
        </p:nvSpPr>
        <p:spPr>
          <a:xfrm>
            <a:off x="-815926"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Oval 7"/>
          <p:cNvSpPr/>
          <p:nvPr/>
        </p:nvSpPr>
        <p:spPr>
          <a:xfrm>
            <a:off x="168817" y="21104"/>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1" name="Donut 10"/>
          <p:cNvSpPr/>
          <p:nvPr/>
        </p:nvSpPr>
        <p:spPr>
          <a:xfrm rot="2315675">
            <a:off x="182882"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Rectangle 11"/>
          <p:cNvSpPr/>
          <p:nvPr/>
        </p:nvSpPr>
        <p:spPr>
          <a:xfrm>
            <a:off x="1012874"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900">
                <a:solidFill>
                  <a:schemeClr val="bg2">
                    <a:shade val="50000"/>
                    <a:satMod val="200000"/>
                  </a:schemeClr>
                </a:solidFill>
              </a:defRPr>
            </a:lvl1pPr>
            <a:extLst/>
          </a:lstStyle>
          <a:p>
            <a:endParaRPr lang="en-GB"/>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900">
                <a:solidFill>
                  <a:schemeClr val="bg2">
                    <a:shade val="50000"/>
                    <a:satMod val="200000"/>
                  </a:schemeClr>
                </a:solidFill>
                <a:effectLst/>
              </a:defRPr>
            </a:lvl1pPr>
            <a:extLst/>
          </a:lstStyle>
          <a:p>
            <a:endParaRPr lang="en-GB"/>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900">
                <a:solidFill>
                  <a:schemeClr val="bg2">
                    <a:shade val="50000"/>
                    <a:satMod val="200000"/>
                  </a:schemeClr>
                </a:solidFill>
                <a:effectLst/>
              </a:defRPr>
            </a:lvl1pPr>
            <a:extLst/>
          </a:lstStyle>
          <a:p>
            <a:fld id="{4C51DD14-CFAA-418A-AE15-288371F817E5}" type="slidenum">
              <a:rPr lang="en-GB" smtClean="0"/>
              <a:pPr/>
              <a:t>‹#›</a:t>
            </a:fld>
            <a:endParaRPr lang="en-GB"/>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53059783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rtl="0" eaLnBrk="1" latinLnBrk="0" hangingPunct="1">
        <a:spcBef>
          <a:spcPct val="0"/>
        </a:spcBef>
        <a:buNone/>
        <a:defRPr kumimoji="0" sz="3225"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274320" indent="-212598" algn="l" rtl="0" eaLnBrk="1" latinLnBrk="0" hangingPunct="1">
        <a:lnSpc>
          <a:spcPct val="100000"/>
        </a:lnSpc>
        <a:spcBef>
          <a:spcPts val="450"/>
        </a:spcBef>
        <a:buClr>
          <a:schemeClr val="accent1"/>
        </a:buClr>
        <a:buSzPct val="80000"/>
        <a:buFont typeface="Wingdings 2"/>
        <a:buChar char=""/>
        <a:defRPr kumimoji="0" sz="2400" kern="1200">
          <a:solidFill>
            <a:schemeClr val="tx1"/>
          </a:solidFill>
          <a:latin typeface="+mn-lt"/>
          <a:ea typeface="+mn-ea"/>
          <a:cs typeface="+mn-cs"/>
        </a:defRPr>
      </a:lvl1pPr>
      <a:lvl2pPr marL="480060" indent="-178308" algn="l" rtl="0" eaLnBrk="1" latinLnBrk="0" hangingPunct="1">
        <a:lnSpc>
          <a:spcPct val="100000"/>
        </a:lnSpc>
        <a:spcBef>
          <a:spcPts val="413"/>
        </a:spcBef>
        <a:buClr>
          <a:schemeClr val="accent1"/>
        </a:buClr>
        <a:buFont typeface="Verdana"/>
        <a:buChar char="◦"/>
        <a:defRPr kumimoji="0" sz="2100" kern="1200">
          <a:solidFill>
            <a:schemeClr val="tx1"/>
          </a:solidFill>
          <a:latin typeface="+mn-lt"/>
          <a:ea typeface="+mn-ea"/>
          <a:cs typeface="+mn-cs"/>
        </a:defRPr>
      </a:lvl2pPr>
      <a:lvl3pPr marL="665226" indent="-171450" algn="l" rtl="0" eaLnBrk="1" latinLnBrk="0" hangingPunct="1">
        <a:lnSpc>
          <a:spcPct val="100000"/>
        </a:lnSpc>
        <a:spcBef>
          <a:spcPct val="20000"/>
        </a:spcBef>
        <a:buClr>
          <a:schemeClr val="accent2"/>
        </a:buClr>
        <a:buFont typeface="Wingdings 2"/>
        <a:buChar char=""/>
        <a:defRPr kumimoji="0" sz="1800" kern="1200">
          <a:solidFill>
            <a:schemeClr val="tx1"/>
          </a:solidFill>
          <a:latin typeface="+mn-lt"/>
          <a:ea typeface="+mn-ea"/>
          <a:cs typeface="+mn-cs"/>
        </a:defRPr>
      </a:lvl3pPr>
      <a:lvl4pPr marL="822960" indent="-130302" algn="l" rtl="0" eaLnBrk="1" latinLnBrk="0" hangingPunct="1">
        <a:lnSpc>
          <a:spcPct val="100000"/>
        </a:lnSpc>
        <a:spcBef>
          <a:spcPct val="20000"/>
        </a:spcBef>
        <a:buClr>
          <a:schemeClr val="accent3"/>
        </a:buClr>
        <a:buFont typeface="Wingdings 2"/>
        <a:buChar char=""/>
        <a:defRPr kumimoji="0" sz="1500" kern="1200">
          <a:solidFill>
            <a:schemeClr val="tx1"/>
          </a:solidFill>
          <a:latin typeface="+mn-lt"/>
          <a:ea typeface="+mn-ea"/>
          <a:cs typeface="+mn-cs"/>
        </a:defRPr>
      </a:lvl4pPr>
      <a:lvl5pPr marL="973836" indent="-137160" algn="l" rtl="0" eaLnBrk="1" latinLnBrk="0" hangingPunct="1">
        <a:lnSpc>
          <a:spcPct val="100000"/>
        </a:lnSpc>
        <a:spcBef>
          <a:spcPct val="20000"/>
        </a:spcBef>
        <a:buClr>
          <a:schemeClr val="accent4"/>
        </a:buClr>
        <a:buFont typeface="Wingdings 2"/>
        <a:buChar char=""/>
        <a:defRPr kumimoji="0" sz="1500" kern="1200">
          <a:solidFill>
            <a:schemeClr val="tx1"/>
          </a:solidFill>
          <a:latin typeface="+mn-lt"/>
          <a:ea typeface="+mn-ea"/>
          <a:cs typeface="+mn-cs"/>
        </a:defRPr>
      </a:lvl5pPr>
      <a:lvl6pPr marL="1131570" indent="-137160" algn="l" rtl="0" eaLnBrk="1" latinLnBrk="0" hangingPunct="1">
        <a:lnSpc>
          <a:spcPct val="100000"/>
        </a:lnSpc>
        <a:spcBef>
          <a:spcPct val="20000"/>
        </a:spcBef>
        <a:buClr>
          <a:schemeClr val="accent5"/>
        </a:buClr>
        <a:buFont typeface="Wingdings 2"/>
        <a:buChar char=""/>
        <a:defRPr kumimoji="0" sz="1500" kern="1200">
          <a:solidFill>
            <a:schemeClr val="tx1"/>
          </a:solidFill>
          <a:latin typeface="+mn-lt"/>
          <a:ea typeface="+mn-ea"/>
          <a:cs typeface="+mn-cs"/>
        </a:defRPr>
      </a:lvl6pPr>
      <a:lvl7pPr marL="1289304"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7pPr>
      <a:lvl8pPr marL="1440180"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8pPr>
      <a:lvl9pPr marL="1597914" indent="-137160" algn="l" rtl="0" eaLnBrk="1" latinLnBrk="0" hangingPunct="1">
        <a:lnSpc>
          <a:spcPct val="100000"/>
        </a:lnSpc>
        <a:spcBef>
          <a:spcPct val="20000"/>
        </a:spcBef>
        <a:buClr>
          <a:schemeClr val="accent6"/>
        </a:buClr>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9/25/2022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4604056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96DFF08F-DC6B-4601-B491-B0F83F6DD2DA}" type="datetimeFigureOut">
              <a:rPr lang="en-US" smtClean="0"/>
              <a:pPr/>
              <a:t>9/25/2022</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6A39849-9274-0941-A6E2-6654A32DE4EB}" type="slidenum">
              <a:rPr lang="en-GB" smtClean="0"/>
              <a:pPr/>
              <a:t>‹#›</a:t>
            </a:fld>
            <a:endParaRPr lang="en-GB" dirty="0"/>
          </a:p>
        </p:txBody>
      </p:sp>
    </p:spTree>
    <p:extLst>
      <p:ext uri="{BB962C8B-B14F-4D97-AF65-F5344CB8AC3E}">
        <p14:creationId xmlns:p14="http://schemas.microsoft.com/office/powerpoint/2010/main" val="2406949733"/>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Lst>
  <p:hf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phrasebank.manchester.ac.uk/being-critical/" TargetMode="External"/><Relationship Id="rId2" Type="http://schemas.openxmlformats.org/officeDocument/2006/relationships/image" Target="../media/image22.jpeg"/><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hyperlink" Target="https://www.thesaurus.com/" TargetMode="External"/><Relationship Id="rId2" Type="http://schemas.openxmlformats.org/officeDocument/2006/relationships/image" Target="../media/image23.jpeg"/><Relationship Id="rId1" Type="http://schemas.openxmlformats.org/officeDocument/2006/relationships/slideLayout" Target="../slideLayouts/slideLayout74.xml"/><Relationship Id="rId4" Type="http://schemas.openxmlformats.org/officeDocument/2006/relationships/hyperlink" Target="https://onelook.com/"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3" Type="http://schemas.openxmlformats.org/officeDocument/2006/relationships/hyperlink" Target="https://doi.org/10.1111/jcc4.12065" TargetMode="External"/><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hyperlink" Target="http://www.nzherald.co.nz/social-media/news/article.cfm?c_id=1503281&amp;objectid=11305612"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securityboulevard.com/2021/03/social-media-risks-increasing-in-2021/"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guides.unitec.ac.nz/Grammarly" TargetMode="External"/><Relationship Id="rId2" Type="http://schemas.openxmlformats.org/officeDocument/2006/relationships/hyperlink" Target="https://www.unitec.ac.nz/about-us/faqs/student-services-support/can-students-access-grammarly-for-free" TargetMode="External"/><Relationship Id="rId1" Type="http://schemas.openxmlformats.org/officeDocument/2006/relationships/slideLayout" Target="../slideLayouts/slideLayout36.xml"/><Relationship Id="rId6" Type="http://schemas.openxmlformats.org/officeDocument/2006/relationships/hyperlink" Target="https://moodle.unitec.ac.nz/mod/page/view.php?id=292418" TargetMode="External"/><Relationship Id="rId5" Type="http://schemas.openxmlformats.org/officeDocument/2006/relationships/hyperlink" Target="https://www.phrasebank.manchester.ac.uk/" TargetMode="External"/><Relationship Id="rId4" Type="http://schemas.openxmlformats.org/officeDocument/2006/relationships/hyperlink" Target="https://www.textcompactor.com/"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guides.unitec.ac.nz/zoteroguide" TargetMode="External"/><Relationship Id="rId2" Type="http://schemas.openxmlformats.org/officeDocument/2006/relationships/hyperlink" Target="https://guides.unitec.ac.nz/apareferencing" TargetMode="External"/><Relationship Id="rId1" Type="http://schemas.openxmlformats.org/officeDocument/2006/relationships/slideLayout" Target="../slideLayouts/slideLayout36.xml"/><Relationship Id="rId5" Type="http://schemas.openxmlformats.org/officeDocument/2006/relationships/hyperlink" Target="https://www.mybib.com/tools/apa-citation-generator" TargetMode="External"/><Relationship Id="rId4" Type="http://schemas.openxmlformats.org/officeDocument/2006/relationships/hyperlink" Target="https://www.citationmachine.net/apa"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2" Type="http://schemas.openxmlformats.org/officeDocument/2006/relationships/hyperlink" Target="https://www.unitec.ac.nz/current-students/study-support/learning-advisors" TargetMode="Externa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5443-BEA5-4B0C-AB03-E2DF6410542C}"/>
              </a:ext>
            </a:extLst>
          </p:cNvPr>
          <p:cNvSpPr>
            <a:spLocks noGrp="1"/>
          </p:cNvSpPr>
          <p:nvPr>
            <p:ph type="title"/>
          </p:nvPr>
        </p:nvSpPr>
        <p:spPr/>
        <p:txBody>
          <a:bodyPr/>
          <a:lstStyle/>
          <a:p>
            <a:endParaRPr lang="en-NZ"/>
          </a:p>
        </p:txBody>
      </p:sp>
      <p:pic>
        <p:nvPicPr>
          <p:cNvPr id="5" name="Content Placeholder 4">
            <a:extLst>
              <a:ext uri="{FF2B5EF4-FFF2-40B4-BE49-F238E27FC236}">
                <a16:creationId xmlns:a16="http://schemas.microsoft.com/office/drawing/2014/main" id="{F60CAE30-446D-4827-B11B-4F93155F4362}"/>
              </a:ext>
            </a:extLst>
          </p:cNvPr>
          <p:cNvPicPr>
            <a:picLocks noGrp="1" noChangeAspect="1"/>
          </p:cNvPicPr>
          <p:nvPr>
            <p:ph sz="quarter" idx="1"/>
          </p:nvPr>
        </p:nvPicPr>
        <p:blipFill>
          <a:blip r:embed="rId2"/>
          <a:stretch>
            <a:fillRect/>
          </a:stretch>
        </p:blipFill>
        <p:spPr>
          <a:xfrm>
            <a:off x="0" y="76200"/>
            <a:ext cx="8953500" cy="3886200"/>
          </a:xfrm>
          <a:prstGeom prst="rect">
            <a:avLst/>
          </a:prstGeom>
        </p:spPr>
      </p:pic>
      <p:sp>
        <p:nvSpPr>
          <p:cNvPr id="6" name="Rectangle 5">
            <a:extLst>
              <a:ext uri="{FF2B5EF4-FFF2-40B4-BE49-F238E27FC236}">
                <a16:creationId xmlns:a16="http://schemas.microsoft.com/office/drawing/2014/main" id="{AD29C023-2AB8-40B6-9AE2-19AC884216F0}"/>
              </a:ext>
            </a:extLst>
          </p:cNvPr>
          <p:cNvSpPr/>
          <p:nvPr/>
        </p:nvSpPr>
        <p:spPr>
          <a:xfrm>
            <a:off x="304800" y="4343400"/>
            <a:ext cx="8153400" cy="954107"/>
          </a:xfrm>
          <a:prstGeom prst="rect">
            <a:avLst/>
          </a:prstGeom>
        </p:spPr>
        <p:txBody>
          <a:bodyPr wrap="square">
            <a:spAutoFit/>
          </a:bodyPr>
          <a:lstStyle/>
          <a:p>
            <a:r>
              <a:rPr lang="en-NZ" sz="2800" dirty="0"/>
              <a:t>Writing a Technical Report</a:t>
            </a:r>
            <a:br>
              <a:rPr lang="en-NZ" sz="2800" dirty="0"/>
            </a:br>
            <a:r>
              <a:rPr lang="en-NZ" sz="2800" dirty="0"/>
              <a:t>Professional Skills for IT Practitioners ISCG5430</a:t>
            </a:r>
          </a:p>
        </p:txBody>
      </p:sp>
      <p:sp>
        <p:nvSpPr>
          <p:cNvPr id="7" name="Rectangle 6">
            <a:extLst>
              <a:ext uri="{FF2B5EF4-FFF2-40B4-BE49-F238E27FC236}">
                <a16:creationId xmlns:a16="http://schemas.microsoft.com/office/drawing/2014/main" id="{6F982A16-9D94-4865-B367-D136FADF33DE}"/>
              </a:ext>
            </a:extLst>
          </p:cNvPr>
          <p:cNvSpPr/>
          <p:nvPr/>
        </p:nvSpPr>
        <p:spPr>
          <a:xfrm>
            <a:off x="457200" y="5667621"/>
            <a:ext cx="4572000" cy="646331"/>
          </a:xfrm>
          <a:prstGeom prst="rect">
            <a:avLst/>
          </a:prstGeom>
        </p:spPr>
        <p:txBody>
          <a:bodyPr>
            <a:spAutoFit/>
          </a:bodyPr>
          <a:lstStyle/>
          <a:p>
            <a:r>
              <a:rPr lang="en-NZ" dirty="0"/>
              <a:t>Cindy Wee</a:t>
            </a:r>
          </a:p>
          <a:p>
            <a:r>
              <a:rPr lang="en-NZ" dirty="0"/>
              <a:t>Learning and Achievement</a:t>
            </a:r>
          </a:p>
        </p:txBody>
      </p:sp>
    </p:spTree>
    <p:extLst>
      <p:ext uri="{BB962C8B-B14F-4D97-AF65-F5344CB8AC3E}">
        <p14:creationId xmlns:p14="http://schemas.microsoft.com/office/powerpoint/2010/main" val="734260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68362"/>
          </a:xfrm>
        </p:spPr>
        <p:txBody>
          <a:bodyPr>
            <a:normAutofit/>
          </a:bodyPr>
          <a:lstStyle/>
          <a:p>
            <a:r>
              <a:rPr lang="en-NZ" sz="4000" b="1" dirty="0"/>
              <a:t>What is technical writing?</a:t>
            </a:r>
          </a:p>
        </p:txBody>
      </p:sp>
      <p:sp>
        <p:nvSpPr>
          <p:cNvPr id="3" name="Content Placeholder 2"/>
          <p:cNvSpPr>
            <a:spLocks noGrp="1"/>
          </p:cNvSpPr>
          <p:nvPr>
            <p:ph sz="quarter" idx="1"/>
          </p:nvPr>
        </p:nvSpPr>
        <p:spPr>
          <a:xfrm>
            <a:off x="228600" y="1066800"/>
            <a:ext cx="8610600" cy="5410200"/>
          </a:xfrm>
        </p:spPr>
        <p:txBody>
          <a:bodyPr>
            <a:normAutofit fontScale="85000" lnSpcReduction="10000"/>
          </a:bodyPr>
          <a:lstStyle/>
          <a:p>
            <a:pPr>
              <a:buNone/>
            </a:pPr>
            <a:r>
              <a:rPr lang="en-AU" dirty="0"/>
              <a:t>		</a:t>
            </a:r>
            <a:endParaRPr lang="en-NZ" sz="7000" dirty="0"/>
          </a:p>
          <a:p>
            <a:r>
              <a:rPr lang="en-NZ" sz="4100" dirty="0"/>
              <a:t>The </a:t>
            </a:r>
            <a:r>
              <a:rPr lang="en-NZ" sz="3600" dirty="0"/>
              <a:t>information</a:t>
            </a:r>
            <a:r>
              <a:rPr lang="en-NZ" sz="4100" dirty="0"/>
              <a:t> is organised, presented and communicated in a specific format</a:t>
            </a:r>
          </a:p>
          <a:p>
            <a:r>
              <a:rPr lang="en-NZ" sz="4100" dirty="0"/>
              <a:t>It reports on the facts</a:t>
            </a:r>
          </a:p>
          <a:p>
            <a:pPr lvl="0">
              <a:buClr>
                <a:srgbClr val="4F81BD"/>
              </a:buClr>
            </a:pPr>
            <a:r>
              <a:rPr lang="en-NZ" sz="3800" dirty="0">
                <a:solidFill>
                  <a:prstClr val="black"/>
                </a:solidFill>
              </a:rPr>
              <a:t>It describes the process, progress, or results of the project/research</a:t>
            </a:r>
          </a:p>
          <a:p>
            <a:pPr lvl="0">
              <a:buClr>
                <a:srgbClr val="4F81BD"/>
              </a:buClr>
            </a:pPr>
            <a:r>
              <a:rPr lang="en-NZ" sz="3800" dirty="0">
                <a:solidFill>
                  <a:prstClr val="black"/>
                </a:solidFill>
              </a:rPr>
              <a:t>It uses headings, sub-headings, bullet points </a:t>
            </a:r>
          </a:p>
          <a:p>
            <a:pPr lvl="0">
              <a:buClr>
                <a:srgbClr val="4F81BD"/>
              </a:buClr>
            </a:pPr>
            <a:r>
              <a:rPr lang="en-NZ" sz="3800" dirty="0">
                <a:solidFill>
                  <a:prstClr val="black"/>
                </a:solidFill>
              </a:rPr>
              <a:t>It can use illustrations in terms of diagrams, tables, charts, map, </a:t>
            </a:r>
            <a:r>
              <a:rPr lang="en-NZ" sz="3800" dirty="0" err="1">
                <a:solidFill>
                  <a:prstClr val="black"/>
                </a:solidFill>
              </a:rPr>
              <a:t>etc</a:t>
            </a:r>
            <a:endParaRPr lang="en-NZ" sz="3800" dirty="0">
              <a:solidFill>
                <a:prstClr val="black"/>
              </a:solidFill>
            </a:endParaRPr>
          </a:p>
          <a:p>
            <a:pPr lvl="0">
              <a:buClr>
                <a:srgbClr val="4F81BD"/>
              </a:buClr>
            </a:pPr>
            <a:r>
              <a:rPr lang="en-AU" sz="3800" dirty="0">
                <a:solidFill>
                  <a:prstClr val="black"/>
                </a:solidFill>
              </a:rPr>
              <a:t>It uses formal language</a:t>
            </a:r>
          </a:p>
          <a:p>
            <a:endParaRPr lang="en-NZ" sz="4100" dirty="0"/>
          </a:p>
          <a:p>
            <a:endParaRPr lang="en-NZ" sz="4100" dirty="0"/>
          </a:p>
          <a:p>
            <a:endParaRPr lang="en-NZ" sz="4100" dirty="0"/>
          </a:p>
          <a:p>
            <a:endParaRPr lang="en-NZ" sz="9600" dirty="0"/>
          </a:p>
          <a:p>
            <a:endParaRPr lang="en-NZ" dirty="0"/>
          </a:p>
        </p:txBody>
      </p:sp>
    </p:spTree>
    <p:extLst>
      <p:ext uri="{BB962C8B-B14F-4D97-AF65-F5344CB8AC3E}">
        <p14:creationId xmlns:p14="http://schemas.microsoft.com/office/powerpoint/2010/main" val="122591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sz="quarter" idx="1"/>
          </p:nvPr>
        </p:nvSpPr>
        <p:spPr/>
        <p:txBody>
          <a:bodyPr>
            <a:normAutofit/>
          </a:bodyPr>
          <a:lstStyle/>
          <a:p>
            <a:pPr marL="0" indent="0">
              <a:buNone/>
            </a:pPr>
            <a:r>
              <a:rPr lang="en-NZ" sz="3200" dirty="0"/>
              <a:t>What do you think is the process of preparing a technical report?</a:t>
            </a:r>
          </a:p>
        </p:txBody>
      </p:sp>
      <p:pic>
        <p:nvPicPr>
          <p:cNvPr id="4" name="Picture 3"/>
          <p:cNvPicPr>
            <a:picLocks noChangeAspect="1"/>
          </p:cNvPicPr>
          <p:nvPr/>
        </p:nvPicPr>
        <p:blipFill>
          <a:blip r:embed="rId3"/>
          <a:stretch>
            <a:fillRect/>
          </a:stretch>
        </p:blipFill>
        <p:spPr>
          <a:xfrm>
            <a:off x="457200" y="2895600"/>
            <a:ext cx="6858000" cy="36576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48600" cy="1143000"/>
          </a:xfrm>
        </p:spPr>
        <p:txBody>
          <a:bodyPr>
            <a:normAutofit fontScale="90000"/>
          </a:bodyPr>
          <a:lstStyle/>
          <a:p>
            <a:r>
              <a:rPr lang="en-NZ" sz="4000" b="1" dirty="0"/>
              <a:t>Process of preparing a technical report</a:t>
            </a:r>
          </a:p>
        </p:txBody>
      </p:sp>
      <p:sp>
        <p:nvSpPr>
          <p:cNvPr id="3" name="Content Placeholder 2"/>
          <p:cNvSpPr>
            <a:spLocks noGrp="1"/>
          </p:cNvSpPr>
          <p:nvPr>
            <p:ph sz="quarter" idx="1"/>
          </p:nvPr>
        </p:nvSpPr>
        <p:spPr/>
        <p:txBody>
          <a:bodyPr>
            <a:normAutofit lnSpcReduction="10000"/>
          </a:bodyPr>
          <a:lstStyle/>
          <a:p>
            <a:r>
              <a:rPr lang="en-NZ" sz="3200" dirty="0"/>
              <a:t>Determine  the purpose and consider the audience</a:t>
            </a:r>
          </a:p>
          <a:p>
            <a:r>
              <a:rPr lang="en-NZ" sz="3200" dirty="0"/>
              <a:t>Brainstorm ideas related to chosen topic</a:t>
            </a:r>
          </a:p>
          <a:p>
            <a:r>
              <a:rPr lang="en-NZ" sz="3200" dirty="0"/>
              <a:t>Plan your report</a:t>
            </a:r>
          </a:p>
          <a:p>
            <a:r>
              <a:rPr lang="en-NZ" sz="3200" dirty="0"/>
              <a:t>Research and read</a:t>
            </a:r>
          </a:p>
          <a:p>
            <a:r>
              <a:rPr lang="en-NZ" sz="3200" dirty="0"/>
              <a:t>Outline the information</a:t>
            </a:r>
          </a:p>
          <a:p>
            <a:r>
              <a:rPr lang="en-NZ" sz="3200" dirty="0"/>
              <a:t>Begin writing</a:t>
            </a:r>
          </a:p>
          <a:p>
            <a:r>
              <a:rPr lang="en-NZ" sz="3200" dirty="0"/>
              <a:t>Revise, edit and proofread your draft</a:t>
            </a:r>
          </a:p>
        </p:txBody>
      </p:sp>
    </p:spTree>
    <p:extLst>
      <p:ext uri="{BB962C8B-B14F-4D97-AF65-F5344CB8AC3E}">
        <p14:creationId xmlns:p14="http://schemas.microsoft.com/office/powerpoint/2010/main" val="378740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linds(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linds(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linds(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blinds(horizont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linds(horizontal)">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linds(horizontal)">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blinds(horizontal)">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868362"/>
          </a:xfrm>
        </p:spPr>
        <p:txBody>
          <a:bodyPr>
            <a:noAutofit/>
          </a:bodyPr>
          <a:lstStyle/>
          <a:p>
            <a:r>
              <a:rPr lang="en-NZ" sz="4000" b="1" dirty="0">
                <a:solidFill>
                  <a:schemeClr val="accent1"/>
                </a:solidFill>
              </a:rPr>
              <a:t>Format of a Technical report</a:t>
            </a:r>
          </a:p>
        </p:txBody>
      </p:sp>
      <p:sp>
        <p:nvSpPr>
          <p:cNvPr id="3" name="Content Placeholder 2"/>
          <p:cNvSpPr>
            <a:spLocks noGrp="1"/>
          </p:cNvSpPr>
          <p:nvPr>
            <p:ph sz="quarter" idx="1"/>
          </p:nvPr>
        </p:nvSpPr>
        <p:spPr>
          <a:xfrm>
            <a:off x="457200" y="1219200"/>
            <a:ext cx="7620000" cy="5410200"/>
          </a:xfrm>
        </p:spPr>
        <p:txBody>
          <a:bodyPr>
            <a:normAutofit/>
          </a:bodyPr>
          <a:lstStyle/>
          <a:p>
            <a:pPr lvl="0">
              <a:buNone/>
            </a:pPr>
            <a:r>
              <a:rPr lang="en-NZ" u="sng" dirty="0"/>
              <a:t>Front-end materials</a:t>
            </a:r>
          </a:p>
          <a:p>
            <a:r>
              <a:rPr lang="en-NZ" dirty="0"/>
              <a:t>Title page</a:t>
            </a:r>
          </a:p>
          <a:p>
            <a:pPr lvl="0"/>
            <a:r>
              <a:rPr lang="en-NZ" dirty="0"/>
              <a:t>Executive summary</a:t>
            </a:r>
          </a:p>
          <a:p>
            <a:pPr lvl="0"/>
            <a:r>
              <a:rPr lang="en-NZ" dirty="0"/>
              <a:t>Table of contents</a:t>
            </a:r>
          </a:p>
          <a:p>
            <a:pPr lvl="0">
              <a:buNone/>
            </a:pPr>
            <a:r>
              <a:rPr lang="en-NZ" u="sng" dirty="0"/>
              <a:t>Report body</a:t>
            </a:r>
          </a:p>
          <a:p>
            <a:pPr lvl="0"/>
            <a:r>
              <a:rPr lang="en-NZ" dirty="0"/>
              <a:t>Introduction</a:t>
            </a:r>
          </a:p>
          <a:p>
            <a:pPr lvl="0"/>
            <a:r>
              <a:rPr lang="en-NZ" dirty="0"/>
              <a:t>Discussions/Findings </a:t>
            </a:r>
          </a:p>
          <a:p>
            <a:pPr lvl="0"/>
            <a:r>
              <a:rPr lang="en-NZ" dirty="0"/>
              <a:t>Conclusions</a:t>
            </a:r>
          </a:p>
          <a:p>
            <a:pPr lvl="0"/>
            <a:r>
              <a:rPr lang="en-NZ" dirty="0"/>
              <a:t>Recommendations</a:t>
            </a:r>
          </a:p>
          <a:p>
            <a:pPr lvl="0">
              <a:buNone/>
            </a:pPr>
            <a:r>
              <a:rPr lang="en-NZ" u="sng" dirty="0"/>
              <a:t>Back-end materials </a:t>
            </a:r>
          </a:p>
          <a:p>
            <a:pPr lvl="0"/>
            <a:r>
              <a:rPr lang="en-NZ" dirty="0"/>
              <a:t>References</a:t>
            </a:r>
          </a:p>
          <a:p>
            <a:r>
              <a:rPr lang="en-NZ" dirty="0"/>
              <a:t>Appendices</a:t>
            </a:r>
          </a:p>
          <a:p>
            <a:endParaRPr lang="en-NZ" dirty="0"/>
          </a:p>
        </p:txBody>
      </p:sp>
      <p:pic>
        <p:nvPicPr>
          <p:cNvPr id="4" name="Picture 3"/>
          <p:cNvPicPr>
            <a:picLocks noChangeAspect="1"/>
          </p:cNvPicPr>
          <p:nvPr/>
        </p:nvPicPr>
        <p:blipFill>
          <a:blip r:embed="rId3"/>
          <a:stretch>
            <a:fillRect/>
          </a:stretch>
        </p:blipFill>
        <p:spPr>
          <a:xfrm>
            <a:off x="4572000" y="1485900"/>
            <a:ext cx="3733800" cy="4876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DFF9C-B061-4BA8-8FE9-845AD90A7360}"/>
              </a:ext>
            </a:extLst>
          </p:cNvPr>
          <p:cNvSpPr>
            <a:spLocks noGrp="1"/>
          </p:cNvSpPr>
          <p:nvPr>
            <p:ph type="title"/>
          </p:nvPr>
        </p:nvSpPr>
        <p:spPr>
          <a:xfrm>
            <a:off x="628650" y="365126"/>
            <a:ext cx="8210550" cy="1325563"/>
          </a:xfrm>
        </p:spPr>
        <p:txBody>
          <a:bodyPr/>
          <a:lstStyle/>
          <a:p>
            <a:r>
              <a:rPr lang="en-NZ" dirty="0"/>
              <a:t>Features of writing a technical report</a:t>
            </a:r>
          </a:p>
        </p:txBody>
      </p:sp>
      <p:pic>
        <p:nvPicPr>
          <p:cNvPr id="4" name="Content Placeholder 3">
            <a:extLst>
              <a:ext uri="{FF2B5EF4-FFF2-40B4-BE49-F238E27FC236}">
                <a16:creationId xmlns:a16="http://schemas.microsoft.com/office/drawing/2014/main" id="{FA843881-F9A5-40F3-A318-DEA4043328EA}"/>
              </a:ext>
            </a:extLst>
          </p:cNvPr>
          <p:cNvPicPr>
            <a:picLocks noGrp="1" noChangeAspect="1"/>
          </p:cNvPicPr>
          <p:nvPr>
            <p:ph idx="1"/>
          </p:nvPr>
        </p:nvPicPr>
        <p:blipFill>
          <a:blip r:embed="rId2"/>
          <a:stretch>
            <a:fillRect/>
          </a:stretch>
        </p:blipFill>
        <p:spPr>
          <a:xfrm>
            <a:off x="1714500" y="2096294"/>
            <a:ext cx="5715000" cy="3810000"/>
          </a:xfrm>
          <a:prstGeom prst="rect">
            <a:avLst/>
          </a:prstGeom>
        </p:spPr>
      </p:pic>
    </p:spTree>
    <p:extLst>
      <p:ext uri="{BB962C8B-B14F-4D97-AF65-F5344CB8AC3E}">
        <p14:creationId xmlns:p14="http://schemas.microsoft.com/office/powerpoint/2010/main" val="2414395560"/>
      </p:ext>
    </p:extLst>
  </p:cSld>
  <p:clrMapOvr>
    <a:masterClrMapping/>
  </p:clrMapOvr>
  <p:transition>
    <p:comb/>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5B7F8-2D90-41F6-BBCA-944ED09F57EA}"/>
              </a:ext>
            </a:extLst>
          </p:cNvPr>
          <p:cNvSpPr>
            <a:spLocks noGrp="1"/>
          </p:cNvSpPr>
          <p:nvPr>
            <p:ph type="title"/>
          </p:nvPr>
        </p:nvSpPr>
        <p:spPr/>
        <p:txBody>
          <a:bodyPr>
            <a:normAutofit/>
          </a:bodyPr>
          <a:lstStyle/>
          <a:p>
            <a:r>
              <a:rPr lang="en-NZ" sz="4000" dirty="0">
                <a:latin typeface="+mn-lt"/>
              </a:rPr>
              <a:t>Organisation/structure</a:t>
            </a:r>
            <a:br>
              <a:rPr lang="en-NZ" sz="4000" dirty="0"/>
            </a:br>
            <a:endParaRPr lang="en-NZ" sz="4000" dirty="0"/>
          </a:p>
        </p:txBody>
      </p:sp>
      <p:pic>
        <p:nvPicPr>
          <p:cNvPr id="7" name="Content Placeholder 6">
            <a:extLst>
              <a:ext uri="{FF2B5EF4-FFF2-40B4-BE49-F238E27FC236}">
                <a16:creationId xmlns:a16="http://schemas.microsoft.com/office/drawing/2014/main" id="{A5F1A6CF-8D8D-4E7A-B6ED-616244DC0611}"/>
              </a:ext>
            </a:extLst>
          </p:cNvPr>
          <p:cNvPicPr>
            <a:picLocks noGrp="1" noChangeAspect="1"/>
          </p:cNvPicPr>
          <p:nvPr>
            <p:ph sz="half" idx="1"/>
          </p:nvPr>
        </p:nvPicPr>
        <p:blipFill>
          <a:blip r:embed="rId2"/>
          <a:stretch>
            <a:fillRect/>
          </a:stretch>
        </p:blipFill>
        <p:spPr>
          <a:xfrm>
            <a:off x="4629150" y="2343150"/>
            <a:ext cx="3886200" cy="3169868"/>
          </a:xfrm>
          <a:prstGeom prst="rect">
            <a:avLst/>
          </a:prstGeom>
        </p:spPr>
      </p:pic>
      <p:sp>
        <p:nvSpPr>
          <p:cNvPr id="9" name="Content Placeholder 8">
            <a:extLst>
              <a:ext uri="{FF2B5EF4-FFF2-40B4-BE49-F238E27FC236}">
                <a16:creationId xmlns:a16="http://schemas.microsoft.com/office/drawing/2014/main" id="{93D086F5-6F68-4133-853B-1A9EEF026749}"/>
              </a:ext>
            </a:extLst>
          </p:cNvPr>
          <p:cNvSpPr>
            <a:spLocks noGrp="1"/>
          </p:cNvSpPr>
          <p:nvPr>
            <p:ph sz="half" idx="2"/>
          </p:nvPr>
        </p:nvSpPr>
        <p:spPr>
          <a:xfrm>
            <a:off x="408213" y="1371600"/>
            <a:ext cx="4106637" cy="5121272"/>
          </a:xfrm>
        </p:spPr>
        <p:txBody>
          <a:bodyPr>
            <a:noAutofit/>
          </a:bodyPr>
          <a:lstStyle/>
          <a:p>
            <a:r>
              <a:rPr lang="en-NZ" sz="4000" dirty="0"/>
              <a:t>Ensure writing is cohesive</a:t>
            </a:r>
          </a:p>
          <a:p>
            <a:r>
              <a:rPr lang="en-NZ" sz="4000" dirty="0"/>
              <a:t>Organise ideas logically</a:t>
            </a:r>
          </a:p>
          <a:p>
            <a:r>
              <a:rPr lang="en-NZ" sz="4000" dirty="0"/>
              <a:t>Use linking words / signposts to improve paragraphs</a:t>
            </a:r>
          </a:p>
        </p:txBody>
      </p:sp>
    </p:spTree>
    <p:extLst>
      <p:ext uri="{BB962C8B-B14F-4D97-AF65-F5344CB8AC3E}">
        <p14:creationId xmlns:p14="http://schemas.microsoft.com/office/powerpoint/2010/main" val="134510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58739" y="1017967"/>
            <a:ext cx="6021574" cy="790853"/>
          </a:xfrm>
        </p:spPr>
        <p:txBody>
          <a:bodyPr>
            <a:normAutofit/>
          </a:bodyPr>
          <a:lstStyle/>
          <a:p>
            <a:endParaRPr lang="en-NZ" dirty="0">
              <a:solidFill>
                <a:schemeClr val="accent1"/>
              </a:solidFill>
            </a:endParaRPr>
          </a:p>
        </p:txBody>
      </p:sp>
      <p:pic>
        <p:nvPicPr>
          <p:cNvPr id="7170" name="Picture 2" descr="Linking Words, Connecting Words: Full List and Useful Examples • 7ESL |  Linking words, Learn english words, Connecting words">
            <a:extLst>
              <a:ext uri="{FF2B5EF4-FFF2-40B4-BE49-F238E27FC236}">
                <a16:creationId xmlns:a16="http://schemas.microsoft.com/office/drawing/2014/main" id="{C7AED649-C7E0-419A-9AFE-1F819C6D9A8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788" b="3888"/>
          <a:stretch/>
        </p:blipFill>
        <p:spPr bwMode="auto">
          <a:xfrm>
            <a:off x="1143000" y="8572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1"/>
          <p:cNvSpPr txBox="1">
            <a:spLocks noGrp="1"/>
          </p:cNvSpPr>
          <p:nvPr>
            <p:ph type="title"/>
          </p:nvPr>
        </p:nvSpPr>
        <p:spPr>
          <a:xfrm>
            <a:off x="628650" y="365129"/>
            <a:ext cx="7753350" cy="777872"/>
          </a:xfrm>
          <a:prstGeom prst="rect">
            <a:avLst/>
          </a:prstGeom>
          <a:noFill/>
          <a:ln>
            <a:noFill/>
          </a:ln>
        </p:spPr>
        <p:txBody>
          <a:bodyPr spcFirstLastPara="1" vert="horz" wrap="square" lIns="68569" tIns="34275" rIns="68569" bIns="34275" rtlCol="0" anchor="ctr" anchorCtr="0">
            <a:noAutofit/>
          </a:bodyPr>
          <a:lstStyle/>
          <a:p>
            <a:pPr algn="ctr">
              <a:lnSpc>
                <a:spcPct val="100000"/>
              </a:lnSpc>
              <a:spcBef>
                <a:spcPts val="0"/>
              </a:spcBef>
              <a:buClr>
                <a:schemeClr val="dk2"/>
              </a:buClr>
              <a:buSzPts val="4400"/>
            </a:pPr>
            <a:r>
              <a:rPr lang="en-US" sz="4000" dirty="0">
                <a:latin typeface="Calibri"/>
                <a:ea typeface="Calibri"/>
                <a:cs typeface="Calibri"/>
                <a:sym typeface="Calibri"/>
              </a:rPr>
              <a:t>Objectivity</a:t>
            </a:r>
            <a:endParaRPr sz="4000" dirty="0"/>
          </a:p>
        </p:txBody>
      </p:sp>
      <p:sp>
        <p:nvSpPr>
          <p:cNvPr id="160" name="Google Shape;160;p21"/>
          <p:cNvSpPr txBox="1">
            <a:spLocks noGrp="1"/>
          </p:cNvSpPr>
          <p:nvPr>
            <p:ph idx="1"/>
          </p:nvPr>
        </p:nvSpPr>
        <p:spPr>
          <a:xfrm>
            <a:off x="590551" y="1430536"/>
            <a:ext cx="5279571" cy="5062336"/>
          </a:xfrm>
          <a:prstGeom prst="rect">
            <a:avLst/>
          </a:prstGeom>
          <a:noFill/>
          <a:ln>
            <a:noFill/>
          </a:ln>
        </p:spPr>
        <p:txBody>
          <a:bodyPr spcFirstLastPara="1" vert="horz" wrap="square" lIns="68569" tIns="34275" rIns="68569" bIns="34275" rtlCol="0" anchor="t" anchorCtr="0">
            <a:noAutofit/>
          </a:bodyPr>
          <a:lstStyle/>
          <a:p>
            <a:pPr>
              <a:lnSpc>
                <a:spcPct val="100000"/>
              </a:lnSpc>
              <a:spcBef>
                <a:spcPts val="0"/>
              </a:spcBef>
              <a:buSzPts val="2080"/>
            </a:pPr>
            <a:r>
              <a:rPr lang="en-US" sz="2800" dirty="0">
                <a:solidFill>
                  <a:schemeClr val="dk1"/>
                </a:solidFill>
                <a:latin typeface="Calibri"/>
                <a:ea typeface="Calibri"/>
                <a:cs typeface="Calibri"/>
                <a:sym typeface="Calibri"/>
              </a:rPr>
              <a:t>Writing must be reasoned and </a:t>
            </a:r>
          </a:p>
          <a:p>
            <a:pPr marL="0" indent="0">
              <a:lnSpc>
                <a:spcPct val="100000"/>
              </a:lnSpc>
              <a:spcBef>
                <a:spcPts val="0"/>
              </a:spcBef>
              <a:buSzPts val="2080"/>
              <a:buNone/>
            </a:pPr>
            <a:r>
              <a:rPr lang="en-US" sz="2800" dirty="0" err="1">
                <a:solidFill>
                  <a:schemeClr val="dk1"/>
                </a:solidFill>
                <a:latin typeface="Calibri"/>
                <a:ea typeface="Calibri"/>
                <a:cs typeface="Calibri"/>
                <a:sym typeface="Calibri"/>
              </a:rPr>
              <a:t>analyse</a:t>
            </a:r>
            <a:r>
              <a:rPr lang="en-US" sz="2800" dirty="0">
                <a:solidFill>
                  <a:schemeClr val="dk1"/>
                </a:solidFill>
                <a:latin typeface="Calibri"/>
                <a:ea typeface="Calibri"/>
                <a:cs typeface="Calibri"/>
                <a:sym typeface="Calibri"/>
              </a:rPr>
              <a:t> all angles and arguments.</a:t>
            </a:r>
            <a:endParaRPr sz="2800" dirty="0"/>
          </a:p>
          <a:p>
            <a:pPr>
              <a:lnSpc>
                <a:spcPct val="100000"/>
              </a:lnSpc>
              <a:spcBef>
                <a:spcPts val="480"/>
              </a:spcBef>
              <a:buClr>
                <a:schemeClr val="dk2"/>
              </a:buClr>
              <a:buSzPts val="2080"/>
            </a:pPr>
            <a:r>
              <a:rPr lang="en-US" sz="2800" dirty="0">
                <a:solidFill>
                  <a:schemeClr val="dk1"/>
                </a:solidFill>
                <a:latin typeface="Calibri"/>
                <a:ea typeface="Calibri"/>
                <a:cs typeface="Calibri"/>
                <a:sym typeface="Calibri"/>
              </a:rPr>
              <a:t>No bias, no sexist/racist language</a:t>
            </a:r>
            <a:endParaRPr sz="2800" dirty="0"/>
          </a:p>
          <a:p>
            <a:pPr>
              <a:lnSpc>
                <a:spcPct val="100000"/>
              </a:lnSpc>
              <a:spcBef>
                <a:spcPts val="480"/>
              </a:spcBef>
              <a:buClr>
                <a:schemeClr val="dk2"/>
              </a:buClr>
              <a:buSzPts val="2080"/>
            </a:pPr>
            <a:r>
              <a:rPr lang="en-US" sz="2800" dirty="0">
                <a:solidFill>
                  <a:schemeClr val="dk1"/>
                </a:solidFill>
                <a:latin typeface="Calibri"/>
                <a:ea typeface="Calibri"/>
                <a:cs typeface="Calibri"/>
                <a:sym typeface="Calibri"/>
              </a:rPr>
              <a:t>Neutral tone and stance</a:t>
            </a:r>
            <a:endParaRPr sz="2800" dirty="0"/>
          </a:p>
          <a:p>
            <a:pPr>
              <a:lnSpc>
                <a:spcPct val="100000"/>
              </a:lnSpc>
              <a:spcBef>
                <a:spcPts val="480"/>
              </a:spcBef>
              <a:buClr>
                <a:schemeClr val="dk2"/>
              </a:buClr>
              <a:buSzPts val="2080"/>
            </a:pPr>
            <a:r>
              <a:rPr lang="en-US" sz="2800" dirty="0">
                <a:solidFill>
                  <a:schemeClr val="dk1"/>
                </a:solidFill>
                <a:latin typeface="Calibri"/>
                <a:ea typeface="Calibri"/>
                <a:cs typeface="Calibri"/>
                <a:sym typeface="Calibri"/>
              </a:rPr>
              <a:t>Balance of arguments for and against</a:t>
            </a:r>
            <a:endParaRPr sz="2800" dirty="0"/>
          </a:p>
          <a:p>
            <a:pPr>
              <a:lnSpc>
                <a:spcPct val="100000"/>
              </a:lnSpc>
              <a:spcBef>
                <a:spcPts val="480"/>
              </a:spcBef>
              <a:buClr>
                <a:schemeClr val="dk2"/>
              </a:buClr>
              <a:buSzPts val="2080"/>
            </a:pPr>
            <a:r>
              <a:rPr lang="en-US" sz="2800" dirty="0">
                <a:solidFill>
                  <a:schemeClr val="dk1"/>
                </a:solidFill>
                <a:latin typeface="Calibri"/>
                <a:ea typeface="Calibri"/>
                <a:cs typeface="Calibri"/>
                <a:sym typeface="Calibri"/>
              </a:rPr>
              <a:t>Open-mindedness, global and local aspects</a:t>
            </a:r>
            <a:endParaRPr sz="2800" dirty="0"/>
          </a:p>
          <a:p>
            <a:pPr>
              <a:lnSpc>
                <a:spcPct val="100000"/>
              </a:lnSpc>
              <a:spcBef>
                <a:spcPts val="480"/>
              </a:spcBef>
              <a:buClr>
                <a:schemeClr val="dk2"/>
              </a:buClr>
              <a:buSzPts val="2080"/>
            </a:pPr>
            <a:r>
              <a:rPr lang="en-US" sz="2800" dirty="0">
                <a:solidFill>
                  <a:schemeClr val="dk1"/>
                </a:solidFill>
                <a:latin typeface="Calibri"/>
                <a:ea typeface="Calibri"/>
                <a:cs typeface="Calibri"/>
                <a:sym typeface="Calibri"/>
              </a:rPr>
              <a:t>Temperance, lack of emotive terms</a:t>
            </a:r>
            <a:endParaRPr sz="2800" dirty="0"/>
          </a:p>
        </p:txBody>
      </p:sp>
      <p:pic>
        <p:nvPicPr>
          <p:cNvPr id="161" name="Google Shape;161;p21" descr="MPj04373300000[1]"/>
          <p:cNvPicPr preferRelativeResize="0"/>
          <p:nvPr/>
        </p:nvPicPr>
        <p:blipFill rotWithShape="1">
          <a:blip r:embed="rId3">
            <a:alphaModFix/>
          </a:blip>
          <a:srcRect/>
          <a:stretch/>
        </p:blipFill>
        <p:spPr>
          <a:xfrm>
            <a:off x="5870122" y="2142190"/>
            <a:ext cx="2645228" cy="3263503"/>
          </a:xfrm>
          <a:prstGeom prst="rect">
            <a:avLst/>
          </a:prstGeom>
          <a:noFill/>
          <a:ln>
            <a:noFill/>
          </a:ln>
        </p:spPr>
      </p:pic>
      <p:sp>
        <p:nvSpPr>
          <p:cNvPr id="162" name="Google Shape;162;p21"/>
          <p:cNvSpPr txBox="1"/>
          <p:nvPr/>
        </p:nvSpPr>
        <p:spPr>
          <a:xfrm>
            <a:off x="6057900" y="5543550"/>
            <a:ext cx="1428750" cy="342900"/>
          </a:xfrm>
          <a:prstGeom prst="rect">
            <a:avLst/>
          </a:prstGeom>
          <a:noFill/>
          <a:ln>
            <a:noFill/>
          </a:ln>
        </p:spPr>
        <p:txBody>
          <a:bodyPr spcFirstLastPara="1" wrap="square" lIns="68569" tIns="34275" rIns="68569" bIns="34275" anchor="t" anchorCtr="0">
            <a:noAutofit/>
          </a:bodyPr>
          <a:lstStyle/>
          <a:p>
            <a:pPr algn="r" defTabSz="685800">
              <a:buClr>
                <a:srgbClr val="000000"/>
              </a:buClr>
              <a:buSzPts val="1400"/>
              <a:defRPr/>
            </a:pPr>
            <a:fld id="{00000000-1234-1234-1234-123412341234}" type="slidenum">
              <a:rPr lang="en-US" sz="1050" kern="0">
                <a:solidFill>
                  <a:srgbClr val="000000"/>
                </a:solidFill>
                <a:latin typeface="Calibri"/>
                <a:ea typeface="Calibri"/>
                <a:cs typeface="Calibri"/>
                <a:sym typeface="Calibri"/>
              </a:rPr>
              <a:pPr algn="r" defTabSz="685800">
                <a:buClr>
                  <a:srgbClr val="000000"/>
                </a:buClr>
                <a:buSzPts val="1400"/>
                <a:defRPr/>
              </a:pPr>
              <a:t>17</a:t>
            </a:fld>
            <a:endParaRPr sz="1050" kern="0">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5"/>
          <p:cNvSpPr txBox="1">
            <a:spLocks noGrp="1"/>
          </p:cNvSpPr>
          <p:nvPr>
            <p:ph type="title"/>
          </p:nvPr>
        </p:nvSpPr>
        <p:spPr>
          <a:xfrm>
            <a:off x="628650" y="228600"/>
            <a:ext cx="5314950" cy="1066800"/>
          </a:xfrm>
          <a:prstGeom prst="rect">
            <a:avLst/>
          </a:prstGeom>
          <a:noFill/>
          <a:ln>
            <a:noFill/>
          </a:ln>
        </p:spPr>
        <p:txBody>
          <a:bodyPr spcFirstLastPara="1" vert="horz" wrap="square" lIns="68569" tIns="34275" rIns="68569" bIns="34275" rtlCol="0" anchor="ctr" anchorCtr="0">
            <a:noAutofit/>
          </a:bodyPr>
          <a:lstStyle/>
          <a:p>
            <a:pPr algn="ctr">
              <a:lnSpc>
                <a:spcPct val="100000"/>
              </a:lnSpc>
              <a:spcBef>
                <a:spcPts val="0"/>
              </a:spcBef>
              <a:buClr>
                <a:schemeClr val="dk2"/>
              </a:buClr>
              <a:buSzPts val="4400"/>
            </a:pPr>
            <a:r>
              <a:rPr lang="en-US" sz="4000" dirty="0">
                <a:latin typeface="Calibri"/>
                <a:ea typeface="Calibri"/>
                <a:cs typeface="Calibri"/>
                <a:sym typeface="Calibri"/>
              </a:rPr>
              <a:t>Explicit</a:t>
            </a:r>
            <a:endParaRPr sz="4000" dirty="0"/>
          </a:p>
        </p:txBody>
      </p:sp>
      <p:sp>
        <p:nvSpPr>
          <p:cNvPr id="193" name="Google Shape;193;p25"/>
          <p:cNvSpPr txBox="1">
            <a:spLocks noGrp="1"/>
          </p:cNvSpPr>
          <p:nvPr>
            <p:ph idx="1"/>
          </p:nvPr>
        </p:nvSpPr>
        <p:spPr>
          <a:xfrm>
            <a:off x="381001" y="1295400"/>
            <a:ext cx="5562600" cy="5181600"/>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chemeClr val="dk2"/>
              </a:buClr>
              <a:buSzPts val="1820"/>
              <a:buFont typeface="Noto Sans Symbols"/>
              <a:buChar char="❖"/>
            </a:pPr>
            <a:r>
              <a:rPr lang="en-US" sz="2400" dirty="0">
                <a:solidFill>
                  <a:schemeClr val="dk1"/>
                </a:solidFill>
                <a:latin typeface="Calibri"/>
                <a:ea typeface="Calibri"/>
                <a:cs typeface="Calibri"/>
                <a:sym typeface="Calibri"/>
              </a:rPr>
              <a:t>Academic writing moves from general statements to very specific examples. </a:t>
            </a:r>
            <a:r>
              <a:rPr lang="en-US" sz="2400" u="sng" dirty="0">
                <a:solidFill>
                  <a:schemeClr val="hlink"/>
                </a:solidFill>
              </a:rPr>
              <a:t>PEEEEE </a:t>
            </a:r>
            <a:r>
              <a:rPr lang="en-US" sz="2400" dirty="0">
                <a:solidFill>
                  <a:schemeClr val="hlink"/>
                </a:solidFill>
              </a:rPr>
              <a:t>(Point, Explanation, Expansion, Evidence, Example, Evaluation, Ending sentence)</a:t>
            </a:r>
            <a:endParaRPr sz="2400" dirty="0"/>
          </a:p>
          <a:p>
            <a:pPr marL="257175" indent="-257175">
              <a:spcBef>
                <a:spcPts val="420"/>
              </a:spcBef>
              <a:buClr>
                <a:schemeClr val="dk2"/>
              </a:buClr>
              <a:buSzPts val="1820"/>
              <a:buFont typeface="Noto Sans Symbols"/>
              <a:buChar char="❖"/>
            </a:pPr>
            <a:r>
              <a:rPr lang="en-US" sz="2400" dirty="0">
                <a:solidFill>
                  <a:schemeClr val="dk1"/>
                </a:solidFill>
                <a:latin typeface="Calibri"/>
                <a:ea typeface="Calibri"/>
                <a:cs typeface="Calibri"/>
                <a:sym typeface="Calibri"/>
              </a:rPr>
              <a:t>Research must be accurately </a:t>
            </a:r>
            <a:r>
              <a:rPr lang="en-US" sz="2400" dirty="0" err="1">
                <a:solidFill>
                  <a:schemeClr val="dk1"/>
                </a:solidFill>
                <a:latin typeface="Calibri"/>
                <a:ea typeface="Calibri"/>
                <a:cs typeface="Calibri"/>
                <a:sym typeface="Calibri"/>
              </a:rPr>
              <a:t>summarised</a:t>
            </a:r>
            <a:r>
              <a:rPr lang="en-US" sz="2400" dirty="0">
                <a:solidFill>
                  <a:schemeClr val="dk1"/>
                </a:solidFill>
                <a:latin typeface="Calibri"/>
                <a:ea typeface="Calibri"/>
                <a:cs typeface="Calibri"/>
                <a:sym typeface="Calibri"/>
              </a:rPr>
              <a:t> and </a:t>
            </a:r>
            <a:r>
              <a:rPr lang="en-US" sz="2400" dirty="0" err="1">
                <a:solidFill>
                  <a:schemeClr val="dk1"/>
                </a:solidFill>
                <a:latin typeface="Calibri"/>
                <a:ea typeface="Calibri"/>
                <a:cs typeface="Calibri"/>
                <a:sym typeface="Calibri"/>
              </a:rPr>
              <a:t>synthesised</a:t>
            </a:r>
            <a:r>
              <a:rPr lang="en-US" sz="2400" dirty="0">
                <a:solidFill>
                  <a:schemeClr val="dk1"/>
                </a:solidFill>
                <a:latin typeface="Calibri"/>
                <a:ea typeface="Calibri"/>
                <a:cs typeface="Calibri"/>
                <a:sym typeface="Calibri"/>
              </a:rPr>
              <a:t> and include all the details.</a:t>
            </a:r>
            <a:endParaRPr sz="2400" dirty="0"/>
          </a:p>
          <a:p>
            <a:pPr marL="257175" indent="-257175">
              <a:spcBef>
                <a:spcPts val="420"/>
              </a:spcBef>
              <a:buClr>
                <a:schemeClr val="dk2"/>
              </a:buClr>
              <a:buSzPts val="1820"/>
              <a:buFont typeface="Noto Sans Symbols"/>
              <a:buChar char="❖"/>
            </a:pPr>
            <a:r>
              <a:rPr lang="en-US" sz="2400" dirty="0">
                <a:solidFill>
                  <a:schemeClr val="dk1"/>
                </a:solidFill>
                <a:latin typeface="Calibri"/>
                <a:ea typeface="Calibri"/>
                <a:cs typeface="Calibri"/>
                <a:sym typeface="Calibri"/>
              </a:rPr>
              <a:t>Examples and case studies need to be accurate, exact and drawn from reliable sources. </a:t>
            </a:r>
          </a:p>
          <a:p>
            <a:pPr marL="257175" indent="-257175">
              <a:spcBef>
                <a:spcPts val="420"/>
              </a:spcBef>
              <a:buClr>
                <a:schemeClr val="dk2"/>
              </a:buClr>
              <a:buSzPts val="1820"/>
              <a:buFont typeface="Noto Sans Symbols"/>
              <a:buChar char="❖"/>
            </a:pPr>
            <a:r>
              <a:rPr lang="en-US" sz="2400" dirty="0">
                <a:solidFill>
                  <a:schemeClr val="dk1"/>
                </a:solidFill>
                <a:latin typeface="Calibri"/>
                <a:cs typeface="Calibri"/>
                <a:sym typeface="Calibri"/>
              </a:rPr>
              <a:t>All the quantity, numbers, time must be precise and correct</a:t>
            </a:r>
            <a:endParaRPr sz="2400" dirty="0"/>
          </a:p>
          <a:p>
            <a:pPr marL="257175" indent="-257175">
              <a:spcBef>
                <a:spcPts val="420"/>
              </a:spcBef>
              <a:buClr>
                <a:schemeClr val="dk2"/>
              </a:buClr>
              <a:buSzPts val="1820"/>
              <a:buFont typeface="Noto Sans Symbols"/>
              <a:buChar char="❖"/>
            </a:pPr>
            <a:r>
              <a:rPr lang="en-US" sz="2400" dirty="0">
                <a:solidFill>
                  <a:schemeClr val="dk1"/>
                </a:solidFill>
                <a:latin typeface="Calibri"/>
                <a:ea typeface="Calibri"/>
                <a:cs typeface="Calibri"/>
                <a:sym typeface="Calibri"/>
              </a:rPr>
              <a:t>In-text and references are easily located and correctly done</a:t>
            </a:r>
            <a:endParaRPr sz="2400" dirty="0"/>
          </a:p>
        </p:txBody>
      </p:sp>
      <p:pic>
        <p:nvPicPr>
          <p:cNvPr id="2" name="Picture 1">
            <a:extLst>
              <a:ext uri="{FF2B5EF4-FFF2-40B4-BE49-F238E27FC236}">
                <a16:creationId xmlns:a16="http://schemas.microsoft.com/office/drawing/2014/main" id="{23F7C9EA-A199-4A1D-AD66-BFAB8981448D}"/>
              </a:ext>
            </a:extLst>
          </p:cNvPr>
          <p:cNvPicPr>
            <a:picLocks noChangeAspect="1"/>
          </p:cNvPicPr>
          <p:nvPr/>
        </p:nvPicPr>
        <p:blipFill>
          <a:blip r:embed="rId3"/>
          <a:stretch>
            <a:fillRect/>
          </a:stretch>
        </p:blipFill>
        <p:spPr>
          <a:xfrm>
            <a:off x="5878286" y="2378870"/>
            <a:ext cx="3053443" cy="2857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prstGeom prst="rect">
            <a:avLst/>
          </a:prstGeom>
          <a:noFill/>
          <a:ln>
            <a:noFill/>
          </a:ln>
        </p:spPr>
        <p:txBody>
          <a:bodyPr spcFirstLastPara="1" vert="horz" wrap="square" lIns="68569" tIns="34275" rIns="68569" bIns="34275" rtlCol="0" anchor="ctr" anchorCtr="0">
            <a:noAutofit/>
          </a:bodyPr>
          <a:lstStyle/>
          <a:p>
            <a:pPr algn="ctr">
              <a:lnSpc>
                <a:spcPct val="100000"/>
              </a:lnSpc>
              <a:spcBef>
                <a:spcPts val="0"/>
              </a:spcBef>
              <a:buClr>
                <a:schemeClr val="dk2"/>
              </a:buClr>
              <a:buSzPts val="4400"/>
            </a:pPr>
            <a:r>
              <a:rPr lang="en-US" sz="3300" dirty="0">
                <a:latin typeface="Calibri"/>
                <a:ea typeface="Calibri"/>
                <a:cs typeface="Calibri"/>
                <a:sym typeface="Calibri"/>
              </a:rPr>
              <a:t>Hedging</a:t>
            </a:r>
            <a:endParaRPr dirty="0"/>
          </a:p>
        </p:txBody>
      </p:sp>
      <p:sp>
        <p:nvSpPr>
          <p:cNvPr id="184" name="Google Shape;184;p24"/>
          <p:cNvSpPr txBox="1">
            <a:spLocks noGrp="1"/>
          </p:cNvSpPr>
          <p:nvPr>
            <p:ph idx="1"/>
          </p:nvPr>
        </p:nvSpPr>
        <p:spPr>
          <a:xfrm>
            <a:off x="628650" y="2269672"/>
            <a:ext cx="4278086" cy="3543300"/>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chemeClr val="dk2"/>
              </a:buClr>
              <a:buSzPts val="2080"/>
              <a:buFont typeface="Noto Sans Symbols"/>
              <a:buChar char="❖"/>
            </a:pPr>
            <a:r>
              <a:rPr lang="en-US" sz="2400" dirty="0">
                <a:solidFill>
                  <a:schemeClr val="dk1"/>
                </a:solidFill>
                <a:latin typeface="Calibri"/>
                <a:ea typeface="Calibri"/>
                <a:cs typeface="Calibri"/>
                <a:sym typeface="Calibri"/>
              </a:rPr>
              <a:t>The academic writer should actively question and re-evaluate work at all times.</a:t>
            </a:r>
            <a:endParaRPr dirty="0"/>
          </a:p>
          <a:p>
            <a:pPr marL="257175" indent="-257175">
              <a:spcBef>
                <a:spcPts val="480"/>
              </a:spcBef>
              <a:buClr>
                <a:schemeClr val="dk2"/>
              </a:buClr>
              <a:buSzPts val="2080"/>
              <a:buFont typeface="Noto Sans Symbols"/>
              <a:buChar char="❖"/>
            </a:pPr>
            <a:r>
              <a:rPr lang="en-US" sz="2400" dirty="0">
                <a:solidFill>
                  <a:schemeClr val="dk1"/>
                </a:solidFill>
                <a:latin typeface="Calibri"/>
                <a:ea typeface="Calibri"/>
                <a:cs typeface="Calibri"/>
                <a:sym typeface="Calibri"/>
              </a:rPr>
              <a:t>Thus academic writing contains terms such as may, might, could, Research </a:t>
            </a:r>
            <a:r>
              <a:rPr lang="en-US" sz="2400" dirty="0">
                <a:highlight>
                  <a:srgbClr val="FFFF00"/>
                </a:highlight>
                <a:latin typeface="Calibri"/>
                <a:ea typeface="Calibri"/>
                <a:cs typeface="Calibri"/>
                <a:sym typeface="Calibri"/>
              </a:rPr>
              <a:t>seems to suggest</a:t>
            </a:r>
            <a:r>
              <a:rPr lang="en-US" sz="2400" dirty="0">
                <a:latin typeface="Calibri"/>
                <a:ea typeface="Calibri"/>
                <a:cs typeface="Calibri"/>
                <a:sym typeface="Calibri"/>
              </a:rPr>
              <a:t>, it may </a:t>
            </a:r>
            <a:r>
              <a:rPr lang="en-US" sz="2400" dirty="0">
                <a:highlight>
                  <a:srgbClr val="FFFF00"/>
                </a:highlight>
                <a:latin typeface="Calibri"/>
                <a:ea typeface="Calibri"/>
                <a:cs typeface="Calibri"/>
                <a:sym typeface="Calibri"/>
              </a:rPr>
              <a:t>indicate, perhaps</a:t>
            </a:r>
            <a:r>
              <a:rPr lang="en-US" sz="2400" dirty="0">
                <a:latin typeface="Calibri"/>
                <a:ea typeface="Calibri"/>
                <a:cs typeface="Calibri"/>
                <a:sym typeface="Calibri"/>
              </a:rPr>
              <a:t>.</a:t>
            </a:r>
            <a:endParaRPr dirty="0"/>
          </a:p>
          <a:p>
            <a:pPr marL="257175" indent="-158115">
              <a:lnSpc>
                <a:spcPct val="100000"/>
              </a:lnSpc>
              <a:spcBef>
                <a:spcPts val="480"/>
              </a:spcBef>
              <a:buSzPts val="2080"/>
              <a:buNone/>
            </a:pPr>
            <a:endParaRPr sz="2400" dirty="0">
              <a:solidFill>
                <a:schemeClr val="dk1"/>
              </a:solidFill>
              <a:latin typeface="Calibri"/>
              <a:ea typeface="Calibri"/>
              <a:cs typeface="Calibri"/>
              <a:sym typeface="Calibri"/>
            </a:endParaRPr>
          </a:p>
        </p:txBody>
      </p:sp>
      <p:sp>
        <p:nvSpPr>
          <p:cNvPr id="186" name="Google Shape;186;p24"/>
          <p:cNvSpPr txBox="1"/>
          <p:nvPr/>
        </p:nvSpPr>
        <p:spPr>
          <a:xfrm>
            <a:off x="6057900" y="5543550"/>
            <a:ext cx="1428750" cy="342900"/>
          </a:xfrm>
          <a:prstGeom prst="rect">
            <a:avLst/>
          </a:prstGeom>
          <a:noFill/>
          <a:ln>
            <a:noFill/>
          </a:ln>
        </p:spPr>
        <p:txBody>
          <a:bodyPr spcFirstLastPara="1" wrap="square" lIns="68569" tIns="34275" rIns="68569" bIns="34275" anchor="t" anchorCtr="0">
            <a:noAutofit/>
          </a:bodyPr>
          <a:lstStyle/>
          <a:p>
            <a:pPr algn="r">
              <a:buClr>
                <a:srgbClr val="000000"/>
              </a:buClr>
              <a:buSzPts val="1400"/>
              <a:defRPr/>
            </a:pPr>
            <a:fld id="{00000000-1234-1234-1234-123412341234}" type="slidenum">
              <a:rPr lang="en-US" sz="1050" kern="0">
                <a:solidFill>
                  <a:srgbClr val="000000"/>
                </a:solidFill>
                <a:latin typeface="Calibri"/>
                <a:ea typeface="Calibri"/>
                <a:cs typeface="Calibri"/>
                <a:sym typeface="Calibri"/>
              </a:rPr>
              <a:pPr algn="r">
                <a:buClr>
                  <a:srgbClr val="000000"/>
                </a:buClr>
                <a:buSzPts val="1400"/>
                <a:defRPr/>
              </a:pPr>
              <a:t>19</a:t>
            </a:fld>
            <a:endParaRPr sz="1050" kern="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B50B5B8E-DDAD-45A1-A0AB-51586D85F7D4}"/>
              </a:ext>
            </a:extLst>
          </p:cNvPr>
          <p:cNvPicPr>
            <a:picLocks noChangeAspect="1"/>
          </p:cNvPicPr>
          <p:nvPr/>
        </p:nvPicPr>
        <p:blipFill>
          <a:blip r:embed="rId3"/>
          <a:stretch>
            <a:fillRect/>
          </a:stretch>
        </p:blipFill>
        <p:spPr>
          <a:xfrm>
            <a:off x="5009685" y="2125267"/>
            <a:ext cx="3706586" cy="387548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normAutofit/>
          </a:bodyPr>
          <a:lstStyle/>
          <a:p>
            <a:r>
              <a:rPr lang="en-NZ" sz="4000" b="1" dirty="0"/>
              <a:t>Objectives of the workshop</a:t>
            </a:r>
          </a:p>
        </p:txBody>
      </p:sp>
      <p:sp>
        <p:nvSpPr>
          <p:cNvPr id="3" name="Content Placeholder 2"/>
          <p:cNvSpPr>
            <a:spLocks noGrp="1"/>
          </p:cNvSpPr>
          <p:nvPr>
            <p:ph sz="quarter" idx="1"/>
          </p:nvPr>
        </p:nvSpPr>
        <p:spPr>
          <a:xfrm>
            <a:off x="457200" y="990600"/>
            <a:ext cx="8458200" cy="5867400"/>
          </a:xfrm>
        </p:spPr>
        <p:txBody>
          <a:bodyPr>
            <a:normAutofit/>
          </a:bodyPr>
          <a:lstStyle/>
          <a:p>
            <a:pPr marL="0" indent="0">
              <a:buNone/>
            </a:pPr>
            <a:endParaRPr lang="en-NZ" dirty="0"/>
          </a:p>
          <a:p>
            <a:r>
              <a:rPr lang="en-NZ" sz="3600" dirty="0"/>
              <a:t>Structure a  report</a:t>
            </a:r>
          </a:p>
          <a:p>
            <a:r>
              <a:rPr lang="en-NZ" sz="3600" dirty="0"/>
              <a:t>Identify the main features of writing a project report</a:t>
            </a:r>
          </a:p>
          <a:p>
            <a:r>
              <a:rPr lang="en-NZ" sz="3600" dirty="0"/>
              <a:t>Use appropriate language in reports</a:t>
            </a:r>
          </a:p>
          <a:p>
            <a:r>
              <a:rPr lang="en-NZ" sz="3600" dirty="0"/>
              <a:t>Apply and use writing tools </a:t>
            </a:r>
          </a:p>
          <a:p>
            <a:pPr marL="0" indent="0">
              <a:buNone/>
            </a:pPr>
            <a:endParaRPr lang="en-NZ" sz="3600" dirty="0"/>
          </a:p>
          <a:p>
            <a:pPr marL="0" indent="0">
              <a:buNone/>
            </a:pPr>
            <a:endParaRPr lang="en-NZ" sz="3600" dirty="0"/>
          </a:p>
          <a:p>
            <a:endParaRPr lang="en-NZ" sz="2800" dirty="0"/>
          </a:p>
          <a:p>
            <a:pPr>
              <a:buNone/>
            </a:pPr>
            <a:endParaRPr lang="en-NZ" dirty="0"/>
          </a:p>
          <a:p>
            <a:pPr>
              <a:buNone/>
            </a:pPr>
            <a:endParaRPr lang="en-NZ" dirty="0"/>
          </a:p>
        </p:txBody>
      </p:sp>
    </p:spTree>
    <p:extLst>
      <p:ext uri="{BB962C8B-B14F-4D97-AF65-F5344CB8AC3E}">
        <p14:creationId xmlns:p14="http://schemas.microsoft.com/office/powerpoint/2010/main" val="310377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2"/>
          <p:cNvSpPr txBox="1">
            <a:spLocks noGrp="1"/>
          </p:cNvSpPr>
          <p:nvPr>
            <p:ph type="title"/>
          </p:nvPr>
        </p:nvSpPr>
        <p:spPr>
          <a:xfrm>
            <a:off x="204788" y="135220"/>
            <a:ext cx="7886700" cy="836330"/>
          </a:xfrm>
          <a:prstGeom prst="rect">
            <a:avLst/>
          </a:prstGeom>
          <a:noFill/>
          <a:ln>
            <a:noFill/>
          </a:ln>
        </p:spPr>
        <p:txBody>
          <a:bodyPr spcFirstLastPara="1" vert="horz" wrap="square" lIns="68569" tIns="34275" rIns="68569" bIns="34275" rtlCol="0" anchor="ctr" anchorCtr="0">
            <a:noAutofit/>
          </a:bodyPr>
          <a:lstStyle/>
          <a:p>
            <a:pPr algn="ctr">
              <a:lnSpc>
                <a:spcPct val="100000"/>
              </a:lnSpc>
              <a:spcBef>
                <a:spcPts val="0"/>
              </a:spcBef>
              <a:buClr>
                <a:schemeClr val="dk2"/>
              </a:buClr>
              <a:buSzPts val="4400"/>
            </a:pPr>
            <a:r>
              <a:rPr lang="en-US" sz="3300" dirty="0">
                <a:latin typeface="Calibri"/>
                <a:ea typeface="Calibri"/>
                <a:cs typeface="Calibri"/>
                <a:sym typeface="Calibri"/>
              </a:rPr>
              <a:t>Formality</a:t>
            </a:r>
            <a:endParaRPr dirty="0"/>
          </a:p>
        </p:txBody>
      </p:sp>
      <p:sp>
        <p:nvSpPr>
          <p:cNvPr id="169" name="Google Shape;169;p22"/>
          <p:cNvSpPr txBox="1">
            <a:spLocks noGrp="1"/>
          </p:cNvSpPr>
          <p:nvPr>
            <p:ph idx="1"/>
          </p:nvPr>
        </p:nvSpPr>
        <p:spPr>
          <a:xfrm>
            <a:off x="193902" y="838201"/>
            <a:ext cx="5063898" cy="5638800"/>
          </a:xfrm>
          <a:prstGeom prst="rect">
            <a:avLst/>
          </a:prstGeom>
          <a:noFill/>
          <a:ln>
            <a:noFill/>
          </a:ln>
        </p:spPr>
        <p:txBody>
          <a:bodyPr spcFirstLastPara="1" vert="horz" wrap="square" lIns="68569" tIns="34275" rIns="68569" bIns="34275" rtlCol="0" anchor="t" anchorCtr="0">
            <a:noAutofit/>
          </a:bodyPr>
          <a:lstStyle/>
          <a:p>
            <a:pPr marL="257175" indent="-257175">
              <a:spcBef>
                <a:spcPts val="0"/>
              </a:spcBef>
              <a:buClr>
                <a:schemeClr val="dk2"/>
              </a:buClr>
              <a:buSzPts val="1820"/>
              <a:buFont typeface="Noto Sans Symbols"/>
              <a:buChar char="❖"/>
            </a:pPr>
            <a:r>
              <a:rPr lang="en-US" sz="2400" dirty="0">
                <a:solidFill>
                  <a:schemeClr val="dk1"/>
                </a:solidFill>
                <a:latin typeface="Calibri"/>
                <a:ea typeface="Calibri"/>
                <a:cs typeface="Calibri"/>
                <a:sym typeface="Calibri"/>
              </a:rPr>
              <a:t>No contractions can’t, didn’t,</a:t>
            </a:r>
            <a:endParaRPr sz="2400" dirty="0"/>
          </a:p>
          <a:p>
            <a:pPr marL="257175" indent="-257175">
              <a:spcBef>
                <a:spcPts val="420"/>
              </a:spcBef>
              <a:buClr>
                <a:schemeClr val="dk2"/>
              </a:buClr>
              <a:buSzPts val="1820"/>
              <a:buFont typeface="Noto Sans Symbols"/>
              <a:buChar char="❖"/>
            </a:pPr>
            <a:r>
              <a:rPr lang="en-US" sz="2400" dirty="0">
                <a:solidFill>
                  <a:schemeClr val="dk1"/>
                </a:solidFill>
                <a:latin typeface="Calibri"/>
                <a:ea typeface="Calibri"/>
                <a:cs typeface="Calibri"/>
                <a:sym typeface="Calibri"/>
              </a:rPr>
              <a:t>No slang, no colloquialisms, no idioms,</a:t>
            </a:r>
            <a:endParaRPr sz="2400" dirty="0"/>
          </a:p>
          <a:p>
            <a:pPr marL="257175" indent="-257175">
              <a:spcBef>
                <a:spcPts val="420"/>
              </a:spcBef>
              <a:buClr>
                <a:schemeClr val="dk2"/>
              </a:buClr>
              <a:buSzPts val="1820"/>
              <a:buFont typeface="Noto Sans Symbols"/>
              <a:buChar char="❖"/>
            </a:pPr>
            <a:r>
              <a:rPr lang="en-US" sz="2400" dirty="0">
                <a:solidFill>
                  <a:schemeClr val="dk1"/>
                </a:solidFill>
                <a:latin typeface="Calibri"/>
                <a:ea typeface="Calibri"/>
                <a:cs typeface="Calibri"/>
                <a:sym typeface="Calibri"/>
              </a:rPr>
              <a:t>No unfinished sentences e.g. etc. and so on,</a:t>
            </a:r>
            <a:endParaRPr sz="2400" dirty="0"/>
          </a:p>
          <a:p>
            <a:pPr marL="257175" indent="-257175">
              <a:spcBef>
                <a:spcPts val="420"/>
              </a:spcBef>
              <a:buClr>
                <a:schemeClr val="dk2"/>
              </a:buClr>
              <a:buSzPts val="1820"/>
              <a:buFont typeface="Noto Sans Symbols"/>
              <a:buChar char="❖"/>
            </a:pPr>
            <a:r>
              <a:rPr lang="en-US" sz="2400" dirty="0">
                <a:highlight>
                  <a:srgbClr val="FFFF00"/>
                </a:highlight>
                <a:latin typeface="Calibri"/>
                <a:ea typeface="Calibri"/>
                <a:cs typeface="Calibri"/>
                <a:sym typeface="Calibri"/>
              </a:rPr>
              <a:t>Few</a:t>
            </a:r>
            <a:r>
              <a:rPr lang="en-US" sz="2400" dirty="0">
                <a:solidFill>
                  <a:srgbClr val="FF0066"/>
                </a:solidFill>
                <a:latin typeface="Calibri"/>
                <a:ea typeface="Calibri"/>
                <a:cs typeface="Calibri"/>
                <a:sym typeface="Calibri"/>
              </a:rPr>
              <a:t> </a:t>
            </a:r>
            <a:r>
              <a:rPr lang="en-US" sz="2400" dirty="0">
                <a:solidFill>
                  <a:schemeClr val="dk1"/>
                </a:solidFill>
                <a:latin typeface="Calibri"/>
                <a:ea typeface="Calibri"/>
                <a:cs typeface="Calibri"/>
                <a:sym typeface="Calibri"/>
              </a:rPr>
              <a:t>personal pronouns, </a:t>
            </a:r>
            <a:r>
              <a:rPr lang="en-US" sz="2400" dirty="0">
                <a:highlight>
                  <a:srgbClr val="FFFF00"/>
                </a:highlight>
                <a:latin typeface="Calibri"/>
                <a:ea typeface="Calibri"/>
                <a:cs typeface="Calibri"/>
                <a:sym typeface="Calibri"/>
              </a:rPr>
              <a:t>(you will have to refer to your self in reflective writing)</a:t>
            </a:r>
            <a:endParaRPr sz="2400" dirty="0">
              <a:highlight>
                <a:srgbClr val="FFFF00"/>
              </a:highlight>
            </a:endParaRPr>
          </a:p>
          <a:p>
            <a:pPr marL="257175" indent="-257175">
              <a:spcBef>
                <a:spcPts val="420"/>
              </a:spcBef>
              <a:buClr>
                <a:schemeClr val="dk2"/>
              </a:buClr>
              <a:buSzPts val="1820"/>
              <a:buFont typeface="Noto Sans Symbols"/>
              <a:buChar char="❖"/>
            </a:pPr>
            <a:r>
              <a:rPr lang="en-US" sz="2400" dirty="0">
                <a:latin typeface="Calibri"/>
                <a:ea typeface="Calibri"/>
                <a:cs typeface="Calibri"/>
                <a:sym typeface="Calibri"/>
              </a:rPr>
              <a:t>No inaccurate spelling or gram</a:t>
            </a:r>
            <a:r>
              <a:rPr lang="en-US" sz="2400" dirty="0">
                <a:solidFill>
                  <a:schemeClr val="dk1"/>
                </a:solidFill>
                <a:latin typeface="Calibri"/>
                <a:ea typeface="Calibri"/>
                <a:cs typeface="Calibri"/>
                <a:sym typeface="Calibri"/>
              </a:rPr>
              <a:t>mar, </a:t>
            </a:r>
            <a:endParaRPr sz="2400" dirty="0"/>
          </a:p>
          <a:p>
            <a:pPr marL="257175" indent="-257175">
              <a:spcBef>
                <a:spcPts val="420"/>
              </a:spcBef>
              <a:buClr>
                <a:schemeClr val="dk2"/>
              </a:buClr>
              <a:buSzPts val="1820"/>
              <a:buFont typeface="Noto Sans Symbols"/>
              <a:buChar char="❖"/>
            </a:pPr>
            <a:r>
              <a:rPr lang="en-US" sz="2400" dirty="0">
                <a:solidFill>
                  <a:schemeClr val="dk1"/>
                </a:solidFill>
                <a:latin typeface="Calibri"/>
                <a:ea typeface="Calibri"/>
                <a:cs typeface="Calibri"/>
                <a:sym typeface="Calibri"/>
              </a:rPr>
              <a:t>No unexplained jargon, </a:t>
            </a:r>
            <a:endParaRPr sz="2400" dirty="0"/>
          </a:p>
          <a:p>
            <a:pPr marL="257175" indent="-257175">
              <a:spcBef>
                <a:spcPts val="420"/>
              </a:spcBef>
              <a:buClr>
                <a:schemeClr val="dk2"/>
              </a:buClr>
              <a:buSzPts val="1820"/>
              <a:buFont typeface="Noto Sans Symbols"/>
              <a:buChar char="❖"/>
            </a:pPr>
            <a:r>
              <a:rPr lang="en-US" sz="2400" dirty="0">
                <a:solidFill>
                  <a:schemeClr val="dk1"/>
                </a:solidFill>
                <a:latin typeface="Calibri"/>
                <a:ea typeface="Calibri"/>
                <a:cs typeface="Calibri"/>
                <a:sym typeface="Calibri"/>
              </a:rPr>
              <a:t>No repetition, </a:t>
            </a:r>
            <a:endParaRPr sz="2400" dirty="0"/>
          </a:p>
          <a:p>
            <a:pPr marL="257175" indent="-257175">
              <a:spcBef>
                <a:spcPts val="420"/>
              </a:spcBef>
              <a:buClr>
                <a:schemeClr val="dk2"/>
              </a:buClr>
              <a:buSzPts val="1820"/>
              <a:buFont typeface="Noto Sans Symbols"/>
              <a:buChar char="❖"/>
            </a:pPr>
            <a:r>
              <a:rPr lang="en-US" sz="2400" dirty="0">
                <a:solidFill>
                  <a:schemeClr val="dk1"/>
                </a:solidFill>
                <a:latin typeface="Calibri"/>
                <a:ea typeface="Calibri"/>
                <a:cs typeface="Calibri"/>
                <a:sym typeface="Calibri"/>
              </a:rPr>
              <a:t>Few phrasal verbs </a:t>
            </a:r>
            <a:r>
              <a:rPr lang="en-US" sz="2400" dirty="0">
                <a:highlight>
                  <a:srgbClr val="FFFF00"/>
                </a:highlight>
                <a:latin typeface="Calibri"/>
                <a:ea typeface="Calibri"/>
                <a:cs typeface="Calibri"/>
                <a:sym typeface="Calibri"/>
              </a:rPr>
              <a:t>break up, give up,</a:t>
            </a:r>
            <a:endParaRPr sz="2400" dirty="0">
              <a:highlight>
                <a:srgbClr val="FFFF00"/>
              </a:highlight>
            </a:endParaRPr>
          </a:p>
          <a:p>
            <a:pPr marL="257175" indent="-257175">
              <a:spcBef>
                <a:spcPts val="420"/>
              </a:spcBef>
              <a:buClr>
                <a:schemeClr val="dk2"/>
              </a:buClr>
              <a:buSzPts val="1820"/>
              <a:buFont typeface="Noto Sans Symbols"/>
              <a:buChar char="❖"/>
            </a:pPr>
            <a:r>
              <a:rPr lang="en-US" sz="2400" dirty="0">
                <a:solidFill>
                  <a:schemeClr val="dk1"/>
                </a:solidFill>
                <a:latin typeface="Calibri"/>
                <a:ea typeface="Calibri"/>
                <a:cs typeface="Calibri"/>
                <a:sym typeface="Calibri"/>
              </a:rPr>
              <a:t>No vagueness e.g. some/people a lot of/ many</a:t>
            </a:r>
            <a:endParaRPr sz="2400" dirty="0"/>
          </a:p>
          <a:p>
            <a:pPr marL="257175" indent="-257175">
              <a:spcBef>
                <a:spcPts val="420"/>
              </a:spcBef>
              <a:buClr>
                <a:schemeClr val="dk2"/>
              </a:buClr>
              <a:buSzPts val="1820"/>
              <a:buFont typeface="Noto Sans Symbols"/>
              <a:buChar char="❖"/>
            </a:pPr>
            <a:r>
              <a:rPr lang="en-US" sz="2400" dirty="0">
                <a:solidFill>
                  <a:schemeClr val="dk1"/>
                </a:solidFill>
                <a:latin typeface="Calibri"/>
                <a:ea typeface="Calibri"/>
                <a:cs typeface="Calibri"/>
                <a:sym typeface="Calibri"/>
              </a:rPr>
              <a:t>No unacknowledged/s sources</a:t>
            </a:r>
            <a:endParaRPr sz="2400" dirty="0"/>
          </a:p>
          <a:p>
            <a:pPr marL="257175" indent="-170498">
              <a:lnSpc>
                <a:spcPct val="100000"/>
              </a:lnSpc>
              <a:spcBef>
                <a:spcPts val="420"/>
              </a:spcBef>
              <a:buSzPts val="1820"/>
              <a:buNone/>
            </a:pPr>
            <a:endParaRPr sz="2100" dirty="0">
              <a:solidFill>
                <a:schemeClr val="dk1"/>
              </a:solidFill>
              <a:latin typeface="Calibri"/>
              <a:ea typeface="Calibri"/>
              <a:cs typeface="Calibri"/>
              <a:sym typeface="Calibri"/>
            </a:endParaRPr>
          </a:p>
        </p:txBody>
      </p:sp>
      <p:sp>
        <p:nvSpPr>
          <p:cNvPr id="170" name="Google Shape;170;p22"/>
          <p:cNvSpPr txBox="1"/>
          <p:nvPr/>
        </p:nvSpPr>
        <p:spPr>
          <a:xfrm>
            <a:off x="6057900" y="5543550"/>
            <a:ext cx="1428750" cy="342900"/>
          </a:xfrm>
          <a:prstGeom prst="rect">
            <a:avLst/>
          </a:prstGeom>
          <a:noFill/>
          <a:ln>
            <a:noFill/>
          </a:ln>
        </p:spPr>
        <p:txBody>
          <a:bodyPr spcFirstLastPara="1" wrap="square" lIns="68569" tIns="34275" rIns="68569" bIns="34275" anchor="t" anchorCtr="0">
            <a:noAutofit/>
          </a:bodyPr>
          <a:lstStyle/>
          <a:p>
            <a:pPr algn="r" defTabSz="685800">
              <a:buClr>
                <a:srgbClr val="000000"/>
              </a:buClr>
              <a:buSzPts val="1400"/>
              <a:defRPr/>
            </a:pPr>
            <a:fld id="{00000000-1234-1234-1234-123412341234}" type="slidenum">
              <a:rPr lang="en-US" sz="1050" kern="0">
                <a:solidFill>
                  <a:srgbClr val="000000"/>
                </a:solidFill>
                <a:latin typeface="Calibri"/>
                <a:ea typeface="Calibri"/>
                <a:cs typeface="Calibri"/>
                <a:sym typeface="Calibri"/>
              </a:rPr>
              <a:pPr algn="r" defTabSz="685800">
                <a:buClr>
                  <a:srgbClr val="000000"/>
                </a:buClr>
                <a:buSzPts val="1400"/>
                <a:defRPr/>
              </a:pPr>
              <a:t>20</a:t>
            </a:fld>
            <a:endParaRPr sz="1050" kern="0">
              <a:solidFill>
                <a:srgbClr val="000000"/>
              </a:solidFill>
              <a:latin typeface="Arial"/>
              <a:ea typeface="Arial"/>
              <a:cs typeface="Arial"/>
              <a:sym typeface="Arial"/>
            </a:endParaRPr>
          </a:p>
        </p:txBody>
      </p:sp>
      <p:pic>
        <p:nvPicPr>
          <p:cNvPr id="2" name="Picture 1">
            <a:extLst>
              <a:ext uri="{FF2B5EF4-FFF2-40B4-BE49-F238E27FC236}">
                <a16:creationId xmlns:a16="http://schemas.microsoft.com/office/drawing/2014/main" id="{5AC5AC05-6B59-42E9-8766-F7693673E8F7}"/>
              </a:ext>
            </a:extLst>
          </p:cNvPr>
          <p:cNvPicPr>
            <a:picLocks noChangeAspect="1"/>
          </p:cNvPicPr>
          <p:nvPr/>
        </p:nvPicPr>
        <p:blipFill>
          <a:blip r:embed="rId3"/>
          <a:stretch>
            <a:fillRect/>
          </a:stretch>
        </p:blipFill>
        <p:spPr>
          <a:xfrm>
            <a:off x="5604781" y="3970396"/>
            <a:ext cx="2396219" cy="1916054"/>
          </a:xfrm>
          <a:prstGeom prst="rect">
            <a:avLst/>
          </a:prstGeom>
        </p:spPr>
      </p:pic>
      <p:pic>
        <p:nvPicPr>
          <p:cNvPr id="3" name="Picture 2">
            <a:extLst>
              <a:ext uri="{FF2B5EF4-FFF2-40B4-BE49-F238E27FC236}">
                <a16:creationId xmlns:a16="http://schemas.microsoft.com/office/drawing/2014/main" id="{1D675E90-E34F-4985-AAD7-E8AC00B8B87D}"/>
              </a:ext>
            </a:extLst>
          </p:cNvPr>
          <p:cNvPicPr>
            <a:picLocks noChangeAspect="1"/>
          </p:cNvPicPr>
          <p:nvPr/>
        </p:nvPicPr>
        <p:blipFill>
          <a:blip r:embed="rId4"/>
          <a:stretch>
            <a:fillRect/>
          </a:stretch>
        </p:blipFill>
        <p:spPr>
          <a:xfrm>
            <a:off x="5604782" y="1746648"/>
            <a:ext cx="2334986" cy="200688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7239000" cy="914400"/>
          </a:xfrm>
        </p:spPr>
        <p:txBody>
          <a:bodyPr>
            <a:normAutofit fontScale="90000"/>
          </a:bodyPr>
          <a:lstStyle/>
          <a:p>
            <a:br>
              <a:rPr lang="en-NZ" dirty="0"/>
            </a:br>
            <a:endParaRPr lang="en-NZ" dirty="0"/>
          </a:p>
        </p:txBody>
      </p:sp>
      <p:sp>
        <p:nvSpPr>
          <p:cNvPr id="3" name="Content Placeholder 2"/>
          <p:cNvSpPr>
            <a:spLocks noGrp="1"/>
          </p:cNvSpPr>
          <p:nvPr>
            <p:ph sz="quarter" idx="4294967295"/>
          </p:nvPr>
        </p:nvSpPr>
        <p:spPr>
          <a:xfrm>
            <a:off x="1485900" y="114300"/>
            <a:ext cx="6172200" cy="6629400"/>
          </a:xfrm>
        </p:spPr>
        <p:txBody>
          <a:bodyPr>
            <a:normAutofit lnSpcReduction="10000"/>
          </a:bodyPr>
          <a:lstStyle/>
          <a:p>
            <a:pPr algn="ctr">
              <a:buNone/>
            </a:pPr>
            <a:endParaRPr lang="en-NZ" dirty="0"/>
          </a:p>
          <a:p>
            <a:pPr algn="ctr">
              <a:buNone/>
            </a:pPr>
            <a:r>
              <a:rPr lang="en-NZ" dirty="0"/>
              <a:t>	</a:t>
            </a:r>
            <a:r>
              <a:rPr lang="en-NZ" sz="3000" b="1" dirty="0"/>
              <a:t>Impact of social media on communication</a:t>
            </a:r>
          </a:p>
          <a:p>
            <a:pPr algn="ctr"/>
            <a:endParaRPr lang="en-NZ" dirty="0"/>
          </a:p>
          <a:p>
            <a:pPr algn="ctr">
              <a:buNone/>
            </a:pPr>
            <a:endParaRPr lang="en-NZ" dirty="0"/>
          </a:p>
          <a:p>
            <a:pPr algn="ctr">
              <a:buNone/>
            </a:pPr>
            <a:r>
              <a:rPr lang="en-NZ" b="1" dirty="0"/>
              <a:t>Prepared for </a:t>
            </a:r>
          </a:p>
          <a:p>
            <a:pPr algn="ctr">
              <a:buNone/>
            </a:pPr>
            <a:r>
              <a:rPr lang="en-NZ" sz="1900" dirty="0"/>
              <a:t>Teresa Yap</a:t>
            </a:r>
          </a:p>
          <a:p>
            <a:pPr algn="ctr">
              <a:buNone/>
            </a:pPr>
            <a:r>
              <a:rPr lang="en-NZ" sz="1900" dirty="0"/>
              <a:t>Course:  ISCG 5430</a:t>
            </a:r>
          </a:p>
          <a:p>
            <a:pPr algn="ctr">
              <a:buNone/>
            </a:pPr>
            <a:r>
              <a:rPr lang="en-NZ" sz="1900" dirty="0"/>
              <a:t>Professional Skills for Information Technology practitioners</a:t>
            </a:r>
          </a:p>
          <a:p>
            <a:pPr algn="ctr">
              <a:buNone/>
            </a:pPr>
            <a:endParaRPr lang="en-NZ" dirty="0"/>
          </a:p>
          <a:p>
            <a:pPr algn="ctr">
              <a:buNone/>
            </a:pPr>
            <a:endParaRPr lang="en-NZ" sz="1800" dirty="0"/>
          </a:p>
          <a:p>
            <a:pPr algn="ctr">
              <a:buNone/>
            </a:pPr>
            <a:r>
              <a:rPr lang="en-NZ" b="1" dirty="0"/>
              <a:t>Presented by</a:t>
            </a:r>
          </a:p>
          <a:p>
            <a:pPr algn="ctr">
              <a:buNone/>
            </a:pPr>
            <a:endParaRPr lang="en-NZ" sz="1900" dirty="0"/>
          </a:p>
          <a:p>
            <a:pPr algn="ctr">
              <a:buNone/>
            </a:pPr>
            <a:r>
              <a:rPr lang="en-NZ" sz="1900" dirty="0"/>
              <a:t>Duncan </a:t>
            </a:r>
            <a:r>
              <a:rPr lang="en-NZ" sz="1900" dirty="0" err="1"/>
              <a:t>Laros</a:t>
            </a:r>
            <a:r>
              <a:rPr lang="en-NZ" sz="1900" dirty="0"/>
              <a:t> ID 1234567</a:t>
            </a:r>
          </a:p>
          <a:p>
            <a:pPr algn="ctr">
              <a:buNone/>
            </a:pPr>
            <a:r>
              <a:rPr lang="en-NZ" sz="1900" dirty="0"/>
              <a:t>James Bruce ID 7654321</a:t>
            </a:r>
          </a:p>
          <a:p>
            <a:pPr algn="ctr">
              <a:buNone/>
            </a:pPr>
            <a:endParaRPr lang="en-NZ" sz="1900" dirty="0"/>
          </a:p>
          <a:p>
            <a:pPr algn="ctr">
              <a:buNone/>
            </a:pPr>
            <a:r>
              <a:rPr lang="en-NZ" sz="1900" dirty="0"/>
              <a:t>25 October 2022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315200" cy="563562"/>
          </a:xfrm>
        </p:spPr>
        <p:txBody>
          <a:bodyPr>
            <a:normAutofit fontScale="90000"/>
          </a:bodyPr>
          <a:lstStyle/>
          <a:p>
            <a:r>
              <a:rPr lang="en-NZ" sz="4000" b="1" dirty="0"/>
              <a:t>Table of contents</a:t>
            </a:r>
          </a:p>
        </p:txBody>
      </p:sp>
      <p:sp>
        <p:nvSpPr>
          <p:cNvPr id="3" name="Content Placeholder 2"/>
          <p:cNvSpPr>
            <a:spLocks noGrp="1"/>
          </p:cNvSpPr>
          <p:nvPr>
            <p:ph sz="quarter" idx="1"/>
          </p:nvPr>
        </p:nvSpPr>
        <p:spPr>
          <a:xfrm>
            <a:off x="609600" y="1066800"/>
            <a:ext cx="7391400" cy="5407152"/>
          </a:xfrm>
        </p:spPr>
        <p:txBody>
          <a:bodyPr>
            <a:normAutofit/>
          </a:bodyPr>
          <a:lstStyle/>
          <a:p>
            <a:pPr>
              <a:buNone/>
            </a:pPr>
            <a:r>
              <a:rPr lang="en-NZ" sz="1800" dirty="0"/>
              <a:t>	Title page……………………………………………………...ii</a:t>
            </a:r>
          </a:p>
          <a:p>
            <a:pPr>
              <a:buNone/>
            </a:pPr>
            <a:r>
              <a:rPr lang="en-NZ" sz="1800" dirty="0"/>
              <a:t>	Executive summary……………………………………........iii</a:t>
            </a:r>
          </a:p>
          <a:p>
            <a:pPr>
              <a:buNone/>
            </a:pPr>
            <a:r>
              <a:rPr lang="en-NZ" sz="1800" dirty="0"/>
              <a:t>	Table of Contents…………………………………………….iv</a:t>
            </a:r>
          </a:p>
          <a:p>
            <a:pPr marL="457200" indent="-457200">
              <a:buNone/>
            </a:pPr>
            <a:r>
              <a:rPr lang="en-NZ" sz="1600" dirty="0"/>
              <a:t>     1.  Introduction……………………………………............................1</a:t>
            </a:r>
          </a:p>
          <a:p>
            <a:pPr marL="457200" indent="-457200">
              <a:buNone/>
            </a:pPr>
            <a:r>
              <a:rPr lang="en-NZ" sz="1600" dirty="0"/>
              <a:t>     2.  Quality of connection……………..............................................2</a:t>
            </a:r>
          </a:p>
          <a:p>
            <a:pPr marL="457200" indent="-457200">
              <a:buNone/>
            </a:pPr>
            <a:r>
              <a:rPr lang="en-NZ" sz="1600" dirty="0"/>
              <a:t>	  2.1.  Meaningful interaction………………………......................3</a:t>
            </a:r>
          </a:p>
          <a:p>
            <a:pPr marL="457200" indent="-457200">
              <a:buNone/>
            </a:pPr>
            <a:r>
              <a:rPr lang="en-NZ" sz="1600" dirty="0"/>
              <a:t>	  2.2.	  Efficiency in communication……………………….............4</a:t>
            </a:r>
          </a:p>
          <a:p>
            <a:pPr marL="457200" indent="-457200">
              <a:buNone/>
            </a:pPr>
            <a:r>
              <a:rPr lang="en-NZ" sz="1600" dirty="0"/>
              <a:t>      3. Communication and etiquette …………………………..............6</a:t>
            </a:r>
          </a:p>
          <a:p>
            <a:pPr marL="822960" lvl="1" indent="-457200">
              <a:buNone/>
            </a:pPr>
            <a:r>
              <a:rPr lang="en-NZ" sz="1600" dirty="0"/>
              <a:t>    3.1  Misunderstanding and Miscommunication..……………….7</a:t>
            </a:r>
          </a:p>
          <a:p>
            <a:pPr marL="822960" lvl="1" indent="-457200">
              <a:buNone/>
            </a:pPr>
            <a:r>
              <a:rPr lang="en-NZ" sz="1600" dirty="0"/>
              <a:t>    		  3.1.1.  Threaten relationship………………….…… … .…..8</a:t>
            </a:r>
          </a:p>
          <a:p>
            <a:pPr marL="822960" lvl="1" indent="-457200">
              <a:buNone/>
            </a:pPr>
            <a:r>
              <a:rPr lang="en-NZ" sz="1600" dirty="0"/>
              <a:t>            3.1.2.  Cyber bullying</a:t>
            </a:r>
          </a:p>
          <a:p>
            <a:pPr marL="822960" lvl="1" indent="-457200">
              <a:buNone/>
            </a:pPr>
            <a:r>
              <a:rPr lang="en-NZ" sz="1600" dirty="0"/>
              <a:t>4 . Conclusions………………………………………………………..9</a:t>
            </a:r>
          </a:p>
          <a:p>
            <a:pPr marL="822960" lvl="1" indent="-457200">
              <a:buNone/>
            </a:pPr>
            <a:r>
              <a:rPr lang="en-NZ" sz="1600" dirty="0"/>
              <a:t>5.  Recommendations………………………………………......…..11</a:t>
            </a:r>
          </a:p>
          <a:p>
            <a:pPr marL="822960" lvl="1" indent="-457200">
              <a:buNone/>
            </a:pPr>
            <a:r>
              <a:rPr lang="en-NZ" sz="1600" dirty="0"/>
              <a:t>     Reference…………………………………… ………………......13</a:t>
            </a:r>
          </a:p>
          <a:p>
            <a:pPr marL="822960" lvl="1" indent="-457200">
              <a:buNone/>
            </a:pPr>
            <a:r>
              <a:rPr lang="en-NZ" sz="1600" dirty="0"/>
              <a:t>     Appendices………………………………………………………..15</a:t>
            </a:r>
          </a:p>
          <a:p>
            <a:pPr marL="822960" lvl="1" indent="-457200">
              <a:buNone/>
            </a:pPr>
            <a:r>
              <a:rPr lang="en-NZ" sz="1500" dirty="0"/>
              <a:t>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rmAutofit/>
          </a:bodyPr>
          <a:lstStyle/>
          <a:p>
            <a:r>
              <a:rPr lang="en-NZ" sz="2800" b="1" dirty="0"/>
              <a:t>EXECUTIVE SUMMARY VS INTRODUCTION</a:t>
            </a:r>
          </a:p>
        </p:txBody>
      </p:sp>
      <p:sp>
        <p:nvSpPr>
          <p:cNvPr id="5" name="Content Placeholder 4"/>
          <p:cNvSpPr>
            <a:spLocks noGrp="1"/>
          </p:cNvSpPr>
          <p:nvPr>
            <p:ph sz="quarter" idx="1"/>
          </p:nvPr>
        </p:nvSpPr>
        <p:spPr>
          <a:xfrm>
            <a:off x="304800" y="1219200"/>
            <a:ext cx="3886200" cy="4800600"/>
          </a:xfrm>
        </p:spPr>
        <p:txBody>
          <a:bodyPr>
            <a:normAutofit fontScale="92500" lnSpcReduction="10000"/>
          </a:bodyPr>
          <a:lstStyle/>
          <a:p>
            <a:pPr marL="0" indent="0">
              <a:buNone/>
            </a:pPr>
            <a:r>
              <a:rPr lang="en-NZ" b="1" dirty="0"/>
              <a:t>Executive summary</a:t>
            </a:r>
          </a:p>
          <a:p>
            <a:r>
              <a:rPr lang="en-NZ" dirty="0"/>
              <a:t>provides an overview of the whole report	</a:t>
            </a:r>
          </a:p>
          <a:p>
            <a:pPr marL="0" indent="0">
              <a:buNone/>
            </a:pPr>
            <a:endParaRPr lang="en-NZ" dirty="0"/>
          </a:p>
          <a:p>
            <a:r>
              <a:rPr lang="en-NZ" dirty="0"/>
              <a:t>describes the approach </a:t>
            </a:r>
          </a:p>
          <a:p>
            <a:pPr marL="0" indent="0">
              <a:buNone/>
            </a:pPr>
            <a:r>
              <a:rPr lang="en-NZ" dirty="0"/>
              <a:t>   to the task </a:t>
            </a:r>
          </a:p>
          <a:p>
            <a:pPr marL="0" indent="0">
              <a:buNone/>
            </a:pPr>
            <a:r>
              <a:rPr lang="en-NZ" dirty="0"/>
              <a:t>	</a:t>
            </a:r>
          </a:p>
          <a:p>
            <a:r>
              <a:rPr lang="en-NZ" dirty="0"/>
              <a:t>gives the most important findings of your research</a:t>
            </a:r>
          </a:p>
          <a:p>
            <a:pPr marL="0" indent="0">
              <a:buNone/>
            </a:pPr>
            <a:endParaRPr lang="en-NZ" dirty="0"/>
          </a:p>
          <a:p>
            <a:r>
              <a:rPr lang="en-NZ" dirty="0"/>
              <a:t>states the main outcomes or conclusions and recommendations</a:t>
            </a:r>
          </a:p>
        </p:txBody>
      </p:sp>
      <p:sp>
        <p:nvSpPr>
          <p:cNvPr id="6" name="Content Placeholder 5"/>
          <p:cNvSpPr>
            <a:spLocks noGrp="1"/>
          </p:cNvSpPr>
          <p:nvPr>
            <p:ph sz="quarter" idx="2"/>
          </p:nvPr>
        </p:nvSpPr>
        <p:spPr>
          <a:xfrm>
            <a:off x="4495800" y="1219200"/>
            <a:ext cx="3810000" cy="5029200"/>
          </a:xfrm>
        </p:spPr>
        <p:txBody>
          <a:bodyPr>
            <a:normAutofit fontScale="92500" lnSpcReduction="10000"/>
          </a:bodyPr>
          <a:lstStyle/>
          <a:p>
            <a:pPr marL="0" indent="0">
              <a:buNone/>
            </a:pPr>
            <a:r>
              <a:rPr lang="en-NZ" b="1" dirty="0"/>
              <a:t>Introduction</a:t>
            </a:r>
            <a:endParaRPr lang="en-NZ" dirty="0"/>
          </a:p>
          <a:p>
            <a:r>
              <a:rPr lang="en-NZ" dirty="0"/>
              <a:t>gives the background to the topic to provide a  broad context for the report</a:t>
            </a:r>
          </a:p>
          <a:p>
            <a:pPr marL="0" indent="0">
              <a:buNone/>
            </a:pPr>
            <a:endParaRPr lang="en-NZ" dirty="0"/>
          </a:p>
          <a:p>
            <a:r>
              <a:rPr lang="en-NZ" dirty="0"/>
              <a:t>a clear statement of the purpose of the report</a:t>
            </a:r>
          </a:p>
          <a:p>
            <a:pPr marL="0" indent="0">
              <a:buNone/>
            </a:pPr>
            <a:endParaRPr lang="en-NZ" dirty="0"/>
          </a:p>
          <a:p>
            <a:r>
              <a:rPr lang="en-NZ" dirty="0"/>
              <a:t>clarifies key terms </a:t>
            </a:r>
          </a:p>
          <a:p>
            <a:endParaRPr lang="en-NZ" dirty="0"/>
          </a:p>
          <a:p>
            <a:r>
              <a:rPr lang="en-NZ" dirty="0"/>
              <a:t>indicates the scope of the report</a:t>
            </a:r>
          </a:p>
          <a:p>
            <a:endParaRPr lang="en-NZ" dirty="0"/>
          </a:p>
        </p:txBody>
      </p:sp>
    </p:spTree>
    <p:extLst>
      <p:ext uri="{BB962C8B-B14F-4D97-AF65-F5344CB8AC3E}">
        <p14:creationId xmlns:p14="http://schemas.microsoft.com/office/powerpoint/2010/main" val="688050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A9DDDC-F152-44CF-94C3-3376C954EACC}"/>
              </a:ext>
            </a:extLst>
          </p:cNvPr>
          <p:cNvSpPr>
            <a:spLocks noGrp="1"/>
          </p:cNvSpPr>
          <p:nvPr>
            <p:ph type="title"/>
          </p:nvPr>
        </p:nvSpPr>
        <p:spPr>
          <a:xfrm>
            <a:off x="457200" y="274638"/>
            <a:ext cx="7467600" cy="639762"/>
          </a:xfrm>
        </p:spPr>
        <p:txBody>
          <a:bodyPr/>
          <a:lstStyle/>
          <a:p>
            <a:r>
              <a:rPr lang="en-NZ" dirty="0"/>
              <a:t>Example of an executive summary</a:t>
            </a:r>
          </a:p>
        </p:txBody>
      </p:sp>
      <p:sp>
        <p:nvSpPr>
          <p:cNvPr id="3" name="Content Placeholder 2">
            <a:extLst>
              <a:ext uri="{FF2B5EF4-FFF2-40B4-BE49-F238E27FC236}">
                <a16:creationId xmlns:a16="http://schemas.microsoft.com/office/drawing/2014/main" id="{F3BEE65F-3D1B-4742-ACDC-0F746AAEDF87}"/>
              </a:ext>
            </a:extLst>
          </p:cNvPr>
          <p:cNvSpPr>
            <a:spLocks noGrp="1"/>
          </p:cNvSpPr>
          <p:nvPr>
            <p:ph sz="quarter" idx="1"/>
          </p:nvPr>
        </p:nvSpPr>
        <p:spPr>
          <a:xfrm>
            <a:off x="457200" y="1143000"/>
            <a:ext cx="7467600" cy="5330952"/>
          </a:xfrm>
        </p:spPr>
        <p:txBody>
          <a:bodyPr>
            <a:normAutofit fontScale="92500"/>
          </a:bodyPr>
          <a:lstStyle/>
          <a:p>
            <a:pPr marL="0" indent="0">
              <a:buNone/>
            </a:pPr>
            <a:r>
              <a:rPr lang="en-NZ" dirty="0"/>
              <a:t>Social media has several benefits; however, it comes with its drawbacks. One of the most common problems related to social media is cyberbullying. This report firstly found that cyberbullying affects everyone; however, females and the younger generation are more likely to be victims of cyberbullying. Secondly, it found that cyberbullying has detrimental effects on a person’s health and wellbeing which may also leads to suicidal thoughts. Thirdly this report concludes that controlling cyberbullying requires a combined effort from the social media companies, government, schools and families. The report finally recommends that families need to restrict the use of social media for children until an appropriate age and also try bond with their children so that they are more open in sharing problems related to cyberbullying to them.</a:t>
            </a:r>
          </a:p>
        </p:txBody>
      </p:sp>
    </p:spTree>
    <p:extLst>
      <p:ext uri="{BB962C8B-B14F-4D97-AF65-F5344CB8AC3E}">
        <p14:creationId xmlns:p14="http://schemas.microsoft.com/office/powerpoint/2010/main" val="3134131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96200" cy="639762"/>
          </a:xfrm>
        </p:spPr>
        <p:txBody>
          <a:bodyPr>
            <a:noAutofit/>
          </a:bodyPr>
          <a:lstStyle/>
          <a:p>
            <a:r>
              <a:rPr lang="en-NZ" sz="3600" dirty="0"/>
              <a:t>An example of an Introduction</a:t>
            </a:r>
          </a:p>
        </p:txBody>
      </p:sp>
      <p:sp>
        <p:nvSpPr>
          <p:cNvPr id="3" name="Content Placeholder 2"/>
          <p:cNvSpPr>
            <a:spLocks noGrp="1"/>
          </p:cNvSpPr>
          <p:nvPr>
            <p:ph sz="quarter" idx="1"/>
          </p:nvPr>
        </p:nvSpPr>
        <p:spPr>
          <a:xfrm>
            <a:off x="457200" y="990600"/>
            <a:ext cx="8229600" cy="5638800"/>
          </a:xfrm>
        </p:spPr>
        <p:txBody>
          <a:bodyPr>
            <a:normAutofit/>
          </a:bodyPr>
          <a:lstStyle/>
          <a:p>
            <a:pPr marL="0" indent="0">
              <a:buNone/>
            </a:pPr>
            <a:r>
              <a:rPr lang="en-NZ" dirty="0"/>
              <a:t>Today’s world has been made smaller by the use of technology. There is no doubt that the use of technology has many benefits; however, it also comes with a severe drawback, which is cyberbullying. Cyberbullying uses information technology to harass, threaten, embarrass, or target others. It also includes actions to manipulate and defame any person. These hostile actions are seriously damaging and can affect anyone easily and gravely. They take place on social media, public forums, and other online information websites. It often occurs among young people. This report aims to investigate the impacts of cyberbullying and ways to control it.</a:t>
            </a:r>
          </a:p>
        </p:txBody>
      </p:sp>
    </p:spTree>
    <p:extLst>
      <p:ext uri="{BB962C8B-B14F-4D97-AF65-F5344CB8AC3E}">
        <p14:creationId xmlns:p14="http://schemas.microsoft.com/office/powerpoint/2010/main" val="1331102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868362"/>
          </a:xfrm>
        </p:spPr>
        <p:txBody>
          <a:bodyPr/>
          <a:lstStyle/>
          <a:p>
            <a:r>
              <a:rPr lang="en-NZ" dirty="0"/>
              <a:t>             </a:t>
            </a:r>
            <a:r>
              <a:rPr lang="en-NZ" sz="4000" dirty="0"/>
              <a:t>Body of the report</a:t>
            </a:r>
          </a:p>
        </p:txBody>
      </p:sp>
      <p:sp>
        <p:nvSpPr>
          <p:cNvPr id="3" name="Content Placeholder 2"/>
          <p:cNvSpPr>
            <a:spLocks noGrp="1"/>
          </p:cNvSpPr>
          <p:nvPr>
            <p:ph sz="quarter" idx="1"/>
          </p:nvPr>
        </p:nvSpPr>
        <p:spPr>
          <a:xfrm>
            <a:off x="457200" y="1447800"/>
            <a:ext cx="7924800" cy="5026152"/>
          </a:xfrm>
        </p:spPr>
        <p:txBody>
          <a:bodyPr>
            <a:normAutofit/>
          </a:bodyPr>
          <a:lstStyle/>
          <a:p>
            <a:r>
              <a:rPr lang="en-NZ" sz="3600" dirty="0"/>
              <a:t>Information organised under appropriate topics</a:t>
            </a:r>
          </a:p>
          <a:p>
            <a:r>
              <a:rPr lang="en-NZ" sz="3600" dirty="0"/>
              <a:t>Synthesis of materials from different sources under topic headings</a:t>
            </a:r>
          </a:p>
          <a:p>
            <a:r>
              <a:rPr lang="en-NZ" sz="3600" dirty="0"/>
              <a:t>Discussion on findings/facts in terms of advantages or disadvantages</a:t>
            </a:r>
          </a:p>
          <a:p>
            <a:r>
              <a:rPr lang="en-NZ" sz="3600" dirty="0"/>
              <a:t>References which acknowledge the sources </a:t>
            </a:r>
          </a:p>
          <a:p>
            <a:pPr marL="0" indent="0">
              <a:buNone/>
            </a:pPr>
            <a:endParaRPr lang="en-NZ" sz="3600" dirty="0"/>
          </a:p>
        </p:txBody>
      </p:sp>
    </p:spTree>
    <p:extLst>
      <p:ext uri="{BB962C8B-B14F-4D97-AF65-F5344CB8AC3E}">
        <p14:creationId xmlns:p14="http://schemas.microsoft.com/office/powerpoint/2010/main" val="1590486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normAutofit fontScale="90000"/>
          </a:bodyPr>
          <a:lstStyle/>
          <a:p>
            <a:r>
              <a:rPr lang="en-US" sz="4400" b="1" dirty="0"/>
              <a:t>FINDINGS/DISCUSSION</a:t>
            </a:r>
            <a:br>
              <a:rPr lang="en-US" sz="3800" b="1" dirty="0"/>
            </a:br>
            <a:endParaRPr lang="en-US" sz="3800" b="1" dirty="0"/>
          </a:p>
        </p:txBody>
      </p:sp>
      <p:sp>
        <p:nvSpPr>
          <p:cNvPr id="184323" name="Rectangle 3"/>
          <p:cNvSpPr>
            <a:spLocks noGrp="1" noChangeArrowheads="1"/>
          </p:cNvSpPr>
          <p:nvPr>
            <p:ph sz="quarter" idx="1"/>
          </p:nvPr>
        </p:nvSpPr>
        <p:spPr>
          <a:xfrm>
            <a:off x="381000" y="1066800"/>
            <a:ext cx="7543800" cy="5407152"/>
          </a:xfrm>
        </p:spPr>
        <p:txBody>
          <a:bodyPr>
            <a:normAutofit/>
          </a:bodyPr>
          <a:lstStyle/>
          <a:p>
            <a:pPr marL="0" indent="0">
              <a:lnSpc>
                <a:spcPct val="90000"/>
              </a:lnSpc>
              <a:buNone/>
            </a:pPr>
            <a:endParaRPr lang="en-NZ" sz="3200" dirty="0"/>
          </a:p>
          <a:p>
            <a:pPr>
              <a:lnSpc>
                <a:spcPct val="90000"/>
              </a:lnSpc>
            </a:pPr>
            <a:r>
              <a:rPr lang="en-NZ" sz="3200" dirty="0"/>
              <a:t>use other appropriate headings and sub-headings</a:t>
            </a:r>
          </a:p>
          <a:p>
            <a:pPr>
              <a:lnSpc>
                <a:spcPct val="90000"/>
              </a:lnSpc>
            </a:pPr>
            <a:r>
              <a:rPr lang="en-NZ" sz="3200" dirty="0"/>
              <a:t>are discoveries based on facts, not on opinions</a:t>
            </a:r>
          </a:p>
          <a:p>
            <a:pPr>
              <a:lnSpc>
                <a:spcPct val="90000"/>
              </a:lnSpc>
            </a:pPr>
            <a:r>
              <a:rPr lang="en-NZ" sz="3200" dirty="0"/>
              <a:t>can be detailed explanation with theory, examples, illustrations, references</a:t>
            </a:r>
          </a:p>
          <a:p>
            <a:pPr>
              <a:lnSpc>
                <a:spcPct val="90000"/>
              </a:lnSpc>
            </a:pPr>
            <a:r>
              <a:rPr lang="en-NZ" sz="3200" dirty="0"/>
              <a:t>data should be </a:t>
            </a:r>
            <a:r>
              <a:rPr lang="en-NZ" sz="3200" dirty="0" err="1"/>
              <a:t>analyzed</a:t>
            </a:r>
            <a:r>
              <a:rPr lang="en-NZ" sz="3200" dirty="0"/>
              <a:t>, itemized and presented in sequence</a:t>
            </a:r>
          </a:p>
          <a:p>
            <a:pPr>
              <a:lnSpc>
                <a:spcPct val="90000"/>
              </a:lnSpc>
            </a:pPr>
            <a:r>
              <a:rPr lang="en-NZ" sz="3200" dirty="0"/>
              <a:t>may include charts, tables, maps</a:t>
            </a:r>
          </a:p>
        </p:txBody>
      </p:sp>
    </p:spTree>
    <p:extLst>
      <p:ext uri="{BB962C8B-B14F-4D97-AF65-F5344CB8AC3E}">
        <p14:creationId xmlns:p14="http://schemas.microsoft.com/office/powerpoint/2010/main" val="304016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FA02BC-C15D-4ED1-8DBB-16BA0F2B103F}"/>
              </a:ext>
            </a:extLst>
          </p:cNvPr>
          <p:cNvSpPr>
            <a:spLocks noGrp="1"/>
          </p:cNvSpPr>
          <p:nvPr>
            <p:ph sz="quarter" idx="4294967295"/>
          </p:nvPr>
        </p:nvSpPr>
        <p:spPr>
          <a:xfrm>
            <a:off x="304800" y="228600"/>
            <a:ext cx="8610600" cy="6245225"/>
          </a:xfrm>
        </p:spPr>
        <p:txBody>
          <a:bodyPr>
            <a:normAutofit fontScale="92500"/>
          </a:bodyPr>
          <a:lstStyle/>
          <a:p>
            <a:pPr marL="0" indent="0">
              <a:buNone/>
            </a:pPr>
            <a:r>
              <a:rPr lang="en-NZ" dirty="0"/>
              <a:t>2.1 Impact of cyberbullying on victims</a:t>
            </a:r>
          </a:p>
          <a:p>
            <a:pPr marL="365760" lvl="1" indent="0">
              <a:buNone/>
            </a:pPr>
            <a:r>
              <a:rPr lang="en-NZ" dirty="0"/>
              <a:t>2.1.1 Low esteem</a:t>
            </a:r>
          </a:p>
          <a:p>
            <a:pPr marL="365760" lvl="1" indent="0">
              <a:buNone/>
            </a:pPr>
            <a:r>
              <a:rPr lang="en-NZ" dirty="0"/>
              <a:t>	Victims who experienced cyberbullying often exhibit low esteem. </a:t>
            </a:r>
          </a:p>
          <a:p>
            <a:pPr marL="365760" lvl="1" indent="0">
              <a:buNone/>
            </a:pPr>
            <a:r>
              <a:rPr lang="en-NZ" dirty="0"/>
              <a:t>	A survey by </a:t>
            </a:r>
            <a:r>
              <a:rPr lang="en-NZ" dirty="0" err="1"/>
              <a:t>Patchin</a:t>
            </a:r>
            <a:r>
              <a:rPr lang="en-NZ" dirty="0"/>
              <a:t> and Hinduja (2010) on 1,963 	random middle 	school students, found that students who had been exposed to 	cyberbullying, had significantly lower self-esteem than those who 	had little or no experience with cyberbullying.  When people 	get oppressed or degraded repeatedly, it influences the way 	they will see themselves. For example, they lack confidence in 	objecting to unfair treatment regardless of the environment they are 	in, whether at school, at work or, at  home (Brown, 2018). As a result, 	this will affect their interaction with friends and family.</a:t>
            </a:r>
          </a:p>
          <a:p>
            <a:pPr marL="365760" lvl="1" indent="0" algn="just">
              <a:buNone/>
            </a:pPr>
            <a:r>
              <a:rPr lang="en-NZ" dirty="0"/>
              <a:t>2.1.2 Depression</a:t>
            </a:r>
          </a:p>
          <a:p>
            <a:pPr marL="365760" lvl="1" indent="0">
              <a:buNone/>
            </a:pPr>
            <a:r>
              <a:rPr lang="en-NZ" dirty="0"/>
              <a:t>	Victims of cyberbullying often concede to anxiety, depression 	and other stress-related conditions.  A research by Schenk and 	</a:t>
            </a:r>
            <a:r>
              <a:rPr lang="en-NZ" dirty="0" err="1"/>
              <a:t>Fremouw</a:t>
            </a:r>
            <a:r>
              <a:rPr lang="en-NZ" dirty="0"/>
              <a:t> (2012) found that repeated instances of cyberbullying led 	to stress and depression.  This happens mainly because 	cyberbullying erodes away their self-confidence. In addition, the 	added 	stress of coping with cyberbullying on a regular basis 	gradually erodes their feelings of happiness and contentment.</a:t>
            </a:r>
          </a:p>
        </p:txBody>
      </p:sp>
    </p:spTree>
    <p:extLst>
      <p:ext uri="{BB962C8B-B14F-4D97-AF65-F5344CB8AC3E}">
        <p14:creationId xmlns:p14="http://schemas.microsoft.com/office/powerpoint/2010/main" val="769219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76200"/>
            <a:ext cx="7467600" cy="1371600"/>
          </a:xfrm>
        </p:spPr>
        <p:txBody>
          <a:bodyPr>
            <a:noAutofit/>
          </a:bodyPr>
          <a:lstStyle/>
          <a:p>
            <a:r>
              <a:rPr lang="en-US" sz="4000" b="1" dirty="0"/>
              <a:t>CONCLUSION</a:t>
            </a:r>
            <a:br>
              <a:rPr lang="en-US" sz="4000" b="1" dirty="0"/>
            </a:br>
            <a:endParaRPr lang="en-US" sz="4000" b="1" dirty="0"/>
          </a:p>
        </p:txBody>
      </p:sp>
      <p:sp>
        <p:nvSpPr>
          <p:cNvPr id="188419" name="Rectangle 3"/>
          <p:cNvSpPr>
            <a:spLocks noGrp="1" noChangeArrowheads="1"/>
          </p:cNvSpPr>
          <p:nvPr>
            <p:ph sz="quarter" idx="1"/>
          </p:nvPr>
        </p:nvSpPr>
        <p:spPr>
          <a:xfrm>
            <a:off x="457200" y="1600200"/>
            <a:ext cx="8153400" cy="4873752"/>
          </a:xfrm>
        </p:spPr>
        <p:txBody>
          <a:bodyPr>
            <a:normAutofit/>
          </a:bodyPr>
          <a:lstStyle/>
          <a:p>
            <a:pPr lvl="2">
              <a:lnSpc>
                <a:spcPct val="90000"/>
              </a:lnSpc>
            </a:pPr>
            <a:r>
              <a:rPr lang="en-US" sz="3200" dirty="0"/>
              <a:t>sum up all  findings / facts discussed    in each subheadings</a:t>
            </a:r>
          </a:p>
          <a:p>
            <a:pPr marL="731520" lvl="2" indent="0">
              <a:lnSpc>
                <a:spcPct val="90000"/>
              </a:lnSpc>
              <a:buNone/>
            </a:pPr>
            <a:endParaRPr lang="en-US" sz="3200" dirty="0"/>
          </a:p>
          <a:p>
            <a:pPr lvl="2">
              <a:lnSpc>
                <a:spcPct val="90000"/>
              </a:lnSpc>
            </a:pPr>
            <a:r>
              <a:rPr lang="en-US" sz="3200" dirty="0"/>
              <a:t>give possible cause or causes of the problem or situation</a:t>
            </a:r>
          </a:p>
          <a:p>
            <a:pPr marL="731520" lvl="2" indent="0">
              <a:lnSpc>
                <a:spcPct val="90000"/>
              </a:lnSpc>
              <a:buNone/>
            </a:pPr>
            <a:endParaRPr lang="en-US" sz="3200" dirty="0"/>
          </a:p>
          <a:p>
            <a:pPr lvl="2">
              <a:lnSpc>
                <a:spcPct val="90000"/>
              </a:lnSpc>
            </a:pPr>
            <a:r>
              <a:rPr lang="en-US" sz="3200" dirty="0"/>
              <a:t>provide the results of  the topic of your research</a:t>
            </a:r>
          </a:p>
          <a:p>
            <a:pPr lvl="2">
              <a:lnSpc>
                <a:spcPct val="90000"/>
              </a:lnSpc>
            </a:pP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8419">
                                            <p:txEl>
                                              <p:pRg st="0" end="0"/>
                                            </p:txEl>
                                          </p:spTgt>
                                        </p:tgtEl>
                                        <p:attrNameLst>
                                          <p:attrName>style.visibility</p:attrName>
                                        </p:attrNameLst>
                                      </p:cBhvr>
                                      <p:to>
                                        <p:strVal val="visible"/>
                                      </p:to>
                                    </p:set>
                                    <p:animEffect transition="in" filter="blinds(horizontal)">
                                      <p:cBhvr>
                                        <p:cTn id="7" dur="500"/>
                                        <p:tgtEl>
                                          <p:spTgt spid="188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8419">
                                            <p:txEl>
                                              <p:pRg st="2" end="2"/>
                                            </p:txEl>
                                          </p:spTgt>
                                        </p:tgtEl>
                                        <p:attrNameLst>
                                          <p:attrName>style.visibility</p:attrName>
                                        </p:attrNameLst>
                                      </p:cBhvr>
                                      <p:to>
                                        <p:strVal val="visible"/>
                                      </p:to>
                                    </p:set>
                                    <p:animEffect transition="in" filter="blinds(horizontal)">
                                      <p:cBhvr>
                                        <p:cTn id="12" dur="500"/>
                                        <p:tgtEl>
                                          <p:spTgt spid="1884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8419">
                                            <p:txEl>
                                              <p:pRg st="4" end="4"/>
                                            </p:txEl>
                                          </p:spTgt>
                                        </p:tgtEl>
                                        <p:attrNameLst>
                                          <p:attrName>style.visibility</p:attrName>
                                        </p:attrNameLst>
                                      </p:cBhvr>
                                      <p:to>
                                        <p:strVal val="visible"/>
                                      </p:to>
                                    </p:set>
                                    <p:animEffect transition="in" filter="blinds(horizontal)">
                                      <p:cBhvr>
                                        <p:cTn id="17" dur="500"/>
                                        <p:tgtEl>
                                          <p:spTgt spid="1884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3410F2-54DE-4F4C-AEA0-96D98120C49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751772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850502-6322-4969-A5A1-1306361EACB9}"/>
              </a:ext>
            </a:extLst>
          </p:cNvPr>
          <p:cNvSpPr>
            <a:spLocks noGrp="1"/>
          </p:cNvSpPr>
          <p:nvPr>
            <p:ph sz="quarter" idx="4294967295"/>
          </p:nvPr>
        </p:nvSpPr>
        <p:spPr>
          <a:xfrm>
            <a:off x="0" y="228600"/>
            <a:ext cx="8153400" cy="6477000"/>
          </a:xfrm>
        </p:spPr>
        <p:txBody>
          <a:bodyPr>
            <a:normAutofit/>
          </a:bodyPr>
          <a:lstStyle/>
          <a:p>
            <a:r>
              <a:rPr lang="en-NZ" dirty="0"/>
              <a:t>In conclusion, cyberbullying  is a problem  that has, over the  years, grown  increasingly  complex with evolving online bullying  behaviours.  It is prevalent  in societies with advanced  technologies, although one that is not  easily  fixable.  Cyberbullying  can  affect anyone  but  is  more  prevalent  in  today's younger generation, especially children in their youth. The consequences of cyberbullying can have a great impact on the victims and their families ranging from having low self-esteem, feeling depressed, and having suicidal thoughts. There are ways to battle cyberbullying which include having tougher penalties for perpetrators, creating more awareness about the negative effects of cyberbullying by social media companies and schools, and also instilling respectfulness, courtesy and patriotism in using social media among the general public.</a:t>
            </a:r>
          </a:p>
          <a:p>
            <a:endParaRPr lang="en-NZ" dirty="0"/>
          </a:p>
          <a:p>
            <a:pPr marL="0" indent="0">
              <a:buNone/>
            </a:pPr>
            <a:endParaRPr lang="en-NZ" dirty="0"/>
          </a:p>
          <a:p>
            <a:endParaRPr lang="en-NZ" dirty="0"/>
          </a:p>
          <a:p>
            <a:endParaRPr lang="en-NZ" dirty="0"/>
          </a:p>
          <a:p>
            <a:endParaRPr lang="en-NZ" dirty="0"/>
          </a:p>
          <a:p>
            <a:endParaRPr lang="en-NZ" dirty="0"/>
          </a:p>
        </p:txBody>
      </p:sp>
    </p:spTree>
    <p:extLst>
      <p:ext uri="{BB962C8B-B14F-4D97-AF65-F5344CB8AC3E}">
        <p14:creationId xmlns:p14="http://schemas.microsoft.com/office/powerpoint/2010/main" val="3011445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b="1" dirty="0"/>
              <a:t>RECOMMENDATIONS</a:t>
            </a:r>
          </a:p>
        </p:txBody>
      </p:sp>
      <p:sp>
        <p:nvSpPr>
          <p:cNvPr id="190467" name="Rectangle 3"/>
          <p:cNvSpPr>
            <a:spLocks noGrp="1" noChangeArrowheads="1"/>
          </p:cNvSpPr>
          <p:nvPr>
            <p:ph sz="quarter" idx="1"/>
          </p:nvPr>
        </p:nvSpPr>
        <p:spPr>
          <a:xfrm>
            <a:off x="457200" y="1600200"/>
            <a:ext cx="7467600" cy="5257800"/>
          </a:xfrm>
        </p:spPr>
        <p:txBody>
          <a:bodyPr>
            <a:noAutofit/>
          </a:bodyPr>
          <a:lstStyle/>
          <a:p>
            <a:pPr lvl="2"/>
            <a:r>
              <a:rPr lang="en-US" sz="3200" dirty="0"/>
              <a:t> any recommended course of action should be based on the conclusions</a:t>
            </a:r>
          </a:p>
          <a:p>
            <a:pPr lvl="2"/>
            <a:r>
              <a:rPr lang="en-US" sz="3200" dirty="0"/>
              <a:t> suggest a course of action to remedy or solve a problem or situation.</a:t>
            </a:r>
          </a:p>
          <a:p>
            <a:pPr lvl="2"/>
            <a:r>
              <a:rPr lang="en-US" sz="3200" dirty="0"/>
              <a:t> propose a solution to a problem</a:t>
            </a:r>
          </a:p>
          <a:p>
            <a:pPr lvl="2"/>
            <a:r>
              <a:rPr lang="en-US" sz="3200" dirty="0"/>
              <a:t> recommend improvements and action to be taken</a:t>
            </a:r>
          </a:p>
          <a:p>
            <a:pPr lvl="2"/>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0467">
                                            <p:txEl>
                                              <p:pRg st="0" end="0"/>
                                            </p:txEl>
                                          </p:spTgt>
                                        </p:tgtEl>
                                        <p:attrNameLst>
                                          <p:attrName>style.visibility</p:attrName>
                                        </p:attrNameLst>
                                      </p:cBhvr>
                                      <p:to>
                                        <p:strVal val="visible"/>
                                      </p:to>
                                    </p:set>
                                    <p:animEffect transition="in" filter="blinds(horizontal)">
                                      <p:cBhvr>
                                        <p:cTn id="7" dur="500"/>
                                        <p:tgtEl>
                                          <p:spTgt spid="190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0467">
                                            <p:txEl>
                                              <p:pRg st="1" end="1"/>
                                            </p:txEl>
                                          </p:spTgt>
                                        </p:tgtEl>
                                        <p:attrNameLst>
                                          <p:attrName>style.visibility</p:attrName>
                                        </p:attrNameLst>
                                      </p:cBhvr>
                                      <p:to>
                                        <p:strVal val="visible"/>
                                      </p:to>
                                    </p:set>
                                    <p:animEffect transition="in" filter="blinds(horizontal)">
                                      <p:cBhvr>
                                        <p:cTn id="12" dur="500"/>
                                        <p:tgtEl>
                                          <p:spTgt spid="1904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0467">
                                            <p:txEl>
                                              <p:pRg st="2" end="2"/>
                                            </p:txEl>
                                          </p:spTgt>
                                        </p:tgtEl>
                                        <p:attrNameLst>
                                          <p:attrName>style.visibility</p:attrName>
                                        </p:attrNameLst>
                                      </p:cBhvr>
                                      <p:to>
                                        <p:strVal val="visible"/>
                                      </p:to>
                                    </p:set>
                                    <p:animEffect transition="in" filter="blinds(horizontal)">
                                      <p:cBhvr>
                                        <p:cTn id="17" dur="500"/>
                                        <p:tgtEl>
                                          <p:spTgt spid="1904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0467">
                                            <p:txEl>
                                              <p:pRg st="3" end="3"/>
                                            </p:txEl>
                                          </p:spTgt>
                                        </p:tgtEl>
                                        <p:attrNameLst>
                                          <p:attrName>style.visibility</p:attrName>
                                        </p:attrNameLst>
                                      </p:cBhvr>
                                      <p:to>
                                        <p:strVal val="visible"/>
                                      </p:to>
                                    </p:set>
                                    <p:animEffect transition="in" filter="blinds(horizontal)">
                                      <p:cBhvr>
                                        <p:cTn id="22" dur="500"/>
                                        <p:tgtEl>
                                          <p:spTgt spid="1904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000" b="1" dirty="0"/>
              <a:t>example</a:t>
            </a:r>
          </a:p>
        </p:txBody>
      </p:sp>
      <p:sp>
        <p:nvSpPr>
          <p:cNvPr id="3" name="Content Placeholder 2"/>
          <p:cNvSpPr>
            <a:spLocks noGrp="1"/>
          </p:cNvSpPr>
          <p:nvPr>
            <p:ph sz="quarter" idx="1"/>
          </p:nvPr>
        </p:nvSpPr>
        <p:spPr>
          <a:xfrm>
            <a:off x="457200" y="1600200"/>
            <a:ext cx="7848600" cy="4873752"/>
          </a:xfrm>
        </p:spPr>
        <p:txBody>
          <a:bodyPr>
            <a:normAutofit fontScale="70000" lnSpcReduction="20000"/>
          </a:bodyPr>
          <a:lstStyle/>
          <a:p>
            <a:pPr marL="0" indent="0">
              <a:buNone/>
            </a:pPr>
            <a:r>
              <a:rPr lang="en-NZ" sz="3200" dirty="0"/>
              <a:t>It  is  recommended  that parents should set rules in  their  households  to  only  allow  their  children  to  gain  access to the social media  at  an appropriate age. It ensures that young children are not exposed to it and the possibilities of having to  experience the  consequences  of  cyberbullying. </a:t>
            </a:r>
          </a:p>
          <a:p>
            <a:pPr marL="0" indent="0">
              <a:buNone/>
            </a:pPr>
            <a:r>
              <a:rPr lang="en-NZ" sz="3200" dirty="0"/>
              <a:t>Moreover, parents must monitor their children’s online activities and limit their usage. Most importantly, cyberbullying must be reported instantly without delay. This can prevent further incidents from taking place.</a:t>
            </a:r>
          </a:p>
          <a:p>
            <a:pPr marL="0" indent="0">
              <a:buNone/>
            </a:pPr>
            <a:r>
              <a:rPr lang="en-NZ" sz="3200" dirty="0"/>
              <a:t>Parents should also be encouraged to build good relationships with their children.  When  children  have  a  lasting  bond  with  their  parents, they tend to be more  open  personally.  As  a  result ,  they  can  comfortably  talk  about  their  problems with their parents.</a:t>
            </a:r>
          </a:p>
          <a:p>
            <a:pPr marL="0" indent="0">
              <a:buNone/>
            </a:pPr>
            <a:r>
              <a:rPr lang="en-NZ" sz="3200" dirty="0"/>
              <a:t>.</a:t>
            </a:r>
          </a:p>
          <a:p>
            <a:pPr marL="0" indent="0">
              <a:buNone/>
            </a:pPr>
            <a:endParaRPr lang="en-NZ" sz="3200" dirty="0"/>
          </a:p>
          <a:p>
            <a:pPr marL="0" indent="0">
              <a:buNone/>
            </a:pPr>
            <a:endParaRPr lang="en-NZ" sz="3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2"/>
          <p:cNvSpPr txBox="1">
            <a:spLocks noGrp="1"/>
          </p:cNvSpPr>
          <p:nvPr>
            <p:ph type="title"/>
          </p:nvPr>
        </p:nvSpPr>
        <p:spPr>
          <a:xfrm>
            <a:off x="381000" y="130629"/>
            <a:ext cx="8763000" cy="914400"/>
          </a:xfrm>
          <a:prstGeom prst="rect">
            <a:avLst/>
          </a:prstGeom>
          <a:noFill/>
          <a:ln>
            <a:noFill/>
          </a:ln>
        </p:spPr>
        <p:txBody>
          <a:bodyPr spcFirstLastPara="1" vert="horz" wrap="square" lIns="68569" tIns="34275" rIns="68569" bIns="34275" rtlCol="0" anchor="ctr" anchorCtr="0">
            <a:noAutofit/>
          </a:bodyPr>
          <a:lstStyle/>
          <a:p>
            <a:r>
              <a:rPr lang="en-GB" sz="4000" dirty="0"/>
              <a:t>The </a:t>
            </a:r>
            <a:r>
              <a:rPr lang="en-GB" sz="4000" dirty="0">
                <a:latin typeface="+mn-lt"/>
              </a:rPr>
              <a:t>power</a:t>
            </a:r>
            <a:r>
              <a:rPr lang="en-GB" sz="4000" dirty="0"/>
              <a:t> of language and style</a:t>
            </a:r>
            <a:endParaRPr sz="4000" dirty="0"/>
          </a:p>
        </p:txBody>
      </p:sp>
      <p:sp>
        <p:nvSpPr>
          <p:cNvPr id="197" name="Google Shape;197;p32"/>
          <p:cNvSpPr txBox="1">
            <a:spLocks noGrp="1"/>
          </p:cNvSpPr>
          <p:nvPr>
            <p:ph idx="1"/>
          </p:nvPr>
        </p:nvSpPr>
        <p:spPr>
          <a:xfrm>
            <a:off x="152400" y="1066800"/>
            <a:ext cx="8839200" cy="5791200"/>
          </a:xfrm>
          <a:prstGeom prst="rect">
            <a:avLst/>
          </a:prstGeom>
          <a:noFill/>
          <a:ln>
            <a:noFill/>
          </a:ln>
        </p:spPr>
        <p:txBody>
          <a:bodyPr spcFirstLastPara="1" vert="horz" wrap="square" lIns="68569" tIns="34275" rIns="68569" bIns="34275" rtlCol="0" anchor="t" anchorCtr="0">
            <a:noAutofit/>
          </a:bodyPr>
          <a:lstStyle/>
          <a:p>
            <a:pPr marL="0" indent="0">
              <a:buNone/>
            </a:pPr>
            <a:r>
              <a:rPr lang="en-NZ" sz="2700" b="1" dirty="0"/>
              <a:t>Use appropriate verb tenses. </a:t>
            </a:r>
          </a:p>
          <a:p>
            <a:pPr marL="0" indent="0">
              <a:buNone/>
            </a:pPr>
            <a:r>
              <a:rPr lang="en-NZ" sz="2700" dirty="0"/>
              <a:t>Reports often use the present tense in the introduction and the past tense when discussing findings. </a:t>
            </a:r>
          </a:p>
          <a:p>
            <a:pPr marL="0" indent="0">
              <a:buNone/>
            </a:pPr>
            <a:r>
              <a:rPr lang="en-NZ" sz="2700" dirty="0"/>
              <a:t>	Introduction: "This report examines..." </a:t>
            </a:r>
          </a:p>
          <a:p>
            <a:pPr marL="0" indent="0">
              <a:buNone/>
            </a:pPr>
            <a:r>
              <a:rPr lang="en-NZ" sz="2700" dirty="0"/>
              <a:t>	Findings: "Results showed that...“</a:t>
            </a:r>
          </a:p>
          <a:p>
            <a:pPr marL="0" indent="0">
              <a:buNone/>
            </a:pPr>
            <a:r>
              <a:rPr lang="en-NZ" sz="2700" dirty="0"/>
              <a:t> </a:t>
            </a:r>
            <a:r>
              <a:rPr lang="en-NZ" sz="2700" b="1" dirty="0"/>
              <a:t>Be careful not to use redundant phrases. </a:t>
            </a:r>
          </a:p>
          <a:p>
            <a:pPr marL="0" indent="0">
              <a:buNone/>
            </a:pPr>
            <a:r>
              <a:rPr lang="en-NZ" sz="2700" dirty="0"/>
              <a:t>	For example: 'various differences’.</a:t>
            </a:r>
          </a:p>
          <a:p>
            <a:pPr marL="0" indent="0">
              <a:buNone/>
            </a:pPr>
            <a:r>
              <a:rPr lang="en-NZ" sz="2700" dirty="0"/>
              <a:t>	Various implies different so you do not need both words. </a:t>
            </a:r>
          </a:p>
          <a:p>
            <a:pPr marL="0" indent="0">
              <a:buNone/>
            </a:pPr>
            <a:r>
              <a:rPr lang="en-NZ" sz="2700" b="1" dirty="0"/>
              <a:t>Be concise and to the point.</a:t>
            </a:r>
          </a:p>
          <a:p>
            <a:pPr marL="0" indent="0">
              <a:buNone/>
            </a:pPr>
            <a:r>
              <a:rPr lang="en-NZ" sz="2700" dirty="0"/>
              <a:t>	For example: Use 'now' or ‘currently' instead of 	phrases   	like 'at the time of writing' or 'at this 	point in time’. </a:t>
            </a:r>
          </a:p>
          <a:p>
            <a:pPr marL="0" indent="0">
              <a:buNone/>
            </a:pPr>
            <a:r>
              <a:rPr lang="en-NZ" sz="2700" b="1" dirty="0"/>
              <a:t>Do not start sentences with linking words. </a:t>
            </a:r>
          </a:p>
          <a:p>
            <a:pPr marL="0" indent="0">
              <a:buNone/>
            </a:pPr>
            <a:r>
              <a:rPr lang="en-NZ" sz="2700" dirty="0"/>
              <a:t>Such as: but, and, or yet. </a:t>
            </a:r>
          </a:p>
          <a:p>
            <a:pPr marL="0" indent="0">
              <a:buNone/>
            </a:pPr>
            <a:endParaRPr lang="en-NZ" sz="2700" dirty="0"/>
          </a:p>
          <a:p>
            <a:pPr marL="0" indent="0">
              <a:buNone/>
            </a:pPr>
            <a:endParaRPr lang="en-NZ" sz="2700" dirty="0"/>
          </a:p>
          <a:p>
            <a:pPr marL="0" indent="0">
              <a:buNone/>
            </a:pPr>
            <a:endParaRPr sz="2700" dirty="0"/>
          </a:p>
        </p:txBody>
      </p:sp>
    </p:spTree>
    <p:extLst>
      <p:ext uri="{BB962C8B-B14F-4D97-AF65-F5344CB8AC3E}">
        <p14:creationId xmlns:p14="http://schemas.microsoft.com/office/powerpoint/2010/main" val="2378231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000" b="1" dirty="0"/>
              <a:t>Language to use in a report</a:t>
            </a:r>
          </a:p>
        </p:txBody>
      </p:sp>
      <p:sp>
        <p:nvSpPr>
          <p:cNvPr id="3" name="Content Placeholder 2"/>
          <p:cNvSpPr>
            <a:spLocks noGrp="1"/>
          </p:cNvSpPr>
          <p:nvPr>
            <p:ph sz="quarter" idx="1"/>
          </p:nvPr>
        </p:nvSpPr>
        <p:spPr/>
        <p:txBody>
          <a:bodyPr/>
          <a:lstStyle/>
          <a:p>
            <a:pPr>
              <a:buNone/>
            </a:pPr>
            <a:r>
              <a:rPr lang="en-AU" b="1" dirty="0"/>
              <a:t>Introduction</a:t>
            </a:r>
            <a:endParaRPr lang="en-NZ" b="1" dirty="0"/>
          </a:p>
          <a:p>
            <a:r>
              <a:rPr lang="en-AU" dirty="0"/>
              <a:t>The aim of this report is to…			</a:t>
            </a:r>
          </a:p>
          <a:p>
            <a:r>
              <a:rPr lang="en-AU" dirty="0"/>
              <a:t>It is based on…</a:t>
            </a:r>
            <a:endParaRPr lang="en-NZ" dirty="0"/>
          </a:p>
          <a:p>
            <a:r>
              <a:rPr lang="en-AU" dirty="0"/>
              <a:t>This report is intended to…			</a:t>
            </a:r>
          </a:p>
          <a:p>
            <a:r>
              <a:rPr lang="en-AU" dirty="0"/>
              <a:t>It draws on…</a:t>
            </a:r>
            <a:endParaRPr lang="en-NZ" dirty="0"/>
          </a:p>
          <a:p>
            <a:r>
              <a:rPr lang="en-AU" dirty="0"/>
              <a:t>This report looks at…				</a:t>
            </a:r>
          </a:p>
          <a:p>
            <a:r>
              <a:rPr lang="en-AU" dirty="0"/>
              <a:t>It uses…</a:t>
            </a:r>
            <a:endParaRPr lang="en-NZ" dirty="0"/>
          </a:p>
          <a:p>
            <a:r>
              <a:rPr lang="en-AU" dirty="0"/>
              <a:t>This report describes…</a:t>
            </a:r>
            <a:endParaRPr lang="en-NZ" dirty="0"/>
          </a:p>
          <a:p>
            <a:r>
              <a:rPr lang="en-AU" dirty="0"/>
              <a:t>The purpose of this report is to investigate…</a:t>
            </a:r>
            <a:endParaRPr lang="en-NZ" dirty="0"/>
          </a:p>
          <a:p>
            <a:pPr>
              <a:buNone/>
            </a:pPr>
            <a:endParaRPr lang="en-NZ" dirty="0"/>
          </a:p>
          <a:p>
            <a:endParaRPr lang="en-NZ" dirty="0"/>
          </a:p>
        </p:txBody>
      </p:sp>
      <p:pic>
        <p:nvPicPr>
          <p:cNvPr id="4" name="Picture 3"/>
          <p:cNvPicPr>
            <a:picLocks noChangeAspect="1"/>
          </p:cNvPicPr>
          <p:nvPr/>
        </p:nvPicPr>
        <p:blipFill>
          <a:blip r:embed="rId2"/>
          <a:stretch>
            <a:fillRect/>
          </a:stretch>
        </p:blipFill>
        <p:spPr>
          <a:xfrm>
            <a:off x="4800600" y="2438400"/>
            <a:ext cx="3581400" cy="228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sz="quarter" idx="1"/>
          </p:nvPr>
        </p:nvSpPr>
        <p:spPr/>
        <p:txBody>
          <a:bodyPr/>
          <a:lstStyle/>
          <a:p>
            <a:pPr>
              <a:buNone/>
            </a:pPr>
            <a:r>
              <a:rPr lang="en-AU" b="1" dirty="0"/>
              <a:t>Reporting a finding</a:t>
            </a:r>
            <a:endParaRPr lang="en-NZ" b="1" dirty="0"/>
          </a:p>
          <a:p>
            <a:r>
              <a:rPr lang="en-AU" dirty="0"/>
              <a:t>It seems / appears that…			</a:t>
            </a:r>
          </a:p>
          <a:p>
            <a:r>
              <a:rPr lang="en-AU" dirty="0"/>
              <a:t>It was found that…</a:t>
            </a:r>
            <a:endParaRPr lang="en-NZ" dirty="0"/>
          </a:p>
          <a:p>
            <a:r>
              <a:rPr lang="en-AU" dirty="0"/>
              <a:t>…tend(s) to…					</a:t>
            </a:r>
          </a:p>
          <a:p>
            <a:r>
              <a:rPr lang="en-AU" dirty="0"/>
              <a:t>It was felt that…</a:t>
            </a:r>
            <a:endParaRPr lang="en-NZ" dirty="0"/>
          </a:p>
          <a:p>
            <a:r>
              <a:rPr lang="en-AU" dirty="0"/>
              <a:t>A majority /minority of…		</a:t>
            </a:r>
          </a:p>
          <a:p>
            <a:r>
              <a:rPr lang="en-AU" dirty="0"/>
              <a:t>Table 3.1 shows</a:t>
            </a:r>
            <a:endParaRPr lang="en-NZ" dirty="0"/>
          </a:p>
          <a:p>
            <a:r>
              <a:rPr lang="en-AU" dirty="0"/>
              <a:t>As can be seen in Table 3.2…</a:t>
            </a:r>
          </a:p>
          <a:p>
            <a:r>
              <a:rPr lang="en-AU" dirty="0"/>
              <a:t>The evidence shows that</a:t>
            </a:r>
            <a:endParaRPr lang="en-NZ" dirty="0"/>
          </a:p>
        </p:txBody>
      </p:sp>
      <p:pic>
        <p:nvPicPr>
          <p:cNvPr id="4" name="Picture 3"/>
          <p:cNvPicPr>
            <a:picLocks noChangeAspect="1"/>
          </p:cNvPicPr>
          <p:nvPr/>
        </p:nvPicPr>
        <p:blipFill>
          <a:blip r:embed="rId2"/>
          <a:stretch>
            <a:fillRect/>
          </a:stretch>
        </p:blipFill>
        <p:spPr>
          <a:xfrm>
            <a:off x="4876800" y="1552575"/>
            <a:ext cx="3886200" cy="3752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467600" cy="1143000"/>
          </a:xfrm>
        </p:spPr>
        <p:txBody>
          <a:bodyPr/>
          <a:lstStyle/>
          <a:p>
            <a:endParaRPr lang="en-NZ"/>
          </a:p>
        </p:txBody>
      </p:sp>
      <p:sp>
        <p:nvSpPr>
          <p:cNvPr id="3" name="Content Placeholder 2"/>
          <p:cNvSpPr>
            <a:spLocks noGrp="1"/>
          </p:cNvSpPr>
          <p:nvPr>
            <p:ph sz="quarter" idx="1"/>
          </p:nvPr>
        </p:nvSpPr>
        <p:spPr/>
        <p:txBody>
          <a:bodyPr/>
          <a:lstStyle/>
          <a:p>
            <a:pPr>
              <a:buNone/>
            </a:pPr>
            <a:r>
              <a:rPr lang="en-AU" b="1" dirty="0"/>
              <a:t>Concluding</a:t>
            </a:r>
            <a:endParaRPr lang="en-NZ" b="1" dirty="0"/>
          </a:p>
          <a:p>
            <a:r>
              <a:rPr lang="en-AU" dirty="0"/>
              <a:t>It is clear that…</a:t>
            </a:r>
          </a:p>
          <a:p>
            <a:r>
              <a:rPr lang="en-AU" dirty="0"/>
              <a:t>It is apparent that…</a:t>
            </a:r>
            <a:endParaRPr lang="en-NZ" dirty="0"/>
          </a:p>
          <a:p>
            <a:r>
              <a:rPr lang="en-AU" dirty="0"/>
              <a:t>It seems…					        </a:t>
            </a:r>
          </a:p>
          <a:p>
            <a:r>
              <a:rPr lang="en-AU" dirty="0"/>
              <a:t>It appears…                         </a:t>
            </a:r>
            <a:endParaRPr lang="en-NZ" dirty="0"/>
          </a:p>
          <a:p>
            <a:r>
              <a:rPr lang="en-AU" dirty="0"/>
              <a:t>There is no doubt that…				</a:t>
            </a:r>
            <a:endParaRPr lang="en-NZ" dirty="0"/>
          </a:p>
          <a:p>
            <a:endParaRPr lang="en-AU" b="1" dirty="0"/>
          </a:p>
          <a:p>
            <a:pPr>
              <a:buNone/>
            </a:pPr>
            <a:r>
              <a:rPr lang="en-NZ" b="1" dirty="0"/>
              <a:t>Recommending </a:t>
            </a:r>
          </a:p>
          <a:p>
            <a:r>
              <a:rPr lang="en-AU" dirty="0"/>
              <a:t>It recommended that …			</a:t>
            </a:r>
          </a:p>
          <a:p>
            <a:r>
              <a:rPr lang="en-AU" dirty="0"/>
              <a:t>It is suggested that …</a:t>
            </a:r>
            <a:endParaRPr lang="en-NZ" dirty="0"/>
          </a:p>
        </p:txBody>
      </p:sp>
      <p:pic>
        <p:nvPicPr>
          <p:cNvPr id="4" name="Picture 3"/>
          <p:cNvPicPr>
            <a:picLocks noChangeAspect="1"/>
          </p:cNvPicPr>
          <p:nvPr/>
        </p:nvPicPr>
        <p:blipFill>
          <a:blip r:embed="rId2"/>
          <a:stretch>
            <a:fillRect/>
          </a:stretch>
        </p:blipFill>
        <p:spPr>
          <a:xfrm>
            <a:off x="4648200" y="2590800"/>
            <a:ext cx="3657600" cy="35448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Multi-colored mounds of powder">
            <a:extLst>
              <a:ext uri="{FF2B5EF4-FFF2-40B4-BE49-F238E27FC236}">
                <a16:creationId xmlns:a16="http://schemas.microsoft.com/office/drawing/2014/main" id="{1179975C-3534-46C0-B8CC-325B59DB69DC}"/>
              </a:ext>
            </a:extLst>
          </p:cNvPr>
          <p:cNvPicPr>
            <a:picLocks noChangeAspect="1"/>
          </p:cNvPicPr>
          <p:nvPr/>
        </p:nvPicPr>
        <p:blipFill rotWithShape="1">
          <a:blip r:embed="rId2"/>
          <a:srcRect b="6656"/>
          <a:stretch/>
        </p:blipFill>
        <p:spPr>
          <a:xfrm>
            <a:off x="15" y="858211"/>
            <a:ext cx="9143985" cy="5142539"/>
          </a:xfrm>
          <a:prstGeom prst="rect">
            <a:avLst/>
          </a:prstGeom>
        </p:spPr>
      </p:pic>
      <p:sp>
        <p:nvSpPr>
          <p:cNvPr id="3" name="TextBox 2">
            <a:extLst>
              <a:ext uri="{FF2B5EF4-FFF2-40B4-BE49-F238E27FC236}">
                <a16:creationId xmlns:a16="http://schemas.microsoft.com/office/drawing/2014/main" id="{D15576C3-CC02-4BD4-8F64-86680E3E1CC2}"/>
              </a:ext>
            </a:extLst>
          </p:cNvPr>
          <p:cNvSpPr txBox="1"/>
          <p:nvPr/>
        </p:nvSpPr>
        <p:spPr>
          <a:xfrm>
            <a:off x="3543300" y="3257549"/>
            <a:ext cx="3006670" cy="392415"/>
          </a:xfrm>
          <a:prstGeom prst="rect">
            <a:avLst/>
          </a:prstGeom>
          <a:solidFill>
            <a:schemeClr val="bg2"/>
          </a:solid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hlinkClick r:id="rId3"/>
              </a:rPr>
              <a:t>Academic Phrasebank</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4" name="Rectangle 3">
            <a:extLst>
              <a:ext uri="{FF2B5EF4-FFF2-40B4-BE49-F238E27FC236}">
                <a16:creationId xmlns:a16="http://schemas.microsoft.com/office/drawing/2014/main" id="{23673CEB-46DC-4B62-B5D7-6EEEE60DE4DF}"/>
              </a:ext>
            </a:extLst>
          </p:cNvPr>
          <p:cNvSpPr/>
          <p:nvPr/>
        </p:nvSpPr>
        <p:spPr>
          <a:xfrm>
            <a:off x="685800" y="228600"/>
            <a:ext cx="6583790" cy="584775"/>
          </a:xfrm>
          <a:prstGeom prst="rect">
            <a:avLst/>
          </a:prstGeom>
        </p:spPr>
        <p:txBody>
          <a:bodyPr wrap="none">
            <a:spAutoFit/>
          </a:bodyPr>
          <a:lstStyle/>
          <a:p>
            <a:r>
              <a:rPr lang="en-NZ" sz="3200" b="1" dirty="0"/>
              <a:t>Useful starters for your report writing</a:t>
            </a:r>
          </a:p>
        </p:txBody>
      </p:sp>
    </p:spTree>
    <p:extLst>
      <p:ext uri="{BB962C8B-B14F-4D97-AF65-F5344CB8AC3E}">
        <p14:creationId xmlns:p14="http://schemas.microsoft.com/office/powerpoint/2010/main" val="981203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9"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Picture 2" descr="Top view of colorful popsicles on ice">
            <a:extLst>
              <a:ext uri="{FF2B5EF4-FFF2-40B4-BE49-F238E27FC236}">
                <a16:creationId xmlns:a16="http://schemas.microsoft.com/office/drawing/2014/main" id="{95DD7BB6-4C1C-4C0C-A102-A2F1B2CE28BD}"/>
              </a:ext>
            </a:extLst>
          </p:cNvPr>
          <p:cNvPicPr>
            <a:picLocks noChangeAspect="1"/>
          </p:cNvPicPr>
          <p:nvPr/>
        </p:nvPicPr>
        <p:blipFill rotWithShape="1">
          <a:blip r:embed="rId2"/>
          <a:srcRect l="482" r="2700" b="-1"/>
          <a:stretch/>
        </p:blipFill>
        <p:spPr>
          <a:xfrm>
            <a:off x="15" y="857257"/>
            <a:ext cx="7460297" cy="5143493"/>
          </a:xfrm>
          <a:prstGeom prst="rect">
            <a:avLst/>
          </a:prstGeom>
        </p:spPr>
      </p:pic>
      <p:sp>
        <p:nvSpPr>
          <p:cNvPr id="19" name="Freeform: Shape 18">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239537" y="857250"/>
            <a:ext cx="3904463" cy="51435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1169" y="857250"/>
            <a:ext cx="3782831" cy="51435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022760" y="857250"/>
            <a:ext cx="1897292" cy="51435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id="{E2254C02-2917-4C96-9C62-04776C73A361}"/>
              </a:ext>
            </a:extLst>
          </p:cNvPr>
          <p:cNvSpPr txBox="1"/>
          <p:nvPr/>
        </p:nvSpPr>
        <p:spPr>
          <a:xfrm>
            <a:off x="6035040" y="2899297"/>
            <a:ext cx="2725310" cy="2025047"/>
          </a:xfrm>
          <a:prstGeom prst="rect">
            <a:avLst/>
          </a:prstGeom>
        </p:spPr>
        <p:txBody>
          <a:bodyPr rot="0" spcFirstLastPara="0" vertOverflow="overflow" horzOverflow="overflow" vert="horz" lIns="68580" tIns="34290" rIns="68580" bIns="34290" numCol="1" spcCol="0" rtlCol="0" fromWordArt="0" anchor="t" anchorCtr="0" forceAA="0" compatLnSpc="1">
            <a:prstTxWarp prst="textNoShape">
              <a:avLst/>
            </a:prstTxWarp>
            <a:normAutofit lnSpcReduction="10000"/>
          </a:bodyPr>
          <a:lstStyle/>
          <a:p>
            <a:pPr marL="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power of vocabulary</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685800" rtl="0" eaLnBrk="1" fontAlgn="auto" latinLnBrk="0" hangingPunct="1">
              <a:lnSpc>
                <a:spcPct val="90000"/>
              </a:lnSpc>
              <a:spcBef>
                <a:spcPts val="0"/>
              </a:spcBef>
              <a:spcAft>
                <a:spcPts val="45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Thesaurus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171450" algn="l" defTabSz="685800" rtl="0" eaLnBrk="1" fontAlgn="auto" latinLnBrk="0" hangingPunct="1">
              <a:lnSpc>
                <a:spcPct val="90000"/>
              </a:lnSpc>
              <a:spcBef>
                <a:spcPts val="0"/>
              </a:spcBef>
              <a:spcAft>
                <a:spcPts val="45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150 free dictionaries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677987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14290"/>
            <a:ext cx="8676456" cy="1081110"/>
          </a:xfrm>
        </p:spPr>
        <p:txBody>
          <a:bodyPr>
            <a:normAutofit fontScale="90000"/>
          </a:bodyPr>
          <a:lstStyle/>
          <a:p>
            <a:r>
              <a:rPr lang="en-NZ" dirty="0">
                <a:solidFill>
                  <a:schemeClr val="accent1">
                    <a:lumMod val="75000"/>
                  </a:schemeClr>
                </a:solidFill>
                <a:effectLst/>
                <a:latin typeface="Arial" panose="020B0604020202020204" pitchFamily="34" charset="0"/>
                <a:cs typeface="Arial" panose="020B0604020202020204" pitchFamily="34" charset="0"/>
              </a:rPr>
              <a:t>SUPPORT IDEAS WITH IN-TEXT REFERENCES</a:t>
            </a:r>
          </a:p>
        </p:txBody>
      </p:sp>
      <p:sp>
        <p:nvSpPr>
          <p:cNvPr id="3" name="Content Placeholder 2"/>
          <p:cNvSpPr>
            <a:spLocks noGrp="1"/>
          </p:cNvSpPr>
          <p:nvPr>
            <p:ph idx="1"/>
          </p:nvPr>
        </p:nvSpPr>
        <p:spPr>
          <a:xfrm>
            <a:off x="998141" y="1981200"/>
            <a:ext cx="7615262" cy="5143536"/>
          </a:xfrm>
        </p:spPr>
        <p:txBody>
          <a:bodyPr>
            <a:normAutofit/>
          </a:bodyPr>
          <a:lstStyle/>
          <a:p>
            <a:pPr>
              <a:lnSpc>
                <a:spcPct val="90000"/>
              </a:lnSpc>
            </a:pPr>
            <a:r>
              <a:rPr lang="en-US" sz="3600" dirty="0"/>
              <a:t>By paraphrasing or quoting </a:t>
            </a:r>
          </a:p>
          <a:p>
            <a:pPr>
              <a:lnSpc>
                <a:spcPct val="90000"/>
              </a:lnSpc>
            </a:pPr>
            <a:r>
              <a:rPr lang="en-US" sz="3600" dirty="0"/>
              <a:t>Use appropriate reporting verbs</a:t>
            </a:r>
          </a:p>
          <a:p>
            <a:pPr>
              <a:lnSpc>
                <a:spcPct val="90000"/>
              </a:lnSpc>
            </a:pPr>
            <a:r>
              <a:rPr lang="en-US" sz="3600" dirty="0"/>
              <a:t>Reference is relevant to your text / idea</a:t>
            </a:r>
          </a:p>
          <a:p>
            <a:pPr>
              <a:lnSpc>
                <a:spcPct val="90000"/>
              </a:lnSpc>
            </a:pPr>
            <a:r>
              <a:rPr lang="en-US" sz="3600" dirty="0"/>
              <a:t>Link the reference to the flow of your writing</a:t>
            </a:r>
          </a:p>
          <a:p>
            <a:pPr>
              <a:lnSpc>
                <a:spcPct val="90000"/>
              </a:lnSpc>
            </a:pPr>
            <a:r>
              <a:rPr lang="en-US" sz="3600" dirty="0"/>
              <a:t>Use a variety of ways</a:t>
            </a:r>
          </a:p>
          <a:p>
            <a:endParaRPr lang="en-NZ" sz="3600" dirty="0"/>
          </a:p>
        </p:txBody>
      </p:sp>
    </p:spTree>
    <p:extLst>
      <p:ext uri="{BB962C8B-B14F-4D97-AF65-F5344CB8AC3E}">
        <p14:creationId xmlns:p14="http://schemas.microsoft.com/office/powerpoint/2010/main" val="1808058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Task 2 - Technical Report </a:t>
            </a:r>
          </a:p>
        </p:txBody>
      </p:sp>
      <p:sp>
        <p:nvSpPr>
          <p:cNvPr id="3" name="Content Placeholder 2"/>
          <p:cNvSpPr>
            <a:spLocks noGrp="1"/>
          </p:cNvSpPr>
          <p:nvPr>
            <p:ph sz="quarter" idx="1"/>
          </p:nvPr>
        </p:nvSpPr>
        <p:spPr>
          <a:xfrm>
            <a:off x="457200" y="1600200"/>
            <a:ext cx="7924800" cy="5410200"/>
          </a:xfrm>
        </p:spPr>
        <p:txBody>
          <a:bodyPr>
            <a:normAutofit/>
          </a:bodyPr>
          <a:lstStyle/>
          <a:p>
            <a:r>
              <a:rPr lang="en-NZ" dirty="0"/>
              <a:t>Date Due:  8.30am Tuesday, 25 October 2022</a:t>
            </a:r>
          </a:p>
          <a:p>
            <a:r>
              <a:rPr lang="en-NZ" dirty="0"/>
              <a:t>Mark allocation: 46 marks</a:t>
            </a:r>
          </a:p>
          <a:p>
            <a:r>
              <a:rPr lang="en-NZ" dirty="0"/>
              <a:t>1600-2000 words</a:t>
            </a:r>
          </a:p>
          <a:p>
            <a:r>
              <a:rPr lang="en-NZ" dirty="0"/>
              <a:t>Use the MS Word  for table of contents, references, margin, styles and text formatting</a:t>
            </a:r>
          </a:p>
          <a:p>
            <a:r>
              <a:rPr lang="en-NZ" dirty="0"/>
              <a:t>4 references – APA 7</a:t>
            </a:r>
            <a:r>
              <a:rPr lang="en-NZ" baseline="30000" dirty="0"/>
              <a:t>th</a:t>
            </a:r>
            <a:r>
              <a:rPr lang="en-NZ" dirty="0"/>
              <a:t>  referencing system</a:t>
            </a:r>
          </a:p>
        </p:txBody>
      </p:sp>
      <p:pic>
        <p:nvPicPr>
          <p:cNvPr id="4" name="Picture 3"/>
          <p:cNvPicPr>
            <a:picLocks noChangeAspect="1"/>
          </p:cNvPicPr>
          <p:nvPr/>
        </p:nvPicPr>
        <p:blipFill>
          <a:blip r:embed="rId2"/>
          <a:stretch>
            <a:fillRect/>
          </a:stretch>
        </p:blipFill>
        <p:spPr>
          <a:xfrm>
            <a:off x="2133600" y="4964287"/>
            <a:ext cx="3962400" cy="2209800"/>
          </a:xfrm>
          <a:prstGeom prst="rect">
            <a:avLst/>
          </a:prstGeom>
        </p:spPr>
      </p:pic>
    </p:spTree>
    <p:extLst>
      <p:ext uri="{BB962C8B-B14F-4D97-AF65-F5344CB8AC3E}">
        <p14:creationId xmlns:p14="http://schemas.microsoft.com/office/powerpoint/2010/main" val="2903812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8640"/>
            <a:ext cx="8781288" cy="864096"/>
          </a:xfrm>
        </p:spPr>
        <p:txBody>
          <a:bodyPr>
            <a:normAutofit fontScale="90000"/>
          </a:bodyPr>
          <a:lstStyle/>
          <a:p>
            <a:r>
              <a:rPr lang="en-NZ" b="1" dirty="0">
                <a:effectLst/>
                <a:latin typeface="Arial" panose="020B0604020202020204" pitchFamily="34" charset="0"/>
                <a:cs typeface="Arial" panose="020B0604020202020204" pitchFamily="34" charset="0"/>
              </a:rPr>
              <a:t>IN-TEXT AFTER THE INFORMATION</a:t>
            </a:r>
          </a:p>
        </p:txBody>
      </p:sp>
      <p:sp>
        <p:nvSpPr>
          <p:cNvPr id="3" name="Content Placeholder 2"/>
          <p:cNvSpPr>
            <a:spLocks noGrp="1"/>
          </p:cNvSpPr>
          <p:nvPr>
            <p:ph idx="1"/>
          </p:nvPr>
        </p:nvSpPr>
        <p:spPr>
          <a:xfrm>
            <a:off x="323528" y="980728"/>
            <a:ext cx="8568952" cy="5688632"/>
          </a:xfrm>
        </p:spPr>
        <p:txBody>
          <a:bodyPr>
            <a:normAutofit/>
          </a:bodyPr>
          <a:lstStyle/>
          <a:p>
            <a:r>
              <a:rPr lang="en-NZ" b="1" dirty="0"/>
              <a:t>Quote</a:t>
            </a:r>
          </a:p>
          <a:p>
            <a:pPr marL="82296" indent="0">
              <a:buNone/>
            </a:pPr>
            <a:r>
              <a:rPr lang="en-NZ" dirty="0"/>
              <a:t>“The use of social media is actually strengthening language, and that language is always evolving, and technology is a healthy part of that evolution” </a:t>
            </a:r>
            <a:r>
              <a:rPr lang="en-NZ" dirty="0">
                <a:solidFill>
                  <a:srgbClr val="FF0000"/>
                </a:solidFill>
              </a:rPr>
              <a:t>(</a:t>
            </a:r>
            <a:r>
              <a:rPr lang="en-NZ" b="1" dirty="0" err="1">
                <a:solidFill>
                  <a:srgbClr val="FF0000"/>
                </a:solidFill>
              </a:rPr>
              <a:t>Tennore</a:t>
            </a:r>
            <a:r>
              <a:rPr lang="en-NZ" b="1" dirty="0">
                <a:solidFill>
                  <a:srgbClr val="FF0000"/>
                </a:solidFill>
              </a:rPr>
              <a:t>, 2014, para. 2</a:t>
            </a:r>
            <a:r>
              <a:rPr lang="en-NZ" dirty="0">
                <a:solidFill>
                  <a:srgbClr val="FF0000"/>
                </a:solidFill>
              </a:rPr>
              <a:t>).</a:t>
            </a:r>
          </a:p>
          <a:p>
            <a:r>
              <a:rPr lang="en-NZ" b="1" dirty="0"/>
              <a:t>Paraphrase</a:t>
            </a:r>
          </a:p>
          <a:p>
            <a:pPr marL="82296" indent="0">
              <a:buNone/>
            </a:pPr>
            <a:r>
              <a:rPr lang="en-NZ" dirty="0"/>
              <a:t>A focus on social media leads to an impoverishment of face-to-face communication skills and then builds a false sense of connectivity </a:t>
            </a:r>
            <a:r>
              <a:rPr lang="en-NZ" b="1" dirty="0">
                <a:solidFill>
                  <a:srgbClr val="FF0000"/>
                </a:solidFill>
              </a:rPr>
              <a:t>(</a:t>
            </a:r>
            <a:r>
              <a:rPr lang="en-NZ" b="1" dirty="0" err="1">
                <a:solidFill>
                  <a:srgbClr val="FF0000"/>
                </a:solidFill>
              </a:rPr>
              <a:t>Amritz</a:t>
            </a:r>
            <a:r>
              <a:rPr lang="en-NZ" b="1" dirty="0">
                <a:solidFill>
                  <a:srgbClr val="FF0000"/>
                </a:solidFill>
              </a:rPr>
              <a:t>, 2014</a:t>
            </a:r>
            <a:r>
              <a:rPr lang="en-NZ" dirty="0">
                <a:solidFill>
                  <a:srgbClr val="FF0000"/>
                </a:solidFill>
              </a:rPr>
              <a:t>).</a:t>
            </a:r>
          </a:p>
          <a:p>
            <a:pPr marL="82296" indent="0">
              <a:buNone/>
            </a:pPr>
            <a:endParaRPr lang="en-NZ" b="1" dirty="0"/>
          </a:p>
        </p:txBody>
      </p:sp>
    </p:spTree>
    <p:extLst>
      <p:ext uri="{BB962C8B-B14F-4D97-AF65-F5344CB8AC3E}">
        <p14:creationId xmlns:p14="http://schemas.microsoft.com/office/powerpoint/2010/main" val="524005493"/>
      </p:ext>
    </p:extLst>
  </p:cSld>
  <p:clrMapOvr>
    <a:masterClrMapping/>
  </p:clrMapOvr>
  <p:transition>
    <p:comb/>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0"/>
            <a:ext cx="8305800" cy="1066800"/>
          </a:xfrm>
        </p:spPr>
        <p:txBody>
          <a:bodyPr>
            <a:normAutofit/>
          </a:bodyPr>
          <a:lstStyle/>
          <a:p>
            <a:r>
              <a:rPr lang="en-US" sz="3600" b="1" dirty="0"/>
              <a:t>Using reporting verbs </a:t>
            </a:r>
            <a:endParaRPr lang="en-US" sz="3600" dirty="0"/>
          </a:p>
        </p:txBody>
      </p:sp>
      <p:sp>
        <p:nvSpPr>
          <p:cNvPr id="25603" name="Rectangle 3"/>
          <p:cNvSpPr>
            <a:spLocks noGrp="1" noChangeArrowheads="1"/>
          </p:cNvSpPr>
          <p:nvPr>
            <p:ph sz="quarter" idx="1"/>
          </p:nvPr>
        </p:nvSpPr>
        <p:spPr>
          <a:xfrm>
            <a:off x="285750" y="1295400"/>
            <a:ext cx="9072563" cy="5776913"/>
          </a:xfrm>
        </p:spPr>
        <p:txBody>
          <a:bodyPr/>
          <a:lstStyle/>
          <a:p>
            <a:pPr>
              <a:lnSpc>
                <a:spcPct val="80000"/>
              </a:lnSpc>
            </a:pPr>
            <a:r>
              <a:rPr lang="en-US" sz="2800" b="1" dirty="0"/>
              <a:t>Beginning of sentence examples:</a:t>
            </a:r>
            <a:endParaRPr lang="en-US" sz="2800" dirty="0"/>
          </a:p>
          <a:p>
            <a:pPr>
              <a:buFontTx/>
              <a:buNone/>
            </a:pPr>
            <a:r>
              <a:rPr lang="en-NZ" sz="2800" b="1" dirty="0"/>
              <a:t>	Some verbs are neutral: </a:t>
            </a:r>
          </a:p>
          <a:p>
            <a:r>
              <a:rPr lang="en-NZ" sz="2800" dirty="0"/>
              <a:t>Smith (2014) describes social media as …...</a:t>
            </a:r>
            <a:br>
              <a:rPr lang="en-NZ" sz="2800" dirty="0"/>
            </a:br>
            <a:r>
              <a:rPr lang="en-NZ" sz="2800" dirty="0" err="1"/>
              <a:t>Hanke</a:t>
            </a:r>
            <a:r>
              <a:rPr lang="en-NZ" sz="2800" dirty="0"/>
              <a:t> (2018) states “…………..” (p.1)</a:t>
            </a:r>
            <a:br>
              <a:rPr lang="en-NZ" sz="2800" dirty="0"/>
            </a:br>
            <a:r>
              <a:rPr lang="en-NZ" sz="2800" dirty="0"/>
              <a:t>Green (2012) defines social media as…..</a:t>
            </a:r>
          </a:p>
          <a:p>
            <a:pPr>
              <a:buFontTx/>
              <a:buNone/>
            </a:pPr>
            <a:br>
              <a:rPr lang="en-US" sz="2800" dirty="0"/>
            </a:br>
            <a:r>
              <a:rPr lang="en-NZ" sz="2800" b="1" dirty="0"/>
              <a:t>Some verbs draw attention to the author's viewpoint:</a:t>
            </a:r>
          </a:p>
          <a:p>
            <a:r>
              <a:rPr lang="en-NZ" sz="2800" dirty="0"/>
              <a:t>Harris (2017) argues...</a:t>
            </a:r>
            <a:br>
              <a:rPr lang="en-NZ" sz="2800" dirty="0"/>
            </a:br>
            <a:r>
              <a:rPr lang="en-NZ" sz="2800" dirty="0"/>
              <a:t>O'Neill (2016) disputed...</a:t>
            </a:r>
            <a:br>
              <a:rPr lang="en-NZ" sz="2800" dirty="0"/>
            </a:br>
            <a:r>
              <a:rPr lang="en-NZ" sz="2800" dirty="0"/>
              <a:t>Jackson (2013) conceded...</a:t>
            </a:r>
          </a:p>
          <a:p>
            <a:pPr>
              <a:lnSpc>
                <a:spcPct val="80000"/>
              </a:lnSpc>
            </a:pP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blinds(horizontal)">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blinds(horizontal)">
                                      <p:cBhvr>
                                        <p:cTn id="12" dur="500"/>
                                        <p:tgtEl>
                                          <p:spTgt spid="25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blinds(horizontal)">
                                      <p:cBhvr>
                                        <p:cTn id="17" dur="500"/>
                                        <p:tgtEl>
                                          <p:spTgt spid="256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5603">
                                            <p:txEl>
                                              <p:pRg st="3" end="3"/>
                                            </p:txEl>
                                          </p:spTgt>
                                        </p:tgtEl>
                                        <p:attrNameLst>
                                          <p:attrName>style.visibility</p:attrName>
                                        </p:attrNameLst>
                                      </p:cBhvr>
                                      <p:to>
                                        <p:strVal val="visible"/>
                                      </p:to>
                                    </p:set>
                                    <p:animEffect transition="in" filter="blinds(horizontal)">
                                      <p:cBhvr>
                                        <p:cTn id="22" dur="500"/>
                                        <p:tgtEl>
                                          <p:spTgt spid="256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5603">
                                            <p:txEl>
                                              <p:pRg st="4" end="4"/>
                                            </p:txEl>
                                          </p:spTgt>
                                        </p:tgtEl>
                                        <p:attrNameLst>
                                          <p:attrName>style.visibility</p:attrName>
                                        </p:attrNameLst>
                                      </p:cBhvr>
                                      <p:to>
                                        <p:strVal val="visible"/>
                                      </p:to>
                                    </p:set>
                                    <p:animEffect transition="in" filter="blinds(horizontal)">
                                      <p:cBhvr>
                                        <p:cTn id="27" dur="500"/>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Content Placeholder 2"/>
          <p:cNvSpPr>
            <a:spLocks noGrp="1"/>
          </p:cNvSpPr>
          <p:nvPr>
            <p:ph idx="4294967295"/>
          </p:nvPr>
        </p:nvSpPr>
        <p:spPr>
          <a:xfrm>
            <a:off x="0" y="381000"/>
            <a:ext cx="8382000" cy="5976938"/>
          </a:xfrm>
        </p:spPr>
        <p:txBody>
          <a:bodyPr>
            <a:noAutofit/>
          </a:bodyPr>
          <a:lstStyle/>
          <a:p>
            <a:r>
              <a:rPr lang="en-NZ" sz="3200" b="1" dirty="0"/>
              <a:t>Some verbs give information about the author's work:</a:t>
            </a:r>
          </a:p>
          <a:p>
            <a:pPr>
              <a:buNone/>
            </a:pPr>
            <a:r>
              <a:rPr lang="en-NZ" sz="3200" dirty="0"/>
              <a:t>	Holmes (2018) investigated...</a:t>
            </a:r>
            <a:br>
              <a:rPr lang="en-NZ" sz="3200" dirty="0"/>
            </a:br>
            <a:r>
              <a:rPr lang="en-NZ" sz="3200" dirty="0"/>
              <a:t>Church (2015) evaluated...</a:t>
            </a:r>
            <a:br>
              <a:rPr lang="en-NZ" sz="3200" dirty="0"/>
            </a:br>
            <a:r>
              <a:rPr lang="en-NZ" sz="3200" dirty="0"/>
              <a:t>McColl (2012) estimated...</a:t>
            </a:r>
          </a:p>
          <a:p>
            <a:pPr>
              <a:buNone/>
            </a:pPr>
            <a:endParaRPr lang="en-NZ" sz="3200" dirty="0"/>
          </a:p>
          <a:p>
            <a:r>
              <a:rPr lang="en-NZ" sz="3200" b="1" dirty="0"/>
              <a:t>Some verbs highlight the author's viewpoint:</a:t>
            </a:r>
          </a:p>
          <a:p>
            <a:pPr>
              <a:buNone/>
            </a:pPr>
            <a:r>
              <a:rPr lang="en-NZ" sz="3200" dirty="0"/>
              <a:t>	Brown (2011) believes...</a:t>
            </a:r>
            <a:br>
              <a:rPr lang="en-NZ" sz="3200" dirty="0"/>
            </a:br>
            <a:r>
              <a:rPr lang="en-NZ" sz="3200" dirty="0"/>
              <a:t>McAllister (2016) recognised...</a:t>
            </a:r>
            <a:br>
              <a:rPr lang="en-NZ" sz="3200" dirty="0"/>
            </a:br>
            <a:r>
              <a:rPr lang="en-NZ" sz="3200" dirty="0"/>
              <a:t>Smith (2014) predicted...</a:t>
            </a:r>
          </a:p>
          <a:p>
            <a:endParaRPr lang="en-NZ"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fade">
                                      <p:cBhvr>
                                        <p:cTn id="7" dur="1000"/>
                                        <p:tgtEl>
                                          <p:spTgt spid="23554">
                                            <p:txEl>
                                              <p:pRg st="0" end="0"/>
                                            </p:txEl>
                                          </p:spTgt>
                                        </p:tgtEl>
                                      </p:cBhvr>
                                    </p:animEffect>
                                    <p:anim calcmode="lin" valueType="num">
                                      <p:cBhvr>
                                        <p:cTn id="8" dur="1000" fill="hold"/>
                                        <p:tgtEl>
                                          <p:spTgt spid="2355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5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3554">
                                            <p:txEl>
                                              <p:pRg st="1" end="1"/>
                                            </p:txEl>
                                          </p:spTgt>
                                        </p:tgtEl>
                                        <p:attrNameLst>
                                          <p:attrName>style.visibility</p:attrName>
                                        </p:attrNameLst>
                                      </p:cBhvr>
                                      <p:to>
                                        <p:strVal val="visible"/>
                                      </p:to>
                                    </p:set>
                                    <p:animEffect transition="in" filter="fade">
                                      <p:cBhvr>
                                        <p:cTn id="14" dur="1000"/>
                                        <p:tgtEl>
                                          <p:spTgt spid="23554">
                                            <p:txEl>
                                              <p:pRg st="1" end="1"/>
                                            </p:txEl>
                                          </p:spTgt>
                                        </p:tgtEl>
                                      </p:cBhvr>
                                    </p:animEffect>
                                    <p:anim calcmode="lin" valueType="num">
                                      <p:cBhvr>
                                        <p:cTn id="15" dur="1000" fill="hold"/>
                                        <p:tgtEl>
                                          <p:spTgt spid="2355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55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3554">
                                            <p:txEl>
                                              <p:pRg st="3" end="3"/>
                                            </p:txEl>
                                          </p:spTgt>
                                        </p:tgtEl>
                                        <p:attrNameLst>
                                          <p:attrName>style.visibility</p:attrName>
                                        </p:attrNameLst>
                                      </p:cBhvr>
                                      <p:to>
                                        <p:strVal val="visible"/>
                                      </p:to>
                                    </p:set>
                                    <p:animEffect transition="in" filter="fade">
                                      <p:cBhvr>
                                        <p:cTn id="21" dur="1000"/>
                                        <p:tgtEl>
                                          <p:spTgt spid="23554">
                                            <p:txEl>
                                              <p:pRg st="3" end="3"/>
                                            </p:txEl>
                                          </p:spTgt>
                                        </p:tgtEl>
                                      </p:cBhvr>
                                    </p:animEffect>
                                    <p:anim calcmode="lin" valueType="num">
                                      <p:cBhvr>
                                        <p:cTn id="22" dur="1000" fill="hold"/>
                                        <p:tgtEl>
                                          <p:spTgt spid="2355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355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3554">
                                            <p:txEl>
                                              <p:pRg st="4" end="4"/>
                                            </p:txEl>
                                          </p:spTgt>
                                        </p:tgtEl>
                                        <p:attrNameLst>
                                          <p:attrName>style.visibility</p:attrName>
                                        </p:attrNameLst>
                                      </p:cBhvr>
                                      <p:to>
                                        <p:strVal val="visible"/>
                                      </p:to>
                                    </p:set>
                                    <p:animEffect transition="in" filter="fade">
                                      <p:cBhvr>
                                        <p:cTn id="28" dur="1000"/>
                                        <p:tgtEl>
                                          <p:spTgt spid="23554">
                                            <p:txEl>
                                              <p:pRg st="4" end="4"/>
                                            </p:txEl>
                                          </p:spTgt>
                                        </p:tgtEl>
                                      </p:cBhvr>
                                    </p:animEffect>
                                    <p:anim calcmode="lin" valueType="num">
                                      <p:cBhvr>
                                        <p:cTn id="29" dur="1000" fill="hold"/>
                                        <p:tgtEl>
                                          <p:spTgt spid="2355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355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411162"/>
          </a:xfrm>
        </p:spPr>
        <p:txBody>
          <a:bodyPr>
            <a:normAutofit fontScale="90000"/>
          </a:bodyPr>
          <a:lstStyle/>
          <a:p>
            <a:r>
              <a:rPr lang="en-NZ" dirty="0"/>
              <a:t>Example of a chart</a:t>
            </a:r>
          </a:p>
        </p:txBody>
      </p:sp>
      <p:pic>
        <p:nvPicPr>
          <p:cNvPr id="4" name="Content Placeholder 3"/>
          <p:cNvPicPr>
            <a:picLocks noGrp="1" noChangeAspect="1"/>
          </p:cNvPicPr>
          <p:nvPr>
            <p:ph sz="quarter" idx="1"/>
          </p:nvPr>
        </p:nvPicPr>
        <p:blipFill>
          <a:blip r:embed="rId2"/>
          <a:stretch>
            <a:fillRect/>
          </a:stretch>
        </p:blipFill>
        <p:spPr>
          <a:xfrm>
            <a:off x="1600200" y="876300"/>
            <a:ext cx="4495800" cy="3725863"/>
          </a:xfrm>
          <a:prstGeom prst="rect">
            <a:avLst/>
          </a:prstGeom>
        </p:spPr>
      </p:pic>
      <p:sp>
        <p:nvSpPr>
          <p:cNvPr id="5" name="TextBox 4"/>
          <p:cNvSpPr txBox="1"/>
          <p:nvPr/>
        </p:nvSpPr>
        <p:spPr>
          <a:xfrm>
            <a:off x="762000" y="4792663"/>
            <a:ext cx="762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1" u="none" strike="noStrike" kern="1200" cap="none" spc="0" normalizeH="0" baseline="0" noProof="0" dirty="0">
                <a:ln>
                  <a:noFill/>
                </a:ln>
                <a:solidFill>
                  <a:prstClr val="black"/>
                </a:solidFill>
                <a:effectLst/>
                <a:uLnTx/>
                <a:uFillTx/>
                <a:latin typeface="Arial"/>
                <a:ea typeface="+mn-ea"/>
                <a:cs typeface="+mn-cs"/>
              </a:rPr>
              <a:t>Figure 1</a:t>
            </a:r>
            <a:r>
              <a:rPr kumimoji="0" lang="en-NZ" sz="1600" b="0" i="0" u="none" strike="noStrike" kern="1200" cap="none" spc="0" normalizeH="0" baseline="0" noProof="0" dirty="0">
                <a:ln>
                  <a:noFill/>
                </a:ln>
                <a:solidFill>
                  <a:prstClr val="black"/>
                </a:solidFill>
                <a:effectLst/>
                <a:uLnTx/>
                <a:uFillTx/>
                <a:latin typeface="Arial"/>
                <a:ea typeface="+mn-ea"/>
                <a:cs typeface="+mn-cs"/>
              </a:rPr>
              <a:t>. Freedom of information on internet (Mortensen, 2018, para. 2) </a:t>
            </a:r>
          </a:p>
        </p:txBody>
      </p:sp>
      <p:sp>
        <p:nvSpPr>
          <p:cNvPr id="6" name="TextBox 5"/>
          <p:cNvSpPr txBox="1"/>
          <p:nvPr/>
        </p:nvSpPr>
        <p:spPr>
          <a:xfrm>
            <a:off x="609600" y="5321717"/>
            <a:ext cx="7315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Arial"/>
                <a:ea typeface="+mn-ea"/>
                <a:cs typeface="+mn-cs"/>
              </a:rPr>
              <a:t>Figure 1 shows that there are freedom of information in terms of secrecy, radical transparency, autonomy, conspiracy and justice. It is important that people have the rights of having freedom of information globally.</a:t>
            </a:r>
          </a:p>
        </p:txBody>
      </p:sp>
    </p:spTree>
    <p:extLst>
      <p:ext uri="{BB962C8B-B14F-4D97-AF65-F5344CB8AC3E}">
        <p14:creationId xmlns:p14="http://schemas.microsoft.com/office/powerpoint/2010/main" val="4183852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3206E-223F-4030-B574-8FDBA0327D8C}"/>
              </a:ext>
            </a:extLst>
          </p:cNvPr>
          <p:cNvSpPr>
            <a:spLocks noGrp="1"/>
          </p:cNvSpPr>
          <p:nvPr>
            <p:ph type="title"/>
          </p:nvPr>
        </p:nvSpPr>
        <p:spPr/>
        <p:txBody>
          <a:bodyPr/>
          <a:lstStyle/>
          <a:p>
            <a:r>
              <a:rPr lang="en-NZ" dirty="0"/>
              <a:t>Example of a table</a:t>
            </a:r>
          </a:p>
        </p:txBody>
      </p:sp>
      <p:sp>
        <p:nvSpPr>
          <p:cNvPr id="3" name="Content Placeholder 2">
            <a:extLst>
              <a:ext uri="{FF2B5EF4-FFF2-40B4-BE49-F238E27FC236}">
                <a16:creationId xmlns:a16="http://schemas.microsoft.com/office/drawing/2014/main" id="{4907FC05-80A8-4FC7-9896-C6DDE9804C7B}"/>
              </a:ext>
            </a:extLst>
          </p:cNvPr>
          <p:cNvSpPr>
            <a:spLocks noGrp="1"/>
          </p:cNvSpPr>
          <p:nvPr>
            <p:ph sz="quarter" idx="1"/>
          </p:nvPr>
        </p:nvSpPr>
        <p:spPr>
          <a:xfrm>
            <a:off x="457200" y="1417638"/>
            <a:ext cx="8153400" cy="5056314"/>
          </a:xfrm>
        </p:spPr>
        <p:txBody>
          <a:bodyPr/>
          <a:lstStyle/>
          <a:p>
            <a:pPr marL="0" indent="0">
              <a:buNone/>
            </a:pPr>
            <a:r>
              <a:rPr lang="en-NZ" i="1" dirty="0"/>
              <a:t>Table 4. </a:t>
            </a:r>
            <a:r>
              <a:rPr lang="en-NZ" dirty="0"/>
              <a:t>Trello Board Layout (Informatics, 2020, para. 2).</a:t>
            </a:r>
          </a:p>
          <a:p>
            <a:endParaRPr lang="en-NZ" dirty="0"/>
          </a:p>
        </p:txBody>
      </p:sp>
      <p:pic>
        <p:nvPicPr>
          <p:cNvPr id="4" name="Picture 3">
            <a:extLst>
              <a:ext uri="{FF2B5EF4-FFF2-40B4-BE49-F238E27FC236}">
                <a16:creationId xmlns:a16="http://schemas.microsoft.com/office/drawing/2014/main" id="{2D0243D9-8E95-42FA-845E-6C2BEE16D258}"/>
              </a:ext>
            </a:extLst>
          </p:cNvPr>
          <p:cNvPicPr>
            <a:picLocks noChangeAspect="1"/>
          </p:cNvPicPr>
          <p:nvPr/>
        </p:nvPicPr>
        <p:blipFill>
          <a:blip r:embed="rId3"/>
          <a:stretch>
            <a:fillRect/>
          </a:stretch>
        </p:blipFill>
        <p:spPr>
          <a:xfrm>
            <a:off x="457200" y="2133600"/>
            <a:ext cx="7986532" cy="3548332"/>
          </a:xfrm>
          <a:prstGeom prst="rect">
            <a:avLst/>
          </a:prstGeom>
        </p:spPr>
      </p:pic>
    </p:spTree>
    <p:extLst>
      <p:ext uri="{BB962C8B-B14F-4D97-AF65-F5344CB8AC3E}">
        <p14:creationId xmlns:p14="http://schemas.microsoft.com/office/powerpoint/2010/main" val="3910729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600" b="1" dirty="0">
                <a:effectLst/>
                <a:latin typeface="Arial" panose="020B0604020202020204" pitchFamily="34" charset="0"/>
                <a:cs typeface="Arial" panose="020B0604020202020204" pitchFamily="34" charset="0"/>
              </a:rPr>
              <a:t>REFERENCE LIST</a:t>
            </a:r>
          </a:p>
        </p:txBody>
      </p:sp>
      <p:sp>
        <p:nvSpPr>
          <p:cNvPr id="5" name="Content Placeholder 4"/>
          <p:cNvSpPr>
            <a:spLocks noGrp="1"/>
          </p:cNvSpPr>
          <p:nvPr>
            <p:ph idx="1"/>
          </p:nvPr>
        </p:nvSpPr>
        <p:spPr/>
        <p:txBody>
          <a:bodyPr/>
          <a:lstStyle/>
          <a:p>
            <a:r>
              <a:rPr lang="en-NZ" dirty="0"/>
              <a:t>Author,  Initials of names</a:t>
            </a:r>
          </a:p>
          <a:p>
            <a:r>
              <a:rPr lang="en-NZ" dirty="0"/>
              <a:t>Year ( or  date)</a:t>
            </a:r>
          </a:p>
          <a:p>
            <a:r>
              <a:rPr lang="en-NZ" dirty="0"/>
              <a:t>Title of article/ book</a:t>
            </a:r>
          </a:p>
          <a:p>
            <a:r>
              <a:rPr lang="en-NZ" dirty="0"/>
              <a:t>Place of publication</a:t>
            </a:r>
          </a:p>
          <a:p>
            <a:r>
              <a:rPr lang="en-NZ" dirty="0"/>
              <a:t>Name of publisher</a:t>
            </a:r>
          </a:p>
          <a:p>
            <a:r>
              <a:rPr lang="en-NZ" dirty="0"/>
              <a:t>Volume, issue, pages ( journal article)</a:t>
            </a:r>
          </a:p>
          <a:p>
            <a:r>
              <a:rPr lang="en-NZ" dirty="0"/>
              <a:t>Retrieval link ( if online)</a:t>
            </a:r>
          </a:p>
          <a:p>
            <a:endParaRPr lang="en-NZ" dirty="0"/>
          </a:p>
        </p:txBody>
      </p:sp>
    </p:spTree>
    <p:extLst>
      <p:ext uri="{BB962C8B-B14F-4D97-AF65-F5344CB8AC3E}">
        <p14:creationId xmlns:p14="http://schemas.microsoft.com/office/powerpoint/2010/main" val="1421264246"/>
      </p:ext>
    </p:extLst>
  </p:cSld>
  <p:clrMapOvr>
    <a:masterClrMapping/>
  </p:clrMapOvr>
  <p:transition>
    <p:comb/>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274320"/>
            <a:ext cx="7530040" cy="1143000"/>
          </a:xfrm>
        </p:spPr>
        <p:txBody>
          <a:bodyPr>
            <a:normAutofit/>
          </a:bodyPr>
          <a:lstStyle/>
          <a:p>
            <a:r>
              <a:rPr lang="en-NZ" dirty="0">
                <a:effectLst/>
              </a:rPr>
              <a:t>REFERENCE LIST FOR A BOOK?</a:t>
            </a:r>
          </a:p>
        </p:txBody>
      </p:sp>
      <p:sp>
        <p:nvSpPr>
          <p:cNvPr id="3" name="Content Placeholder 2"/>
          <p:cNvSpPr>
            <a:spLocks noGrp="1"/>
          </p:cNvSpPr>
          <p:nvPr>
            <p:ph sz="half" idx="1"/>
          </p:nvPr>
        </p:nvSpPr>
        <p:spPr>
          <a:xfrm>
            <a:off x="1187624" y="1844824"/>
            <a:ext cx="3456384" cy="4303400"/>
          </a:xfrm>
        </p:spPr>
        <p:txBody>
          <a:bodyPr>
            <a:normAutofit/>
          </a:bodyPr>
          <a:lstStyle/>
          <a:p>
            <a:r>
              <a:rPr lang="en-NZ" b="1" dirty="0"/>
              <a:t>Book Hardcover, 177 pages</a:t>
            </a:r>
          </a:p>
          <a:p>
            <a:r>
              <a:rPr lang="en-NZ" b="1" dirty="0"/>
              <a:t>Published October 12th 2006 by Silicon Press, Summit, NJ, USA</a:t>
            </a:r>
          </a:p>
          <a:p>
            <a:r>
              <a:rPr lang="en-NZ" b="1" dirty="0"/>
              <a:t>Author: Edward Amoroso</a:t>
            </a:r>
          </a:p>
          <a:p>
            <a:endParaRPr lang="en-NZ" dirty="0"/>
          </a:p>
        </p:txBody>
      </p:sp>
      <p:pic>
        <p:nvPicPr>
          <p:cNvPr id="6" name="Content Placeholder 5"/>
          <p:cNvPicPr>
            <a:picLocks noGrp="1" noChangeAspect="1"/>
          </p:cNvPicPr>
          <p:nvPr>
            <p:ph sz="half" idx="2"/>
          </p:nvPr>
        </p:nvPicPr>
        <p:blipFill>
          <a:blip r:embed="rId2"/>
          <a:stretch>
            <a:fillRect/>
          </a:stretch>
        </p:blipFill>
        <p:spPr>
          <a:xfrm>
            <a:off x="5796136" y="2492896"/>
            <a:ext cx="2209800" cy="3295650"/>
          </a:xfrm>
          <a:prstGeom prst="rect">
            <a:avLst/>
          </a:prstGeom>
        </p:spPr>
      </p:pic>
    </p:spTree>
    <p:extLst>
      <p:ext uri="{BB962C8B-B14F-4D97-AF65-F5344CB8AC3E}">
        <p14:creationId xmlns:p14="http://schemas.microsoft.com/office/powerpoint/2010/main" val="3875357975"/>
      </p:ext>
    </p:extLst>
  </p:cSld>
  <p:clrMapOvr>
    <a:masterClrMapping/>
  </p:clrMapOvr>
  <p:transition>
    <p:comb/>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1042988" y="549275"/>
            <a:ext cx="8101012" cy="5699125"/>
          </a:xfrm>
        </p:spPr>
        <p:txBody>
          <a:bodyPr>
            <a:normAutofit/>
          </a:bodyPr>
          <a:lstStyle/>
          <a:p>
            <a:pPr marL="82296" indent="0">
              <a:buNone/>
            </a:pPr>
            <a:endParaRPr lang="en-NZ" sz="3600" dirty="0"/>
          </a:p>
          <a:p>
            <a:pPr marL="82296" indent="0">
              <a:buNone/>
            </a:pPr>
            <a:r>
              <a:rPr lang="en-NZ" sz="3600" b="1" dirty="0">
                <a:solidFill>
                  <a:schemeClr val="accent1">
                    <a:lumMod val="75000"/>
                  </a:schemeClr>
                </a:solidFill>
                <a:latin typeface="Arial" panose="020B0604020202020204" pitchFamily="34" charset="0"/>
                <a:cs typeface="Arial" panose="020B0604020202020204" pitchFamily="34" charset="0"/>
              </a:rPr>
              <a:t>REFERENCE LIST</a:t>
            </a:r>
          </a:p>
          <a:p>
            <a:endParaRPr lang="en-NZ" sz="3600" dirty="0"/>
          </a:p>
          <a:p>
            <a:pPr marL="82296" indent="0">
              <a:buNone/>
            </a:pPr>
            <a:r>
              <a:rPr lang="en-NZ" sz="3600" dirty="0"/>
              <a:t> Amoroso, E. (2006). </a:t>
            </a:r>
            <a:r>
              <a:rPr lang="en-NZ" sz="3600" i="1" dirty="0"/>
              <a:t>Cyber security</a:t>
            </a:r>
            <a:r>
              <a:rPr lang="en-NZ" sz="3600" dirty="0"/>
              <a:t>. Silicon Press.</a:t>
            </a:r>
          </a:p>
          <a:p>
            <a:pPr marL="82296" indent="0">
              <a:buNone/>
            </a:pPr>
            <a:endParaRPr lang="en-NZ" sz="3600" dirty="0"/>
          </a:p>
          <a:p>
            <a:pPr marL="82296" indent="0">
              <a:buNone/>
            </a:pPr>
            <a:endParaRPr lang="en-NZ" sz="3600" dirty="0"/>
          </a:p>
        </p:txBody>
      </p:sp>
    </p:spTree>
    <p:extLst>
      <p:ext uri="{BB962C8B-B14F-4D97-AF65-F5344CB8AC3E}">
        <p14:creationId xmlns:p14="http://schemas.microsoft.com/office/powerpoint/2010/main" val="1360074689"/>
      </p:ext>
    </p:extLst>
  </p:cSld>
  <p:clrMapOvr>
    <a:masterClrMapping/>
  </p:clrMapOvr>
  <p:transition>
    <p:comb/>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 y="274638"/>
            <a:ext cx="8991600" cy="1630362"/>
          </a:xfrm>
        </p:spPr>
        <p:txBody>
          <a:bodyPr>
            <a:noAutofit/>
          </a:bodyPr>
          <a:lstStyle/>
          <a:p>
            <a:r>
              <a:rPr lang="en-NZ" sz="2800" b="1" dirty="0">
                <a:solidFill>
                  <a:schemeClr val="accent1">
                    <a:lumMod val="75000"/>
                  </a:schemeClr>
                </a:solidFill>
                <a:effectLst/>
                <a:latin typeface="Arial" panose="020B0604020202020204" pitchFamily="34" charset="0"/>
                <a:cs typeface="Arial" panose="020B0604020202020204" pitchFamily="34" charset="0"/>
              </a:rPr>
              <a:t>       REFERENCE LIST FOR A JOURNAL ARTICLE</a:t>
            </a:r>
          </a:p>
        </p:txBody>
      </p:sp>
      <p:sp>
        <p:nvSpPr>
          <p:cNvPr id="6" name="Content Placeholder 5"/>
          <p:cNvSpPr>
            <a:spLocks noGrp="1"/>
          </p:cNvSpPr>
          <p:nvPr>
            <p:ph idx="1"/>
          </p:nvPr>
        </p:nvSpPr>
        <p:spPr>
          <a:xfrm>
            <a:off x="381000" y="2667000"/>
            <a:ext cx="8552688" cy="3581400"/>
          </a:xfrm>
        </p:spPr>
        <p:txBody>
          <a:bodyPr>
            <a:normAutofit/>
          </a:bodyPr>
          <a:lstStyle/>
          <a:p>
            <a:r>
              <a:rPr lang="en-NZ" dirty="0"/>
              <a:t>Porter, A. J. &amp; </a:t>
            </a:r>
            <a:r>
              <a:rPr lang="en-NZ" dirty="0" err="1"/>
              <a:t>Hellsten</a:t>
            </a:r>
            <a:r>
              <a:rPr lang="en-NZ" dirty="0"/>
              <a:t>, I. (2014). Investigating participatory dynamics through social media using a multi-determinant “frame” approach: The case of </a:t>
            </a:r>
            <a:r>
              <a:rPr lang="en-NZ" dirty="0" err="1"/>
              <a:t>climategate</a:t>
            </a:r>
            <a:r>
              <a:rPr lang="en-NZ" dirty="0"/>
              <a:t>. </a:t>
            </a:r>
            <a:r>
              <a:rPr lang="en-NZ" i="1" dirty="0"/>
              <a:t>Journal of Computer-Mediated Communication, 19</a:t>
            </a:r>
            <a:r>
              <a:rPr lang="en-NZ" dirty="0"/>
              <a:t>(4), 1024–1041. </a:t>
            </a:r>
            <a:r>
              <a:rPr lang="en-NZ" dirty="0">
                <a:hlinkClick r:id="rId3"/>
              </a:rPr>
              <a:t>https://doi.org/10.1111/jcc4.12065</a:t>
            </a:r>
            <a:endParaRPr lang="en-NZ" dirty="0"/>
          </a:p>
          <a:p>
            <a:pPr marL="82296" indent="0">
              <a:buNone/>
            </a:pPr>
            <a:endParaRPr lang="en-NZ" dirty="0"/>
          </a:p>
        </p:txBody>
      </p:sp>
    </p:spTree>
    <p:extLst>
      <p:ext uri="{BB962C8B-B14F-4D97-AF65-F5344CB8AC3E}">
        <p14:creationId xmlns:p14="http://schemas.microsoft.com/office/powerpoint/2010/main" val="3040368681"/>
      </p:ext>
    </p:extLst>
  </p:cSld>
  <p:clrMapOvr>
    <a:masterClrMapping/>
  </p:clrMapOvr>
  <p:transition>
    <p:comb/>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3600" dirty="0">
                <a:solidFill>
                  <a:srgbClr val="002060"/>
                </a:solidFill>
                <a:latin typeface="Arial" panose="020B0604020202020204" pitchFamily="34" charset="0"/>
                <a:cs typeface="Arial" panose="020B0604020202020204" pitchFamily="34" charset="0"/>
              </a:rPr>
              <a:t>ARTICLE IN ONLINE NEWSPAPER</a:t>
            </a:r>
          </a:p>
        </p:txBody>
      </p:sp>
      <p:sp>
        <p:nvSpPr>
          <p:cNvPr id="3" name="Content Placeholder 2"/>
          <p:cNvSpPr>
            <a:spLocks noGrp="1"/>
          </p:cNvSpPr>
          <p:nvPr>
            <p:ph idx="1"/>
          </p:nvPr>
        </p:nvSpPr>
        <p:spPr/>
        <p:txBody>
          <a:bodyPr>
            <a:normAutofit/>
          </a:bodyPr>
          <a:lstStyle/>
          <a:p>
            <a:pPr>
              <a:buNone/>
            </a:pPr>
            <a:endParaRPr lang="en-NZ" sz="3200" dirty="0"/>
          </a:p>
          <a:p>
            <a:pPr>
              <a:buNone/>
            </a:pPr>
            <a:r>
              <a:rPr lang="en-NZ" dirty="0"/>
              <a:t>	More time spent on electronic gadgets than sleeping, study finds. (2014, August 8).  </a:t>
            </a:r>
            <a:r>
              <a:rPr lang="en-NZ" i="1" dirty="0"/>
              <a:t>The New Zealand Herald. </a:t>
            </a:r>
            <a:r>
              <a:rPr lang="en-NZ" dirty="0">
                <a:hlinkClick r:id="rId3"/>
              </a:rPr>
              <a:t>http://www.nzherald.co.nz/social-media/news/article.cfm?c_id=1503281&amp;objectid=11305612</a:t>
            </a:r>
            <a:endParaRPr lang="en-NZ" dirty="0"/>
          </a:p>
        </p:txBody>
      </p:sp>
    </p:spTree>
    <p:extLst>
      <p:ext uri="{BB962C8B-B14F-4D97-AF65-F5344CB8AC3E}">
        <p14:creationId xmlns:p14="http://schemas.microsoft.com/office/powerpoint/2010/main" val="1264096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150A60BA-C4F2-49C7-B6F0-C5FCD1EEA01A}"/>
              </a:ext>
            </a:extLst>
          </p:cNvPr>
          <p:cNvSpPr txBox="1"/>
          <p:nvPr/>
        </p:nvSpPr>
        <p:spPr>
          <a:xfrm>
            <a:off x="76200" y="762000"/>
            <a:ext cx="3276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800" b="0" i="0" u="none" strike="noStrike" kern="1200" cap="none" spc="0" normalizeH="0" baseline="0" noProof="0" dirty="0">
                <a:ln>
                  <a:noFill/>
                </a:ln>
                <a:solidFill>
                  <a:prstClr val="white"/>
                </a:solidFill>
                <a:effectLst/>
                <a:uLnTx/>
                <a:uFillTx/>
                <a:latin typeface="Arial"/>
                <a:ea typeface="+mn-ea"/>
                <a:cs typeface="+mn-cs"/>
              </a:rPr>
              <a:t>What does your examiner look for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C9FD1-D47E-4EFB-B9B8-00969EE42702}"/>
              </a:ext>
            </a:extLst>
          </p:cNvPr>
          <p:cNvSpPr>
            <a:spLocks noGrp="1"/>
          </p:cNvSpPr>
          <p:nvPr>
            <p:ph type="title"/>
          </p:nvPr>
        </p:nvSpPr>
        <p:spPr/>
        <p:txBody>
          <a:bodyPr/>
          <a:lstStyle/>
          <a:p>
            <a:endParaRPr lang="en-NZ" dirty="0"/>
          </a:p>
        </p:txBody>
      </p:sp>
      <p:pic>
        <p:nvPicPr>
          <p:cNvPr id="4" name="Content Placeholder 3">
            <a:extLst>
              <a:ext uri="{FF2B5EF4-FFF2-40B4-BE49-F238E27FC236}">
                <a16:creationId xmlns:a16="http://schemas.microsoft.com/office/drawing/2014/main" id="{E8E1A31F-1BCF-44BB-9F0E-47F5A364F214}"/>
              </a:ext>
            </a:extLst>
          </p:cNvPr>
          <p:cNvPicPr>
            <a:picLocks noGrp="1" noChangeAspect="1"/>
          </p:cNvPicPr>
          <p:nvPr>
            <p:ph idx="1"/>
          </p:nvPr>
        </p:nvPicPr>
        <p:blipFill>
          <a:blip r:embed="rId2"/>
          <a:stretch>
            <a:fillRect/>
          </a:stretch>
        </p:blipFill>
        <p:spPr>
          <a:xfrm>
            <a:off x="548922" y="152400"/>
            <a:ext cx="8046156" cy="6705600"/>
          </a:xfrm>
          <a:prstGeom prst="rect">
            <a:avLst/>
          </a:prstGeom>
        </p:spPr>
      </p:pic>
    </p:spTree>
    <p:extLst>
      <p:ext uri="{BB962C8B-B14F-4D97-AF65-F5344CB8AC3E}">
        <p14:creationId xmlns:p14="http://schemas.microsoft.com/office/powerpoint/2010/main" val="1229523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467AB-EBA2-412F-A7A9-E4DEF8B1435A}"/>
              </a:ext>
            </a:extLst>
          </p:cNvPr>
          <p:cNvSpPr>
            <a:spLocks noGrp="1"/>
          </p:cNvSpPr>
          <p:nvPr>
            <p:ph type="title"/>
          </p:nvPr>
        </p:nvSpPr>
        <p:spPr/>
        <p:txBody>
          <a:bodyPr/>
          <a:lstStyle/>
          <a:p>
            <a:r>
              <a:rPr lang="en-NZ" dirty="0"/>
              <a:t>Referencing website</a:t>
            </a:r>
          </a:p>
        </p:txBody>
      </p:sp>
      <p:sp>
        <p:nvSpPr>
          <p:cNvPr id="3" name="Content Placeholder 2">
            <a:extLst>
              <a:ext uri="{FF2B5EF4-FFF2-40B4-BE49-F238E27FC236}">
                <a16:creationId xmlns:a16="http://schemas.microsoft.com/office/drawing/2014/main" id="{6C6C9558-1260-4B6F-B146-B79144CB2FE8}"/>
              </a:ext>
            </a:extLst>
          </p:cNvPr>
          <p:cNvSpPr>
            <a:spLocks noGrp="1"/>
          </p:cNvSpPr>
          <p:nvPr>
            <p:ph idx="1"/>
          </p:nvPr>
        </p:nvSpPr>
        <p:spPr/>
        <p:txBody>
          <a:bodyPr/>
          <a:lstStyle/>
          <a:p>
            <a:pPr marL="0" indent="0">
              <a:buNone/>
            </a:pPr>
            <a:endParaRPr lang="en-NZ" dirty="0">
              <a:hlinkClick r:id="rId2"/>
            </a:endParaRPr>
          </a:p>
          <a:p>
            <a:pPr marL="0" indent="0">
              <a:buNone/>
            </a:pPr>
            <a:r>
              <a:rPr lang="en-NZ" dirty="0"/>
              <a:t>Security Boulevard. (2021, May 10). </a:t>
            </a:r>
            <a:r>
              <a:rPr lang="en-NZ" i="1" dirty="0"/>
              <a:t>Threats and breaches.</a:t>
            </a:r>
          </a:p>
          <a:p>
            <a:pPr marL="0" indent="0">
              <a:buNone/>
            </a:pPr>
            <a:r>
              <a:rPr lang="en-NZ" dirty="0">
                <a:hlinkClick r:id="rId2"/>
              </a:rPr>
              <a:t>https://securityboulevard.com/2021/03/social-media-risks-increasing-in-2021/</a:t>
            </a:r>
            <a:endParaRPr lang="en-NZ" dirty="0"/>
          </a:p>
          <a:p>
            <a:pPr marL="0" indent="0">
              <a:buNone/>
            </a:pPr>
            <a:endParaRPr lang="en-NZ" dirty="0"/>
          </a:p>
        </p:txBody>
      </p:sp>
    </p:spTree>
    <p:extLst>
      <p:ext uri="{BB962C8B-B14F-4D97-AF65-F5344CB8AC3E}">
        <p14:creationId xmlns:p14="http://schemas.microsoft.com/office/powerpoint/2010/main" val="996779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285732"/>
            <a:ext cx="8077200" cy="1143000"/>
          </a:xfrm>
        </p:spPr>
        <p:txBody>
          <a:bodyPr>
            <a:normAutofit/>
          </a:bodyPr>
          <a:lstStyle/>
          <a:p>
            <a:r>
              <a:rPr lang="en-NZ" sz="3200" b="1" dirty="0">
                <a:effectLst/>
                <a:latin typeface="Arial" panose="020B0604020202020204" pitchFamily="34" charset="0"/>
                <a:cs typeface="Arial" panose="020B0604020202020204" pitchFamily="34" charset="0"/>
              </a:rPr>
              <a:t>EDIT AND PROOF READ YOUR WORK</a:t>
            </a:r>
          </a:p>
        </p:txBody>
      </p:sp>
      <p:sp>
        <p:nvSpPr>
          <p:cNvPr id="26626" name="Rectangle 3"/>
          <p:cNvSpPr>
            <a:spLocks noGrp="1" noChangeArrowheads="1"/>
          </p:cNvSpPr>
          <p:nvPr>
            <p:ph idx="1"/>
          </p:nvPr>
        </p:nvSpPr>
        <p:spPr>
          <a:xfrm>
            <a:off x="304800" y="1781157"/>
            <a:ext cx="6172200" cy="4819664"/>
          </a:xfrm>
        </p:spPr>
        <p:txBody>
          <a:bodyPr/>
          <a:lstStyle/>
          <a:p>
            <a:pPr marL="342900" lvl="0" indent="-342900">
              <a:spcBef>
                <a:spcPct val="20000"/>
              </a:spcBef>
              <a:buClrTx/>
              <a:buSzTx/>
              <a:buFont typeface="Arial" pitchFamily="34" charset="0"/>
              <a:buChar char="•"/>
            </a:pPr>
            <a:r>
              <a:rPr lang="en-NZ" sz="2800" dirty="0">
                <a:solidFill>
                  <a:srgbClr val="1F497D">
                    <a:lumMod val="75000"/>
                  </a:srgbClr>
                </a:solidFill>
                <a:latin typeface="Calibri"/>
              </a:rPr>
              <a:t>Requirements are met?</a:t>
            </a:r>
          </a:p>
          <a:p>
            <a:pPr marL="342900" lvl="0" indent="-342900">
              <a:spcBef>
                <a:spcPct val="20000"/>
              </a:spcBef>
              <a:buClrTx/>
              <a:buSzTx/>
              <a:buFont typeface="Arial" pitchFamily="34" charset="0"/>
              <a:buChar char="•"/>
            </a:pPr>
            <a:r>
              <a:rPr lang="en-NZ" sz="2800" dirty="0">
                <a:solidFill>
                  <a:srgbClr val="1F497D">
                    <a:lumMod val="75000"/>
                  </a:srgbClr>
                </a:solidFill>
                <a:latin typeface="Calibri"/>
              </a:rPr>
              <a:t>Format is correct?</a:t>
            </a:r>
          </a:p>
          <a:p>
            <a:pPr marL="342900" lvl="0" indent="-342900">
              <a:spcBef>
                <a:spcPct val="20000"/>
              </a:spcBef>
              <a:buClrTx/>
              <a:buSzTx/>
              <a:buFont typeface="Arial" pitchFamily="34" charset="0"/>
              <a:buChar char="•"/>
            </a:pPr>
            <a:r>
              <a:rPr lang="en-NZ" sz="2800" dirty="0">
                <a:solidFill>
                  <a:srgbClr val="1F497D">
                    <a:lumMod val="75000"/>
                  </a:srgbClr>
                </a:solidFill>
                <a:latin typeface="Calibri"/>
              </a:rPr>
              <a:t>Content is accurate?</a:t>
            </a:r>
          </a:p>
          <a:p>
            <a:pPr marL="342900" lvl="0" indent="-342900">
              <a:spcBef>
                <a:spcPct val="20000"/>
              </a:spcBef>
              <a:buClrTx/>
              <a:buSzTx/>
              <a:buFont typeface="Arial" pitchFamily="34" charset="0"/>
              <a:buChar char="•"/>
            </a:pPr>
            <a:r>
              <a:rPr lang="en-NZ" sz="2800" dirty="0">
                <a:solidFill>
                  <a:srgbClr val="1F497D">
                    <a:lumMod val="75000"/>
                  </a:srgbClr>
                </a:solidFill>
                <a:latin typeface="Calibri"/>
              </a:rPr>
              <a:t>References are acknowledged?</a:t>
            </a:r>
          </a:p>
          <a:p>
            <a:pPr marL="342900" lvl="0" indent="-342900">
              <a:spcBef>
                <a:spcPct val="20000"/>
              </a:spcBef>
              <a:buClrTx/>
              <a:buSzTx/>
              <a:buFont typeface="Arial" pitchFamily="34" charset="0"/>
              <a:buChar char="•"/>
            </a:pPr>
            <a:r>
              <a:rPr lang="en-NZ" sz="2800" dirty="0">
                <a:solidFill>
                  <a:srgbClr val="1F497D">
                    <a:lumMod val="75000"/>
                  </a:srgbClr>
                </a:solidFill>
                <a:latin typeface="Calibri"/>
              </a:rPr>
              <a:t>Language is formal?</a:t>
            </a:r>
          </a:p>
          <a:p>
            <a:pPr marL="342900" lvl="0" indent="-342900">
              <a:spcBef>
                <a:spcPct val="20000"/>
              </a:spcBef>
              <a:buClrTx/>
              <a:buSzTx/>
              <a:buFont typeface="Arial" pitchFamily="34" charset="0"/>
              <a:buChar char="•"/>
            </a:pPr>
            <a:r>
              <a:rPr lang="en-NZ" sz="2800" dirty="0">
                <a:solidFill>
                  <a:srgbClr val="1F497D">
                    <a:lumMod val="75000"/>
                  </a:srgbClr>
                </a:solidFill>
                <a:latin typeface="Calibri"/>
              </a:rPr>
              <a:t>Spellings and punctuations are checked?</a:t>
            </a:r>
            <a:endParaRPr lang="en-US" dirty="0"/>
          </a:p>
          <a:p>
            <a:pPr lvl="1" eaLnBrk="1" hangingPunct="1"/>
            <a:endParaRPr lang="en-US" dirty="0"/>
          </a:p>
          <a:p>
            <a:pPr lvl="1" eaLnBrk="1" hangingPunct="1"/>
            <a:endParaRPr lang="en-US" dirty="0"/>
          </a:p>
        </p:txBody>
      </p:sp>
      <p:pic>
        <p:nvPicPr>
          <p:cNvPr id="2051" name="Picture 3"/>
          <p:cNvPicPr>
            <a:picLocks noChangeAspect="1" noChangeArrowheads="1"/>
          </p:cNvPicPr>
          <p:nvPr/>
        </p:nvPicPr>
        <p:blipFill>
          <a:blip r:embed="rId2"/>
          <a:srcRect/>
          <a:stretch>
            <a:fillRect/>
          </a:stretch>
        </p:blipFill>
        <p:spPr bwMode="auto">
          <a:xfrm>
            <a:off x="6588224" y="3501008"/>
            <a:ext cx="2438400" cy="1847850"/>
          </a:xfrm>
          <a:prstGeom prst="rect">
            <a:avLst/>
          </a:prstGeom>
          <a:noFill/>
          <a:ln w="9525">
            <a:noFill/>
            <a:miter lim="800000"/>
            <a:headEnd/>
            <a:tailEnd/>
          </a:ln>
          <a:effectLst/>
        </p:spPr>
      </p:pic>
    </p:spTree>
    <p:extLst>
      <p:ext uri="{BB962C8B-B14F-4D97-AF65-F5344CB8AC3E}">
        <p14:creationId xmlns:p14="http://schemas.microsoft.com/office/powerpoint/2010/main" val="368043539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868362"/>
          </a:xfrm>
        </p:spPr>
        <p:txBody>
          <a:bodyPr/>
          <a:lstStyle/>
          <a:p>
            <a:r>
              <a:rPr lang="en-NZ" b="1" dirty="0"/>
              <a:t>Characteristics of a Good technical Report</a:t>
            </a:r>
          </a:p>
        </p:txBody>
      </p:sp>
      <p:sp>
        <p:nvSpPr>
          <p:cNvPr id="3" name="Content Placeholder 2"/>
          <p:cNvSpPr>
            <a:spLocks noGrp="1"/>
          </p:cNvSpPr>
          <p:nvPr>
            <p:ph sz="quarter" idx="1"/>
          </p:nvPr>
        </p:nvSpPr>
        <p:spPr>
          <a:xfrm>
            <a:off x="381000" y="1143000"/>
            <a:ext cx="8305800" cy="5410200"/>
          </a:xfrm>
        </p:spPr>
        <p:txBody>
          <a:bodyPr>
            <a:normAutofit fontScale="92500" lnSpcReduction="10000"/>
          </a:bodyPr>
          <a:lstStyle/>
          <a:p>
            <a:endParaRPr lang="en-NZ" dirty="0"/>
          </a:p>
          <a:p>
            <a:r>
              <a:rPr lang="en-NZ" sz="2900" dirty="0"/>
              <a:t>All the information are factual</a:t>
            </a:r>
          </a:p>
          <a:p>
            <a:pPr marL="365760" lvl="1" indent="0">
              <a:buNone/>
            </a:pPr>
            <a:endParaRPr lang="en-NZ" sz="2900" dirty="0"/>
          </a:p>
          <a:p>
            <a:r>
              <a:rPr lang="en-NZ" sz="2900" dirty="0"/>
              <a:t>Accurate and free of errors</a:t>
            </a:r>
          </a:p>
          <a:p>
            <a:pPr marL="0" indent="0">
              <a:buNone/>
            </a:pPr>
            <a:endParaRPr lang="en-NZ" sz="2900" dirty="0"/>
          </a:p>
          <a:p>
            <a:r>
              <a:rPr lang="en-NZ" sz="2900" dirty="0"/>
              <a:t>Format of the project is well-structured. </a:t>
            </a:r>
          </a:p>
          <a:p>
            <a:pPr marL="0" indent="0">
              <a:buNone/>
            </a:pPr>
            <a:endParaRPr lang="en-NZ" sz="2900" dirty="0"/>
          </a:p>
          <a:p>
            <a:r>
              <a:rPr lang="en-NZ" sz="2900" dirty="0"/>
              <a:t>Oriented towards the result. </a:t>
            </a:r>
          </a:p>
          <a:p>
            <a:pPr marL="0" indent="0">
              <a:buNone/>
            </a:pPr>
            <a:endParaRPr lang="en-NZ" sz="2900" dirty="0"/>
          </a:p>
          <a:p>
            <a:r>
              <a:rPr lang="en-NZ" sz="2900" dirty="0"/>
              <a:t>References must be acknowledged.</a:t>
            </a:r>
          </a:p>
          <a:p>
            <a:pPr marL="0" indent="0">
              <a:buNone/>
            </a:pPr>
            <a:endParaRPr lang="en-NZ" sz="2900" dirty="0"/>
          </a:p>
          <a:p>
            <a:pPr lvl="0">
              <a:buClr>
                <a:srgbClr val="4F81BD"/>
              </a:buClr>
            </a:pPr>
            <a:r>
              <a:rPr lang="en-NZ" sz="2900" dirty="0">
                <a:solidFill>
                  <a:prstClr val="black"/>
                </a:solidFill>
              </a:rPr>
              <a:t>Formal language</a:t>
            </a:r>
          </a:p>
          <a:p>
            <a:pPr lvl="1">
              <a:buClr>
                <a:srgbClr val="4F81BD"/>
              </a:buClr>
            </a:pPr>
            <a:endParaRPr lang="en-NZ" sz="2900" dirty="0">
              <a:solidFill>
                <a:prstClr val="black"/>
              </a:solidFill>
            </a:endParaRPr>
          </a:p>
          <a:p>
            <a:endParaRPr lang="en-NZ" sz="3200" dirty="0"/>
          </a:p>
        </p:txBody>
      </p:sp>
    </p:spTree>
    <p:extLst>
      <p:ext uri="{BB962C8B-B14F-4D97-AF65-F5344CB8AC3E}">
        <p14:creationId xmlns:p14="http://schemas.microsoft.com/office/powerpoint/2010/main" val="29755806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062A9-4AF6-4DBD-85A4-377F56567F96}"/>
              </a:ext>
            </a:extLst>
          </p:cNvPr>
          <p:cNvSpPr>
            <a:spLocks noGrp="1"/>
          </p:cNvSpPr>
          <p:nvPr>
            <p:ph type="title"/>
          </p:nvPr>
        </p:nvSpPr>
        <p:spPr>
          <a:xfrm>
            <a:off x="381000" y="304800"/>
            <a:ext cx="7498080" cy="533400"/>
          </a:xfrm>
        </p:spPr>
        <p:txBody>
          <a:bodyPr>
            <a:normAutofit fontScale="90000"/>
          </a:bodyPr>
          <a:lstStyle/>
          <a:p>
            <a:r>
              <a:rPr lang="en-NZ" dirty="0">
                <a:effectLst/>
              </a:rPr>
              <a:t>Useful writing tools</a:t>
            </a:r>
          </a:p>
        </p:txBody>
      </p:sp>
      <p:sp>
        <p:nvSpPr>
          <p:cNvPr id="3" name="Content Placeholder 2">
            <a:extLst>
              <a:ext uri="{FF2B5EF4-FFF2-40B4-BE49-F238E27FC236}">
                <a16:creationId xmlns:a16="http://schemas.microsoft.com/office/drawing/2014/main" id="{ED0D8309-8F30-4332-889A-4029CBBFA33A}"/>
              </a:ext>
            </a:extLst>
          </p:cNvPr>
          <p:cNvSpPr>
            <a:spLocks noGrp="1"/>
          </p:cNvSpPr>
          <p:nvPr>
            <p:ph idx="1"/>
          </p:nvPr>
        </p:nvSpPr>
        <p:spPr>
          <a:xfrm>
            <a:off x="76200" y="914400"/>
            <a:ext cx="8857488" cy="5791200"/>
          </a:xfrm>
        </p:spPr>
        <p:txBody>
          <a:bodyPr>
            <a:normAutofit fontScale="85000" lnSpcReduction="20000"/>
          </a:bodyPr>
          <a:lstStyle/>
          <a:p>
            <a:pPr marL="228600" lvl="0" indent="-228600">
              <a:lnSpc>
                <a:spcPct val="90000"/>
              </a:lnSpc>
              <a:spcBef>
                <a:spcPts val="1000"/>
              </a:spcBef>
              <a:buClrTx/>
              <a:buSzTx/>
              <a:buFont typeface="Arial" panose="020B0604020202020204" pitchFamily="34" charset="0"/>
              <a:buChar char="•"/>
            </a:pPr>
            <a:endParaRPr lang="en-NZ" sz="2800" dirty="0">
              <a:solidFill>
                <a:prstClr val="black"/>
              </a:solidFill>
              <a:latin typeface="Calibri" panose="020F0502020204030204"/>
              <a:hlinkClick r:id="rId2">
                <a:extLst>
                  <a:ext uri="{A12FA001-AC4F-418D-AE19-62706E023703}">
                    <ahyp:hlinkClr xmlns:ahyp="http://schemas.microsoft.com/office/drawing/2018/hyperlinkcolor" val="tx"/>
                  </a:ext>
                </a:extLst>
              </a:hlinkClick>
            </a:endParaRPr>
          </a:p>
          <a:p>
            <a:pPr marL="228600" lvl="0" indent="-228600">
              <a:lnSpc>
                <a:spcPct val="90000"/>
              </a:lnSpc>
              <a:spcBef>
                <a:spcPts val="1000"/>
              </a:spcBef>
              <a:buClrTx/>
              <a:buSzTx/>
              <a:buFont typeface="Arial" panose="020B0604020202020204" pitchFamily="34" charset="0"/>
              <a:buChar char="•"/>
            </a:pPr>
            <a:r>
              <a:rPr lang="en-NZ" sz="4300" dirty="0">
                <a:highlight>
                  <a:srgbClr val="FFFF00"/>
                </a:highlight>
                <a:ea typeface="+mj-ea"/>
                <a:cs typeface="+mj-cs"/>
              </a:rPr>
              <a:t>Proof reading </a:t>
            </a:r>
            <a:r>
              <a:rPr lang="en-NZ" sz="2800" dirty="0">
                <a:highlight>
                  <a:srgbClr val="FFFF00"/>
                </a:highlight>
                <a:latin typeface="Calibri" panose="020F0502020204030204"/>
                <a:ea typeface="+mj-ea"/>
                <a:cs typeface="+mj-cs"/>
              </a:rPr>
              <a:t> 	</a:t>
            </a:r>
            <a:r>
              <a:rPr lang="en-NZ" sz="4000" dirty="0">
                <a:highlight>
                  <a:srgbClr val="FFFF00"/>
                </a:highlight>
                <a:latin typeface="Calibri" panose="020F0502020204030204"/>
              </a:rPr>
              <a:t>Grammarly premium</a:t>
            </a:r>
          </a:p>
          <a:p>
            <a:pPr marL="0" lvl="0" indent="0">
              <a:lnSpc>
                <a:spcPct val="90000"/>
              </a:lnSpc>
              <a:spcBef>
                <a:spcPts val="1000"/>
              </a:spcBef>
              <a:buClrTx/>
              <a:buSzTx/>
              <a:buNone/>
            </a:pPr>
            <a:r>
              <a:rPr lang="en-NZ" sz="3500" dirty="0">
                <a:solidFill>
                  <a:prstClr val="black"/>
                </a:solidFill>
                <a:latin typeface="Calibri" panose="020F0502020204030204"/>
                <a:hlinkClick r:id="rId3"/>
              </a:rPr>
              <a:t>https://guides.unitec.ac.nz/Grammarly</a:t>
            </a:r>
            <a:endParaRPr lang="en-NZ" sz="3500" dirty="0">
              <a:solidFill>
                <a:prstClr val="black"/>
              </a:solidFill>
              <a:latin typeface="Calibri" panose="020F0502020204030204"/>
            </a:endParaRPr>
          </a:p>
          <a:p>
            <a:pPr marL="228600" lvl="0" indent="-228600">
              <a:lnSpc>
                <a:spcPct val="90000"/>
              </a:lnSpc>
              <a:spcBef>
                <a:spcPts val="1000"/>
              </a:spcBef>
              <a:buClrTx/>
              <a:buSzTx/>
              <a:buFont typeface="Arial" panose="020B0604020202020204" pitchFamily="34" charset="0"/>
              <a:buChar char="•"/>
            </a:pPr>
            <a:endParaRPr lang="en-NZ" sz="2800" dirty="0">
              <a:solidFill>
                <a:prstClr val="black"/>
              </a:solidFill>
              <a:latin typeface="Calibri" panose="020F0502020204030204"/>
            </a:endParaRPr>
          </a:p>
          <a:p>
            <a:pPr marL="228600" lvl="0" indent="-228600">
              <a:lnSpc>
                <a:spcPct val="90000"/>
              </a:lnSpc>
              <a:spcBef>
                <a:spcPts val="1000"/>
              </a:spcBef>
              <a:buClrTx/>
              <a:buSzTx/>
              <a:buFont typeface="Arial" panose="020B0604020202020204" pitchFamily="34" charset="0"/>
              <a:buChar char="•"/>
            </a:pPr>
            <a:r>
              <a:rPr lang="en-NZ" sz="4000" dirty="0">
                <a:highlight>
                  <a:srgbClr val="FFFF00"/>
                </a:highlight>
                <a:latin typeface="Calibri" panose="020F0502020204030204"/>
              </a:rPr>
              <a:t>Summarise	</a:t>
            </a:r>
            <a:r>
              <a:rPr lang="en-NZ" sz="3600" dirty="0">
                <a:highlight>
                  <a:srgbClr val="FFFF00"/>
                </a:highlight>
                <a:latin typeface="Calibri" panose="020F0502020204030204"/>
              </a:rPr>
              <a:t>Text compactor</a:t>
            </a:r>
          </a:p>
          <a:p>
            <a:pPr marL="0" lvl="0" indent="0">
              <a:lnSpc>
                <a:spcPct val="90000"/>
              </a:lnSpc>
              <a:spcBef>
                <a:spcPts val="1000"/>
              </a:spcBef>
              <a:buClrTx/>
              <a:buSzTx/>
              <a:buNone/>
            </a:pPr>
            <a:r>
              <a:rPr lang="en-NZ" sz="3600" dirty="0">
                <a:solidFill>
                  <a:srgbClr val="0070C0"/>
                </a:solidFill>
                <a:latin typeface="Calibri" panose="020F0502020204030204"/>
                <a:hlinkClick r:id="rId4"/>
              </a:rPr>
              <a:t>https://www.textcompactor.com/</a:t>
            </a:r>
            <a:endParaRPr lang="en-NZ" sz="3600" dirty="0">
              <a:solidFill>
                <a:srgbClr val="0070C0"/>
              </a:solidFill>
              <a:latin typeface="Calibri" panose="020F0502020204030204"/>
            </a:endParaRPr>
          </a:p>
          <a:p>
            <a:pPr marL="228600" lvl="0" indent="-228600">
              <a:lnSpc>
                <a:spcPct val="90000"/>
              </a:lnSpc>
              <a:spcBef>
                <a:spcPts val="1000"/>
              </a:spcBef>
              <a:buClrTx/>
              <a:buSzTx/>
              <a:buFont typeface="Arial" panose="020B0604020202020204" pitchFamily="34" charset="0"/>
              <a:buChar char="•"/>
            </a:pPr>
            <a:endParaRPr lang="en-NZ" sz="3600" dirty="0">
              <a:highlight>
                <a:srgbClr val="FFFF00"/>
              </a:highlight>
              <a:latin typeface="Calibri" panose="020F0502020204030204"/>
            </a:endParaRPr>
          </a:p>
          <a:p>
            <a:pPr marL="228600" lvl="0" indent="-228600">
              <a:lnSpc>
                <a:spcPct val="90000"/>
              </a:lnSpc>
              <a:spcBef>
                <a:spcPts val="1000"/>
              </a:spcBef>
              <a:buClrTx/>
              <a:buSzTx/>
              <a:buFont typeface="Arial" panose="020B0604020202020204" pitchFamily="34" charset="0"/>
              <a:buChar char="•"/>
            </a:pPr>
            <a:r>
              <a:rPr lang="en-NZ" sz="3600" dirty="0">
                <a:highlight>
                  <a:srgbClr val="FFFF00"/>
                </a:highlight>
                <a:latin typeface="Calibri" panose="020F0502020204030204"/>
              </a:rPr>
              <a:t>Sentence starters	Academic phrase bank  </a:t>
            </a:r>
          </a:p>
          <a:p>
            <a:pPr marL="0" lvl="0" indent="0">
              <a:lnSpc>
                <a:spcPct val="90000"/>
              </a:lnSpc>
              <a:spcBef>
                <a:spcPts val="1000"/>
              </a:spcBef>
              <a:buClrTx/>
              <a:buSzTx/>
              <a:buNone/>
            </a:pPr>
            <a:r>
              <a:rPr lang="en-NZ" sz="3600" dirty="0">
                <a:latin typeface="Calibri" panose="020F0502020204030204"/>
                <a:hlinkClick r:id="rId5"/>
              </a:rPr>
              <a:t>https://www.phrasebank.manchester.ac.uk/</a:t>
            </a:r>
            <a:endParaRPr lang="en-NZ" sz="3600" dirty="0">
              <a:latin typeface="Calibri" panose="020F0502020204030204"/>
            </a:endParaRPr>
          </a:p>
          <a:p>
            <a:pPr marL="0" lvl="0" indent="0">
              <a:lnSpc>
                <a:spcPct val="90000"/>
              </a:lnSpc>
              <a:spcBef>
                <a:spcPts val="1000"/>
              </a:spcBef>
              <a:buClrTx/>
              <a:buSzTx/>
              <a:buNone/>
            </a:pPr>
            <a:endParaRPr lang="en-NZ" sz="3600" dirty="0">
              <a:highlight>
                <a:srgbClr val="FFFF00"/>
              </a:highlight>
              <a:latin typeface="Calibri" panose="020F0502020204030204"/>
            </a:endParaRPr>
          </a:p>
          <a:p>
            <a:pPr marL="0" lvl="0" indent="0">
              <a:lnSpc>
                <a:spcPct val="90000"/>
              </a:lnSpc>
              <a:spcBef>
                <a:spcPts val="1000"/>
              </a:spcBef>
              <a:buClrTx/>
              <a:buSzTx/>
              <a:buNone/>
            </a:pPr>
            <a:r>
              <a:rPr lang="en-NZ" sz="3600" dirty="0">
                <a:highlight>
                  <a:srgbClr val="FFFF00"/>
                </a:highlight>
                <a:latin typeface="Calibri" panose="020F0502020204030204"/>
              </a:rPr>
              <a:t>Writing Doctor</a:t>
            </a:r>
          </a:p>
          <a:p>
            <a:pPr marL="228600" lvl="0" indent="-228600">
              <a:lnSpc>
                <a:spcPct val="90000"/>
              </a:lnSpc>
              <a:spcBef>
                <a:spcPts val="1000"/>
              </a:spcBef>
              <a:buClrTx/>
              <a:buSzTx/>
              <a:buFont typeface="Arial" panose="020B0604020202020204" pitchFamily="34" charset="0"/>
              <a:buChar char="•"/>
            </a:pPr>
            <a:r>
              <a:rPr lang="en-NZ" sz="3600" dirty="0">
                <a:latin typeface="Calibri" panose="020F0502020204030204"/>
                <a:hlinkClick r:id="rId6"/>
              </a:rPr>
              <a:t>https://moodle.unitec.ac.nz/mod/page/view.php?id=292418</a:t>
            </a:r>
            <a:endParaRPr lang="en-NZ" sz="3600" dirty="0">
              <a:latin typeface="Calibri" panose="020F0502020204030204"/>
            </a:endParaRPr>
          </a:p>
          <a:p>
            <a:pPr marL="228600" lvl="0" indent="-228600">
              <a:lnSpc>
                <a:spcPct val="90000"/>
              </a:lnSpc>
              <a:spcBef>
                <a:spcPts val="1000"/>
              </a:spcBef>
              <a:buClrTx/>
              <a:buSzTx/>
              <a:buFont typeface="Arial" panose="020B0604020202020204" pitchFamily="34" charset="0"/>
              <a:buChar char="•"/>
            </a:pPr>
            <a:endParaRPr lang="en-NZ" sz="3600" dirty="0">
              <a:highlight>
                <a:srgbClr val="FFFF00"/>
              </a:highlight>
              <a:latin typeface="Calibri" panose="020F0502020204030204"/>
            </a:endParaRPr>
          </a:p>
          <a:p>
            <a:pPr marL="228600" lvl="0" indent="-228600">
              <a:lnSpc>
                <a:spcPct val="90000"/>
              </a:lnSpc>
              <a:spcBef>
                <a:spcPts val="1000"/>
              </a:spcBef>
              <a:buClrTx/>
              <a:buSzTx/>
              <a:buFont typeface="Arial" panose="020B0604020202020204" pitchFamily="34" charset="0"/>
              <a:buChar char="•"/>
            </a:pPr>
            <a:endParaRPr lang="en-NZ" sz="3600" dirty="0">
              <a:solidFill>
                <a:srgbClr val="0070C0"/>
              </a:solidFill>
              <a:latin typeface="Calibri" panose="020F0502020204030204"/>
            </a:endParaRPr>
          </a:p>
          <a:p>
            <a:pPr marL="228600" lvl="0" indent="-228600">
              <a:lnSpc>
                <a:spcPct val="90000"/>
              </a:lnSpc>
              <a:spcBef>
                <a:spcPts val="1000"/>
              </a:spcBef>
              <a:buClrTx/>
              <a:buSzTx/>
              <a:buFont typeface="Arial" panose="020B0604020202020204" pitchFamily="34" charset="0"/>
              <a:buChar char="•"/>
            </a:pPr>
            <a:endParaRPr lang="en-NZ" sz="3600" dirty="0">
              <a:solidFill>
                <a:srgbClr val="0070C0"/>
              </a:solidFill>
              <a:latin typeface="Calibri" panose="020F0502020204030204"/>
            </a:endParaRPr>
          </a:p>
          <a:p>
            <a:pPr marL="228600" lvl="0" indent="-228600">
              <a:lnSpc>
                <a:spcPct val="90000"/>
              </a:lnSpc>
              <a:spcBef>
                <a:spcPts val="1000"/>
              </a:spcBef>
              <a:buClrTx/>
              <a:buSzTx/>
              <a:buFont typeface="Arial" panose="020B0604020202020204" pitchFamily="34" charset="0"/>
              <a:buChar char="•"/>
            </a:pPr>
            <a:endParaRPr lang="en-NZ" sz="3600" dirty="0">
              <a:solidFill>
                <a:schemeClr val="tx2"/>
              </a:solidFill>
              <a:highlight>
                <a:srgbClr val="FFFF00"/>
              </a:highlight>
              <a:latin typeface="Calibri" panose="020F0502020204030204"/>
            </a:endParaRPr>
          </a:p>
          <a:p>
            <a:pPr marL="82296" indent="0">
              <a:buNone/>
            </a:pPr>
            <a:endParaRPr lang="en-US" b="1" dirty="0">
              <a:latin typeface="Arial" panose="020B0604020202020204" pitchFamily="34" charset="0"/>
              <a:cs typeface="Arial" panose="020B0604020202020204" pitchFamily="34" charset="0"/>
            </a:endParaRPr>
          </a:p>
          <a:p>
            <a:pPr marL="82296" indent="0">
              <a:buNone/>
            </a:pPr>
            <a:endParaRPr lang="en-NZ" dirty="0"/>
          </a:p>
        </p:txBody>
      </p:sp>
    </p:spTree>
    <p:extLst>
      <p:ext uri="{BB962C8B-B14F-4D97-AF65-F5344CB8AC3E}">
        <p14:creationId xmlns:p14="http://schemas.microsoft.com/office/powerpoint/2010/main" val="3572819131"/>
      </p:ext>
    </p:extLst>
  </p:cSld>
  <p:clrMapOvr>
    <a:masterClrMapping/>
  </p:clrMapOvr>
  <p:transition>
    <p:comb/>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2A44CD-922D-4AE6-9B2C-94B0077072B5}"/>
              </a:ext>
            </a:extLst>
          </p:cNvPr>
          <p:cNvSpPr/>
          <p:nvPr/>
        </p:nvSpPr>
        <p:spPr>
          <a:xfrm>
            <a:off x="304801" y="1295399"/>
            <a:ext cx="8632370" cy="5755422"/>
          </a:xfrm>
          <a:prstGeom prst="rect">
            <a:avLst/>
          </a:prstGeom>
        </p:spPr>
        <p:txBody>
          <a:bodyPr wrap="square">
            <a:spAutoFit/>
          </a:bodyPr>
          <a:lstStyle/>
          <a:p>
            <a:pPr marL="457200" indent="-457200">
              <a:buFont typeface="Arial" panose="020B0604020202020204" pitchFamily="34" charset="0"/>
              <a:buChar char="•"/>
            </a:pPr>
            <a:r>
              <a:rPr lang="en-NZ" sz="2400" dirty="0">
                <a:highlight>
                  <a:srgbClr val="FFFF00"/>
                </a:highlight>
              </a:rPr>
              <a:t>Unitec APA Referencing 7th ed. Guide</a:t>
            </a:r>
          </a:p>
          <a:p>
            <a:r>
              <a:rPr lang="en-NZ" sz="2400" dirty="0">
                <a:hlinkClick r:id="rId2"/>
              </a:rPr>
              <a:t>https://guides.unitec.ac.nz/apareferencing</a:t>
            </a:r>
            <a:endParaRPr lang="en-NZ" sz="2400" dirty="0"/>
          </a:p>
          <a:p>
            <a:endParaRPr lang="en-NZ" sz="2400" dirty="0"/>
          </a:p>
          <a:p>
            <a:pPr marL="457200" indent="-457200">
              <a:buFont typeface="Arial" panose="020B0604020202020204" pitchFamily="34" charset="0"/>
              <a:buChar char="•"/>
            </a:pPr>
            <a:r>
              <a:rPr lang="en-NZ" sz="2400" dirty="0">
                <a:highlight>
                  <a:srgbClr val="FFFF00"/>
                </a:highlight>
              </a:rPr>
              <a:t>Zotero</a:t>
            </a:r>
          </a:p>
          <a:p>
            <a:r>
              <a:rPr lang="en-NZ" sz="2400" dirty="0">
                <a:hlinkClick r:id="rId3"/>
              </a:rPr>
              <a:t>https://guides.unitec.ac.nz/zoteroguide</a:t>
            </a:r>
            <a:endParaRPr lang="en-NZ" sz="2400" dirty="0"/>
          </a:p>
          <a:p>
            <a:endParaRPr lang="en-NZ" sz="2400" dirty="0"/>
          </a:p>
          <a:p>
            <a:pPr marL="457200" indent="-457200">
              <a:buFont typeface="Arial" panose="020B0604020202020204" pitchFamily="34" charset="0"/>
              <a:buChar char="•"/>
            </a:pPr>
            <a:r>
              <a:rPr lang="en-NZ" sz="2400" dirty="0">
                <a:highlight>
                  <a:srgbClr val="FFFF00"/>
                </a:highlight>
              </a:rPr>
              <a:t>Referencing generator</a:t>
            </a:r>
          </a:p>
          <a:p>
            <a:pPr marL="457200" indent="-457200">
              <a:buFont typeface="Arial" panose="020B0604020202020204" pitchFamily="34" charset="0"/>
              <a:buChar char="•"/>
            </a:pPr>
            <a:endParaRPr lang="en-NZ" sz="2400" dirty="0">
              <a:highlight>
                <a:srgbClr val="FFFF00"/>
              </a:highlight>
            </a:endParaRPr>
          </a:p>
          <a:p>
            <a:pPr marL="457200" indent="-457200">
              <a:buFont typeface="Arial" panose="020B0604020202020204" pitchFamily="34" charset="0"/>
              <a:buChar char="•"/>
            </a:pPr>
            <a:r>
              <a:rPr lang="en-NZ" sz="2400" dirty="0">
                <a:hlinkClick r:id="rId4"/>
              </a:rPr>
              <a:t>https://www.citationmachine.net/apa</a:t>
            </a:r>
            <a:endParaRPr lang="en-NZ" sz="2400" dirty="0"/>
          </a:p>
          <a:p>
            <a:endParaRPr lang="en-NZ" sz="2400" dirty="0">
              <a:highlight>
                <a:srgbClr val="FFFF00"/>
              </a:highlight>
            </a:endParaRPr>
          </a:p>
          <a:p>
            <a:pPr marL="457200" indent="-457200">
              <a:buFont typeface="Arial" panose="020B0604020202020204" pitchFamily="34" charset="0"/>
              <a:buChar char="•"/>
            </a:pPr>
            <a:r>
              <a:rPr lang="en-NZ" sz="2400" dirty="0">
                <a:hlinkClick r:id="rId5"/>
              </a:rPr>
              <a:t>https://www.mybib.com/tools/apa-citation-generator</a:t>
            </a:r>
            <a:endParaRPr lang="en-NZ" sz="2400" dirty="0"/>
          </a:p>
          <a:p>
            <a:pPr marL="457200" indent="-457200">
              <a:buFont typeface="Arial" panose="020B0604020202020204" pitchFamily="34" charset="0"/>
              <a:buChar char="•"/>
            </a:pPr>
            <a:endParaRPr lang="en-NZ" sz="2400" dirty="0">
              <a:highlight>
                <a:srgbClr val="FFFF00"/>
              </a:highlight>
            </a:endParaRPr>
          </a:p>
          <a:p>
            <a:endParaRPr lang="en-NZ" sz="2400" dirty="0"/>
          </a:p>
          <a:p>
            <a:endParaRPr lang="en-NZ" sz="2400" dirty="0"/>
          </a:p>
          <a:p>
            <a:pPr marL="457200" indent="-457200">
              <a:buFont typeface="Arial" panose="020B0604020202020204" pitchFamily="34" charset="0"/>
              <a:buChar char="•"/>
            </a:pPr>
            <a:endParaRPr lang="en-NZ" sz="3200" dirty="0"/>
          </a:p>
        </p:txBody>
      </p:sp>
      <p:sp>
        <p:nvSpPr>
          <p:cNvPr id="4" name="Title 3">
            <a:extLst>
              <a:ext uri="{FF2B5EF4-FFF2-40B4-BE49-F238E27FC236}">
                <a16:creationId xmlns:a16="http://schemas.microsoft.com/office/drawing/2014/main" id="{2FAC1183-115A-4491-9C18-1C77A446E7C4}"/>
              </a:ext>
            </a:extLst>
          </p:cNvPr>
          <p:cNvSpPr>
            <a:spLocks noGrp="1"/>
          </p:cNvSpPr>
          <p:nvPr>
            <p:ph type="title"/>
          </p:nvPr>
        </p:nvSpPr>
        <p:spPr>
          <a:xfrm>
            <a:off x="1600200" y="274638"/>
            <a:ext cx="7086600" cy="715962"/>
          </a:xfrm>
        </p:spPr>
        <p:txBody>
          <a:bodyPr>
            <a:normAutofit/>
          </a:bodyPr>
          <a:lstStyle/>
          <a:p>
            <a:r>
              <a:rPr lang="en-NZ" dirty="0"/>
              <a:t>Referencing tools</a:t>
            </a:r>
          </a:p>
        </p:txBody>
      </p:sp>
    </p:spTree>
    <p:extLst>
      <p:ext uri="{BB962C8B-B14F-4D97-AF65-F5344CB8AC3E}">
        <p14:creationId xmlns:p14="http://schemas.microsoft.com/office/powerpoint/2010/main" val="3980245296"/>
      </p:ext>
    </p:extLst>
  </p:cSld>
  <p:clrMapOvr>
    <a:masterClrMapping/>
  </p:clrMapOvr>
  <p:transition>
    <p:comb/>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CCFF9-785C-4D72-8DD7-DABB64515D87}"/>
              </a:ext>
            </a:extLst>
          </p:cNvPr>
          <p:cNvSpPr>
            <a:spLocks noGrp="1"/>
          </p:cNvSpPr>
          <p:nvPr>
            <p:ph type="title"/>
          </p:nvPr>
        </p:nvSpPr>
        <p:spPr/>
        <p:txBody>
          <a:bodyPr/>
          <a:lstStyle/>
          <a:p>
            <a:endParaRPr lang="en-NZ"/>
          </a:p>
        </p:txBody>
      </p:sp>
      <p:pic>
        <p:nvPicPr>
          <p:cNvPr id="5" name="Content Placeholder 4">
            <a:extLst>
              <a:ext uri="{FF2B5EF4-FFF2-40B4-BE49-F238E27FC236}">
                <a16:creationId xmlns:a16="http://schemas.microsoft.com/office/drawing/2014/main" id="{EB2949D7-ACAC-405D-8D6C-864268C0D0A6}"/>
              </a:ext>
            </a:extLst>
          </p:cNvPr>
          <p:cNvPicPr>
            <a:picLocks noGrp="1" noChangeAspect="1"/>
          </p:cNvPicPr>
          <p:nvPr>
            <p:ph idx="1"/>
          </p:nvPr>
        </p:nvPicPr>
        <p:blipFill>
          <a:blip r:embed="rId2"/>
          <a:stretch>
            <a:fillRect/>
          </a:stretch>
        </p:blipFill>
        <p:spPr>
          <a:xfrm>
            <a:off x="146958" y="365128"/>
            <a:ext cx="8776607" cy="6356349"/>
          </a:xfrm>
          <a:prstGeom prst="rect">
            <a:avLst/>
          </a:prstGeom>
        </p:spPr>
      </p:pic>
      <p:sp>
        <p:nvSpPr>
          <p:cNvPr id="4" name="Footer Placeholder 3">
            <a:extLst>
              <a:ext uri="{FF2B5EF4-FFF2-40B4-BE49-F238E27FC236}">
                <a16:creationId xmlns:a16="http://schemas.microsoft.com/office/drawing/2014/main" id="{62C2EB6A-EB46-497B-A94D-1B594749D4E9}"/>
              </a:ext>
            </a:extLst>
          </p:cNvPr>
          <p:cNvSpPr>
            <a:spLocks noGrp="1"/>
          </p:cNvSpPr>
          <p:nvPr>
            <p:ph type="ftr" sz="quarter" idx="11"/>
          </p:nvPr>
        </p:nvSpPr>
        <p:spPr/>
        <p:txBody>
          <a:bodyPr/>
          <a:lstStyle/>
          <a:p>
            <a:pPr defTabSz="342900">
              <a:defRPr/>
            </a:pPr>
            <a:r>
              <a:rPr lang="en-US">
                <a:solidFill>
                  <a:prstClr val="black">
                    <a:tint val="75000"/>
                  </a:prstClr>
                </a:solidFill>
                <a:latin typeface="Calibri"/>
              </a:rPr>
              <a:t>Thesis Examination 2012 Whalley</a:t>
            </a:r>
            <a:endParaRPr lang="en-NZ" dirty="0">
              <a:solidFill>
                <a:prstClr val="black">
                  <a:tint val="75000"/>
                </a:prstClr>
              </a:solidFill>
              <a:latin typeface="Calibri"/>
            </a:endParaRPr>
          </a:p>
        </p:txBody>
      </p:sp>
      <p:sp>
        <p:nvSpPr>
          <p:cNvPr id="6" name="TextBox 5">
            <a:extLst>
              <a:ext uri="{FF2B5EF4-FFF2-40B4-BE49-F238E27FC236}">
                <a16:creationId xmlns:a16="http://schemas.microsoft.com/office/drawing/2014/main" id="{C269B13B-50BE-4824-B49E-BBAEF05DC229}"/>
              </a:ext>
            </a:extLst>
          </p:cNvPr>
          <p:cNvSpPr txBox="1"/>
          <p:nvPr/>
        </p:nvSpPr>
        <p:spPr>
          <a:xfrm>
            <a:off x="1763486" y="4776108"/>
            <a:ext cx="4531178" cy="507831"/>
          </a:xfrm>
          <a:prstGeom prst="rect">
            <a:avLst/>
          </a:prstGeom>
          <a:noFill/>
        </p:spPr>
        <p:txBody>
          <a:bodyPr wrap="square" rtlCol="0">
            <a:spAutoFit/>
          </a:bodyPr>
          <a:lstStyle/>
          <a:p>
            <a:pPr defTabSz="685800"/>
            <a:r>
              <a:rPr lang="en-NZ" sz="2700" b="1" dirty="0">
                <a:solidFill>
                  <a:prstClr val="white"/>
                </a:solidFill>
                <a:latin typeface="Calibri"/>
              </a:rPr>
              <a:t>All the best in your writing!</a:t>
            </a:r>
          </a:p>
        </p:txBody>
      </p:sp>
    </p:spTree>
    <p:extLst>
      <p:ext uri="{BB962C8B-B14F-4D97-AF65-F5344CB8AC3E}">
        <p14:creationId xmlns:p14="http://schemas.microsoft.com/office/powerpoint/2010/main" val="33857595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0" y="1131094"/>
            <a:ext cx="6457950" cy="4526756"/>
          </a:xfrm>
        </p:spPr>
        <p:txBody>
          <a:bodyPr>
            <a:normAutofit fontScale="90000"/>
          </a:bodyPr>
          <a:lstStyle/>
          <a:p>
            <a:pPr algn="ctr"/>
            <a:br>
              <a:rPr lang="en-NZ" dirty="0"/>
            </a:br>
            <a:br>
              <a:rPr lang="en-NZ" dirty="0"/>
            </a:br>
            <a:br>
              <a:rPr lang="en-NZ" dirty="0"/>
            </a:br>
            <a:r>
              <a:rPr lang="en-NZ" dirty="0"/>
              <a:t>For booking or queries, contact</a:t>
            </a:r>
            <a:br>
              <a:rPr lang="en-NZ" dirty="0"/>
            </a:br>
            <a:r>
              <a:rPr lang="en-NZ" dirty="0"/>
              <a:t>0800 10 75 10 </a:t>
            </a:r>
            <a:br>
              <a:rPr lang="en-NZ" dirty="0"/>
            </a:br>
            <a:r>
              <a:rPr lang="en-NZ" dirty="0" err="1"/>
              <a:t>AskMe</a:t>
            </a:r>
            <a:r>
              <a:rPr lang="en-NZ" dirty="0"/>
              <a:t> helpdesk </a:t>
            </a:r>
            <a:br>
              <a:rPr lang="en-NZ" dirty="0"/>
            </a:br>
            <a:br>
              <a:rPr lang="en-NZ" dirty="0"/>
            </a:br>
            <a:r>
              <a:rPr lang="en-NZ" dirty="0">
                <a:hlinkClick r:id="rId2"/>
              </a:rPr>
              <a:t>https://www.unitec.ac.nz/current-students/study-support/learning-advisors</a:t>
            </a:r>
            <a:br>
              <a:rPr lang="en-NZ" dirty="0">
                <a:hlinkClick r:id="rId2"/>
              </a:rPr>
            </a:br>
            <a:endParaRPr lang="en-NZ" dirty="0"/>
          </a:p>
        </p:txBody>
      </p:sp>
    </p:spTree>
    <p:extLst>
      <p:ext uri="{BB962C8B-B14F-4D97-AF65-F5344CB8AC3E}">
        <p14:creationId xmlns:p14="http://schemas.microsoft.com/office/powerpoint/2010/main" val="1944885048"/>
      </p:ext>
    </p:extLst>
  </p:cSld>
  <p:clrMapOvr>
    <a:masterClrMapping/>
  </p:clrMapOvr>
  <p:transition>
    <p:comb/>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72400" cy="381000"/>
          </a:xfrm>
        </p:spPr>
        <p:txBody>
          <a:bodyPr>
            <a:normAutofit fontScale="90000"/>
          </a:bodyPr>
          <a:lstStyle/>
          <a:p>
            <a:r>
              <a:rPr lang="en-NZ" sz="4000" b="1" dirty="0"/>
              <a:t>Check with marking criteria</a:t>
            </a:r>
          </a:p>
        </p:txBody>
      </p:sp>
      <p:sp>
        <p:nvSpPr>
          <p:cNvPr id="3" name="Content Placeholder 2"/>
          <p:cNvSpPr>
            <a:spLocks noGrp="1"/>
          </p:cNvSpPr>
          <p:nvPr>
            <p:ph sz="quarter" idx="1"/>
          </p:nvPr>
        </p:nvSpPr>
        <p:spPr>
          <a:xfrm>
            <a:off x="457200" y="685800"/>
            <a:ext cx="8229600" cy="6400800"/>
          </a:xfrm>
        </p:spPr>
        <p:txBody>
          <a:bodyPr>
            <a:noAutofit/>
          </a:bodyPr>
          <a:lstStyle/>
          <a:p>
            <a:r>
              <a:rPr lang="en-AU" b="1" dirty="0"/>
              <a:t>Task 2: Integration of tools with communication </a:t>
            </a:r>
            <a:endParaRPr lang="en-NZ" sz="2800" dirty="0"/>
          </a:p>
          <a:p>
            <a:pPr lvl="0"/>
            <a:r>
              <a:rPr lang="en-AU" b="1" dirty="0"/>
              <a:t>Layout</a:t>
            </a:r>
            <a:r>
              <a:rPr lang="en-AU" dirty="0"/>
              <a:t> (4</a:t>
            </a:r>
            <a:r>
              <a:rPr lang="en-AU" i="1" dirty="0"/>
              <a:t> marks – 0.5 marks for each section)</a:t>
            </a:r>
            <a:endParaRPr lang="en-NZ" sz="2800" dirty="0"/>
          </a:p>
          <a:p>
            <a:pPr lvl="1"/>
            <a:r>
              <a:rPr lang="en-US" sz="2400" dirty="0"/>
              <a:t>Title Page</a:t>
            </a:r>
            <a:endParaRPr lang="en-NZ" sz="2800" dirty="0"/>
          </a:p>
          <a:p>
            <a:pPr lvl="1"/>
            <a:r>
              <a:rPr lang="en-US" sz="2400" dirty="0"/>
              <a:t>Executive Summary </a:t>
            </a:r>
            <a:endParaRPr lang="en-NZ" sz="2800" dirty="0"/>
          </a:p>
          <a:p>
            <a:pPr lvl="1"/>
            <a:r>
              <a:rPr lang="en-US" sz="2400" dirty="0"/>
              <a:t>Table of Contents</a:t>
            </a:r>
            <a:endParaRPr lang="en-NZ" sz="2800" dirty="0"/>
          </a:p>
          <a:p>
            <a:pPr lvl="1"/>
            <a:r>
              <a:rPr lang="en-US" sz="2400" dirty="0"/>
              <a:t>Table of Figures (optional)</a:t>
            </a:r>
            <a:endParaRPr lang="en-NZ" sz="2800" dirty="0"/>
          </a:p>
          <a:p>
            <a:pPr lvl="1"/>
            <a:r>
              <a:rPr lang="en-US" sz="2400" dirty="0"/>
              <a:t>Introduction</a:t>
            </a:r>
            <a:endParaRPr lang="en-NZ" sz="2800" dirty="0"/>
          </a:p>
          <a:p>
            <a:pPr lvl="1"/>
            <a:r>
              <a:rPr lang="en-US" sz="2400" dirty="0"/>
              <a:t>Discussion</a:t>
            </a:r>
            <a:endParaRPr lang="en-NZ" sz="2800" dirty="0"/>
          </a:p>
          <a:p>
            <a:pPr lvl="1"/>
            <a:r>
              <a:rPr lang="en-US" sz="2400" dirty="0"/>
              <a:t>Conclusions</a:t>
            </a:r>
            <a:endParaRPr lang="en-NZ" sz="2800" dirty="0"/>
          </a:p>
          <a:p>
            <a:pPr lvl="1"/>
            <a:r>
              <a:rPr lang="en-US" sz="2400" dirty="0"/>
              <a:t>Recommendations</a:t>
            </a:r>
            <a:endParaRPr lang="en-NZ" sz="2800" dirty="0"/>
          </a:p>
          <a:p>
            <a:pPr lvl="1"/>
            <a:r>
              <a:rPr lang="en-US" sz="2400" dirty="0"/>
              <a:t>References</a:t>
            </a:r>
            <a:endParaRPr lang="en-NZ" sz="2800" dirty="0"/>
          </a:p>
          <a:p>
            <a:pPr lvl="1"/>
            <a:r>
              <a:rPr lang="en-US" sz="2400" dirty="0"/>
              <a:t>Appendices if necessary (optional)</a:t>
            </a:r>
            <a:endParaRPr lang="en-NZ" sz="2800" dirty="0"/>
          </a:p>
          <a:p>
            <a:endParaRPr lang="en-NZ" sz="1800" b="1" dirty="0"/>
          </a:p>
        </p:txBody>
      </p:sp>
    </p:spTree>
    <p:extLst>
      <p:ext uri="{BB962C8B-B14F-4D97-AF65-F5344CB8AC3E}">
        <p14:creationId xmlns:p14="http://schemas.microsoft.com/office/powerpoint/2010/main" val="2571056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772400" cy="381000"/>
          </a:xfrm>
        </p:spPr>
        <p:txBody>
          <a:bodyPr>
            <a:normAutofit fontScale="90000"/>
          </a:bodyPr>
          <a:lstStyle/>
          <a:p>
            <a:r>
              <a:rPr lang="en-NZ" sz="4000" b="1" dirty="0"/>
              <a:t>Check with marking criteria</a:t>
            </a:r>
          </a:p>
        </p:txBody>
      </p:sp>
      <p:sp>
        <p:nvSpPr>
          <p:cNvPr id="3" name="Content Placeholder 2"/>
          <p:cNvSpPr>
            <a:spLocks noGrp="1"/>
          </p:cNvSpPr>
          <p:nvPr>
            <p:ph sz="quarter" idx="1"/>
          </p:nvPr>
        </p:nvSpPr>
        <p:spPr>
          <a:xfrm>
            <a:off x="304800" y="685800"/>
            <a:ext cx="8382000" cy="5791200"/>
          </a:xfrm>
        </p:spPr>
        <p:txBody>
          <a:bodyPr>
            <a:noAutofit/>
          </a:bodyPr>
          <a:lstStyle/>
          <a:p>
            <a:pPr marL="342900" lvl="0" indent="-342900">
              <a:lnSpc>
                <a:spcPct val="107000"/>
              </a:lnSpc>
              <a:spcAft>
                <a:spcPts val="600"/>
              </a:spcAft>
              <a:buFont typeface="Symbol" panose="05050102010706020507" pitchFamily="18" charset="2"/>
              <a:buChar char=""/>
            </a:pPr>
            <a:r>
              <a:rPr lang="en-AU" b="1" dirty="0">
                <a:latin typeface="Arial" panose="020B0604020202020204" pitchFamily="34" charset="0"/>
                <a:ea typeface="Times New Roman" panose="02020603050405020304" pitchFamily="18" charset="0"/>
              </a:rPr>
              <a:t>Technical Accuracy</a:t>
            </a:r>
            <a:r>
              <a:rPr lang="en-AU" dirty="0">
                <a:latin typeface="Arial" panose="020B0604020202020204" pitchFamily="34" charset="0"/>
                <a:ea typeface="Times New Roman" panose="02020603050405020304" pitchFamily="18" charset="0"/>
              </a:rPr>
              <a:t> (42</a:t>
            </a:r>
            <a:r>
              <a:rPr lang="en-AU" i="1" dirty="0">
                <a:latin typeface="Arial" panose="020B0604020202020204" pitchFamily="34" charset="0"/>
                <a:ea typeface="Times New Roman" panose="02020603050405020304" pitchFamily="18" charset="0"/>
              </a:rPr>
              <a:t> marks)</a:t>
            </a:r>
            <a:endParaRPr lang="en-NZ" sz="2800" dirty="0">
              <a:latin typeface="Times New Roman" panose="02020603050405020304" pitchFamily="18" charset="0"/>
              <a:ea typeface="Times New Roman" panose="02020603050405020304" pitchFamily="18" charset="0"/>
            </a:endParaRPr>
          </a:p>
          <a:p>
            <a:pPr marL="742950" lvl="1" indent="-285750">
              <a:lnSpc>
                <a:spcPct val="107000"/>
              </a:lnSpc>
              <a:spcBef>
                <a:spcPts val="600"/>
              </a:spcBef>
              <a:spcAft>
                <a:spcPts val="600"/>
              </a:spcAft>
              <a:buFont typeface="Courier New" panose="02070309020205020404" pitchFamily="49" charset="0"/>
              <a:buChar char="o"/>
            </a:pPr>
            <a:r>
              <a:rPr lang="en-AU" sz="2400" dirty="0">
                <a:latin typeface="Arial" panose="020B0604020202020204" pitchFamily="34" charset="0"/>
                <a:ea typeface="Times New Roman" panose="02020603050405020304" pitchFamily="18" charset="0"/>
              </a:rPr>
              <a:t>Well-written Executive Summary</a:t>
            </a:r>
            <a:r>
              <a:rPr lang="en-AU" sz="2400" i="1" dirty="0">
                <a:latin typeface="Arial" panose="020B0604020202020204" pitchFamily="34" charset="0"/>
                <a:ea typeface="Times New Roman" panose="02020603050405020304" pitchFamily="18" charset="0"/>
              </a:rPr>
              <a:t> (10 marks)</a:t>
            </a:r>
            <a:endParaRPr lang="en-NZ" sz="3200" dirty="0">
              <a:latin typeface="Times New Roman" panose="02020603050405020304" pitchFamily="18" charset="0"/>
              <a:ea typeface="Times New Roman" panose="02020603050405020304" pitchFamily="18" charset="0"/>
            </a:endParaRPr>
          </a:p>
          <a:p>
            <a:pPr marL="742950" lvl="1" indent="-285750">
              <a:lnSpc>
                <a:spcPct val="107000"/>
              </a:lnSpc>
              <a:spcBef>
                <a:spcPts val="600"/>
              </a:spcBef>
              <a:spcAft>
                <a:spcPts val="600"/>
              </a:spcAft>
              <a:buFont typeface="Courier New" panose="02070309020205020404" pitchFamily="49" charset="0"/>
              <a:buChar char="o"/>
            </a:pPr>
            <a:r>
              <a:rPr lang="en-AU" sz="2400" dirty="0">
                <a:latin typeface="Arial" panose="020B0604020202020204" pitchFamily="34" charset="0"/>
                <a:ea typeface="Times New Roman" panose="02020603050405020304" pitchFamily="18" charset="0"/>
              </a:rPr>
              <a:t>Appropriate information </a:t>
            </a:r>
            <a:r>
              <a:rPr lang="en-AU" sz="2400" i="1" dirty="0">
                <a:latin typeface="Arial" panose="020B0604020202020204" pitchFamily="34" charset="0"/>
                <a:ea typeface="Times New Roman" panose="02020603050405020304" pitchFamily="18" charset="0"/>
              </a:rPr>
              <a:t>(14 marks)</a:t>
            </a:r>
            <a:endParaRPr lang="en-NZ" sz="3200" dirty="0">
              <a:latin typeface="Times New Roman" panose="02020603050405020304" pitchFamily="18" charset="0"/>
              <a:ea typeface="Times New Roman" panose="02020603050405020304" pitchFamily="18" charset="0"/>
            </a:endParaRPr>
          </a:p>
          <a:p>
            <a:pPr marL="742950" lvl="1" indent="-285750">
              <a:lnSpc>
                <a:spcPct val="107000"/>
              </a:lnSpc>
              <a:spcBef>
                <a:spcPts val="600"/>
              </a:spcBef>
              <a:spcAft>
                <a:spcPts val="600"/>
              </a:spcAft>
              <a:buFont typeface="Courier New" panose="02070309020205020404" pitchFamily="49" charset="0"/>
              <a:buChar char="o"/>
            </a:pPr>
            <a:r>
              <a:rPr lang="en-AU" sz="2400" dirty="0">
                <a:latin typeface="Arial" panose="020B0604020202020204" pitchFamily="34" charset="0"/>
                <a:ea typeface="Times New Roman" panose="02020603050405020304" pitchFamily="18" charset="0"/>
              </a:rPr>
              <a:t>Use of the English language – spelling, grammar, punctuation </a:t>
            </a:r>
            <a:r>
              <a:rPr lang="en-AU" sz="2400" i="1" dirty="0">
                <a:latin typeface="Arial" panose="020B0604020202020204" pitchFamily="34" charset="0"/>
                <a:ea typeface="Times New Roman" panose="02020603050405020304" pitchFamily="18" charset="0"/>
              </a:rPr>
              <a:t>(4 marks)</a:t>
            </a:r>
            <a:endParaRPr lang="en-NZ" sz="3200" dirty="0">
              <a:latin typeface="Times New Roman" panose="02020603050405020304" pitchFamily="18" charset="0"/>
              <a:ea typeface="Times New Roman" panose="02020603050405020304" pitchFamily="18" charset="0"/>
            </a:endParaRPr>
          </a:p>
          <a:p>
            <a:pPr marL="742950" lvl="1" indent="-285750">
              <a:lnSpc>
                <a:spcPct val="107000"/>
              </a:lnSpc>
              <a:spcBef>
                <a:spcPts val="600"/>
              </a:spcBef>
              <a:spcAft>
                <a:spcPts val="600"/>
              </a:spcAft>
              <a:buFont typeface="Courier New" panose="02070309020205020404" pitchFamily="49" charset="0"/>
              <a:buChar char="o"/>
            </a:pPr>
            <a:r>
              <a:rPr lang="en-AU" sz="2400" dirty="0">
                <a:latin typeface="Arial" panose="020B0604020202020204" pitchFamily="34" charset="0"/>
                <a:ea typeface="Times New Roman" panose="02020603050405020304" pitchFamily="18" charset="0"/>
              </a:rPr>
              <a:t>Referencing &amp; Citations using APA7 </a:t>
            </a:r>
            <a:r>
              <a:rPr lang="en-AU" sz="2400" i="1" dirty="0">
                <a:latin typeface="Arial" panose="020B0604020202020204" pitchFamily="34" charset="0"/>
                <a:ea typeface="Times New Roman" panose="02020603050405020304" pitchFamily="18" charset="0"/>
              </a:rPr>
              <a:t>(6 marks)</a:t>
            </a:r>
            <a:endParaRPr lang="en-NZ" sz="3200" dirty="0">
              <a:latin typeface="Times New Roman" panose="02020603050405020304" pitchFamily="18" charset="0"/>
              <a:ea typeface="Times New Roman" panose="02020603050405020304" pitchFamily="18" charset="0"/>
            </a:endParaRPr>
          </a:p>
          <a:p>
            <a:pPr marL="742950" lvl="1" indent="-285750">
              <a:lnSpc>
                <a:spcPct val="107000"/>
              </a:lnSpc>
              <a:spcBef>
                <a:spcPts val="600"/>
              </a:spcBef>
              <a:spcAft>
                <a:spcPts val="600"/>
              </a:spcAft>
              <a:buFont typeface="Courier New" panose="02070309020205020404" pitchFamily="49" charset="0"/>
              <a:buChar char="o"/>
            </a:pPr>
            <a:r>
              <a:rPr lang="en-AU" sz="2400" dirty="0">
                <a:latin typeface="Arial" panose="020B0604020202020204" pitchFamily="34" charset="0"/>
                <a:ea typeface="Times New Roman" panose="02020603050405020304" pitchFamily="18" charset="0"/>
              </a:rPr>
              <a:t>Image with correct referencing </a:t>
            </a:r>
            <a:r>
              <a:rPr lang="en-AU" sz="2400" i="1" dirty="0">
                <a:latin typeface="Arial" panose="020B0604020202020204" pitchFamily="34" charset="0"/>
                <a:ea typeface="Times New Roman" panose="02020603050405020304" pitchFamily="18" charset="0"/>
              </a:rPr>
              <a:t>(2 marks</a:t>
            </a:r>
            <a:r>
              <a:rPr lang="en-AU" sz="2400" dirty="0">
                <a:latin typeface="Arial" panose="020B0604020202020204" pitchFamily="34" charset="0"/>
                <a:ea typeface="Times New Roman" panose="02020603050405020304" pitchFamily="18" charset="0"/>
              </a:rPr>
              <a:t>)</a:t>
            </a:r>
            <a:endParaRPr lang="en-NZ" sz="3200" dirty="0">
              <a:latin typeface="Times New Roman" panose="02020603050405020304" pitchFamily="18" charset="0"/>
              <a:ea typeface="Times New Roman" panose="02020603050405020304" pitchFamily="18" charset="0"/>
            </a:endParaRPr>
          </a:p>
          <a:p>
            <a:pPr marL="742950" lvl="1" indent="-285750">
              <a:lnSpc>
                <a:spcPct val="107000"/>
              </a:lnSpc>
              <a:spcBef>
                <a:spcPts val="600"/>
              </a:spcBef>
              <a:spcAft>
                <a:spcPts val="600"/>
              </a:spcAft>
              <a:buFont typeface="Courier New" panose="02070309020205020404" pitchFamily="49" charset="0"/>
              <a:buChar char="o"/>
            </a:pPr>
            <a:r>
              <a:rPr lang="en-AU" sz="2400" dirty="0">
                <a:latin typeface="Arial" panose="020B0604020202020204" pitchFamily="34" charset="0"/>
                <a:ea typeface="Times New Roman" panose="02020603050405020304" pitchFamily="18" charset="0"/>
              </a:rPr>
              <a:t>Use of MS Word features</a:t>
            </a:r>
            <a:endParaRPr lang="en-NZ" sz="3200" dirty="0">
              <a:latin typeface="Times New Roman" panose="02020603050405020304" pitchFamily="18" charset="0"/>
              <a:ea typeface="Times New Roman" panose="02020603050405020304" pitchFamily="18" charset="0"/>
            </a:endParaRPr>
          </a:p>
          <a:p>
            <a:pPr marL="1143000" lvl="2" indent="-228600">
              <a:lnSpc>
                <a:spcPct val="107000"/>
              </a:lnSpc>
              <a:spcBef>
                <a:spcPts val="600"/>
              </a:spcBef>
              <a:spcAft>
                <a:spcPts val="600"/>
              </a:spcAft>
              <a:buFont typeface="Wingdings" panose="05000000000000000000" pitchFamily="2" charset="2"/>
              <a:buChar char=""/>
            </a:pPr>
            <a:r>
              <a:rPr lang="en-AU" dirty="0">
                <a:latin typeface="Arial" panose="020B0604020202020204" pitchFamily="34" charset="0"/>
                <a:ea typeface="Times New Roman" panose="02020603050405020304" pitchFamily="18" charset="0"/>
              </a:rPr>
              <a:t>Automatic table of contents </a:t>
            </a:r>
            <a:r>
              <a:rPr lang="en-AU" i="1" dirty="0">
                <a:latin typeface="Arial" panose="020B0604020202020204" pitchFamily="34" charset="0"/>
                <a:ea typeface="Times New Roman" panose="02020603050405020304" pitchFamily="18" charset="0"/>
              </a:rPr>
              <a:t>(3 marks)</a:t>
            </a:r>
            <a:endParaRPr lang="en-NZ" sz="2400" dirty="0">
              <a:latin typeface="Times New Roman" panose="02020603050405020304" pitchFamily="18" charset="0"/>
              <a:ea typeface="Times New Roman" panose="02020603050405020304" pitchFamily="18" charset="0"/>
            </a:endParaRPr>
          </a:p>
          <a:p>
            <a:pPr marL="1143000" lvl="2" indent="-228600">
              <a:lnSpc>
                <a:spcPct val="107000"/>
              </a:lnSpc>
              <a:spcBef>
                <a:spcPts val="600"/>
              </a:spcBef>
              <a:spcAft>
                <a:spcPts val="600"/>
              </a:spcAft>
              <a:buFont typeface="Wingdings" panose="05000000000000000000" pitchFamily="2" charset="2"/>
              <a:buChar char=""/>
            </a:pPr>
            <a:r>
              <a:rPr lang="en-AU" dirty="0">
                <a:latin typeface="Arial" panose="020B0604020202020204" pitchFamily="34" charset="0"/>
                <a:ea typeface="Times New Roman" panose="02020603050405020304" pitchFamily="18" charset="0"/>
              </a:rPr>
              <a:t>Automatic table figures (optional)</a:t>
            </a:r>
            <a:endParaRPr lang="en-NZ" sz="2400" dirty="0">
              <a:latin typeface="Times New Roman" panose="02020603050405020304" pitchFamily="18" charset="0"/>
              <a:ea typeface="Times New Roman" panose="02020603050405020304" pitchFamily="18" charset="0"/>
            </a:endParaRPr>
          </a:p>
          <a:p>
            <a:r>
              <a:rPr lang="en-AU" dirty="0">
                <a:latin typeface="Arial" panose="020B0604020202020204" pitchFamily="34" charset="0"/>
                <a:ea typeface="Times New Roman" panose="02020603050405020304" pitchFamily="18" charset="0"/>
              </a:rPr>
              <a:t>Headers and Footers </a:t>
            </a:r>
            <a:r>
              <a:rPr lang="en-AU" i="1" dirty="0">
                <a:latin typeface="Arial" panose="020B0604020202020204" pitchFamily="34" charset="0"/>
                <a:ea typeface="Times New Roman" panose="02020603050405020304" pitchFamily="18" charset="0"/>
              </a:rPr>
              <a:t>(3 marks)</a:t>
            </a:r>
            <a:endParaRPr lang="en-NZ" sz="8800" b="1" dirty="0"/>
          </a:p>
        </p:txBody>
      </p:sp>
    </p:spTree>
    <p:extLst>
      <p:ext uri="{BB962C8B-B14F-4D97-AF65-F5344CB8AC3E}">
        <p14:creationId xmlns:p14="http://schemas.microsoft.com/office/powerpoint/2010/main" val="2124968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sz="quarter" idx="1"/>
          </p:nvPr>
        </p:nvSpPr>
        <p:spPr/>
        <p:txBody>
          <a:bodyPr>
            <a:normAutofit/>
          </a:bodyPr>
          <a:lstStyle/>
          <a:p>
            <a:pPr marL="0" indent="0" algn="ctr">
              <a:buNone/>
            </a:pPr>
            <a:r>
              <a:rPr lang="en-NZ" sz="4000" dirty="0"/>
              <a:t>What do you think is a technical report?</a:t>
            </a:r>
          </a:p>
        </p:txBody>
      </p:sp>
      <p:pic>
        <p:nvPicPr>
          <p:cNvPr id="4" name="Picture 3"/>
          <p:cNvPicPr>
            <a:picLocks noChangeAspect="1"/>
          </p:cNvPicPr>
          <p:nvPr/>
        </p:nvPicPr>
        <p:blipFill>
          <a:blip r:embed="rId3"/>
          <a:stretch>
            <a:fillRect/>
          </a:stretch>
        </p:blipFill>
        <p:spPr>
          <a:xfrm>
            <a:off x="2514600" y="3429000"/>
            <a:ext cx="3733800" cy="2486025"/>
          </a:xfrm>
          <a:prstGeom prst="rect">
            <a:avLst/>
          </a:prstGeom>
        </p:spPr>
      </p:pic>
    </p:spTree>
    <p:extLst>
      <p:ext uri="{BB962C8B-B14F-4D97-AF65-F5344CB8AC3E}">
        <p14:creationId xmlns:p14="http://schemas.microsoft.com/office/powerpoint/2010/main" val="1910291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24800" cy="1143000"/>
          </a:xfrm>
        </p:spPr>
        <p:txBody>
          <a:bodyPr>
            <a:noAutofit/>
          </a:bodyPr>
          <a:lstStyle/>
          <a:p>
            <a:pPr algn="ctr"/>
            <a:br>
              <a:rPr lang="en-NZ" sz="3600" dirty="0"/>
            </a:br>
            <a:br>
              <a:rPr lang="en-NZ" sz="3600" dirty="0"/>
            </a:br>
            <a:br>
              <a:rPr lang="en-NZ" sz="3600" dirty="0"/>
            </a:br>
            <a:br>
              <a:rPr lang="en-NZ" sz="3600" dirty="0"/>
            </a:br>
            <a:br>
              <a:rPr lang="en-NZ" sz="3600" dirty="0"/>
            </a:br>
            <a:br>
              <a:rPr lang="en-NZ" sz="3600" dirty="0"/>
            </a:br>
            <a:r>
              <a:rPr lang="en-NZ" sz="3600" b="1" dirty="0"/>
              <a:t>What do you think is a technical report?</a:t>
            </a:r>
          </a:p>
        </p:txBody>
      </p:sp>
      <p:sp>
        <p:nvSpPr>
          <p:cNvPr id="3" name="Content Placeholder 2"/>
          <p:cNvSpPr>
            <a:spLocks noGrp="1"/>
          </p:cNvSpPr>
          <p:nvPr>
            <p:ph sz="quarter" idx="1"/>
          </p:nvPr>
        </p:nvSpPr>
        <p:spPr>
          <a:xfrm>
            <a:off x="228600" y="1417638"/>
            <a:ext cx="7696200" cy="5056314"/>
          </a:xfrm>
        </p:spPr>
        <p:txBody>
          <a:bodyPr>
            <a:normAutofit/>
          </a:bodyPr>
          <a:lstStyle/>
          <a:p>
            <a:pPr marL="0" indent="0">
              <a:buNone/>
            </a:pPr>
            <a:r>
              <a:rPr lang="en-NZ" sz="4000" dirty="0"/>
              <a:t>Is a </a:t>
            </a:r>
            <a:r>
              <a:rPr lang="en-NZ" sz="4000" b="1" dirty="0"/>
              <a:t>formal report </a:t>
            </a:r>
            <a:r>
              <a:rPr lang="en-NZ" sz="4000" dirty="0"/>
              <a:t>designed to convey technical information of a project / research, after thorough investigation / research as requested by someone / organisation</a:t>
            </a:r>
          </a:p>
        </p:txBody>
      </p:sp>
      <p:pic>
        <p:nvPicPr>
          <p:cNvPr id="5" name="Picture 4"/>
          <p:cNvPicPr>
            <a:picLocks noChangeAspect="1"/>
          </p:cNvPicPr>
          <p:nvPr/>
        </p:nvPicPr>
        <p:blipFill>
          <a:blip r:embed="rId3"/>
          <a:stretch>
            <a:fillRect/>
          </a:stretch>
        </p:blipFill>
        <p:spPr>
          <a:xfrm>
            <a:off x="5486400" y="4419600"/>
            <a:ext cx="3359187" cy="2316681"/>
          </a:xfrm>
          <a:prstGeom prst="rect">
            <a:avLst/>
          </a:prstGeom>
        </p:spPr>
      </p:pic>
    </p:spTree>
    <p:extLst>
      <p:ext uri="{BB962C8B-B14F-4D97-AF65-F5344CB8AC3E}">
        <p14:creationId xmlns:p14="http://schemas.microsoft.com/office/powerpoint/2010/main" val="36942878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208F40111A174D81BC511F290616EE" ma:contentTypeVersion="13" ma:contentTypeDescription="Create a new document." ma:contentTypeScope="" ma:versionID="00b21ae0c4aa19bbe5b3bfb2518c2f53">
  <xsd:schema xmlns:xsd="http://www.w3.org/2001/XMLSchema" xmlns:xs="http://www.w3.org/2001/XMLSchema" xmlns:p="http://schemas.microsoft.com/office/2006/metadata/properties" xmlns:ns3="9e34ebba-cc79-475e-b7de-dd7f6ee13a44" xmlns:ns4="4ca6ea7c-d4c4-45df-a7bb-adc35460fb3e" targetNamespace="http://schemas.microsoft.com/office/2006/metadata/properties" ma:root="true" ma:fieldsID="0fa832f252a57a24b5d786132aea6422" ns3:_="" ns4:_="">
    <xsd:import namespace="9e34ebba-cc79-475e-b7de-dd7f6ee13a44"/>
    <xsd:import namespace="4ca6ea7c-d4c4-45df-a7bb-adc35460fb3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34ebba-cc79-475e-b7de-dd7f6ee13a4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a6ea7c-d4c4-45df-a7bb-adc35460fb3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DF269E-E4A8-4109-8B7D-DDE9FC9C1F95}">
  <ds:schemaRefs>
    <ds:schemaRef ds:uri="http://schemas.microsoft.com/sharepoint/v3/contenttype/forms"/>
  </ds:schemaRefs>
</ds:datastoreItem>
</file>

<file path=customXml/itemProps2.xml><?xml version="1.0" encoding="utf-8"?>
<ds:datastoreItem xmlns:ds="http://schemas.openxmlformats.org/officeDocument/2006/customXml" ds:itemID="{AE4C5F82-D61F-440C-9A39-C3F9682EC1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34ebba-cc79-475e-b7de-dd7f6ee13a44"/>
    <ds:schemaRef ds:uri="4ca6ea7c-d4c4-45df-a7bb-adc35460fb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84ED0F-8ECD-4D87-A213-1E6CB74260CF}">
  <ds:schemaRefs>
    <ds:schemaRef ds:uri="http://schemas.openxmlformats.org/package/2006/metadata/core-properties"/>
    <ds:schemaRef ds:uri="9e34ebba-cc79-475e-b7de-dd7f6ee13a44"/>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dcmitype/"/>
    <ds:schemaRef ds:uri="4ca6ea7c-d4c4-45df-a7bb-adc35460fb3e"/>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Urban</Template>
  <TotalTime>9866</TotalTime>
  <Words>3148</Words>
  <Application>Microsoft Office PowerPoint</Application>
  <PresentationFormat>On-screen Show (4:3)</PresentationFormat>
  <Paragraphs>409</Paragraphs>
  <Slides>57</Slides>
  <Notes>21</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57</vt:i4>
      </vt:variant>
    </vt:vector>
  </HeadingPairs>
  <TitlesOfParts>
    <vt:vector size="77" baseType="lpstr">
      <vt:lpstr>Meiryo</vt:lpstr>
      <vt:lpstr>Arial</vt:lpstr>
      <vt:lpstr>Calibri</vt:lpstr>
      <vt:lpstr>Calibri Light</vt:lpstr>
      <vt:lpstr>Courier New</vt:lpstr>
      <vt:lpstr>Gill Sans MT</vt:lpstr>
      <vt:lpstr>Noto Sans Symbols</vt:lpstr>
      <vt:lpstr>Symbol</vt:lpstr>
      <vt:lpstr>Times New Roman</vt:lpstr>
      <vt:lpstr>Verdana</vt:lpstr>
      <vt:lpstr>Wingdings</vt:lpstr>
      <vt:lpstr>Wingdings 2</vt:lpstr>
      <vt:lpstr>Oriel</vt:lpstr>
      <vt:lpstr>1_Office Theme</vt:lpstr>
      <vt:lpstr>3_Office Theme</vt:lpstr>
      <vt:lpstr>2_Office Theme</vt:lpstr>
      <vt:lpstr>4_Office Theme</vt:lpstr>
      <vt:lpstr>1_Solstice</vt:lpstr>
      <vt:lpstr>office theme</vt:lpstr>
      <vt:lpstr>5_Office Theme</vt:lpstr>
      <vt:lpstr>PowerPoint Presentation</vt:lpstr>
      <vt:lpstr>Objectives of the workshop</vt:lpstr>
      <vt:lpstr>PowerPoint Presentation</vt:lpstr>
      <vt:lpstr>Task 2 - Technical Report </vt:lpstr>
      <vt:lpstr>PowerPoint Presentation</vt:lpstr>
      <vt:lpstr>Check with marking criteria</vt:lpstr>
      <vt:lpstr>Check with marking criteria</vt:lpstr>
      <vt:lpstr>PowerPoint Presentation</vt:lpstr>
      <vt:lpstr>      What do you think is a technical report?</vt:lpstr>
      <vt:lpstr>What is technical writing?</vt:lpstr>
      <vt:lpstr>PowerPoint Presentation</vt:lpstr>
      <vt:lpstr>Process of preparing a technical report</vt:lpstr>
      <vt:lpstr>Format of a Technical report</vt:lpstr>
      <vt:lpstr>Features of writing a technical report</vt:lpstr>
      <vt:lpstr>Organisation/structure </vt:lpstr>
      <vt:lpstr>PowerPoint Presentation</vt:lpstr>
      <vt:lpstr>Objectivity</vt:lpstr>
      <vt:lpstr>Explicit</vt:lpstr>
      <vt:lpstr>Hedging</vt:lpstr>
      <vt:lpstr>Formality</vt:lpstr>
      <vt:lpstr> </vt:lpstr>
      <vt:lpstr>Table of contents</vt:lpstr>
      <vt:lpstr>EXECUTIVE SUMMARY VS INTRODUCTION</vt:lpstr>
      <vt:lpstr>Example of an executive summary</vt:lpstr>
      <vt:lpstr>An example of an Introduction</vt:lpstr>
      <vt:lpstr>             Body of the report</vt:lpstr>
      <vt:lpstr>FINDINGS/DISCUSSION </vt:lpstr>
      <vt:lpstr>PowerPoint Presentation</vt:lpstr>
      <vt:lpstr>CONCLUSION </vt:lpstr>
      <vt:lpstr>PowerPoint Presentation</vt:lpstr>
      <vt:lpstr>RECOMMENDATIONS</vt:lpstr>
      <vt:lpstr>example</vt:lpstr>
      <vt:lpstr>The power of language and style</vt:lpstr>
      <vt:lpstr>Language to use in a report</vt:lpstr>
      <vt:lpstr>PowerPoint Presentation</vt:lpstr>
      <vt:lpstr>PowerPoint Presentation</vt:lpstr>
      <vt:lpstr>PowerPoint Presentation</vt:lpstr>
      <vt:lpstr>PowerPoint Presentation</vt:lpstr>
      <vt:lpstr>SUPPORT IDEAS WITH IN-TEXT REFERENCES</vt:lpstr>
      <vt:lpstr>IN-TEXT AFTER THE INFORMATION</vt:lpstr>
      <vt:lpstr>Using reporting verbs </vt:lpstr>
      <vt:lpstr>PowerPoint Presentation</vt:lpstr>
      <vt:lpstr>Example of a chart</vt:lpstr>
      <vt:lpstr>Example of a table</vt:lpstr>
      <vt:lpstr>REFERENCE LIST</vt:lpstr>
      <vt:lpstr>REFERENCE LIST FOR A BOOK?</vt:lpstr>
      <vt:lpstr>PowerPoint Presentation</vt:lpstr>
      <vt:lpstr>       REFERENCE LIST FOR A JOURNAL ARTICLE</vt:lpstr>
      <vt:lpstr>ARTICLE IN ONLINE NEWSPAPER</vt:lpstr>
      <vt:lpstr>PowerPoint Presentation</vt:lpstr>
      <vt:lpstr>Referencing website</vt:lpstr>
      <vt:lpstr>EDIT AND PROOF READ YOUR WORK</vt:lpstr>
      <vt:lpstr>Characteristics of a Good technical Report</vt:lpstr>
      <vt:lpstr>Useful writing tools</vt:lpstr>
      <vt:lpstr>Referencing tools</vt:lpstr>
      <vt:lpstr>PowerPoint Presentation</vt:lpstr>
      <vt:lpstr>   For booking or queries, contact 0800 10 75 10  AskMe helpdesk   https://www.unitec.ac.nz/current-students/study-support/learning-advisors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report writing</dc:title>
  <dc:creator>Cindy Wee</dc:creator>
  <cp:lastModifiedBy>Teresa Yap</cp:lastModifiedBy>
  <cp:revision>251</cp:revision>
  <cp:lastPrinted>2021-05-11T04:05:01Z</cp:lastPrinted>
  <dcterms:created xsi:type="dcterms:W3CDTF">2006-08-16T00:00:00Z</dcterms:created>
  <dcterms:modified xsi:type="dcterms:W3CDTF">2022-09-25T10:16:58Z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0x0101001A208F40111A174D81BC511F290616EE</vt:lpwstr>
  </property>
</Properties>
</file>