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59" r:id="rId5"/>
    <p:sldId id="258" r:id="rId6"/>
    <p:sldId id="260"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280" autoAdjust="0"/>
  </p:normalViewPr>
  <p:slideViewPr>
    <p:cSldViewPr snapToGrid="0" showGuides="1">
      <p:cViewPr varScale="1">
        <p:scale>
          <a:sx n="109" d="100"/>
          <a:sy n="109" d="100"/>
        </p:scale>
        <p:origin x="154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490" y="365126"/>
            <a:ext cx="724696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368490" y="1825625"/>
            <a:ext cx="72469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71213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46230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990" y="354842"/>
            <a:ext cx="7400996" cy="1928458"/>
          </a:xfrm>
        </p:spPr>
        <p:txBody>
          <a:bodyPr anchor="b"/>
          <a:lstStyle>
            <a:lvl1pPr algn="l">
              <a:defRPr sz="6000"/>
            </a:lvl1pPr>
          </a:lstStyle>
          <a:p>
            <a:r>
              <a:rPr lang="en-US" dirty="0"/>
              <a:t>Click to edit Master title style</a:t>
            </a:r>
          </a:p>
        </p:txBody>
      </p:sp>
      <p:sp>
        <p:nvSpPr>
          <p:cNvPr id="3" name="Text Placeholder 2"/>
          <p:cNvSpPr>
            <a:spLocks noGrp="1"/>
          </p:cNvSpPr>
          <p:nvPr>
            <p:ph type="body" idx="1"/>
          </p:nvPr>
        </p:nvSpPr>
        <p:spPr>
          <a:xfrm>
            <a:off x="309990" y="2515003"/>
            <a:ext cx="7400996" cy="39403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342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0158" y="365126"/>
            <a:ext cx="7450827" cy="1325563"/>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260158" y="1825625"/>
            <a:ext cx="3671422" cy="4616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55938" y="1825625"/>
            <a:ext cx="3671422" cy="46161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51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27B4D6-D84E-4379-99F2-77BF7F439B36}" type="datetimeFigureOut">
              <a:rPr lang="en-NZ" smtClean="0"/>
              <a:t>12/06/2017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8931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751" y="378774"/>
            <a:ext cx="7355291" cy="1325563"/>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27B4D6-D84E-4379-99F2-77BF7F439B36}" type="datetimeFigureOut">
              <a:rPr lang="en-NZ" smtClean="0"/>
              <a:t>12/06/2017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868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7B4D6-D84E-4379-99F2-77BF7F439B36}" type="datetimeFigureOut">
              <a:rPr lang="en-NZ" smtClean="0"/>
              <a:t>12/06/2017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66214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12/06/2017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225621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7B4D6-D84E-4379-99F2-77BF7F439B36}" type="datetimeFigureOut">
              <a:rPr lang="en-NZ" smtClean="0"/>
              <a:t>12/06/2017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8307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27B4D6-D84E-4379-99F2-77BF7F439B36}" type="datetimeFigureOut">
              <a:rPr lang="en-NZ" smtClean="0"/>
              <a:t>12/06/2017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5F19606-8FB7-4541-9540-FFE1692B26B5}" type="slidenum">
              <a:rPr lang="en-NZ" smtClean="0"/>
              <a:t>‹#›</a:t>
            </a:fld>
            <a:endParaRPr lang="en-NZ"/>
          </a:p>
        </p:txBody>
      </p:sp>
    </p:spTree>
    <p:extLst>
      <p:ext uri="{BB962C8B-B14F-4D97-AF65-F5344CB8AC3E}">
        <p14:creationId xmlns:p14="http://schemas.microsoft.com/office/powerpoint/2010/main" val="336393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35000"/>
                <a:lumMod val="89000"/>
                <a:lumOff val="11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B4D6-D84E-4379-99F2-77BF7F439B36}" type="datetimeFigureOut">
              <a:rPr lang="en-NZ" smtClean="0"/>
              <a:t>12/06/2017</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19606-8FB7-4541-9540-FFE1692B26B5}" type="slidenum">
              <a:rPr lang="en-NZ" smtClean="0"/>
              <a:t>‹#›</a:t>
            </a:fld>
            <a:endParaRPr lang="en-NZ"/>
          </a:p>
        </p:txBody>
      </p:sp>
      <p:pic>
        <p:nvPicPr>
          <p:cNvPr id="7" name="Picture 6"/>
          <p:cNvPicPr>
            <a:picLocks noChangeAspect="1"/>
          </p:cNvPicPr>
          <p:nvPr userDrawn="1"/>
        </p:nvPicPr>
        <p:blipFill rotWithShape="1">
          <a:blip r:embed="rId12"/>
          <a:srcRect l="7683" t="22247" r="16104" b="-3087"/>
          <a:stretch/>
        </p:blipFill>
        <p:spPr>
          <a:xfrm>
            <a:off x="0" y="23172"/>
            <a:ext cx="9105900" cy="7058026"/>
          </a:xfrm>
          <a:prstGeom prst="rect">
            <a:avLst/>
          </a:prstGeom>
        </p:spPr>
      </p:pic>
      <p:pic>
        <p:nvPicPr>
          <p:cNvPr id="8" name="Picture 7"/>
          <p:cNvPicPr>
            <a:picLocks noChangeAspect="1"/>
          </p:cNvPicPr>
          <p:nvPr userDrawn="1"/>
        </p:nvPicPr>
        <p:blipFill rotWithShape="1">
          <a:blip r:embed="rId12"/>
          <a:srcRect l="23468" r="-390" b="21451"/>
          <a:stretch/>
        </p:blipFill>
        <p:spPr>
          <a:xfrm>
            <a:off x="1657350" y="9524"/>
            <a:ext cx="7486650" cy="4987926"/>
          </a:xfrm>
          <a:prstGeom prst="rect">
            <a:avLst/>
          </a:prstGeom>
        </p:spPr>
      </p:pic>
      <p:pic>
        <p:nvPicPr>
          <p:cNvPr id="9" name="Picture 8"/>
          <p:cNvPicPr>
            <a:picLocks noChangeAspect="1"/>
          </p:cNvPicPr>
          <p:nvPr userDrawn="1"/>
        </p:nvPicPr>
        <p:blipFill rotWithShape="1">
          <a:blip r:embed="rId12"/>
          <a:srcRect l="42650" t="13300" r="36603" b="71640"/>
          <a:stretch/>
        </p:blipFill>
        <p:spPr>
          <a:xfrm>
            <a:off x="38100" y="5404"/>
            <a:ext cx="2019300" cy="956301"/>
          </a:xfrm>
          <a:prstGeom prst="rect">
            <a:avLst/>
          </a:prstGeom>
        </p:spPr>
      </p:pic>
      <p:sp>
        <p:nvSpPr>
          <p:cNvPr id="10" name="Rectangle 9"/>
          <p:cNvSpPr/>
          <p:nvPr userDrawn="1"/>
        </p:nvSpPr>
        <p:spPr>
          <a:xfrm>
            <a:off x="177421" y="215900"/>
            <a:ext cx="7615451" cy="6307730"/>
          </a:xfrm>
          <a:prstGeom prst="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userDrawn="1"/>
        </p:nvSpPr>
        <p:spPr>
          <a:xfrm>
            <a:off x="7902054" y="6131051"/>
            <a:ext cx="1091821" cy="461665"/>
          </a:xfrm>
          <a:prstGeom prst="rect">
            <a:avLst/>
          </a:prstGeom>
          <a:noFill/>
        </p:spPr>
        <p:txBody>
          <a:bodyPr wrap="square" rtlCol="0">
            <a:spAutoFit/>
          </a:bodyPr>
          <a:lstStyle/>
          <a:p>
            <a:r>
              <a:rPr lang="en-NZ" sz="800" dirty="0">
                <a:solidFill>
                  <a:schemeClr val="bg1"/>
                </a:solidFill>
              </a:rPr>
              <a:t>Produced by: </a:t>
            </a:r>
          </a:p>
          <a:p>
            <a:r>
              <a:rPr lang="en-NZ" sz="800" dirty="0">
                <a:solidFill>
                  <a:schemeClr val="bg1"/>
                </a:solidFill>
              </a:rPr>
              <a:t>Damian Walker</a:t>
            </a:r>
          </a:p>
          <a:p>
            <a:r>
              <a:rPr lang="en-NZ" sz="800" dirty="0">
                <a:solidFill>
                  <a:schemeClr val="bg1"/>
                </a:solidFill>
              </a:rPr>
              <a:t>March 2017</a:t>
            </a:r>
          </a:p>
        </p:txBody>
      </p:sp>
    </p:spTree>
    <p:extLst>
      <p:ext uri="{BB962C8B-B14F-4D97-AF65-F5344CB8AC3E}">
        <p14:creationId xmlns:p14="http://schemas.microsoft.com/office/powerpoint/2010/main" val="22206273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t>CIBC 5022 Site Analysis</a:t>
            </a:r>
          </a:p>
        </p:txBody>
      </p:sp>
      <p:sp>
        <p:nvSpPr>
          <p:cNvPr id="3" name="Content Placeholder 2"/>
          <p:cNvSpPr>
            <a:spLocks noGrp="1"/>
          </p:cNvSpPr>
          <p:nvPr>
            <p:ph idx="1"/>
          </p:nvPr>
        </p:nvSpPr>
        <p:spPr>
          <a:xfrm>
            <a:off x="368489" y="1859869"/>
            <a:ext cx="7246961" cy="4497388"/>
          </a:xfrm>
        </p:spPr>
        <p:txBody>
          <a:bodyPr>
            <a:normAutofit/>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lvl="1"/>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89" y="1384508"/>
            <a:ext cx="2674964" cy="5236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77" y="1384508"/>
            <a:ext cx="2957350" cy="5323230"/>
          </a:xfrm>
          <a:prstGeom prst="rect">
            <a:avLst/>
          </a:prstGeom>
        </p:spPr>
      </p:pic>
    </p:spTree>
    <p:extLst>
      <p:ext uri="{BB962C8B-B14F-4D97-AF65-F5344CB8AC3E}">
        <p14:creationId xmlns:p14="http://schemas.microsoft.com/office/powerpoint/2010/main" val="188852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t>Site Analysis</a:t>
            </a:r>
          </a:p>
        </p:txBody>
      </p:sp>
      <p:sp>
        <p:nvSpPr>
          <p:cNvPr id="3" name="Content Placeholder 2"/>
          <p:cNvSpPr>
            <a:spLocks noGrp="1"/>
          </p:cNvSpPr>
          <p:nvPr>
            <p:ph idx="1"/>
          </p:nvPr>
        </p:nvSpPr>
        <p:spPr>
          <a:xfrm>
            <a:off x="368489" y="1859869"/>
            <a:ext cx="7246961" cy="4497388"/>
          </a:xfrm>
        </p:spPr>
        <p:txBody>
          <a:bodyPr>
            <a:normAutofit/>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lvl="1"/>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4" y="1442874"/>
            <a:ext cx="7499838" cy="4852836"/>
          </a:xfrm>
          <a:prstGeom prst="rect">
            <a:avLst/>
          </a:prstGeom>
        </p:spPr>
      </p:pic>
    </p:spTree>
    <p:extLst>
      <p:ext uri="{BB962C8B-B14F-4D97-AF65-F5344CB8AC3E}">
        <p14:creationId xmlns:p14="http://schemas.microsoft.com/office/powerpoint/2010/main" val="265424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t>Site Analysis</a:t>
            </a:r>
          </a:p>
        </p:txBody>
      </p:sp>
      <p:sp>
        <p:nvSpPr>
          <p:cNvPr id="3" name="Content Placeholder 2"/>
          <p:cNvSpPr>
            <a:spLocks noGrp="1"/>
          </p:cNvSpPr>
          <p:nvPr>
            <p:ph idx="1"/>
          </p:nvPr>
        </p:nvSpPr>
        <p:spPr>
          <a:xfrm>
            <a:off x="368489" y="1859869"/>
            <a:ext cx="7246961" cy="4497388"/>
          </a:xfrm>
        </p:spPr>
        <p:txBody>
          <a:bodyPr>
            <a:normAutofit/>
          </a:bodyPr>
          <a:lstStyle/>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lvl="1"/>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75" y="1387943"/>
            <a:ext cx="6858788" cy="5066930"/>
          </a:xfrm>
          <a:prstGeom prst="rect">
            <a:avLst/>
          </a:prstGeom>
        </p:spPr>
      </p:pic>
    </p:spTree>
    <p:extLst>
      <p:ext uri="{BB962C8B-B14F-4D97-AF65-F5344CB8AC3E}">
        <p14:creationId xmlns:p14="http://schemas.microsoft.com/office/powerpoint/2010/main" val="117080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Site conditions and ground stability</a:t>
            </a:r>
          </a:p>
        </p:txBody>
      </p:sp>
      <p:sp>
        <p:nvSpPr>
          <p:cNvPr id="3" name="Content Placeholder 2"/>
          <p:cNvSpPr>
            <a:spLocks noGrp="1"/>
          </p:cNvSpPr>
          <p:nvPr>
            <p:ph idx="1"/>
          </p:nvPr>
        </p:nvSpPr>
        <p:spPr>
          <a:xfrm>
            <a:off x="368490" y="1825625"/>
            <a:ext cx="7140141" cy="2201252"/>
          </a:xfrm>
        </p:spPr>
        <p:txBody>
          <a:bodyPr>
            <a:normAutofit fontScale="92500" lnSpcReduction="10000"/>
          </a:bodyPr>
          <a:lstStyle/>
          <a:p>
            <a:r>
              <a:rPr lang="en-NZ" dirty="0"/>
              <a:t>A thorough investigation and assessment of ground conditions and stability is essential to determine whether a site is suitable for building on, where the best place may be to locate a building and the type and size of foundations that will be required.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503" y="4026877"/>
            <a:ext cx="2464540" cy="1888881"/>
          </a:xfrm>
          <a:prstGeom prst="rect">
            <a:avLst/>
          </a:prstGeom>
        </p:spPr>
      </p:pic>
    </p:spTree>
    <p:extLst>
      <p:ext uri="{BB962C8B-B14F-4D97-AF65-F5344CB8AC3E}">
        <p14:creationId xmlns:p14="http://schemas.microsoft.com/office/powerpoint/2010/main" val="155589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Preliminary survey</a:t>
            </a:r>
          </a:p>
        </p:txBody>
      </p:sp>
      <p:sp>
        <p:nvSpPr>
          <p:cNvPr id="4" name="Content Placeholder 3"/>
          <p:cNvSpPr>
            <a:spLocks noGrp="1"/>
          </p:cNvSpPr>
          <p:nvPr>
            <p:ph idx="1"/>
          </p:nvPr>
        </p:nvSpPr>
        <p:spPr>
          <a:xfrm>
            <a:off x="368489" y="1394802"/>
            <a:ext cx="7246961" cy="5285037"/>
          </a:xfrm>
          <a:prstGeom prst="rect">
            <a:avLst/>
          </a:prstGeom>
        </p:spPr>
        <p:txBody>
          <a:bodyPr wrap="square">
            <a:spAutoFit/>
          </a:bodyPr>
          <a:lstStyle/>
          <a:p>
            <a:pPr>
              <a:buFont typeface="Arial" panose="020B0604020202020204" pitchFamily="34" charset="0"/>
              <a:buChar char="•"/>
            </a:pPr>
            <a:r>
              <a:rPr lang="en-NZ" dirty="0"/>
              <a:t>bearing pressure - ability to carry the load of the building without excessive settlement </a:t>
            </a:r>
          </a:p>
          <a:p>
            <a:pPr>
              <a:buFont typeface="Arial" panose="020B0604020202020204" pitchFamily="34" charset="0"/>
              <a:buChar char="•"/>
            </a:pPr>
            <a:r>
              <a:rPr lang="en-NZ" dirty="0"/>
              <a:t>soil types of insufficient bearing pressure</a:t>
            </a:r>
          </a:p>
          <a:p>
            <a:pPr lvl="1"/>
            <a:r>
              <a:rPr lang="en-NZ" dirty="0"/>
              <a:t>Peat</a:t>
            </a:r>
          </a:p>
          <a:p>
            <a:pPr lvl="1"/>
            <a:r>
              <a:rPr lang="en-NZ" dirty="0"/>
              <a:t>Sand</a:t>
            </a:r>
          </a:p>
          <a:p>
            <a:pPr lvl="1"/>
            <a:r>
              <a:rPr lang="en-NZ" dirty="0"/>
              <a:t>Clay</a:t>
            </a:r>
          </a:p>
          <a:p>
            <a:r>
              <a:rPr lang="en-NZ" dirty="0"/>
              <a:t>water table - A high water table means the water pressure in the soil is high and that the soil is likely to be correspondingly weaker</a:t>
            </a:r>
          </a:p>
          <a:p>
            <a:r>
              <a:rPr lang="en-NZ" dirty="0"/>
              <a:t>trial holes - to take soil samples at lower levels</a:t>
            </a:r>
          </a:p>
          <a:p>
            <a:pPr>
              <a:buFont typeface="Arial" panose="020B0604020202020204" pitchFamily="34" charset="0"/>
              <a:buChar char="•"/>
            </a:pPr>
            <a:r>
              <a:rPr lang="en-NZ" dirty="0"/>
              <a:t>locating information – council, </a:t>
            </a:r>
            <a:r>
              <a:rPr lang="en-NZ" dirty="0" err="1"/>
              <a:t>Pim</a:t>
            </a:r>
            <a:r>
              <a:rPr lang="en-NZ" dirty="0"/>
              <a:t>/Lim, site visit</a:t>
            </a:r>
          </a:p>
        </p:txBody>
      </p:sp>
    </p:spTree>
    <p:extLst>
      <p:ext uri="{BB962C8B-B14F-4D97-AF65-F5344CB8AC3E}">
        <p14:creationId xmlns:p14="http://schemas.microsoft.com/office/powerpoint/2010/main" val="326690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Solar Azimuth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2420" y="240774"/>
            <a:ext cx="4130553" cy="25112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71" y="3752799"/>
            <a:ext cx="4202724" cy="2681048"/>
          </a:xfrm>
          <a:prstGeom prst="rect">
            <a:avLst/>
          </a:prstGeom>
        </p:spPr>
      </p:pic>
      <p:sp>
        <p:nvSpPr>
          <p:cNvPr id="6" name="Rectangle 5"/>
          <p:cNvSpPr/>
          <p:nvPr/>
        </p:nvSpPr>
        <p:spPr>
          <a:xfrm>
            <a:off x="342171" y="1444475"/>
            <a:ext cx="4379298" cy="2308324"/>
          </a:xfrm>
          <a:prstGeom prst="rect">
            <a:avLst/>
          </a:prstGeom>
        </p:spPr>
        <p:txBody>
          <a:bodyPr wrap="square">
            <a:spAutoFit/>
          </a:bodyPr>
          <a:lstStyle/>
          <a:p>
            <a:r>
              <a:rPr lang="en-NZ" dirty="0"/>
              <a:t>By analysing the impact of the sun on a site, as well as the building’s location, the spatial arrangement, orientation, window placement, daylight access and other design features, the designer can take full advantage of passive solar design features and increase the energy efficiency and comfort of the building. </a:t>
            </a:r>
          </a:p>
        </p:txBody>
      </p:sp>
      <p:sp>
        <p:nvSpPr>
          <p:cNvPr id="7" name="Rectangle 6"/>
          <p:cNvSpPr/>
          <p:nvPr/>
        </p:nvSpPr>
        <p:spPr>
          <a:xfrm>
            <a:off x="4791807" y="5741377"/>
            <a:ext cx="3442928" cy="646331"/>
          </a:xfrm>
          <a:prstGeom prst="rect">
            <a:avLst/>
          </a:prstGeom>
        </p:spPr>
        <p:txBody>
          <a:bodyPr wrap="square">
            <a:spAutoFit/>
          </a:bodyPr>
          <a:lstStyle/>
          <a:p>
            <a:r>
              <a:rPr lang="en-NZ" dirty="0"/>
              <a:t>http://www.level.org.nz/site-analysis/sun/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292" y="3534904"/>
            <a:ext cx="3701561" cy="1627145"/>
          </a:xfrm>
          <a:prstGeom prst="rect">
            <a:avLst/>
          </a:prstGeom>
        </p:spPr>
      </p:pic>
    </p:spTree>
    <p:extLst>
      <p:ext uri="{BB962C8B-B14F-4D97-AF65-F5344CB8AC3E}">
        <p14:creationId xmlns:p14="http://schemas.microsoft.com/office/powerpoint/2010/main" val="94828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962" t="2745" r="10085" b="3215"/>
          <a:stretch/>
        </p:blipFill>
        <p:spPr>
          <a:xfrm>
            <a:off x="519008" y="1770150"/>
            <a:ext cx="6945923" cy="45954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271" y="71322"/>
            <a:ext cx="3908180" cy="2566372"/>
          </a:xfrm>
          <a:prstGeom prst="rect">
            <a:avLst/>
          </a:prstGeom>
        </p:spPr>
      </p:pic>
    </p:spTree>
    <p:extLst>
      <p:ext uri="{BB962C8B-B14F-4D97-AF65-F5344CB8AC3E}">
        <p14:creationId xmlns:p14="http://schemas.microsoft.com/office/powerpoint/2010/main" val="202569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Site setup</a:t>
            </a:r>
          </a:p>
        </p:txBody>
      </p:sp>
      <p:sp>
        <p:nvSpPr>
          <p:cNvPr id="3" name="Content Placeholder 2"/>
          <p:cNvSpPr>
            <a:spLocks noGrp="1"/>
          </p:cNvSpPr>
          <p:nvPr>
            <p:ph idx="1"/>
          </p:nvPr>
        </p:nvSpPr>
        <p:spPr>
          <a:xfrm>
            <a:off x="368490" y="1517894"/>
            <a:ext cx="7246961" cy="4812568"/>
          </a:xfrm>
        </p:spPr>
        <p:txBody>
          <a:bodyPr>
            <a:normAutofit fontScale="70000" lnSpcReduction="20000"/>
          </a:bodyPr>
          <a:lstStyle/>
          <a:p>
            <a:r>
              <a:rPr lang="en-NZ" b="1" dirty="0"/>
              <a:t>Facilities required on site</a:t>
            </a:r>
          </a:p>
          <a:p>
            <a:r>
              <a:rPr lang="en-NZ" dirty="0"/>
              <a:t>The Health and Safety at Work (General Risk and Workplace Management) Regulations 2016 requires the person in charge of the business to ensure a workplace (i.e. building site) has certain facilities. They include:</a:t>
            </a:r>
          </a:p>
          <a:p>
            <a:r>
              <a:rPr lang="en-NZ" dirty="0"/>
              <a:t>There is enough lighting and ventilation for workers to carry out work safely.</a:t>
            </a:r>
          </a:p>
          <a:p>
            <a:r>
              <a:rPr lang="en-NZ" dirty="0"/>
              <a:t>Workers doing their job in extreme heat or cold can do so safely.</a:t>
            </a:r>
          </a:p>
          <a:p>
            <a:r>
              <a:rPr lang="en-NZ" dirty="0"/>
              <a:t>Adequate facilities are provided for workers, including:</a:t>
            </a:r>
            <a:br>
              <a:rPr lang="en-NZ" dirty="0"/>
            </a:br>
            <a:r>
              <a:rPr lang="en-NZ" dirty="0"/>
              <a:t>– toilets</a:t>
            </a:r>
            <a:br>
              <a:rPr lang="en-NZ" dirty="0"/>
            </a:br>
            <a:r>
              <a:rPr lang="en-NZ" dirty="0"/>
              <a:t>– drinking water</a:t>
            </a:r>
            <a:br>
              <a:rPr lang="en-NZ" dirty="0"/>
            </a:br>
            <a:r>
              <a:rPr lang="en-NZ" dirty="0"/>
              <a:t>– hand-washing facilities</a:t>
            </a:r>
            <a:br>
              <a:rPr lang="en-NZ" dirty="0"/>
            </a:br>
            <a:r>
              <a:rPr lang="en-NZ" dirty="0"/>
              <a:t>– a place where workers can eat and take breaks</a:t>
            </a:r>
            <a:br>
              <a:rPr lang="en-NZ" dirty="0"/>
            </a:br>
            <a:r>
              <a:rPr lang="en-NZ" dirty="0"/>
              <a:t>– adequate and accessible first aid equipment</a:t>
            </a:r>
            <a:br>
              <a:rPr lang="en-NZ" dirty="0"/>
            </a:br>
            <a:r>
              <a:rPr lang="en-NZ" dirty="0"/>
              <a:t>– facilities where workers who become unwell can rest if it is not reasonable for them to leave the site.</a:t>
            </a:r>
          </a:p>
          <a:p>
            <a:r>
              <a:rPr lang="en-NZ" dirty="0"/>
              <a:t>An adequate number of workers on site are trained in first aid, or workers have access to other people trained to give first aid.</a:t>
            </a:r>
          </a:p>
        </p:txBody>
      </p:sp>
    </p:spTree>
    <p:extLst>
      <p:ext uri="{BB962C8B-B14F-4D97-AF65-F5344CB8AC3E}">
        <p14:creationId xmlns:p14="http://schemas.microsoft.com/office/powerpoint/2010/main" val="12848741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273</Words>
  <Application>Microsoft Office PowerPoint</Application>
  <PresentationFormat>On-screen Show (4:3)</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CIBC 5022 Site Analysis</vt:lpstr>
      <vt:lpstr>Site Analysis</vt:lpstr>
      <vt:lpstr>Site Analysis</vt:lpstr>
      <vt:lpstr>Site conditions and ground stability</vt:lpstr>
      <vt:lpstr>Preliminary survey</vt:lpstr>
      <vt:lpstr>Solar Azimuth</vt:lpstr>
      <vt:lpstr>PowerPoint Presentation</vt:lpstr>
      <vt:lpstr>Site setup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Walker</dc:creator>
  <cp:lastModifiedBy>Damian Walker</cp:lastModifiedBy>
  <cp:revision>12</cp:revision>
  <dcterms:created xsi:type="dcterms:W3CDTF">2017-03-03T22:22:42Z</dcterms:created>
  <dcterms:modified xsi:type="dcterms:W3CDTF">2017-06-12T04:37:16Z</dcterms:modified>
</cp:coreProperties>
</file>