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84864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88315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1665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58135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8822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49160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962073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60094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82131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23395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84387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14482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0275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88284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43151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1543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D8A46-CDD7-42DD-946F-05B430848601}" type="datetimeFigureOut">
              <a:rPr lang="en-NZ" smtClean="0"/>
              <a:t>14/03/2022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8EE236-6905-4C70-B6CE-2F53FBF5ABE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5847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  <p:sldLayoutId id="2147483761" r:id="rId15"/>
    <p:sldLayoutId id="214748376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tec.ac.nz/international/international-student-life/student-advisors" TargetMode="External"/><Relationship Id="rId2" Type="http://schemas.openxmlformats.org/officeDocument/2006/relationships/hyperlink" Target="https://www.unitec.ac.nz/current-students/student-life/student-support-advisor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uides.unitec.ac.nz/studentsupportbookings" TargetMode="External"/><Relationship Id="rId2" Type="http://schemas.openxmlformats.org/officeDocument/2006/relationships/hyperlink" Target="mailto:studentsupport@unitec.ac.n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uides.unitec.ac.nz/international" TargetMode="External"/><Relationship Id="rId2" Type="http://schemas.openxmlformats.org/officeDocument/2006/relationships/hyperlink" Target="mailto:internationalsupport@unitec.ac.nz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nitec.wufoo.com/forms/student-financial-assistance/" TargetMode="External"/><Relationship Id="rId2" Type="http://schemas.openxmlformats.org/officeDocument/2006/relationships/hyperlink" Target="https://unitec.wufoo.com/forms/covid19-unitec-hardship-application-current/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office.com/Pages/ResponsePage.aspx?id=sonzgIBzZ0u1J39xGleBMOcGYQccsKdIux-srayzJV1UQkpBVzFXVlIxTVJENzBBTzc5M05UWjFBOC4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bookings.unitec.ac.nz/appointments/biosi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>
                <a:solidFill>
                  <a:srgbClr val="00B050"/>
                </a:solidFill>
              </a:rPr>
              <a:t>Supporting Students who have Financial Constraints</a:t>
            </a:r>
            <a:endParaRPr lang="en-NZ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NZ" dirty="0" smtClean="0"/>
          </a:p>
          <a:p>
            <a:endParaRPr lang="en-NZ" dirty="0"/>
          </a:p>
          <a:p>
            <a:r>
              <a:rPr lang="en-NZ" dirty="0" smtClean="0"/>
              <a:t>Semester One 2022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659705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NZ" b="1" dirty="0" smtClean="0">
                <a:solidFill>
                  <a:srgbClr val="00B050"/>
                </a:solidFill>
              </a:rPr>
              <a:t>Student Support Advisors</a:t>
            </a:r>
            <a:br>
              <a:rPr lang="en-NZ" b="1" dirty="0" smtClean="0">
                <a:solidFill>
                  <a:srgbClr val="00B050"/>
                </a:solidFill>
              </a:rPr>
            </a:br>
            <a:r>
              <a:rPr lang="en-NZ" b="1" dirty="0" smtClean="0">
                <a:solidFill>
                  <a:srgbClr val="00B050"/>
                </a:solidFill>
              </a:rPr>
              <a:t>Te Puna, Building 180, Level 2</a:t>
            </a:r>
            <a:r>
              <a:rPr lang="en-NZ" dirty="0" smtClean="0"/>
              <a:t/>
            </a:r>
            <a:br>
              <a:rPr lang="en-NZ" dirty="0" smtClean="0"/>
            </a:br>
            <a:endParaRPr lang="en-NZ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NZ" dirty="0" smtClean="0"/>
              <a:t>Students should be encouraged to make an appointment with a Student Support Advisor to explain their financial hardship situation in a confidential setting.  This will ensure they are provided with the correct type and level of support. </a:t>
            </a:r>
          </a:p>
          <a:p>
            <a:pPr marL="0" indent="0" algn="ctr">
              <a:buNone/>
            </a:pPr>
            <a:r>
              <a:rPr lang="en-NZ" dirty="0" smtClean="0"/>
              <a:t>For domestic students, this could include referrals to government agencies such as </a:t>
            </a:r>
            <a:r>
              <a:rPr lang="en-NZ" dirty="0" err="1" smtClean="0"/>
              <a:t>Studylink</a:t>
            </a:r>
            <a:r>
              <a:rPr lang="en-NZ" dirty="0" smtClean="0"/>
              <a:t> or the Ministry of Social Development. </a:t>
            </a:r>
          </a:p>
          <a:p>
            <a:pPr marL="0" indent="0" algn="ctr">
              <a:buNone/>
            </a:pPr>
            <a:endParaRPr lang="en-NZ" dirty="0" smtClean="0"/>
          </a:p>
          <a:p>
            <a:pPr marL="0" indent="0" algn="ctr">
              <a:buNone/>
            </a:pPr>
            <a:r>
              <a:rPr lang="en-NZ" dirty="0" smtClean="0"/>
              <a:t>DOMESTIC</a:t>
            </a:r>
          </a:p>
          <a:p>
            <a:pPr marL="0" indent="0" algn="ctr">
              <a:buNone/>
            </a:pPr>
            <a:r>
              <a:rPr lang="en-NZ" dirty="0" smtClean="0">
                <a:hlinkClick r:id="rId2"/>
              </a:rPr>
              <a:t>https://www.unitec.ac.nz/current-students/student-life/student-support-advisors</a:t>
            </a:r>
            <a:r>
              <a:rPr lang="en-NZ" dirty="0" smtClean="0"/>
              <a:t> </a:t>
            </a:r>
          </a:p>
          <a:p>
            <a:pPr marL="0" indent="0" algn="ctr">
              <a:buNone/>
            </a:pPr>
            <a:endParaRPr lang="en-NZ" dirty="0" smtClean="0"/>
          </a:p>
          <a:p>
            <a:pPr marL="0" indent="0" algn="ctr">
              <a:buNone/>
            </a:pPr>
            <a:r>
              <a:rPr lang="en-NZ" dirty="0" smtClean="0"/>
              <a:t>INTERNATIONAL </a:t>
            </a:r>
          </a:p>
          <a:p>
            <a:pPr marL="0" indent="0" algn="ctr">
              <a:buNone/>
            </a:pPr>
            <a:r>
              <a:rPr lang="en-NZ" dirty="0" smtClean="0">
                <a:hlinkClick r:id="rId3"/>
              </a:rPr>
              <a:t>https://www.unitec.ac.nz/international/international-student-life/student-advisors</a:t>
            </a:r>
            <a:r>
              <a:rPr lang="en-NZ" dirty="0" smtClean="0"/>
              <a:t>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78521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b="1" dirty="0" smtClean="0">
                <a:solidFill>
                  <a:srgbClr val="00B050"/>
                </a:solidFill>
              </a:rPr>
              <a:t>DOMESTIC STUDENT SUPPORT ADVISORS</a:t>
            </a:r>
            <a:endParaRPr lang="en-NZ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 smtClean="0"/>
          </a:p>
          <a:p>
            <a:r>
              <a:rPr lang="en-NZ" dirty="0" smtClean="0"/>
              <a:t>Anushka Jephson</a:t>
            </a:r>
          </a:p>
          <a:p>
            <a:r>
              <a:rPr lang="en-NZ" dirty="0" smtClean="0"/>
              <a:t>Jessica Rudman</a:t>
            </a:r>
          </a:p>
          <a:p>
            <a:r>
              <a:rPr lang="en-NZ" dirty="0" smtClean="0"/>
              <a:t>Sophie Humphries</a:t>
            </a:r>
          </a:p>
          <a:p>
            <a:pPr marL="0" indent="0">
              <a:buNone/>
            </a:pPr>
            <a:r>
              <a:rPr lang="en-NZ" dirty="0" smtClean="0"/>
              <a:t>  </a:t>
            </a:r>
            <a:endParaRPr lang="en-NZ" dirty="0"/>
          </a:p>
          <a:p>
            <a:r>
              <a:rPr lang="en-NZ" dirty="0" smtClean="0"/>
              <a:t>Phone:	0800 10 75 10</a:t>
            </a:r>
          </a:p>
          <a:p>
            <a:r>
              <a:rPr lang="en-NZ" dirty="0" smtClean="0"/>
              <a:t>Email:	</a:t>
            </a:r>
            <a:r>
              <a:rPr lang="en-NZ" dirty="0" smtClean="0">
                <a:hlinkClick r:id="rId2"/>
              </a:rPr>
              <a:t>studentsupport@unitec.ac.nz</a:t>
            </a:r>
            <a:endParaRPr lang="en-NZ" dirty="0" smtClean="0"/>
          </a:p>
          <a:p>
            <a:r>
              <a:rPr lang="en-NZ" dirty="0" smtClean="0"/>
              <a:t>Booking:	</a:t>
            </a:r>
            <a:r>
              <a:rPr lang="en-NZ" dirty="0" smtClean="0">
                <a:hlinkClick r:id="rId3"/>
              </a:rPr>
              <a:t>https://guides.unitec.ac.nz/studentsupportbookings</a:t>
            </a:r>
            <a:r>
              <a:rPr lang="en-NZ" dirty="0" smtClean="0"/>
              <a:t>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309652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b="1" dirty="0" smtClean="0">
                <a:solidFill>
                  <a:srgbClr val="00B050"/>
                </a:solidFill>
              </a:rPr>
              <a:t>INTERNATIONAL STUDENT SUPPORT ADVISORS</a:t>
            </a:r>
            <a:endParaRPr lang="en-NZ" sz="40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Tina Hsieh (Team Leader)		Aline </a:t>
            </a:r>
            <a:r>
              <a:rPr lang="en-NZ" dirty="0" err="1" smtClean="0"/>
              <a:t>Meerburg</a:t>
            </a:r>
            <a:endParaRPr lang="en-NZ" dirty="0" smtClean="0"/>
          </a:p>
          <a:p>
            <a:r>
              <a:rPr lang="en-NZ" dirty="0" smtClean="0"/>
              <a:t>Sachin Pawar					</a:t>
            </a:r>
            <a:r>
              <a:rPr lang="en-NZ" dirty="0" err="1" smtClean="0"/>
              <a:t>Takaito</a:t>
            </a:r>
            <a:r>
              <a:rPr lang="en-NZ" dirty="0" smtClean="0"/>
              <a:t> Higuchi</a:t>
            </a:r>
          </a:p>
          <a:p>
            <a:r>
              <a:rPr lang="en-NZ" dirty="0" smtClean="0"/>
              <a:t>Eileen </a:t>
            </a:r>
            <a:r>
              <a:rPr lang="en-NZ" dirty="0"/>
              <a:t>Su						 Nadia Bulanova</a:t>
            </a:r>
            <a:endParaRPr lang="en-NZ" dirty="0" smtClean="0"/>
          </a:p>
          <a:p>
            <a:endParaRPr lang="en-NZ" dirty="0" smtClean="0"/>
          </a:p>
          <a:p>
            <a:r>
              <a:rPr lang="en-NZ" dirty="0" smtClean="0"/>
              <a:t>Phone: 	09 8154321</a:t>
            </a:r>
          </a:p>
          <a:p>
            <a:r>
              <a:rPr lang="en-NZ" dirty="0" smtClean="0"/>
              <a:t>Email: 	</a:t>
            </a:r>
            <a:r>
              <a:rPr lang="en-NZ" dirty="0" smtClean="0">
                <a:hlinkClick r:id="rId2"/>
              </a:rPr>
              <a:t>internationalsupport@unitec.ac.nz</a:t>
            </a:r>
            <a:endParaRPr lang="en-NZ" dirty="0" smtClean="0"/>
          </a:p>
          <a:p>
            <a:r>
              <a:rPr lang="en-NZ" dirty="0" smtClean="0"/>
              <a:t>Bookings:	</a:t>
            </a:r>
            <a:r>
              <a:rPr lang="en-NZ" dirty="0" smtClean="0">
                <a:hlinkClick r:id="rId3"/>
              </a:rPr>
              <a:t>https://guides.unitec.ac.nz/international</a:t>
            </a:r>
            <a:r>
              <a:rPr lang="en-NZ" dirty="0" smtClean="0"/>
              <a:t> 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818259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b="1" dirty="0" smtClean="0">
                <a:solidFill>
                  <a:srgbClr val="00B050"/>
                </a:solidFill>
              </a:rPr>
              <a:t>Types of Unitec financial support</a:t>
            </a:r>
            <a:endParaRPr lang="en-NZ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Z" b="1" dirty="0" err="1" smtClean="0">
                <a:solidFill>
                  <a:srgbClr val="00B050"/>
                </a:solidFill>
              </a:rPr>
              <a:t>Covid</a:t>
            </a:r>
            <a:r>
              <a:rPr lang="en-NZ" b="1" dirty="0" smtClean="0">
                <a:solidFill>
                  <a:srgbClr val="00B050"/>
                </a:solidFill>
              </a:rPr>
              <a:t> Hardship Fund</a:t>
            </a:r>
          </a:p>
          <a:p>
            <a:pPr lvl="1"/>
            <a:r>
              <a:rPr lang="en-NZ" dirty="0" smtClean="0"/>
              <a:t>Available until June (unless funds are used up earlier)</a:t>
            </a:r>
          </a:p>
          <a:p>
            <a:pPr lvl="1"/>
            <a:r>
              <a:rPr lang="en-NZ" dirty="0" smtClean="0"/>
              <a:t>Domestic students only</a:t>
            </a:r>
          </a:p>
          <a:p>
            <a:pPr lvl="1"/>
            <a:r>
              <a:rPr lang="en-NZ" dirty="0" smtClean="0"/>
              <a:t>Enrolled part time or full time</a:t>
            </a:r>
          </a:p>
          <a:p>
            <a:pPr lvl="1"/>
            <a:r>
              <a:rPr lang="en-NZ" dirty="0" smtClean="0"/>
              <a:t>Need to provide bank statements</a:t>
            </a:r>
          </a:p>
          <a:p>
            <a:pPr marL="457200" lvl="1" indent="0">
              <a:buNone/>
            </a:pPr>
            <a:r>
              <a:rPr lang="en-NZ" dirty="0" smtClean="0"/>
              <a:t>     and explain how they have been</a:t>
            </a:r>
          </a:p>
          <a:p>
            <a:pPr marL="457200" lvl="1" indent="0">
              <a:buNone/>
            </a:pPr>
            <a:r>
              <a:rPr lang="en-NZ" dirty="0" smtClean="0"/>
              <a:t>     impacted by </a:t>
            </a:r>
            <a:r>
              <a:rPr lang="en-NZ" dirty="0" err="1" smtClean="0"/>
              <a:t>Covid</a:t>
            </a:r>
            <a:endParaRPr lang="en-NZ" dirty="0" smtClean="0"/>
          </a:p>
          <a:p>
            <a:pPr lvl="1"/>
            <a:r>
              <a:rPr lang="en-NZ" dirty="0" smtClean="0"/>
              <a:t>Payment deposited into bank account. Processing time can be up to six weeks.  </a:t>
            </a:r>
          </a:p>
          <a:p>
            <a:pPr marL="457200" lvl="1" indent="0">
              <a:buNone/>
            </a:pPr>
            <a:endParaRPr lang="en-NZ" dirty="0" smtClean="0">
              <a:hlinkClick r:id="rId2"/>
            </a:endParaRPr>
          </a:p>
          <a:p>
            <a:pPr marL="457200" lvl="1" indent="0">
              <a:buNone/>
            </a:pPr>
            <a:r>
              <a:rPr lang="en-NZ" dirty="0" smtClean="0">
                <a:solidFill>
                  <a:srgbClr val="0070C0"/>
                </a:solidFill>
                <a:hlinkClick r:id="rId2"/>
              </a:rPr>
              <a:t>https://unitec.wufoo.com/forms/covid19-unitec-hardship-application-current/</a:t>
            </a:r>
            <a:r>
              <a:rPr lang="en-NZ" dirty="0" smtClean="0">
                <a:solidFill>
                  <a:srgbClr val="0070C0"/>
                </a:solidFill>
              </a:rPr>
              <a:t> </a:t>
            </a:r>
            <a:endParaRPr lang="en-NZ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Z" b="1" dirty="0" smtClean="0">
                <a:solidFill>
                  <a:srgbClr val="00B050"/>
                </a:solidFill>
              </a:rPr>
              <a:t>Hardship Fund for Learners</a:t>
            </a:r>
          </a:p>
          <a:p>
            <a:pPr lvl="1"/>
            <a:r>
              <a:rPr lang="en-NZ" dirty="0" smtClean="0"/>
              <a:t>Appointment with Student Support advisor required</a:t>
            </a:r>
          </a:p>
          <a:p>
            <a:pPr lvl="1"/>
            <a:r>
              <a:rPr lang="en-NZ" dirty="0" smtClean="0"/>
              <a:t>Domestic students only</a:t>
            </a:r>
          </a:p>
          <a:p>
            <a:pPr lvl="1"/>
            <a:r>
              <a:rPr lang="en-NZ" dirty="0" smtClean="0"/>
              <a:t>Need to provide bank statements</a:t>
            </a:r>
          </a:p>
          <a:p>
            <a:pPr lvl="1"/>
            <a:r>
              <a:rPr lang="en-NZ" dirty="0" smtClean="0"/>
              <a:t>Can include Hop cards, Countdown/Pak ‘n Save and petrol vouchers – up to $100 per semester if assessed as being in financial hardship</a:t>
            </a:r>
          </a:p>
          <a:p>
            <a:pPr marL="457200" lvl="1" indent="0">
              <a:buNone/>
            </a:pPr>
            <a:endParaRPr lang="mi-NZ" dirty="0" smtClean="0">
              <a:hlinkClick r:id="rId3"/>
            </a:endParaRPr>
          </a:p>
          <a:p>
            <a:pPr marL="457200" lvl="1" indent="0">
              <a:buNone/>
            </a:pPr>
            <a:endParaRPr lang="en-NZ" dirty="0" smtClean="0">
              <a:hlinkClick r:id="rId3"/>
            </a:endParaRPr>
          </a:p>
          <a:p>
            <a:pPr marL="457200" lvl="1" indent="0">
              <a:buNone/>
            </a:pPr>
            <a:endParaRPr lang="en-NZ" dirty="0" smtClean="0">
              <a:hlinkClick r:id="rId3"/>
            </a:endParaRPr>
          </a:p>
          <a:p>
            <a:pPr marL="457200" lvl="1" indent="0">
              <a:buNone/>
            </a:pPr>
            <a:r>
              <a:rPr lang="en-NZ" dirty="0" smtClean="0">
                <a:hlinkClick r:id="rId3"/>
              </a:rPr>
              <a:t>https://unitec.wufoo.com/forms/student-financial-assistance/</a:t>
            </a:r>
            <a:r>
              <a:rPr lang="en-NZ" dirty="0" smtClean="0"/>
              <a:t>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069337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b="1" dirty="0" smtClean="0">
                <a:solidFill>
                  <a:srgbClr val="00B050"/>
                </a:solidFill>
              </a:rPr>
              <a:t>Loan Laptops</a:t>
            </a:r>
            <a:endParaRPr lang="en-NZ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828801"/>
            <a:ext cx="8767291" cy="4212562"/>
          </a:xfrm>
        </p:spPr>
        <p:txBody>
          <a:bodyPr>
            <a:normAutofit/>
          </a:bodyPr>
          <a:lstStyle/>
          <a:p>
            <a:r>
              <a:rPr lang="en-NZ" dirty="0" smtClean="0"/>
              <a:t>Application </a:t>
            </a:r>
            <a:r>
              <a:rPr lang="en-NZ" dirty="0"/>
              <a:t>form: </a:t>
            </a:r>
            <a:r>
              <a:rPr lang="en-NZ" dirty="0">
                <a:hlinkClick r:id="rId2"/>
              </a:rPr>
              <a:t>https://</a:t>
            </a:r>
            <a:r>
              <a:rPr lang="en-NZ" dirty="0" smtClean="0">
                <a:hlinkClick r:id="rId2"/>
              </a:rPr>
              <a:t>forms.office.com/Pages/ResponsePage.aspx?id=sonzgIBzZ0u1J39xGleBMOcGYQccsKdIux-srayzJV1UQkpBVzFXVlIxTVJENzBBTzc5M05UWjFBOC4u</a:t>
            </a:r>
            <a:endParaRPr lang="en-NZ" dirty="0"/>
          </a:p>
          <a:p>
            <a:endParaRPr lang="en-NZ" dirty="0" smtClean="0"/>
          </a:p>
          <a:p>
            <a:r>
              <a:rPr lang="en-NZ" dirty="0" smtClean="0"/>
              <a:t>After application has been submitted, and they are deemed eligible for a loan laptop, student will book a 30-min appointment with Student Support, at which they will sign a contract. </a:t>
            </a:r>
          </a:p>
          <a:p>
            <a:r>
              <a:rPr lang="en-NZ" dirty="0" smtClean="0"/>
              <a:t>Laptops can be kept for the whole semester</a:t>
            </a:r>
          </a:p>
          <a:p>
            <a:r>
              <a:rPr lang="en-NZ" dirty="0" smtClean="0"/>
              <a:t>Non-return or damage will mean fines, an NSI (“negative service indicator” which prevents future enrolments), invoice for repair or replacement and/or replacement. One or more of these actions will be taken. </a:t>
            </a:r>
          </a:p>
          <a:p>
            <a:r>
              <a:rPr lang="en-NZ" dirty="0" smtClean="0"/>
              <a:t>Limited supply – generally “first in, first served”.  </a:t>
            </a:r>
          </a:p>
          <a:p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78338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b="1" dirty="0" smtClean="0">
                <a:solidFill>
                  <a:srgbClr val="00B050"/>
                </a:solidFill>
              </a:rPr>
              <a:t>Other support available</a:t>
            </a:r>
            <a:r>
              <a:rPr lang="en-NZ" dirty="0" smtClean="0"/>
              <a:t>	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Food cupboard (Student Support office, Te Puna Level 2)</a:t>
            </a:r>
          </a:p>
          <a:p>
            <a:r>
              <a:rPr lang="en-NZ" dirty="0" smtClean="0"/>
              <a:t>Period packs (located in the Te Puna toilets)</a:t>
            </a:r>
          </a:p>
          <a:p>
            <a:r>
              <a:rPr lang="en-NZ" dirty="0" smtClean="0"/>
              <a:t>Study Grants – e.g. Kate Edgar (female students, Bridging Education graduates)</a:t>
            </a:r>
          </a:p>
          <a:p>
            <a:r>
              <a:rPr lang="en-NZ" dirty="0" smtClean="0"/>
              <a:t>Help with applying for Student Loans, Student Allowance, Course Related costs – by appointment </a:t>
            </a:r>
            <a:r>
              <a:rPr lang="en-NZ" dirty="0" smtClean="0"/>
              <a:t>only with a Student </a:t>
            </a:r>
            <a:r>
              <a:rPr lang="en-NZ" smtClean="0"/>
              <a:t>Support Advisor</a:t>
            </a:r>
            <a:endParaRPr lang="en-NZ" dirty="0" smtClean="0"/>
          </a:p>
          <a:p>
            <a:endParaRPr lang="en-NZ" dirty="0" smtClean="0"/>
          </a:p>
          <a:p>
            <a:r>
              <a:rPr lang="en-NZ" dirty="0" smtClean="0"/>
              <a:t>Help with applying for Scholarships – Byron </a:t>
            </a:r>
            <a:r>
              <a:rPr lang="en-NZ" dirty="0" err="1" smtClean="0"/>
              <a:t>Iosia</a:t>
            </a:r>
            <a:endParaRPr lang="en-NZ" dirty="0" smtClean="0"/>
          </a:p>
          <a:p>
            <a:pPr lvl="1"/>
            <a:r>
              <a:rPr lang="en-NZ" dirty="0" smtClean="0">
                <a:hlinkClick r:id="rId2"/>
              </a:rPr>
              <a:t>https://bookings.unitec.ac.nz/appointments/biosia</a:t>
            </a:r>
            <a:r>
              <a:rPr lang="en-NZ" dirty="0" smtClean="0"/>
              <a:t> 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7524536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</TotalTime>
  <Words>450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Supporting Students who have Financial Constraints</vt:lpstr>
      <vt:lpstr>Student Support Advisors Te Puna, Building 180, Level 2 </vt:lpstr>
      <vt:lpstr>DOMESTIC STUDENT SUPPORT ADVISORS</vt:lpstr>
      <vt:lpstr>INTERNATIONAL STUDENT SUPPORT ADVISORS</vt:lpstr>
      <vt:lpstr>Types of Unitec financial support</vt:lpstr>
      <vt:lpstr>Loan Laptops</vt:lpstr>
      <vt:lpstr>Other support available 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Students with Financial Constraints</dc:title>
  <dc:creator>Debbie Roberts</dc:creator>
  <cp:lastModifiedBy>Debbie Roberts</cp:lastModifiedBy>
  <cp:revision>13</cp:revision>
  <dcterms:created xsi:type="dcterms:W3CDTF">2022-02-10T02:05:14Z</dcterms:created>
  <dcterms:modified xsi:type="dcterms:W3CDTF">2022-03-14T04:09:58Z</dcterms:modified>
</cp:coreProperties>
</file>