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82" r:id="rId12"/>
    <p:sldId id="292" r:id="rId13"/>
    <p:sldId id="293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404040"/>
    <a:srgbClr val="2F7E1D"/>
    <a:srgbClr val="2E7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96" autoAdjust="0"/>
    <p:restoredTop sz="91744"/>
  </p:normalViewPr>
  <p:slideViewPr>
    <p:cSldViewPr snapToGrid="0" snapToObjects="1">
      <p:cViewPr>
        <p:scale>
          <a:sx n="307" d="100"/>
          <a:sy n="307" d="100"/>
        </p:scale>
        <p:origin x="-608" y="-3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238BF7-E770-7A44-9F42-9B89EA99A15F}" type="datetimeFigureOut">
              <a:rPr lang="en-NZ"/>
              <a:pPr>
                <a:defRPr/>
              </a:pPr>
              <a:t>22/03/17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9C0698-03B6-8E43-8675-622D3D1D5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748461-39A0-4F4C-843F-CA08C620645B}" type="datetimeFigureOut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EE1D23-DE24-2942-81F5-AA218009F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Use title slide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94023-A5F6-B543-B1D8-DFD4B2C693E8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1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213"/>
            <a:ext cx="2878138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415" y="2139353"/>
            <a:ext cx="5149103" cy="3152159"/>
          </a:xfrm>
        </p:spPr>
        <p:txBody>
          <a:bodyPr/>
          <a:lstStyle>
            <a:lvl1pPr algn="r" defTabSz="457200" rtl="0" fontAlgn="auto">
              <a:spcBef>
                <a:spcPts val="0"/>
              </a:spcBef>
              <a:spcAft>
                <a:spcPts val="1800"/>
              </a:spcAft>
              <a:defRPr lang="en-US" sz="4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1415" y="5291512"/>
            <a:ext cx="5149103" cy="515525"/>
          </a:xfrm>
          <a:noFill/>
          <a:ln>
            <a:noFill/>
          </a:ln>
        </p:spPr>
        <p:txBody>
          <a:bodyPr anchor="ctr"/>
          <a:lstStyle>
            <a:lvl1pPr marL="0" indent="0" algn="r">
              <a:buNone/>
              <a:def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3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3924-19CF-7B4E-AAA4-E7FD899A69D3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8844-2EB8-8E45-80E2-96B0254A3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989"/>
            <a:ext cx="3008313" cy="1043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1268"/>
            <a:ext cx="5111750" cy="5254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4551"/>
            <a:ext cx="3008313" cy="4211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2C58-F64F-FB47-A2D7-4AB3513A0C63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8A8B-E7C6-8A46-9C54-68C65339C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1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6927"/>
            <a:ext cx="5486400" cy="36406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3D05-BA5B-C64C-AAFA-43C2F4C91A2E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318E-4478-8847-8B87-83A114A75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525"/>
            <a:ext cx="8229600" cy="1030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4460"/>
            <a:ext cx="8229600" cy="4081703"/>
          </a:xfrm>
        </p:spPr>
        <p:txBody>
          <a:bodyPr vert="eaVert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639F-0B2B-E84C-903A-A6D3343E7B1D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A3C2C-66CA-3C49-9D0D-1EDC7E569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6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3796"/>
            <a:ext cx="2057400" cy="50823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3796"/>
            <a:ext cx="6019800" cy="50823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C355-0087-E949-9A83-49EA192371DC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8C38-8F0D-324F-8608-BB7903859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43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Unite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rPr>
              <a:t>&gt;&gt;UNITEC INSTITUTE OF TECHNOLOGY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3" y="2660071"/>
            <a:ext cx="7438961" cy="508928"/>
          </a:xfrm>
        </p:spPr>
        <p:txBody>
          <a:bodyPr/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463" y="3301340"/>
            <a:ext cx="7438961" cy="2824823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4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1A4AE896-283A-404F-A541-7CF17D7800C4}" type="datetime1">
              <a:rPr lang="en-NZ"/>
              <a:pPr>
                <a:defRPr/>
              </a:pPr>
              <a:t>22/03/17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37D39EEE-C5AD-894F-95B7-3157BB412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99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rPr>
              <a:t>&gt;&gt;UNITEC INSTITUTE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201880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463196"/>
            <a:ext cx="7878337" cy="50892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6CB35043-08DB-B147-B64B-8EC1661924FF}" type="datetime1">
              <a:rPr lang="en-NZ"/>
              <a:pPr>
                <a:defRPr/>
              </a:pPr>
              <a:t>22/03/17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F27C742A-4976-1E4B-AA8B-59A9F3229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34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rPr>
              <a:t>&gt;&gt;UNITEC INSTITUTE OF TECHNOLOGY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171005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893516"/>
            <a:ext cx="7878337" cy="508928"/>
          </a:xfrm>
        </p:spPr>
        <p:txBody>
          <a:bodyPr/>
          <a:lstStyle>
            <a:lvl1pPr algn="l">
              <a:defRPr sz="2400"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21D3C127-25B6-1C4D-95F1-E3AD40614B72}" type="datetime1">
              <a:rPr lang="en-NZ"/>
              <a:pPr>
                <a:defRPr/>
              </a:pPr>
              <a:t>22/03/17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8FAC7E4A-1D18-E74D-9E8D-A47AEBFFB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7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5EE6-8AB8-6E4E-802E-87EFD6F6A94E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7C69A-FF49-1D4D-A6B8-9BD55E01D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3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3A24-60BB-514B-BEB8-5D0FCBA7FFC6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5FCC8-3BF1-BF4F-BB6B-4A024AB5C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6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61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2C17-9F47-B743-8FD4-E3E4980D7ED1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8D155-D118-9B47-9B03-D2191FE2D8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42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574"/>
            <a:ext cx="8229600" cy="7503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789"/>
            <a:ext cx="4040188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7759"/>
            <a:ext cx="4040188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789"/>
            <a:ext cx="4041775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7759"/>
            <a:ext cx="4041775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F3E7-A8CC-3547-829A-00CB533FEEE4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C08C9-144F-1947-9B55-FF380C48F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59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87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6631-877F-3546-90EE-7A65DED0B44A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CA26-C920-8446-8AF0-71F803C7F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3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B2306-D2D7-E24D-9553-6780900C951B}" type="datetime1">
              <a:rPr lang="en-NZ"/>
              <a:pPr>
                <a:defRPr/>
              </a:pPr>
              <a:t>22/03/17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3374941-AFA0-7C47-8177-8086B84C5B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41638" y="2139950"/>
            <a:ext cx="5148262" cy="3151188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 ISCG6420</a:t>
            </a:r>
            <a:br>
              <a:rPr lang="en-NZ" dirty="0" smtClean="0"/>
            </a:br>
            <a:r>
              <a:rPr lang="en-NZ" dirty="0" smtClean="0"/>
              <a:t>JavaScript </a:t>
            </a:r>
            <a:endParaRPr lang="en-NZ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41638" y="5291138"/>
            <a:ext cx="5148262" cy="515937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Semester 1, 2017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652" y="1098900"/>
            <a:ext cx="7438961" cy="5089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your console: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6" y="2316007"/>
            <a:ext cx="5577933" cy="21508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735980" y="468351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worked well, however, we first needed to create an empty object first. Instead, we should use constructors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2" y="1130816"/>
            <a:ext cx="7438961" cy="50892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is ‘this’?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96" y="2048818"/>
            <a:ext cx="8012569" cy="3840163"/>
          </a:xfrm>
        </p:spPr>
        <p:txBody>
          <a:bodyPr/>
          <a:lstStyle/>
          <a:p>
            <a:r>
              <a:rPr lang="en-US" b="1" i="1" dirty="0" smtClean="0"/>
              <a:t>This</a:t>
            </a:r>
            <a:r>
              <a:rPr lang="en-US" i="1" dirty="0" smtClean="0"/>
              <a:t> </a:t>
            </a:r>
            <a:r>
              <a:rPr lang="en-US" dirty="0" smtClean="0"/>
              <a:t>refers to the current object the code is being written inside </a:t>
            </a:r>
            <a:r>
              <a:rPr lang="mr-IN" dirty="0" smtClean="0"/>
              <a:t>–</a:t>
            </a:r>
            <a:r>
              <a:rPr lang="en-US" dirty="0" smtClean="0"/>
              <a:t> so in the case outlined on the previous slide </a:t>
            </a:r>
            <a:r>
              <a:rPr lang="en-US" b="1" i="1" dirty="0" smtClean="0"/>
              <a:t>this</a:t>
            </a:r>
            <a:r>
              <a:rPr lang="en-US" dirty="0" smtClean="0"/>
              <a:t> is equivalent to </a:t>
            </a:r>
            <a:r>
              <a:rPr lang="en-US" b="1" i="1" dirty="0" smtClean="0"/>
              <a:t>person</a:t>
            </a:r>
            <a:r>
              <a:rPr lang="en-US" dirty="0" smtClean="0"/>
              <a:t>. Why bother? Useful when we have, say, two different </a:t>
            </a:r>
            <a:r>
              <a:rPr lang="en-US" b="1" i="1" dirty="0" smtClean="0"/>
              <a:t>person </a:t>
            </a:r>
            <a:r>
              <a:rPr lang="en-US" dirty="0" smtClean="0"/>
              <a:t>objects and want to ensure we refer to the correct ones.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90" y="3288440"/>
            <a:ext cx="5096300" cy="35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52" y="1607828"/>
            <a:ext cx="6563888" cy="25178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1652" y="1098900"/>
            <a:ext cx="7438961" cy="50892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Constructors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274" y="4143689"/>
            <a:ext cx="771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now in order for a constructor to create some objects, add the following to your code above: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2" y="4864204"/>
            <a:ext cx="4876800" cy="7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4" y="4634611"/>
            <a:ext cx="2568316" cy="1592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6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214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589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95" y="2008769"/>
            <a:ext cx="5575300" cy="407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8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2" y="1968696"/>
            <a:ext cx="7438961" cy="508928"/>
          </a:xfrm>
        </p:spPr>
        <p:txBody>
          <a:bodyPr/>
          <a:lstStyle/>
          <a:p>
            <a:r>
              <a:rPr lang="en-US" dirty="0" smtClean="0"/>
              <a:t>Create()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3" y="2743955"/>
            <a:ext cx="3556000" cy="469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840833" y="3213855"/>
            <a:ext cx="7869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Create() actually does is to create a new object from a specified prototype object. Here’ </a:t>
            </a:r>
            <a:r>
              <a:rPr lang="en-US" i="1" dirty="0" smtClean="0"/>
              <a:t>person2 </a:t>
            </a:r>
            <a:r>
              <a:rPr lang="en-US" dirty="0" smtClean="0"/>
              <a:t>is being created using </a:t>
            </a:r>
            <a:r>
              <a:rPr lang="en-US" i="1" dirty="0" smtClean="0"/>
              <a:t>person1 </a:t>
            </a:r>
            <a:r>
              <a:rPr lang="en-US" dirty="0" smtClean="0"/>
              <a:t>as a prototype object.</a:t>
            </a:r>
          </a:p>
          <a:p>
            <a:endParaRPr lang="en-US" dirty="0"/>
          </a:p>
          <a:p>
            <a:r>
              <a:rPr lang="en-US" dirty="0" smtClean="0"/>
              <a:t>You can check this by typing the following: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21715"/>
            <a:ext cx="25019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7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652" y="1188110"/>
            <a:ext cx="7438961" cy="5089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constructor property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81" y="1945133"/>
            <a:ext cx="7891444" cy="3940524"/>
          </a:xfrm>
        </p:spPr>
        <p:txBody>
          <a:bodyPr/>
          <a:lstStyle/>
          <a:p>
            <a:r>
              <a:rPr lang="en-US" dirty="0" smtClean="0"/>
              <a:t>Every function has a prototype property whose value is an object containing a </a:t>
            </a:r>
            <a:r>
              <a:rPr lang="en-US" i="1" dirty="0" smtClean="0"/>
              <a:t>constructor </a:t>
            </a:r>
            <a:r>
              <a:rPr lang="en-US" dirty="0" smtClean="0"/>
              <a:t>property. This constructor property points to the original constructor function.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15" y="3070809"/>
            <a:ext cx="4660175" cy="3650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81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7" y="1962616"/>
            <a:ext cx="7936048" cy="1605774"/>
          </a:xfrm>
        </p:spPr>
        <p:txBody>
          <a:bodyPr/>
          <a:lstStyle/>
          <a:p>
            <a:r>
              <a:rPr lang="en-US" dirty="0" smtClean="0"/>
              <a:t>Now you can create another object instance from that constructor by doing the following: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7" y="2875466"/>
            <a:ext cx="7785100" cy="48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377" y="3568390"/>
            <a:ext cx="7785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try accessing your new object’s features: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3" y="4204007"/>
            <a:ext cx="2545885" cy="205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2" y="2106618"/>
            <a:ext cx="7438961" cy="508928"/>
          </a:xfrm>
        </p:spPr>
        <p:txBody>
          <a:bodyPr/>
          <a:lstStyle/>
          <a:p>
            <a:r>
              <a:rPr lang="en-US" dirty="0" smtClean="0"/>
              <a:t>Object oriented programming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5" y="2615546"/>
            <a:ext cx="8061940" cy="3510617"/>
          </a:xfrm>
        </p:spPr>
        <p:txBody>
          <a:bodyPr/>
          <a:lstStyle/>
          <a:p>
            <a:r>
              <a:rPr lang="en-US" dirty="0" smtClean="0"/>
              <a:t>The basic idea of OOP is that we use objects to model real world things that we want to represent inside our programs, and/or provide a simple way to access functionality that would otherwise be hard or impossible to make use of.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2" y="2083601"/>
            <a:ext cx="7438961" cy="508928"/>
          </a:xfrm>
        </p:spPr>
        <p:txBody>
          <a:bodyPr/>
          <a:lstStyle/>
          <a:p>
            <a:r>
              <a:rPr lang="en-US" dirty="0" smtClean="0"/>
              <a:t>Defining and object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1" y="2592530"/>
            <a:ext cx="7951563" cy="3533634"/>
          </a:xfrm>
        </p:spPr>
        <p:txBody>
          <a:bodyPr/>
          <a:lstStyle/>
          <a:p>
            <a:r>
              <a:rPr lang="en-US" dirty="0" smtClean="0"/>
              <a:t>Consider a simple program that displays information about the students and lecturers at </a:t>
            </a:r>
            <a:r>
              <a:rPr lang="en-US" dirty="0" err="1" smtClean="0"/>
              <a:t>Unitec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may know a lot of information about a particular person, but should start with providing some very generic information, such as name, age, gender. </a:t>
            </a:r>
          </a:p>
          <a:p>
            <a:r>
              <a:rPr lang="en-US" dirty="0" smtClean="0"/>
              <a:t>This is known as </a:t>
            </a:r>
            <a:r>
              <a:rPr lang="en-US" b="1" i="1" dirty="0" smtClean="0"/>
              <a:t>abstraction </a:t>
            </a:r>
            <a:r>
              <a:rPr lang="mr-IN" i="1" dirty="0" smtClean="0"/>
              <a:t>–</a:t>
            </a:r>
            <a:r>
              <a:rPr lang="en-US" i="1" dirty="0" smtClean="0"/>
              <a:t> </a:t>
            </a:r>
            <a:r>
              <a:rPr lang="en-US" dirty="0" smtClean="0"/>
              <a:t>creating a simple model of a more complex thing that represents its most important aspects in a way that is easy to work.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0" y="2437848"/>
            <a:ext cx="84709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652" y="467542"/>
            <a:ext cx="7438961" cy="5089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actual objects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24" y="976470"/>
            <a:ext cx="5788727" cy="5745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497" y="2166730"/>
            <a:ext cx="7891928" cy="3959433"/>
          </a:xfrm>
        </p:spPr>
        <p:txBody>
          <a:bodyPr/>
          <a:lstStyle/>
          <a:p>
            <a:r>
              <a:rPr lang="en-US" dirty="0" smtClean="0"/>
              <a:t>When an object instance is created from a class, then class’s </a:t>
            </a:r>
            <a:r>
              <a:rPr lang="en-US" b="1" i="1" dirty="0" smtClean="0"/>
              <a:t>constructor function </a:t>
            </a:r>
            <a:r>
              <a:rPr lang="en-US" dirty="0" smtClean="0"/>
              <a:t>is run to create it. This process of creating an object instance from a class is called </a:t>
            </a:r>
            <a:r>
              <a:rPr lang="en-US" b="1" i="1" dirty="0" smtClean="0"/>
              <a:t>instantiation </a:t>
            </a:r>
            <a:r>
              <a:rPr lang="mr-IN" dirty="0" smtClean="0"/>
              <a:t>–</a:t>
            </a:r>
            <a:r>
              <a:rPr lang="en-US" dirty="0" smtClean="0"/>
              <a:t> the object instance is instantiated from the class.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71652" y="1292677"/>
            <a:ext cx="7438961" cy="50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Creating actual objects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2" y="2083602"/>
            <a:ext cx="7438961" cy="508928"/>
          </a:xfrm>
        </p:spPr>
        <p:txBody>
          <a:bodyPr/>
          <a:lstStyle/>
          <a:p>
            <a:r>
              <a:rPr lang="en-US" dirty="0" smtClean="0"/>
              <a:t>Specialist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39" y="2592530"/>
            <a:ext cx="7931685" cy="3533633"/>
          </a:xfrm>
        </p:spPr>
        <p:txBody>
          <a:bodyPr/>
          <a:lstStyle/>
          <a:p>
            <a:r>
              <a:rPr lang="en-US" dirty="0" smtClean="0"/>
              <a:t>In OOP we can create classes based on other classes </a:t>
            </a:r>
            <a:r>
              <a:rPr lang="mr-IN" dirty="0" smtClean="0"/>
              <a:t>–</a:t>
            </a:r>
            <a:r>
              <a:rPr lang="en-US" dirty="0" smtClean="0"/>
              <a:t> these new </a:t>
            </a:r>
            <a:r>
              <a:rPr lang="en-US" b="1" i="1" dirty="0" smtClean="0"/>
              <a:t>child classes </a:t>
            </a:r>
            <a:r>
              <a:rPr lang="en-US" dirty="0" smtClean="0"/>
              <a:t>can be made to </a:t>
            </a:r>
            <a:r>
              <a:rPr lang="en-US" b="1" i="1" dirty="0" smtClean="0"/>
              <a:t>inherit </a:t>
            </a:r>
            <a:r>
              <a:rPr lang="en-US" dirty="0" smtClean="0"/>
              <a:t>the data and code features of their </a:t>
            </a:r>
            <a:r>
              <a:rPr lang="en-US" b="1" i="1" dirty="0" smtClean="0"/>
              <a:t>parent class, </a:t>
            </a:r>
            <a:r>
              <a:rPr lang="en-US" dirty="0" smtClean="0"/>
              <a:t>so you can avoid duplicating some functionality which is common to all the objects.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50" y="119690"/>
            <a:ext cx="6313675" cy="6371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07" y="1031993"/>
            <a:ext cx="7438961" cy="5089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Constructor and object instances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9" y="2230244"/>
            <a:ext cx="8002956" cy="3895919"/>
          </a:xfrm>
        </p:spPr>
        <p:txBody>
          <a:bodyPr/>
          <a:lstStyle/>
          <a:p>
            <a:r>
              <a:rPr lang="en-US" dirty="0" smtClean="0"/>
              <a:t>JavaScript uses special functions called </a:t>
            </a:r>
            <a:r>
              <a:rPr lang="en-US" b="1" i="1" dirty="0" smtClean="0"/>
              <a:t>constructor functions </a:t>
            </a:r>
            <a:r>
              <a:rPr lang="en-US" dirty="0" smtClean="0"/>
              <a:t>(instead of classes) to define objects and their features.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97" y="3315629"/>
            <a:ext cx="55753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581</Words>
  <Application>Microsoft Macintosh PowerPoint</Application>
  <PresentationFormat>On-screen Show (4:3)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Verdana</vt:lpstr>
      <vt:lpstr>Arial</vt:lpstr>
      <vt:lpstr>Office Theme</vt:lpstr>
      <vt:lpstr> ISCG6420 JavaScript </vt:lpstr>
      <vt:lpstr>Object oriented programming </vt:lpstr>
      <vt:lpstr>Defining and object template</vt:lpstr>
      <vt:lpstr>PowerPoint Presentation</vt:lpstr>
      <vt:lpstr>Creating actual objects </vt:lpstr>
      <vt:lpstr>PowerPoint Presentation</vt:lpstr>
      <vt:lpstr>Specialist classes</vt:lpstr>
      <vt:lpstr>PowerPoint Presentation</vt:lpstr>
      <vt:lpstr>Constructor and object instances</vt:lpstr>
      <vt:lpstr>In your console:</vt:lpstr>
      <vt:lpstr>What is ‘this’?</vt:lpstr>
      <vt:lpstr>Constructors </vt:lpstr>
      <vt:lpstr>PowerPoint Presentation</vt:lpstr>
      <vt:lpstr>PowerPoint Presentation</vt:lpstr>
      <vt:lpstr>Create()</vt:lpstr>
      <vt:lpstr>The constructor property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Dila Beisembayeva</dc:creator>
  <dc:description>Developed by Allfields for unitec    www.allfields.co.nz</dc:description>
  <cp:lastModifiedBy/>
  <cp:revision>1</cp:revision>
  <dcterms:created xsi:type="dcterms:W3CDTF">2017-03-01T01:13:41Z</dcterms:created>
  <dcterms:modified xsi:type="dcterms:W3CDTF">2017-03-23T21:00:32Z</dcterms:modified>
</cp:coreProperties>
</file>