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9" r:id="rId1"/>
  </p:sldMasterIdLst>
  <p:notesMasterIdLst>
    <p:notesMasterId r:id="rId25"/>
  </p:notesMasterIdLst>
  <p:handoutMasterIdLst>
    <p:handoutMasterId r:id="rId26"/>
  </p:handoutMasterIdLst>
  <p:sldIdLst>
    <p:sldId id="256" r:id="rId2"/>
    <p:sldId id="285" r:id="rId3"/>
    <p:sldId id="330" r:id="rId4"/>
    <p:sldId id="265" r:id="rId5"/>
    <p:sldId id="267" r:id="rId6"/>
    <p:sldId id="268" r:id="rId7"/>
    <p:sldId id="266" r:id="rId8"/>
    <p:sldId id="289" r:id="rId9"/>
    <p:sldId id="271" r:id="rId10"/>
    <p:sldId id="276" r:id="rId11"/>
    <p:sldId id="262" r:id="rId12"/>
    <p:sldId id="331" r:id="rId13"/>
    <p:sldId id="261" r:id="rId14"/>
    <p:sldId id="260" r:id="rId15"/>
    <p:sldId id="332" r:id="rId16"/>
    <p:sldId id="335" r:id="rId17"/>
    <p:sldId id="259" r:id="rId18"/>
    <p:sldId id="299" r:id="rId19"/>
    <p:sldId id="327" r:id="rId20"/>
    <p:sldId id="328" r:id="rId21"/>
    <p:sldId id="308" r:id="rId22"/>
    <p:sldId id="325" r:id="rId23"/>
    <p:sldId id="336" r:id="rId24"/>
  </p:sldIdLst>
  <p:sldSz cx="9144000" cy="6858000" type="screen4x3"/>
  <p:notesSz cx="6797675" cy="9926638"/>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99"/>
    <a:srgbClr val="FF3300"/>
    <a:srgbClr val="FFFF00"/>
    <a:srgbClr val="1B03AB"/>
    <a:srgbClr val="000000"/>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154" autoAdjust="0"/>
    <p:restoredTop sz="93357" autoAdjust="0"/>
  </p:normalViewPr>
  <p:slideViewPr>
    <p:cSldViewPr>
      <p:cViewPr varScale="1">
        <p:scale>
          <a:sx n="60" d="100"/>
          <a:sy n="60" d="100"/>
        </p:scale>
        <p:origin x="1400" y="44"/>
      </p:cViewPr>
      <p:guideLst>
        <p:guide orient="horz" pos="2160"/>
        <p:guide pos="2880"/>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1902" y="-84"/>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_rels/viewProps.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6332"/>
          </a:xfrm>
          <a:prstGeom prst="rect">
            <a:avLst/>
          </a:prstGeom>
        </p:spPr>
        <p:txBody>
          <a:bodyPr vert="horz" lIns="91440" tIns="45720" rIns="91440" bIns="45720" rtlCol="0"/>
          <a:lstStyle>
            <a:lvl1pPr algn="l">
              <a:defRPr sz="1200"/>
            </a:lvl1pPr>
          </a:lstStyle>
          <a:p>
            <a:pPr>
              <a:defRPr/>
            </a:pPr>
            <a:endParaRPr lang="en-NZ"/>
          </a:p>
        </p:txBody>
      </p:sp>
      <p:sp>
        <p:nvSpPr>
          <p:cNvPr id="3" name="Date Placeholder 2"/>
          <p:cNvSpPr>
            <a:spLocks noGrp="1"/>
          </p:cNvSpPr>
          <p:nvPr>
            <p:ph type="dt" sz="quarter" idx="1"/>
          </p:nvPr>
        </p:nvSpPr>
        <p:spPr>
          <a:xfrm>
            <a:off x="3850444" y="1"/>
            <a:ext cx="2945659" cy="496332"/>
          </a:xfrm>
          <a:prstGeom prst="rect">
            <a:avLst/>
          </a:prstGeom>
        </p:spPr>
        <p:txBody>
          <a:bodyPr vert="horz" lIns="91440" tIns="45720" rIns="91440" bIns="45720" rtlCol="0"/>
          <a:lstStyle>
            <a:lvl1pPr algn="r">
              <a:defRPr sz="1200"/>
            </a:lvl1pPr>
          </a:lstStyle>
          <a:p>
            <a:pPr>
              <a:defRPr/>
            </a:pPr>
            <a:fld id="{ECDADF17-46C3-4221-80C7-111C0CFA7EED}" type="datetimeFigureOut">
              <a:rPr lang="en-US"/>
              <a:pPr>
                <a:defRPr/>
              </a:pPr>
              <a:t>7/19/2022</a:t>
            </a:fld>
            <a:endParaRPr lang="en-NZ"/>
          </a:p>
        </p:txBody>
      </p:sp>
      <p:sp>
        <p:nvSpPr>
          <p:cNvPr id="4" name="Footer Placeholder 3"/>
          <p:cNvSpPr>
            <a:spLocks noGrp="1"/>
          </p:cNvSpPr>
          <p:nvPr>
            <p:ph type="ftr" sz="quarter" idx="2"/>
          </p:nvPr>
        </p:nvSpPr>
        <p:spPr>
          <a:xfrm>
            <a:off x="1" y="9428585"/>
            <a:ext cx="2945659" cy="496332"/>
          </a:xfrm>
          <a:prstGeom prst="rect">
            <a:avLst/>
          </a:prstGeom>
        </p:spPr>
        <p:txBody>
          <a:bodyPr vert="horz" lIns="91440" tIns="45720" rIns="91440" bIns="45720" rtlCol="0" anchor="b"/>
          <a:lstStyle>
            <a:lvl1pPr algn="l">
              <a:defRPr sz="1200"/>
            </a:lvl1pPr>
          </a:lstStyle>
          <a:p>
            <a:pPr>
              <a:defRPr/>
            </a:pPr>
            <a:endParaRPr lang="en-NZ"/>
          </a:p>
        </p:txBody>
      </p:sp>
      <p:sp>
        <p:nvSpPr>
          <p:cNvPr id="5" name="Slide Number Placeholder 4"/>
          <p:cNvSpPr>
            <a:spLocks noGrp="1"/>
          </p:cNvSpPr>
          <p:nvPr>
            <p:ph type="sldNum" sz="quarter" idx="3"/>
          </p:nvPr>
        </p:nvSpPr>
        <p:spPr>
          <a:xfrm>
            <a:off x="3850444" y="9428585"/>
            <a:ext cx="2945659" cy="496332"/>
          </a:xfrm>
          <a:prstGeom prst="rect">
            <a:avLst/>
          </a:prstGeom>
        </p:spPr>
        <p:txBody>
          <a:bodyPr vert="horz" lIns="91440" tIns="45720" rIns="91440" bIns="45720" rtlCol="0" anchor="b"/>
          <a:lstStyle>
            <a:lvl1pPr algn="r">
              <a:defRPr sz="1200"/>
            </a:lvl1pPr>
          </a:lstStyle>
          <a:p>
            <a:pPr>
              <a:defRPr/>
            </a:pPr>
            <a:fld id="{187E809F-A915-4C83-9032-732ECDC52837}" type="slidenum">
              <a:rPr lang="en-NZ"/>
              <a:pPr>
                <a:defRPr/>
              </a:pPr>
              <a:t>‹#›</a:t>
            </a:fld>
            <a:endParaRPr lang="en-NZ"/>
          </a:p>
        </p:txBody>
      </p:sp>
    </p:spTree>
    <p:extLst>
      <p:ext uri="{BB962C8B-B14F-4D97-AF65-F5344CB8AC3E}">
        <p14:creationId xmlns:p14="http://schemas.microsoft.com/office/powerpoint/2010/main" val="11150914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1" y="1"/>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15363" name="Rectangle 3"/>
          <p:cNvSpPr>
            <a:spLocks noGrp="1" noChangeArrowheads="1"/>
          </p:cNvSpPr>
          <p:nvPr>
            <p:ph type="dt" idx="1"/>
          </p:nvPr>
        </p:nvSpPr>
        <p:spPr bwMode="auto">
          <a:xfrm>
            <a:off x="3850444" y="1"/>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48132"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679768" y="4715154"/>
            <a:ext cx="5438140" cy="44669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15366" name="Rectangle 6"/>
          <p:cNvSpPr>
            <a:spLocks noGrp="1" noChangeArrowheads="1"/>
          </p:cNvSpPr>
          <p:nvPr>
            <p:ph type="ftr" sz="quarter" idx="4"/>
          </p:nvPr>
        </p:nvSpPr>
        <p:spPr bwMode="auto">
          <a:xfrm>
            <a:off x="1" y="9428585"/>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15367" name="Rectangle 7"/>
          <p:cNvSpPr>
            <a:spLocks noGrp="1" noChangeArrowheads="1"/>
          </p:cNvSpPr>
          <p:nvPr>
            <p:ph type="sldNum" sz="quarter" idx="5"/>
          </p:nvPr>
        </p:nvSpPr>
        <p:spPr bwMode="auto">
          <a:xfrm>
            <a:off x="3850444" y="9428585"/>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8E67DB8-39E2-4D87-A11A-4DD2E7C679E5}" type="slidenum">
              <a:rPr lang="en-GB"/>
              <a:pPr>
                <a:defRPr/>
              </a:pPr>
              <a:t>‹#›</a:t>
            </a:fld>
            <a:endParaRPr lang="en-GB"/>
          </a:p>
        </p:txBody>
      </p:sp>
    </p:spTree>
    <p:extLst>
      <p:ext uri="{BB962C8B-B14F-4D97-AF65-F5344CB8AC3E}">
        <p14:creationId xmlns:p14="http://schemas.microsoft.com/office/powerpoint/2010/main" val="36389154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10"/>
          </p:nvPr>
        </p:nvSpPr>
        <p:spPr/>
        <p:txBody>
          <a:bodyPr/>
          <a:lstStyle/>
          <a:p>
            <a:pPr>
              <a:defRPr/>
            </a:pPr>
            <a:fld id="{D8E67DB8-39E2-4D87-A11A-4DD2E7C679E5}" type="slidenum">
              <a:rPr lang="en-GB" smtClean="0"/>
              <a:pPr>
                <a:defRPr/>
              </a:pPr>
              <a:t>1</a:t>
            </a:fld>
            <a:endParaRPr lang="en-GB"/>
          </a:p>
        </p:txBody>
      </p:sp>
    </p:spTree>
    <p:extLst>
      <p:ext uri="{BB962C8B-B14F-4D97-AF65-F5344CB8AC3E}">
        <p14:creationId xmlns:p14="http://schemas.microsoft.com/office/powerpoint/2010/main" val="42601758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AF7FB9AB-B5A3-43F8-9596-0FB495A34285}" type="slidenum">
              <a:rPr lang="en-GB" smtClean="0"/>
              <a:pPr/>
              <a:t>11</a:t>
            </a:fld>
            <a:endParaRPr lang="en-GB"/>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xfrm>
            <a:off x="906358" y="4715154"/>
            <a:ext cx="4984962" cy="4466987"/>
          </a:xfrm>
          <a:noFill/>
          <a:ln/>
        </p:spPr>
        <p:txBody>
          <a:bodyPr/>
          <a:lstStyle/>
          <a:p>
            <a:pPr eaLnBrk="1" hangingPunct="1"/>
            <a:endParaRPr lang="en-US"/>
          </a:p>
        </p:txBody>
      </p:sp>
    </p:spTree>
    <p:extLst>
      <p:ext uri="{BB962C8B-B14F-4D97-AF65-F5344CB8AC3E}">
        <p14:creationId xmlns:p14="http://schemas.microsoft.com/office/powerpoint/2010/main" val="17354128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AF7FB9AB-B5A3-43F8-9596-0FB495A34285}" type="slidenum">
              <a:rPr lang="en-GB" smtClean="0"/>
              <a:pPr/>
              <a:t>12</a:t>
            </a:fld>
            <a:endParaRPr lang="en-GB"/>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xfrm>
            <a:off x="906358" y="4715154"/>
            <a:ext cx="4984962" cy="4466987"/>
          </a:xfrm>
          <a:noFill/>
          <a:ln/>
        </p:spPr>
        <p:txBody>
          <a:bodyPr/>
          <a:lstStyle/>
          <a:p>
            <a:pPr eaLnBrk="1" hangingPunct="1"/>
            <a:endParaRPr lang="en-US"/>
          </a:p>
        </p:txBody>
      </p:sp>
    </p:spTree>
    <p:extLst>
      <p:ext uri="{BB962C8B-B14F-4D97-AF65-F5344CB8AC3E}">
        <p14:creationId xmlns:p14="http://schemas.microsoft.com/office/powerpoint/2010/main" val="10832307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820C4B9A-D367-406D-BCCD-9E7B2AEA48A1}" type="slidenum">
              <a:rPr lang="en-GB" smtClean="0"/>
              <a:pPr/>
              <a:t>13</a:t>
            </a:fld>
            <a:endParaRPr lang="en-GB"/>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4998186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C3CAB8D1-0D0C-4F18-BE2D-A80168861C26}" type="slidenum">
              <a:rPr lang="en-GB" smtClean="0"/>
              <a:pPr/>
              <a:t>14</a:t>
            </a:fld>
            <a:endParaRPr lang="en-GB"/>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41856248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820C4B9A-D367-406D-BCCD-9E7B2AEA48A1}" type="slidenum">
              <a:rPr lang="en-GB" smtClean="0"/>
              <a:pPr/>
              <a:t>15</a:t>
            </a:fld>
            <a:endParaRPr lang="en-GB"/>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2348103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C3CAB8D1-0D0C-4F18-BE2D-A80168861C26}" type="slidenum">
              <a:rPr lang="en-GB" smtClean="0"/>
              <a:pPr/>
              <a:t>16</a:t>
            </a:fld>
            <a:endParaRPr lang="en-GB"/>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649126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FD197C65-073D-4641-B07A-84964B7DA4BA}" type="slidenum">
              <a:rPr lang="en-GB" smtClean="0"/>
              <a:pPr/>
              <a:t>3</a:t>
            </a:fld>
            <a:endParaRPr lang="en-GB"/>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6084056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7F6A4888-F58A-40A8-8663-A392D92B83CB}" type="slidenum">
              <a:rPr lang="en-GB" smtClean="0"/>
              <a:pPr/>
              <a:t>4</a:t>
            </a:fld>
            <a:endParaRPr lang="en-GB"/>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5725575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C49A5C95-119A-4F3E-B918-BEEE83FA2823}" type="slidenum">
              <a:rPr lang="en-GB" smtClean="0"/>
              <a:pPr/>
              <a:t>5</a:t>
            </a:fld>
            <a:endParaRPr lang="en-GB"/>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42055087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4E6B5059-C3BF-4E6E-8E65-403194889FD9}" type="slidenum">
              <a:rPr lang="en-GB" smtClean="0"/>
              <a:pPr/>
              <a:t>6</a:t>
            </a:fld>
            <a:endParaRPr lang="en-GB"/>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0671927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6B985385-82CB-4B0B-B246-F57BA80FDBEB}" type="slidenum">
              <a:rPr lang="en-GB" smtClean="0"/>
              <a:pPr/>
              <a:t>7</a:t>
            </a:fld>
            <a:endParaRPr lang="en-GB"/>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9541423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DC259814-88E3-4927-8188-3A0E719BA643}" type="slidenum">
              <a:rPr lang="en-GB" smtClean="0"/>
              <a:pPr/>
              <a:t>8</a:t>
            </a:fld>
            <a:endParaRPr lang="en-GB"/>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7807600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5BE5F803-B985-461F-9437-6FDE13FC83AA}" type="slidenum">
              <a:rPr lang="en-GB" smtClean="0"/>
              <a:pPr/>
              <a:t>9</a:t>
            </a:fld>
            <a:endParaRPr lang="en-GB"/>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7165040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454435FE-E995-406C-93DB-A315CEF050EE}" type="slidenum">
              <a:rPr lang="en-GB" smtClean="0"/>
              <a:pPr/>
              <a:t>10</a:t>
            </a:fld>
            <a:endParaRPr lang="en-GB"/>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29235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pPr>
              <a:defRPr/>
            </a:pPr>
            <a:fld id="{2419DABA-CB94-4A3F-BAB2-690103104ED7}" type="slidenum">
              <a:rPr lang="en-GB" smtClean="0"/>
              <a:pPr>
                <a:defRPr/>
              </a:pPr>
              <a:t>‹#›</a:t>
            </a:fld>
            <a:endParaRPr lang="en-GB"/>
          </a:p>
        </p:txBody>
      </p:sp>
    </p:spTree>
    <p:extLst>
      <p:ext uri="{BB962C8B-B14F-4D97-AF65-F5344CB8AC3E}">
        <p14:creationId xmlns:p14="http://schemas.microsoft.com/office/powerpoint/2010/main" val="303118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defRPr/>
            </a:pPr>
            <a:fld id="{181D3A55-28D6-4E22-8C5D-D70923B7A40A}" type="slidenum">
              <a:rPr lang="en-GB" smtClean="0"/>
              <a:pPr>
                <a:defRPr/>
              </a:pPr>
              <a:t>‹#›</a:t>
            </a:fld>
            <a:endParaRPr lang="en-GB"/>
          </a:p>
        </p:txBody>
      </p:sp>
    </p:spTree>
    <p:extLst>
      <p:ext uri="{BB962C8B-B14F-4D97-AF65-F5344CB8AC3E}">
        <p14:creationId xmlns:p14="http://schemas.microsoft.com/office/powerpoint/2010/main" val="1165654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defRPr/>
            </a:pPr>
            <a:fld id="{181D3A55-28D6-4E22-8C5D-D70923B7A40A}" type="slidenum">
              <a:rPr lang="en-GB" smtClean="0"/>
              <a:pPr>
                <a:defRPr/>
              </a:pPr>
              <a:t>‹#›</a:t>
            </a:fld>
            <a:endParaRPr lang="en-GB"/>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611494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181D3A55-28D6-4E22-8C5D-D70923B7A40A}" type="slidenum">
              <a:rPr lang="en-GB" smtClean="0"/>
              <a:pPr>
                <a:defRPr/>
              </a:pPr>
              <a:t>‹#›</a:t>
            </a:fld>
            <a:endParaRPr lang="en-GB"/>
          </a:p>
        </p:txBody>
      </p:sp>
    </p:spTree>
    <p:extLst>
      <p:ext uri="{BB962C8B-B14F-4D97-AF65-F5344CB8AC3E}">
        <p14:creationId xmlns:p14="http://schemas.microsoft.com/office/powerpoint/2010/main" val="37005119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181D3A55-28D6-4E22-8C5D-D70923B7A40A}" type="slidenum">
              <a:rPr lang="en-GB" smtClean="0"/>
              <a:pPr>
                <a:defRPr/>
              </a:pPr>
              <a:t>‹#›</a:t>
            </a:fld>
            <a:endParaRPr lang="en-GB"/>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666571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181D3A55-28D6-4E22-8C5D-D70923B7A40A}" type="slidenum">
              <a:rPr lang="en-GB" smtClean="0"/>
              <a:pPr>
                <a:defRPr/>
              </a:pPr>
              <a:t>‹#›</a:t>
            </a:fld>
            <a:endParaRPr lang="en-GB"/>
          </a:p>
        </p:txBody>
      </p:sp>
    </p:spTree>
    <p:extLst>
      <p:ext uri="{BB962C8B-B14F-4D97-AF65-F5344CB8AC3E}">
        <p14:creationId xmlns:p14="http://schemas.microsoft.com/office/powerpoint/2010/main" val="24125177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6D2EC3E0-A22F-43F7-83B4-56538A251A38}" type="slidenum">
              <a:rPr lang="en-GB" smtClean="0"/>
              <a:pPr>
                <a:defRPr/>
              </a:pPr>
              <a:t>‹#›</a:t>
            </a:fld>
            <a:endParaRPr lang="en-GB"/>
          </a:p>
        </p:txBody>
      </p:sp>
    </p:spTree>
    <p:extLst>
      <p:ext uri="{BB962C8B-B14F-4D97-AF65-F5344CB8AC3E}">
        <p14:creationId xmlns:p14="http://schemas.microsoft.com/office/powerpoint/2010/main" val="41433329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C8A69087-0953-440C-9123-FC338AD7721F}" type="slidenum">
              <a:rPr lang="en-GB" smtClean="0"/>
              <a:pPr>
                <a:defRPr/>
              </a:pPr>
              <a:t>‹#›</a:t>
            </a:fld>
            <a:endParaRPr lang="en-GB"/>
          </a:p>
        </p:txBody>
      </p:sp>
    </p:spTree>
    <p:extLst>
      <p:ext uri="{BB962C8B-B14F-4D97-AF65-F5344CB8AC3E}">
        <p14:creationId xmlns:p14="http://schemas.microsoft.com/office/powerpoint/2010/main" val="4082683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DBAD2101-8344-48E3-BB0C-0A35E9493989}" type="slidenum">
              <a:rPr lang="en-GB" smtClean="0"/>
              <a:pPr>
                <a:defRPr/>
              </a:pPr>
              <a:t>‹#›</a:t>
            </a:fld>
            <a:endParaRPr lang="en-GB"/>
          </a:p>
        </p:txBody>
      </p:sp>
    </p:spTree>
    <p:extLst>
      <p:ext uri="{BB962C8B-B14F-4D97-AF65-F5344CB8AC3E}">
        <p14:creationId xmlns:p14="http://schemas.microsoft.com/office/powerpoint/2010/main" val="8312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defRPr/>
            </a:pPr>
            <a:fld id="{C1385066-D2F5-44F2-BE6F-A9BB98985B92}" type="slidenum">
              <a:rPr lang="en-GB" smtClean="0"/>
              <a:pPr>
                <a:defRPr/>
              </a:pPr>
              <a:t>‹#›</a:t>
            </a:fld>
            <a:endParaRPr lang="en-GB"/>
          </a:p>
        </p:txBody>
      </p:sp>
    </p:spTree>
    <p:extLst>
      <p:ext uri="{BB962C8B-B14F-4D97-AF65-F5344CB8AC3E}">
        <p14:creationId xmlns:p14="http://schemas.microsoft.com/office/powerpoint/2010/main" val="692842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pPr>
              <a:defRPr/>
            </a:pPr>
            <a:fld id="{BE3F62DF-0FEB-4732-B458-066C02A46983}" type="slidenum">
              <a:rPr lang="en-GB" smtClean="0"/>
              <a:pPr>
                <a:defRPr/>
              </a:pPr>
              <a:t>‹#›</a:t>
            </a:fld>
            <a:endParaRPr lang="en-GB"/>
          </a:p>
        </p:txBody>
      </p:sp>
    </p:spTree>
    <p:extLst>
      <p:ext uri="{BB962C8B-B14F-4D97-AF65-F5344CB8AC3E}">
        <p14:creationId xmlns:p14="http://schemas.microsoft.com/office/powerpoint/2010/main" val="2369522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GB"/>
          </a:p>
        </p:txBody>
      </p:sp>
      <p:sp>
        <p:nvSpPr>
          <p:cNvPr id="8" name="Footer Placeholder 7"/>
          <p:cNvSpPr>
            <a:spLocks noGrp="1"/>
          </p:cNvSpPr>
          <p:nvPr>
            <p:ph type="ftr" sz="quarter" idx="11"/>
          </p:nvPr>
        </p:nvSpPr>
        <p:spPr/>
        <p:txBody>
          <a:bodyPr/>
          <a:lstStyle/>
          <a:p>
            <a:pPr>
              <a:defRPr/>
            </a:pPr>
            <a:endParaRPr lang="en-GB"/>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pPr>
              <a:defRPr/>
            </a:pPr>
            <a:fld id="{133B2349-C175-4C95-8C28-70D3AF94879A}" type="slidenum">
              <a:rPr lang="en-GB" smtClean="0"/>
              <a:pPr>
                <a:defRPr/>
              </a:pPr>
              <a:t>‹#›</a:t>
            </a:fld>
            <a:endParaRPr lang="en-GB"/>
          </a:p>
        </p:txBody>
      </p:sp>
    </p:spTree>
    <p:extLst>
      <p:ext uri="{BB962C8B-B14F-4D97-AF65-F5344CB8AC3E}">
        <p14:creationId xmlns:p14="http://schemas.microsoft.com/office/powerpoint/2010/main" val="23429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GB"/>
          </a:p>
        </p:txBody>
      </p:sp>
      <p:sp>
        <p:nvSpPr>
          <p:cNvPr id="4" name="Footer Placeholder 3"/>
          <p:cNvSpPr>
            <a:spLocks noGrp="1"/>
          </p:cNvSpPr>
          <p:nvPr>
            <p:ph type="ftr" sz="quarter" idx="11"/>
          </p:nvPr>
        </p:nvSpPr>
        <p:spPr/>
        <p:txBody>
          <a:bodyPr/>
          <a:lstStyle/>
          <a:p>
            <a:pPr>
              <a:defRPr/>
            </a:pPr>
            <a:endParaRPr lang="en-GB"/>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a:defRPr/>
            </a:pPr>
            <a:fld id="{06684F76-8712-4384-ACA2-338E02714CFC}" type="slidenum">
              <a:rPr lang="en-GB" smtClean="0"/>
              <a:pPr>
                <a:defRPr/>
              </a:pPr>
              <a:t>‹#›</a:t>
            </a:fld>
            <a:endParaRPr lang="en-GB"/>
          </a:p>
        </p:txBody>
      </p:sp>
    </p:spTree>
    <p:extLst>
      <p:ext uri="{BB962C8B-B14F-4D97-AF65-F5344CB8AC3E}">
        <p14:creationId xmlns:p14="http://schemas.microsoft.com/office/powerpoint/2010/main" val="3122183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GB"/>
          </a:p>
        </p:txBody>
      </p:sp>
      <p:sp>
        <p:nvSpPr>
          <p:cNvPr id="3" name="Footer Placeholder 2"/>
          <p:cNvSpPr>
            <a:spLocks noGrp="1"/>
          </p:cNvSpPr>
          <p:nvPr>
            <p:ph type="ftr" sz="quarter" idx="11"/>
          </p:nvPr>
        </p:nvSpPr>
        <p:spPr/>
        <p:txBody>
          <a:bodyPr/>
          <a:lstStyle/>
          <a:p>
            <a:pPr>
              <a:defRPr/>
            </a:pPr>
            <a:endParaRPr lang="en-GB"/>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a:defRPr/>
            </a:pPr>
            <a:fld id="{4CB73141-7F81-483D-97F3-6C3335221B6F}" type="slidenum">
              <a:rPr lang="en-GB" smtClean="0"/>
              <a:pPr>
                <a:defRPr/>
              </a:pPr>
              <a:t>‹#›</a:t>
            </a:fld>
            <a:endParaRPr lang="en-GB"/>
          </a:p>
        </p:txBody>
      </p:sp>
    </p:spTree>
    <p:extLst>
      <p:ext uri="{BB962C8B-B14F-4D97-AF65-F5344CB8AC3E}">
        <p14:creationId xmlns:p14="http://schemas.microsoft.com/office/powerpoint/2010/main" val="3174585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a:defRPr/>
            </a:pPr>
            <a:fld id="{01D818D5-70BE-4A9E-A3BD-7BC36816E3BB}" type="slidenum">
              <a:rPr lang="en-GB" smtClean="0"/>
              <a:pPr>
                <a:defRPr/>
              </a:pPr>
              <a:t>‹#›</a:t>
            </a:fld>
            <a:endParaRPr lang="en-GB"/>
          </a:p>
        </p:txBody>
      </p:sp>
    </p:spTree>
    <p:extLst>
      <p:ext uri="{BB962C8B-B14F-4D97-AF65-F5344CB8AC3E}">
        <p14:creationId xmlns:p14="http://schemas.microsoft.com/office/powerpoint/2010/main" val="2825067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2B54F48A-4D35-4449-A500-1EE946B1EC4B}" type="slidenum">
              <a:rPr lang="en-GB" smtClean="0"/>
              <a:pPr>
                <a:defRPr/>
              </a:pPr>
              <a:t>‹#›</a:t>
            </a:fld>
            <a:endParaRPr lang="en-GB"/>
          </a:p>
        </p:txBody>
      </p:sp>
    </p:spTree>
    <p:extLst>
      <p:ext uri="{BB962C8B-B14F-4D97-AF65-F5344CB8AC3E}">
        <p14:creationId xmlns:p14="http://schemas.microsoft.com/office/powerpoint/2010/main" val="3300748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en-GB"/>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GB"/>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pPr>
              <a:defRPr/>
            </a:pPr>
            <a:fld id="{181D3A55-28D6-4E22-8C5D-D70923B7A40A}" type="slidenum">
              <a:rPr lang="en-GB" smtClean="0"/>
              <a:pPr>
                <a:defRPr/>
              </a:pPr>
              <a:t>‹#›</a:t>
            </a:fld>
            <a:endParaRPr lang="en-GB"/>
          </a:p>
        </p:txBody>
      </p:sp>
    </p:spTree>
    <p:extLst>
      <p:ext uri="{BB962C8B-B14F-4D97-AF65-F5344CB8AC3E}">
        <p14:creationId xmlns:p14="http://schemas.microsoft.com/office/powerpoint/2010/main" val="468101081"/>
      </p:ext>
    </p:extLst>
  </p:cSld>
  <p:clrMap bg1="lt1" tx1="dk1" bg2="lt2" tx2="dk2" accent1="accent1" accent2="accent2" accent3="accent3" accent4="accent4" accent5="accent5" accent6="accent6" hlink="hlink" folHlink="folHlink"/>
  <p:sldLayoutIdLst>
    <p:sldLayoutId id="2147483920" r:id="rId1"/>
    <p:sldLayoutId id="2147483921" r:id="rId2"/>
    <p:sldLayoutId id="2147483922" r:id="rId3"/>
    <p:sldLayoutId id="2147483923" r:id="rId4"/>
    <p:sldLayoutId id="2147483924" r:id="rId5"/>
    <p:sldLayoutId id="2147483925" r:id="rId6"/>
    <p:sldLayoutId id="2147483926" r:id="rId7"/>
    <p:sldLayoutId id="2147483927" r:id="rId8"/>
    <p:sldLayoutId id="2147483928" r:id="rId9"/>
    <p:sldLayoutId id="2147483929" r:id="rId10"/>
    <p:sldLayoutId id="2147483930" r:id="rId11"/>
    <p:sldLayoutId id="2147483931" r:id="rId12"/>
    <p:sldLayoutId id="2147483932" r:id="rId13"/>
    <p:sldLayoutId id="2147483933" r:id="rId14"/>
    <p:sldLayoutId id="2147483934" r:id="rId15"/>
    <p:sldLayoutId id="214748393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linkedin.com/in/teresayap/"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962766" y="1916832"/>
            <a:ext cx="6934820" cy="4608512"/>
          </a:xfrm>
        </p:spPr>
        <p:txBody>
          <a:bodyPr>
            <a:normAutofit fontScale="90000"/>
          </a:bodyPr>
          <a:lstStyle/>
          <a:p>
            <a:pPr eaLnBrk="1" fontAlgn="auto" hangingPunct="1">
              <a:spcAft>
                <a:spcPts val="0"/>
              </a:spcAft>
              <a:defRPr/>
            </a:pPr>
            <a:r>
              <a:rPr lang="en-GB" sz="4400" b="1" dirty="0"/>
              <a:t>Welcome</a:t>
            </a:r>
            <a:br>
              <a:rPr lang="en-GB" sz="4400" dirty="0"/>
            </a:br>
            <a:br>
              <a:rPr lang="en-GB" sz="4400" dirty="0"/>
            </a:br>
            <a:r>
              <a:rPr lang="en-GB" sz="4400" dirty="0"/>
              <a:t>Week 1</a:t>
            </a:r>
            <a:br>
              <a:rPr lang="en-GB" sz="4400" dirty="0"/>
            </a:br>
            <a:r>
              <a:rPr lang="en-GB" sz="4400" dirty="0"/>
              <a:t>Lecture 1 </a:t>
            </a:r>
            <a:br>
              <a:rPr lang="en-GB" sz="4400" dirty="0"/>
            </a:br>
            <a:r>
              <a:rPr lang="en-GB" sz="4400" dirty="0"/>
              <a:t>Introduction to the Course</a:t>
            </a:r>
            <a:br>
              <a:rPr lang="en-GB" sz="4400" dirty="0"/>
            </a:br>
            <a:br>
              <a:rPr lang="en-GB" sz="4400" dirty="0"/>
            </a:br>
            <a:r>
              <a:rPr lang="en-GB" sz="3200" dirty="0"/>
              <a:t>ISCG 5430</a:t>
            </a:r>
            <a:br>
              <a:rPr lang="en-GB" sz="3200" dirty="0"/>
            </a:br>
            <a:r>
              <a:rPr lang="en-GB" sz="3200" dirty="0"/>
              <a:t>Professional Skills for IT Practitioners</a:t>
            </a:r>
          </a:p>
        </p:txBody>
      </p:sp>
      <p:sp>
        <p:nvSpPr>
          <p:cNvPr id="3" name="Rectangle 2"/>
          <p:cNvSpPr txBox="1">
            <a:spLocks noChangeArrowheads="1"/>
          </p:cNvSpPr>
          <p:nvPr/>
        </p:nvSpPr>
        <p:spPr>
          <a:xfrm>
            <a:off x="1547664" y="2060848"/>
            <a:ext cx="5830888" cy="3096344"/>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defRPr/>
            </a:pPr>
            <a:endParaRPr lang="en-GB" sz="3200" dirty="0"/>
          </a:p>
        </p:txBody>
      </p:sp>
      <p:sp>
        <p:nvSpPr>
          <p:cNvPr id="4" name="Rectangle 2"/>
          <p:cNvSpPr txBox="1">
            <a:spLocks noChangeArrowheads="1"/>
          </p:cNvSpPr>
          <p:nvPr/>
        </p:nvSpPr>
        <p:spPr>
          <a:xfrm>
            <a:off x="7236296" y="6525344"/>
            <a:ext cx="1678236" cy="252028"/>
          </a:xfrm>
          <a:prstGeom prst="rect">
            <a:avLst/>
          </a:prstGeom>
          <a:ln>
            <a:noFill/>
          </a:ln>
        </p:spPr>
        <p:txBody>
          <a:bodyPr vert="horz" lIns="0" tIns="0" rIns="18288" bIns="0" anchor="b">
            <a:normAutofit fontScale="85000" lnSpcReduction="10000"/>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defRPr/>
            </a:pPr>
            <a:r>
              <a:rPr lang="en-GB" sz="1600" dirty="0"/>
              <a:t>Revised:  July 2022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1403649" y="620688"/>
            <a:ext cx="7056784" cy="648072"/>
          </a:xfrm>
        </p:spPr>
        <p:txBody>
          <a:bodyPr>
            <a:normAutofit/>
          </a:bodyPr>
          <a:lstStyle/>
          <a:p>
            <a:pPr eaLnBrk="1" fontAlgn="auto" hangingPunct="1">
              <a:spcAft>
                <a:spcPts val="0"/>
              </a:spcAft>
              <a:defRPr/>
            </a:pPr>
            <a:r>
              <a:rPr lang="en-GB" dirty="0"/>
              <a:t>Timetable</a:t>
            </a:r>
          </a:p>
        </p:txBody>
      </p:sp>
      <p:sp>
        <p:nvSpPr>
          <p:cNvPr id="20482" name="Rectangle 3"/>
          <p:cNvSpPr>
            <a:spLocks noGrp="1" noChangeArrowheads="1"/>
          </p:cNvSpPr>
          <p:nvPr>
            <p:ph idx="1"/>
          </p:nvPr>
        </p:nvSpPr>
        <p:spPr>
          <a:xfrm>
            <a:off x="467544" y="1196752"/>
            <a:ext cx="8358188" cy="5440362"/>
          </a:xfrm>
        </p:spPr>
        <p:txBody>
          <a:bodyPr/>
          <a:lstStyle/>
          <a:p>
            <a:pPr eaLnBrk="1" hangingPunct="1">
              <a:buFont typeface="Wingdings" pitchFamily="2" charset="2"/>
              <a:buNone/>
            </a:pPr>
            <a:endParaRPr lang="en-AU" altLang="zh-CN" dirty="0">
              <a:ea typeface="SimSun" pitchFamily="2" charset="-122"/>
            </a:endParaRPr>
          </a:p>
          <a:p>
            <a:pPr marL="0" indent="0" eaLnBrk="1" hangingPunct="1">
              <a:buNone/>
            </a:pPr>
            <a:endParaRPr lang="de-DE" altLang="zh-CN" b="1" dirty="0">
              <a:ea typeface="SimSun" pitchFamily="2" charset="-122"/>
            </a:endParaRPr>
          </a:p>
        </p:txBody>
      </p:sp>
      <p:graphicFrame>
        <p:nvGraphicFramePr>
          <p:cNvPr id="2" name="Table 1">
            <a:extLst>
              <a:ext uri="{FF2B5EF4-FFF2-40B4-BE49-F238E27FC236}">
                <a16:creationId xmlns:a16="http://schemas.microsoft.com/office/drawing/2014/main" id="{9EAAB99E-5173-4642-B599-AC762D93EF04}"/>
              </a:ext>
            </a:extLst>
          </p:cNvPr>
          <p:cNvGraphicFramePr>
            <a:graphicFrameLocks noGrp="1"/>
          </p:cNvGraphicFramePr>
          <p:nvPr>
            <p:extLst>
              <p:ext uri="{D42A27DB-BD31-4B8C-83A1-F6EECF244321}">
                <p14:modId xmlns:p14="http://schemas.microsoft.com/office/powerpoint/2010/main" val="716525069"/>
              </p:ext>
            </p:extLst>
          </p:nvPr>
        </p:nvGraphicFramePr>
        <p:xfrm>
          <a:off x="974230" y="2505062"/>
          <a:ext cx="7344816" cy="2823741"/>
        </p:xfrm>
        <a:graphic>
          <a:graphicData uri="http://schemas.openxmlformats.org/drawingml/2006/table">
            <a:tbl>
              <a:tblPr>
                <a:tableStyleId>{5C22544A-7EE6-4342-B048-85BDC9FD1C3A}</a:tableStyleId>
              </a:tblPr>
              <a:tblGrid>
                <a:gridCol w="1224136">
                  <a:extLst>
                    <a:ext uri="{9D8B030D-6E8A-4147-A177-3AD203B41FA5}">
                      <a16:colId xmlns:a16="http://schemas.microsoft.com/office/drawing/2014/main" val="233495452"/>
                    </a:ext>
                  </a:extLst>
                </a:gridCol>
                <a:gridCol w="1335421">
                  <a:extLst>
                    <a:ext uri="{9D8B030D-6E8A-4147-A177-3AD203B41FA5}">
                      <a16:colId xmlns:a16="http://schemas.microsoft.com/office/drawing/2014/main" val="630651602"/>
                    </a:ext>
                  </a:extLst>
                </a:gridCol>
                <a:gridCol w="1261231">
                  <a:extLst>
                    <a:ext uri="{9D8B030D-6E8A-4147-A177-3AD203B41FA5}">
                      <a16:colId xmlns:a16="http://schemas.microsoft.com/office/drawing/2014/main" val="681290023"/>
                    </a:ext>
                  </a:extLst>
                </a:gridCol>
                <a:gridCol w="1291778">
                  <a:extLst>
                    <a:ext uri="{9D8B030D-6E8A-4147-A177-3AD203B41FA5}">
                      <a16:colId xmlns:a16="http://schemas.microsoft.com/office/drawing/2014/main" val="2809542966"/>
                    </a:ext>
                  </a:extLst>
                </a:gridCol>
                <a:gridCol w="1230684">
                  <a:extLst>
                    <a:ext uri="{9D8B030D-6E8A-4147-A177-3AD203B41FA5}">
                      <a16:colId xmlns:a16="http://schemas.microsoft.com/office/drawing/2014/main" val="998327220"/>
                    </a:ext>
                  </a:extLst>
                </a:gridCol>
                <a:gridCol w="1001566">
                  <a:extLst>
                    <a:ext uri="{9D8B030D-6E8A-4147-A177-3AD203B41FA5}">
                      <a16:colId xmlns:a16="http://schemas.microsoft.com/office/drawing/2014/main" val="4092712860"/>
                    </a:ext>
                  </a:extLst>
                </a:gridCol>
              </a:tblGrid>
              <a:tr h="941247">
                <a:tc>
                  <a:txBody>
                    <a:bodyPr/>
                    <a:lstStyle/>
                    <a:p>
                      <a:pPr algn="ctr">
                        <a:lnSpc>
                          <a:spcPct val="107000"/>
                        </a:lnSpc>
                        <a:spcAft>
                          <a:spcPts val="800"/>
                        </a:spcAft>
                      </a:pPr>
                      <a:r>
                        <a:rPr lang="en-NZ" sz="1000" b="1" dirty="0">
                          <a:effectLst/>
                        </a:rPr>
                        <a:t>Class Number</a:t>
                      </a:r>
                      <a:endParaRPr lang="en-NZ"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8465" marR="8465" marT="8465" marB="0" anchor="ctr"/>
                </a:tc>
                <a:tc>
                  <a:txBody>
                    <a:bodyPr/>
                    <a:lstStyle/>
                    <a:p>
                      <a:pPr algn="ctr">
                        <a:lnSpc>
                          <a:spcPct val="107000"/>
                        </a:lnSpc>
                        <a:spcAft>
                          <a:spcPts val="800"/>
                        </a:spcAft>
                      </a:pPr>
                      <a:r>
                        <a:rPr lang="en-NZ" sz="1000" b="1">
                          <a:effectLst/>
                        </a:rPr>
                        <a:t>Day</a:t>
                      </a:r>
                      <a:endParaRPr lang="en-NZ" sz="1000" b="1">
                        <a:effectLst/>
                        <a:latin typeface="Calibri" panose="020F0502020204030204" pitchFamily="34" charset="0"/>
                        <a:ea typeface="Calibri" panose="020F0502020204030204" pitchFamily="34" charset="0"/>
                        <a:cs typeface="Times New Roman" panose="02020603050405020304" pitchFamily="18" charset="0"/>
                      </a:endParaRPr>
                    </a:p>
                  </a:txBody>
                  <a:tcPr marL="8465" marR="8465" marT="8465" marB="0" anchor="ctr"/>
                </a:tc>
                <a:tc>
                  <a:txBody>
                    <a:bodyPr/>
                    <a:lstStyle/>
                    <a:p>
                      <a:pPr algn="ctr">
                        <a:lnSpc>
                          <a:spcPct val="107000"/>
                        </a:lnSpc>
                        <a:spcAft>
                          <a:spcPts val="800"/>
                        </a:spcAft>
                      </a:pPr>
                      <a:r>
                        <a:rPr lang="en-NZ" sz="1000" b="1">
                          <a:effectLst/>
                        </a:rPr>
                        <a:t>Time Session Begins</a:t>
                      </a:r>
                      <a:endParaRPr lang="en-NZ" sz="1000" b="1">
                        <a:effectLst/>
                        <a:latin typeface="Calibri" panose="020F0502020204030204" pitchFamily="34" charset="0"/>
                        <a:ea typeface="Calibri" panose="020F0502020204030204" pitchFamily="34" charset="0"/>
                        <a:cs typeface="Times New Roman" panose="02020603050405020304" pitchFamily="18" charset="0"/>
                      </a:endParaRPr>
                    </a:p>
                  </a:txBody>
                  <a:tcPr marL="8465" marR="8465" marT="8465" marB="0" anchor="ctr"/>
                </a:tc>
                <a:tc>
                  <a:txBody>
                    <a:bodyPr/>
                    <a:lstStyle/>
                    <a:p>
                      <a:pPr algn="ctr">
                        <a:lnSpc>
                          <a:spcPct val="107000"/>
                        </a:lnSpc>
                        <a:spcAft>
                          <a:spcPts val="800"/>
                        </a:spcAft>
                      </a:pPr>
                      <a:r>
                        <a:rPr lang="en-NZ" sz="1000" b="1">
                          <a:effectLst/>
                        </a:rPr>
                        <a:t>Time Session Ends</a:t>
                      </a:r>
                      <a:endParaRPr lang="en-NZ" sz="1000" b="1">
                        <a:effectLst/>
                        <a:latin typeface="Calibri" panose="020F0502020204030204" pitchFamily="34" charset="0"/>
                        <a:ea typeface="Calibri" panose="020F0502020204030204" pitchFamily="34" charset="0"/>
                        <a:cs typeface="Times New Roman" panose="02020603050405020304" pitchFamily="18" charset="0"/>
                      </a:endParaRPr>
                    </a:p>
                  </a:txBody>
                  <a:tcPr marL="8465" marR="8465" marT="8465" marB="0" anchor="ctr"/>
                </a:tc>
                <a:tc>
                  <a:txBody>
                    <a:bodyPr/>
                    <a:lstStyle/>
                    <a:p>
                      <a:pPr algn="ctr">
                        <a:lnSpc>
                          <a:spcPct val="107000"/>
                        </a:lnSpc>
                        <a:spcAft>
                          <a:spcPts val="800"/>
                        </a:spcAft>
                      </a:pPr>
                      <a:r>
                        <a:rPr lang="en-NZ" sz="1000" b="1">
                          <a:effectLst/>
                        </a:rPr>
                        <a:t>Activity</a:t>
                      </a:r>
                      <a:endParaRPr lang="en-NZ" sz="1000" b="1">
                        <a:effectLst/>
                        <a:latin typeface="Calibri" panose="020F0502020204030204" pitchFamily="34" charset="0"/>
                        <a:ea typeface="Calibri" panose="020F0502020204030204" pitchFamily="34" charset="0"/>
                        <a:cs typeface="Times New Roman" panose="02020603050405020304" pitchFamily="18" charset="0"/>
                      </a:endParaRPr>
                    </a:p>
                  </a:txBody>
                  <a:tcPr marL="8465" marR="8465" marT="8465" marB="0" anchor="ctr"/>
                </a:tc>
                <a:tc>
                  <a:txBody>
                    <a:bodyPr/>
                    <a:lstStyle/>
                    <a:p>
                      <a:pPr algn="ctr">
                        <a:lnSpc>
                          <a:spcPct val="107000"/>
                        </a:lnSpc>
                        <a:spcAft>
                          <a:spcPts val="800"/>
                        </a:spcAft>
                      </a:pPr>
                      <a:r>
                        <a:rPr lang="en-NZ" sz="1000" b="1" dirty="0">
                          <a:effectLst/>
                        </a:rPr>
                        <a:t>Room Number</a:t>
                      </a:r>
                      <a:endParaRPr lang="en-NZ"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8465" marR="8465" marT="8465" marB="0" anchor="ctr"/>
                </a:tc>
                <a:extLst>
                  <a:ext uri="{0D108BD9-81ED-4DB2-BD59-A6C34878D82A}">
                    <a16:rowId xmlns:a16="http://schemas.microsoft.com/office/drawing/2014/main" val="3986465477"/>
                  </a:ext>
                </a:extLst>
              </a:tr>
              <a:tr h="941247">
                <a:tc>
                  <a:txBody>
                    <a:bodyPr/>
                    <a:lstStyle/>
                    <a:p>
                      <a:pPr algn="ctr">
                        <a:lnSpc>
                          <a:spcPct val="107000"/>
                        </a:lnSpc>
                        <a:spcAft>
                          <a:spcPts val="800"/>
                        </a:spcAft>
                      </a:pPr>
                      <a:r>
                        <a:rPr lang="en-NZ" sz="1600" dirty="0">
                          <a:effectLst/>
                        </a:rPr>
                        <a:t> </a:t>
                      </a:r>
                    </a:p>
                    <a:p>
                      <a:pPr algn="ctr">
                        <a:lnSpc>
                          <a:spcPct val="107000"/>
                        </a:lnSpc>
                        <a:spcAft>
                          <a:spcPts val="800"/>
                        </a:spcAft>
                      </a:pPr>
                      <a:r>
                        <a:rPr lang="en-NZ" sz="1600" dirty="0">
                          <a:effectLst/>
                          <a:latin typeface="Calibri" panose="020F0502020204030204" pitchFamily="34" charset="0"/>
                          <a:ea typeface="Calibri" panose="020F0502020204030204" pitchFamily="34" charset="0"/>
                          <a:cs typeface="Times New Roman" panose="02020603050405020304" pitchFamily="18" charset="0"/>
                        </a:rPr>
                        <a:t>5249</a:t>
                      </a:r>
                    </a:p>
                  </a:txBody>
                  <a:tcPr marL="8465" marR="8465" marT="8465" marB="0"/>
                </a:tc>
                <a:tc>
                  <a:txBody>
                    <a:bodyPr/>
                    <a:lstStyle/>
                    <a:p>
                      <a:pPr algn="ctr">
                        <a:lnSpc>
                          <a:spcPct val="107000"/>
                        </a:lnSpc>
                        <a:spcAft>
                          <a:spcPts val="800"/>
                        </a:spcAft>
                      </a:pPr>
                      <a:r>
                        <a:rPr lang="en-NZ" sz="1600" dirty="0">
                          <a:effectLst/>
                        </a:rPr>
                        <a:t> </a:t>
                      </a:r>
                    </a:p>
                    <a:p>
                      <a:pPr algn="ctr">
                        <a:lnSpc>
                          <a:spcPct val="107000"/>
                        </a:lnSpc>
                        <a:spcAft>
                          <a:spcPts val="800"/>
                        </a:spcAft>
                      </a:pPr>
                      <a:r>
                        <a:rPr lang="en-NZ" sz="1600" dirty="0">
                          <a:effectLst/>
                        </a:rPr>
                        <a:t>Thursday</a:t>
                      </a:r>
                      <a:endParaRPr lang="en-NZ"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8465" marR="8465" marT="8465" marB="0"/>
                </a:tc>
                <a:tc>
                  <a:txBody>
                    <a:bodyPr/>
                    <a:lstStyle/>
                    <a:p>
                      <a:pPr algn="ctr">
                        <a:lnSpc>
                          <a:spcPct val="107000"/>
                        </a:lnSpc>
                        <a:spcAft>
                          <a:spcPts val="800"/>
                        </a:spcAft>
                      </a:pPr>
                      <a:endParaRPr lang="en-NZ" sz="1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NZ" sz="1600" dirty="0">
                          <a:effectLst/>
                          <a:latin typeface="Calibri" panose="020F0502020204030204" pitchFamily="34" charset="0"/>
                          <a:ea typeface="Calibri" panose="020F0502020204030204" pitchFamily="34" charset="0"/>
                          <a:cs typeface="Times New Roman" panose="02020603050405020304" pitchFamily="18" charset="0"/>
                        </a:rPr>
                        <a:t>1.00pm</a:t>
                      </a:r>
                    </a:p>
                  </a:txBody>
                  <a:tcPr marL="8465" marR="8465" marT="8465" marB="0"/>
                </a:tc>
                <a:tc>
                  <a:txBody>
                    <a:bodyPr/>
                    <a:lstStyle/>
                    <a:p>
                      <a:pPr algn="ctr">
                        <a:lnSpc>
                          <a:spcPct val="107000"/>
                        </a:lnSpc>
                        <a:spcAft>
                          <a:spcPts val="800"/>
                        </a:spcAft>
                      </a:pPr>
                      <a:endParaRPr lang="en-NZ" sz="1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NZ" sz="1600" dirty="0">
                          <a:effectLst/>
                          <a:latin typeface="Calibri" panose="020F0502020204030204" pitchFamily="34" charset="0"/>
                          <a:ea typeface="Calibri" panose="020F0502020204030204" pitchFamily="34" charset="0"/>
                          <a:cs typeface="Times New Roman" panose="02020603050405020304" pitchFamily="18" charset="0"/>
                        </a:rPr>
                        <a:t>2. 00pm</a:t>
                      </a:r>
                    </a:p>
                  </a:txBody>
                  <a:tcPr marL="8465" marR="8465" marT="8465" marB="0"/>
                </a:tc>
                <a:tc>
                  <a:txBody>
                    <a:bodyPr/>
                    <a:lstStyle/>
                    <a:p>
                      <a:pPr algn="ctr">
                        <a:lnSpc>
                          <a:spcPct val="107000"/>
                        </a:lnSpc>
                        <a:spcAft>
                          <a:spcPts val="800"/>
                        </a:spcAft>
                      </a:pPr>
                      <a:r>
                        <a:rPr lang="en-NZ" sz="1600" dirty="0">
                          <a:effectLst/>
                        </a:rPr>
                        <a:t> </a:t>
                      </a:r>
                    </a:p>
                    <a:p>
                      <a:pPr algn="ctr">
                        <a:lnSpc>
                          <a:spcPct val="107000"/>
                        </a:lnSpc>
                        <a:spcAft>
                          <a:spcPts val="800"/>
                        </a:spcAft>
                      </a:pPr>
                      <a:r>
                        <a:rPr lang="en-NZ" sz="1600" dirty="0">
                          <a:effectLst/>
                        </a:rPr>
                        <a:t>Lecture</a:t>
                      </a:r>
                      <a:endParaRPr lang="en-NZ"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8465" marR="8465" marT="8465" marB="0"/>
                </a:tc>
                <a:tc>
                  <a:txBody>
                    <a:bodyPr/>
                    <a:lstStyle/>
                    <a:p>
                      <a:pPr algn="ctr">
                        <a:lnSpc>
                          <a:spcPct val="107000"/>
                        </a:lnSpc>
                        <a:spcAft>
                          <a:spcPts val="800"/>
                        </a:spcAft>
                      </a:pPr>
                      <a:endParaRPr lang="en-NZ" sz="1600" dirty="0">
                        <a:effectLst/>
                      </a:endParaRPr>
                    </a:p>
                    <a:p>
                      <a:pPr algn="ctr">
                        <a:lnSpc>
                          <a:spcPct val="107000"/>
                        </a:lnSpc>
                        <a:spcAft>
                          <a:spcPts val="800"/>
                        </a:spcAft>
                      </a:pPr>
                      <a:r>
                        <a:rPr lang="en-NZ" sz="1600" dirty="0">
                          <a:effectLst/>
                          <a:latin typeface="Calibri" panose="020F0502020204030204" pitchFamily="34" charset="0"/>
                          <a:ea typeface="Calibri" panose="020F0502020204030204" pitchFamily="34" charset="0"/>
                          <a:cs typeface="Times New Roman" panose="02020603050405020304" pitchFamily="18" charset="0"/>
                        </a:rPr>
                        <a:t>183-1003</a:t>
                      </a:r>
                    </a:p>
                  </a:txBody>
                  <a:tcPr marL="8465" marR="8465" marT="8465" marB="0"/>
                </a:tc>
                <a:extLst>
                  <a:ext uri="{0D108BD9-81ED-4DB2-BD59-A6C34878D82A}">
                    <a16:rowId xmlns:a16="http://schemas.microsoft.com/office/drawing/2014/main" val="3373228656"/>
                  </a:ext>
                </a:extLst>
              </a:tr>
              <a:tr h="941247">
                <a:tc>
                  <a:txBody>
                    <a:bodyPr/>
                    <a:lstStyle/>
                    <a:p>
                      <a:pPr algn="ctr">
                        <a:lnSpc>
                          <a:spcPct val="107000"/>
                        </a:lnSpc>
                        <a:spcAft>
                          <a:spcPts val="800"/>
                        </a:spcAft>
                      </a:pPr>
                      <a:r>
                        <a:rPr lang="en-NZ" sz="1600" dirty="0">
                          <a:effectLst/>
                        </a:rPr>
                        <a:t> </a:t>
                      </a:r>
                      <a:endParaRPr lang="en-NZ"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8465" marR="8465" marT="8465" marB="0"/>
                </a:tc>
                <a:tc>
                  <a:txBody>
                    <a:bodyPr/>
                    <a:lstStyle/>
                    <a:p>
                      <a:pPr algn="ctr">
                        <a:lnSpc>
                          <a:spcPct val="107000"/>
                        </a:lnSpc>
                        <a:spcAft>
                          <a:spcPts val="800"/>
                        </a:spcAft>
                      </a:pPr>
                      <a:r>
                        <a:rPr lang="en-NZ" sz="1600" dirty="0">
                          <a:effectLst/>
                        </a:rPr>
                        <a:t> </a:t>
                      </a:r>
                    </a:p>
                    <a:p>
                      <a:pPr algn="ctr">
                        <a:lnSpc>
                          <a:spcPct val="107000"/>
                        </a:lnSpc>
                        <a:spcAft>
                          <a:spcPts val="800"/>
                        </a:spcAft>
                      </a:pPr>
                      <a:r>
                        <a:rPr lang="en-NZ" sz="1600" dirty="0">
                          <a:effectLst/>
                        </a:rPr>
                        <a:t>Thursday</a:t>
                      </a:r>
                      <a:endParaRPr lang="en-NZ"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8465" marR="8465" marT="8465" marB="0"/>
                </a:tc>
                <a:tc>
                  <a:txBody>
                    <a:bodyPr/>
                    <a:lstStyle/>
                    <a:p>
                      <a:pPr algn="ctr">
                        <a:lnSpc>
                          <a:spcPct val="107000"/>
                        </a:lnSpc>
                        <a:spcAft>
                          <a:spcPts val="800"/>
                        </a:spcAft>
                      </a:pPr>
                      <a:endParaRPr lang="en-NZ" sz="1600" dirty="0">
                        <a:effectLst/>
                      </a:endParaRPr>
                    </a:p>
                    <a:p>
                      <a:pPr algn="ctr">
                        <a:lnSpc>
                          <a:spcPct val="107000"/>
                        </a:lnSpc>
                        <a:spcAft>
                          <a:spcPts val="800"/>
                        </a:spcAft>
                      </a:pPr>
                      <a:r>
                        <a:rPr lang="en-NZ" sz="1600" dirty="0">
                          <a:effectLst/>
                          <a:latin typeface="Calibri" panose="020F0502020204030204" pitchFamily="34" charset="0"/>
                          <a:ea typeface="Calibri" panose="020F0502020204030204" pitchFamily="34" charset="0"/>
                          <a:cs typeface="Times New Roman" panose="02020603050405020304" pitchFamily="18" charset="0"/>
                        </a:rPr>
                        <a:t>2.00pm</a:t>
                      </a:r>
                    </a:p>
                  </a:txBody>
                  <a:tcPr marL="8465" marR="8465" marT="8465" marB="0"/>
                </a:tc>
                <a:tc>
                  <a:txBody>
                    <a:bodyPr/>
                    <a:lstStyle/>
                    <a:p>
                      <a:pPr algn="ctr">
                        <a:lnSpc>
                          <a:spcPct val="107000"/>
                        </a:lnSpc>
                        <a:spcAft>
                          <a:spcPts val="800"/>
                        </a:spcAft>
                      </a:pPr>
                      <a:endParaRPr lang="en-NZ" sz="1600" dirty="0">
                        <a:effectLst/>
                      </a:endParaRPr>
                    </a:p>
                    <a:p>
                      <a:pPr algn="ctr">
                        <a:lnSpc>
                          <a:spcPct val="107000"/>
                        </a:lnSpc>
                        <a:spcAft>
                          <a:spcPts val="800"/>
                        </a:spcAft>
                      </a:pPr>
                      <a:r>
                        <a:rPr lang="en-NZ" sz="1600" dirty="0">
                          <a:effectLst/>
                        </a:rPr>
                        <a:t>5.00pm</a:t>
                      </a:r>
                    </a:p>
                  </a:txBody>
                  <a:tcPr marL="8465" marR="8465" marT="8465" marB="0"/>
                </a:tc>
                <a:tc>
                  <a:txBody>
                    <a:bodyPr/>
                    <a:lstStyle/>
                    <a:p>
                      <a:pPr algn="ctr">
                        <a:lnSpc>
                          <a:spcPct val="107000"/>
                        </a:lnSpc>
                        <a:spcAft>
                          <a:spcPts val="800"/>
                        </a:spcAft>
                      </a:pPr>
                      <a:r>
                        <a:rPr lang="en-NZ" sz="1600" dirty="0">
                          <a:effectLst/>
                        </a:rPr>
                        <a:t> </a:t>
                      </a:r>
                    </a:p>
                    <a:p>
                      <a:pPr algn="ctr">
                        <a:lnSpc>
                          <a:spcPct val="107000"/>
                        </a:lnSpc>
                        <a:spcAft>
                          <a:spcPts val="800"/>
                        </a:spcAft>
                      </a:pPr>
                      <a:r>
                        <a:rPr lang="en-NZ" sz="1600" dirty="0">
                          <a:effectLst/>
                        </a:rPr>
                        <a:t>Tutorial</a:t>
                      </a:r>
                      <a:endParaRPr lang="en-NZ"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8465" marR="8465" marT="8465" marB="0"/>
                </a:tc>
                <a:tc>
                  <a:txBody>
                    <a:bodyPr/>
                    <a:lstStyle/>
                    <a:p>
                      <a:pPr algn="ctr">
                        <a:lnSpc>
                          <a:spcPct val="107000"/>
                        </a:lnSpc>
                        <a:spcAft>
                          <a:spcPts val="800"/>
                        </a:spcAft>
                      </a:pPr>
                      <a:endParaRPr lang="en-NZ" sz="1600" dirty="0">
                        <a:effectLst/>
                      </a:endParaRPr>
                    </a:p>
                    <a:p>
                      <a:pPr algn="ctr">
                        <a:lnSpc>
                          <a:spcPct val="107000"/>
                        </a:lnSpc>
                        <a:spcAft>
                          <a:spcPts val="800"/>
                        </a:spcAft>
                      </a:pPr>
                      <a:r>
                        <a:rPr lang="en-NZ" sz="1600" dirty="0">
                          <a:effectLst/>
                          <a:latin typeface="Calibri" panose="020F0502020204030204" pitchFamily="34" charset="0"/>
                          <a:ea typeface="Calibri" panose="020F0502020204030204" pitchFamily="34" charset="0"/>
                          <a:cs typeface="Times New Roman" panose="02020603050405020304" pitchFamily="18" charset="0"/>
                        </a:rPr>
                        <a:t>183-1003</a:t>
                      </a:r>
                    </a:p>
                  </a:txBody>
                  <a:tcPr marL="8465" marR="8465" marT="8465" marB="0"/>
                </a:tc>
                <a:extLst>
                  <a:ext uri="{0D108BD9-81ED-4DB2-BD59-A6C34878D82A}">
                    <a16:rowId xmlns:a16="http://schemas.microsoft.com/office/drawing/2014/main" val="1737401997"/>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403648" y="548681"/>
            <a:ext cx="3600400" cy="864096"/>
          </a:xfrm>
        </p:spPr>
        <p:txBody>
          <a:bodyPr/>
          <a:lstStyle/>
          <a:p>
            <a:pPr eaLnBrk="1" fontAlgn="auto" hangingPunct="1">
              <a:spcAft>
                <a:spcPts val="0"/>
              </a:spcAft>
              <a:defRPr/>
            </a:pPr>
            <a:r>
              <a:rPr lang="en-NZ" dirty="0"/>
              <a:t>Assessments</a:t>
            </a:r>
            <a:endParaRPr lang="en-AU" dirty="0"/>
          </a:p>
        </p:txBody>
      </p:sp>
      <p:sp>
        <p:nvSpPr>
          <p:cNvPr id="21506" name="Rectangle 3"/>
          <p:cNvSpPr>
            <a:spLocks noGrp="1" noChangeArrowheads="1"/>
          </p:cNvSpPr>
          <p:nvPr>
            <p:ph idx="1"/>
          </p:nvPr>
        </p:nvSpPr>
        <p:spPr>
          <a:xfrm>
            <a:off x="1691680" y="2276872"/>
            <a:ext cx="7056784" cy="1368151"/>
          </a:xfrm>
        </p:spPr>
        <p:txBody>
          <a:bodyPr>
            <a:noAutofit/>
          </a:bodyPr>
          <a:lstStyle/>
          <a:p>
            <a:pPr eaLnBrk="1" hangingPunct="1"/>
            <a:r>
              <a:rPr lang="en-NZ" sz="2800" dirty="0"/>
              <a:t>Assessment 1			50% (Case Study)</a:t>
            </a:r>
          </a:p>
          <a:p>
            <a:r>
              <a:rPr lang="en-NZ" sz="2800" dirty="0"/>
              <a:t>Assessment 2			50% (Report)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403648" y="692696"/>
            <a:ext cx="7560840" cy="936104"/>
          </a:xfrm>
        </p:spPr>
        <p:txBody>
          <a:bodyPr>
            <a:normAutofit fontScale="90000"/>
          </a:bodyPr>
          <a:lstStyle/>
          <a:p>
            <a:pPr>
              <a:defRPr/>
            </a:pPr>
            <a:r>
              <a:rPr lang="en-NZ" sz="3300" dirty="0"/>
              <a:t>Affected Performance Consideration (APC)</a:t>
            </a:r>
            <a:br>
              <a:rPr lang="en-NZ" sz="3300" dirty="0"/>
            </a:br>
            <a:br>
              <a:rPr lang="en-NZ" sz="5400" b="1" dirty="0"/>
            </a:br>
            <a:endParaRPr lang="en-AU" dirty="0"/>
          </a:p>
        </p:txBody>
      </p:sp>
      <p:sp>
        <p:nvSpPr>
          <p:cNvPr id="21506" name="Rectangle 3"/>
          <p:cNvSpPr>
            <a:spLocks noGrp="1" noChangeArrowheads="1"/>
          </p:cNvSpPr>
          <p:nvPr>
            <p:ph idx="1"/>
          </p:nvPr>
        </p:nvSpPr>
        <p:spPr>
          <a:xfrm>
            <a:off x="1403648" y="1844824"/>
            <a:ext cx="7272808" cy="4464496"/>
          </a:xfrm>
        </p:spPr>
        <p:txBody>
          <a:bodyPr>
            <a:normAutofit/>
          </a:bodyPr>
          <a:lstStyle/>
          <a:p>
            <a:pPr marL="0" indent="0">
              <a:buNone/>
            </a:pPr>
            <a:r>
              <a:rPr lang="en-NZ" dirty="0"/>
              <a:t>Students who, due to circumstances beyond their control, miss a test, exam or an assignment deadline or consider their performance in a test, exam or assignment to have been adversely affected, should complete the form available from any Student Services Office.9</a:t>
            </a:r>
          </a:p>
          <a:p>
            <a:pPr marL="0" indent="0">
              <a:buNone/>
            </a:pPr>
            <a:r>
              <a:rPr lang="en-NZ" dirty="0"/>
              <a:t>You have a maximum of five working days to submit the SAC application.  When requesting an SAC for an assignment, you need to submit the SAC form, the medical certificate or documentary evidence together with the </a:t>
            </a:r>
            <a:r>
              <a:rPr lang="en-NZ" b="1" dirty="0"/>
              <a:t>assignment work completed so far</a:t>
            </a:r>
            <a:r>
              <a:rPr lang="en-NZ" dirty="0"/>
              <a:t>.  The extension period that you are applying for cannot be greater than the time frame on the documentation you submit. For example, a Doctor's Certificate stating you are sick for two days will entitle you to a two day extension.</a:t>
            </a:r>
          </a:p>
        </p:txBody>
      </p:sp>
    </p:spTree>
    <p:extLst>
      <p:ext uri="{BB962C8B-B14F-4D97-AF65-F5344CB8AC3E}">
        <p14:creationId xmlns:p14="http://schemas.microsoft.com/office/powerpoint/2010/main" val="10904659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403648" y="548680"/>
            <a:ext cx="6057900" cy="840156"/>
          </a:xfrm>
        </p:spPr>
        <p:txBody>
          <a:bodyPr/>
          <a:lstStyle/>
          <a:p>
            <a:pPr eaLnBrk="1" fontAlgn="auto" hangingPunct="1">
              <a:spcAft>
                <a:spcPts val="0"/>
              </a:spcAft>
              <a:defRPr/>
            </a:pPr>
            <a:r>
              <a:rPr lang="en-GB" dirty="0"/>
              <a:t>Resources</a:t>
            </a:r>
          </a:p>
        </p:txBody>
      </p:sp>
      <p:sp>
        <p:nvSpPr>
          <p:cNvPr id="23554" name="Rectangle 3"/>
          <p:cNvSpPr>
            <a:spLocks noGrp="1" noChangeArrowheads="1"/>
          </p:cNvSpPr>
          <p:nvPr>
            <p:ph idx="1"/>
          </p:nvPr>
        </p:nvSpPr>
        <p:spPr>
          <a:xfrm>
            <a:off x="1763688" y="2420888"/>
            <a:ext cx="6480721" cy="2148603"/>
          </a:xfrm>
        </p:spPr>
        <p:txBody>
          <a:bodyPr>
            <a:noAutofit/>
          </a:bodyPr>
          <a:lstStyle/>
          <a:p>
            <a:pPr eaLnBrk="1" hangingPunct="1"/>
            <a:r>
              <a:rPr lang="en-GB" sz="3000" dirty="0"/>
              <a:t>Text book</a:t>
            </a:r>
          </a:p>
          <a:p>
            <a:pPr eaLnBrk="1" hangingPunct="1"/>
            <a:r>
              <a:rPr lang="en-GB" sz="3000" dirty="0"/>
              <a:t>Moodle</a:t>
            </a:r>
          </a:p>
          <a:p>
            <a:pPr eaLnBrk="1" hangingPunct="1"/>
            <a:r>
              <a:rPr lang="en-GB" sz="3000" dirty="0"/>
              <a:t>The Internet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403649" y="548680"/>
            <a:ext cx="7560840" cy="648072"/>
          </a:xfrm>
        </p:spPr>
        <p:txBody>
          <a:bodyPr>
            <a:normAutofit/>
          </a:bodyPr>
          <a:lstStyle/>
          <a:p>
            <a:pPr eaLnBrk="1" fontAlgn="auto" hangingPunct="1">
              <a:spcAft>
                <a:spcPts val="0"/>
              </a:spcAft>
              <a:defRPr/>
            </a:pPr>
            <a:r>
              <a:rPr lang="en-GB" dirty="0"/>
              <a:t>Text Book – Recommended Only</a:t>
            </a:r>
          </a:p>
        </p:txBody>
      </p:sp>
      <p:sp>
        <p:nvSpPr>
          <p:cNvPr id="22530" name="Rectangle 3"/>
          <p:cNvSpPr>
            <a:spLocks noGrp="1" noChangeArrowheads="1"/>
          </p:cNvSpPr>
          <p:nvPr>
            <p:ph idx="1"/>
          </p:nvPr>
        </p:nvSpPr>
        <p:spPr>
          <a:xfrm>
            <a:off x="551896" y="1412776"/>
            <a:ext cx="8592103" cy="5328592"/>
          </a:xfrm>
        </p:spPr>
        <p:txBody>
          <a:bodyPr/>
          <a:lstStyle/>
          <a:p>
            <a:pPr lvl="1">
              <a:buNone/>
            </a:pPr>
            <a:r>
              <a:rPr lang="en-GB" sz="1800" dirty="0"/>
              <a:t>Writing Guidelines for Business Students</a:t>
            </a:r>
          </a:p>
          <a:p>
            <a:pPr lvl="1">
              <a:buNone/>
            </a:pPr>
            <a:r>
              <a:rPr lang="en-GB" dirty="0"/>
              <a:t>		– </a:t>
            </a:r>
            <a:r>
              <a:rPr lang="en-GB" sz="1800" dirty="0"/>
              <a:t>Fourth Edition</a:t>
            </a:r>
          </a:p>
          <a:p>
            <a:pPr lvl="1" eaLnBrk="1" hangingPunct="1">
              <a:buFont typeface="Wingdings" pitchFamily="2" charset="2"/>
              <a:buNone/>
            </a:pPr>
            <a:r>
              <a:rPr lang="en-GB" sz="1800" dirty="0"/>
              <a:t>		by  Lisa Emerson</a:t>
            </a:r>
          </a:p>
        </p:txBody>
      </p:sp>
      <p:pic>
        <p:nvPicPr>
          <p:cNvPr id="33794" name="Picture 2" descr="Writing Guidelines for Business Students"/>
          <p:cNvPicPr>
            <a:picLocks noChangeAspect="1" noChangeArrowheads="1"/>
          </p:cNvPicPr>
          <p:nvPr/>
        </p:nvPicPr>
        <p:blipFill>
          <a:blip r:embed="rId3"/>
          <a:srcRect/>
          <a:stretch>
            <a:fillRect/>
          </a:stretch>
        </p:blipFill>
        <p:spPr bwMode="auto">
          <a:xfrm>
            <a:off x="5436096" y="1628800"/>
            <a:ext cx="3546782" cy="4968552"/>
          </a:xfrm>
          <a:prstGeom prst="rect">
            <a:avLst/>
          </a:prstGeom>
          <a:noFill/>
          <a:ln>
            <a:solidFill>
              <a:schemeClr val="tx1"/>
            </a:solid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403648" y="620688"/>
            <a:ext cx="6057900" cy="624132"/>
          </a:xfrm>
        </p:spPr>
        <p:txBody>
          <a:bodyPr>
            <a:normAutofit fontScale="90000"/>
          </a:bodyPr>
          <a:lstStyle/>
          <a:p>
            <a:pPr eaLnBrk="1" fontAlgn="auto" hangingPunct="1">
              <a:spcAft>
                <a:spcPts val="0"/>
              </a:spcAft>
              <a:defRPr/>
            </a:pPr>
            <a:r>
              <a:rPr lang="en-GB" dirty="0" err="1"/>
              <a:t>Moodle</a:t>
            </a:r>
            <a:endParaRPr lang="en-GB" dirty="0"/>
          </a:p>
        </p:txBody>
      </p:sp>
      <p:sp>
        <p:nvSpPr>
          <p:cNvPr id="23554" name="Rectangle 3"/>
          <p:cNvSpPr>
            <a:spLocks noGrp="1" noChangeArrowheads="1"/>
          </p:cNvSpPr>
          <p:nvPr>
            <p:ph idx="1"/>
          </p:nvPr>
        </p:nvSpPr>
        <p:spPr>
          <a:xfrm>
            <a:off x="1187624" y="2060848"/>
            <a:ext cx="7776864" cy="4608511"/>
          </a:xfrm>
        </p:spPr>
        <p:txBody>
          <a:bodyPr/>
          <a:lstStyle/>
          <a:p>
            <a:pPr eaLnBrk="1" hangingPunct="1"/>
            <a:r>
              <a:rPr lang="en-GB" sz="2400" dirty="0"/>
              <a:t>Soft copies of course resources are available</a:t>
            </a:r>
          </a:p>
          <a:p>
            <a:pPr eaLnBrk="1" hangingPunct="1"/>
            <a:r>
              <a:rPr lang="en-GB" sz="2400" dirty="0"/>
              <a:t>Hard copies not given</a:t>
            </a:r>
          </a:p>
          <a:p>
            <a:pPr lvl="1"/>
            <a:r>
              <a:rPr lang="en-GB" sz="2000" dirty="0"/>
              <a:t>If you want hard copies of documents then you may print the files available on Moodle</a:t>
            </a:r>
          </a:p>
        </p:txBody>
      </p:sp>
    </p:spTree>
    <p:extLst>
      <p:ext uri="{BB962C8B-B14F-4D97-AF65-F5344CB8AC3E}">
        <p14:creationId xmlns:p14="http://schemas.microsoft.com/office/powerpoint/2010/main" val="6773671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403648" y="692696"/>
            <a:ext cx="8281615" cy="503337"/>
          </a:xfrm>
        </p:spPr>
        <p:txBody>
          <a:bodyPr>
            <a:normAutofit fontScale="90000"/>
          </a:bodyPr>
          <a:lstStyle/>
          <a:p>
            <a:pPr eaLnBrk="1" fontAlgn="auto" hangingPunct="1">
              <a:spcAft>
                <a:spcPts val="0"/>
              </a:spcAft>
              <a:defRPr/>
            </a:pPr>
            <a:r>
              <a:rPr lang="en-GB" dirty="0"/>
              <a:t>The Internet</a:t>
            </a:r>
          </a:p>
        </p:txBody>
      </p:sp>
      <p:sp>
        <p:nvSpPr>
          <p:cNvPr id="22530" name="Rectangle 3"/>
          <p:cNvSpPr>
            <a:spLocks noGrp="1" noChangeArrowheads="1"/>
          </p:cNvSpPr>
          <p:nvPr>
            <p:ph idx="1"/>
          </p:nvPr>
        </p:nvSpPr>
        <p:spPr>
          <a:xfrm>
            <a:off x="1380792" y="2060848"/>
            <a:ext cx="7655704" cy="4680520"/>
          </a:xfrm>
        </p:spPr>
        <p:txBody>
          <a:bodyPr/>
          <a:lstStyle/>
          <a:p>
            <a:pPr lvl="1">
              <a:buNone/>
            </a:pPr>
            <a:r>
              <a:rPr lang="en-GB" sz="2400" dirty="0"/>
              <a:t>Use the Internet to</a:t>
            </a:r>
          </a:p>
          <a:p>
            <a:pPr lvl="1"/>
            <a:r>
              <a:rPr lang="en-GB" sz="2000" dirty="0"/>
              <a:t>Do research</a:t>
            </a:r>
          </a:p>
          <a:p>
            <a:pPr lvl="1"/>
            <a:r>
              <a:rPr lang="en-GB" sz="2000" dirty="0"/>
              <a:t>Enhance your learning on specific topics</a:t>
            </a:r>
          </a:p>
          <a:p>
            <a:pPr lvl="2"/>
            <a:r>
              <a:rPr lang="en-GB" sz="1800" dirty="0"/>
              <a:t>E.g. use YouTube tutorials to learn how to create an automatic table of contents</a:t>
            </a:r>
          </a:p>
        </p:txBody>
      </p:sp>
    </p:spTree>
    <p:extLst>
      <p:ext uri="{BB962C8B-B14F-4D97-AF65-F5344CB8AC3E}">
        <p14:creationId xmlns:p14="http://schemas.microsoft.com/office/powerpoint/2010/main" val="17347696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547664" y="692696"/>
            <a:ext cx="5400675" cy="648072"/>
          </a:xfrm>
        </p:spPr>
        <p:txBody>
          <a:bodyPr>
            <a:normAutofit/>
          </a:bodyPr>
          <a:lstStyle/>
          <a:p>
            <a:pPr eaLnBrk="1" fontAlgn="auto" hangingPunct="1">
              <a:spcAft>
                <a:spcPts val="0"/>
              </a:spcAft>
              <a:defRPr/>
            </a:pPr>
            <a:r>
              <a:rPr lang="en-GB" dirty="0"/>
              <a:t>Facilities Available</a:t>
            </a:r>
          </a:p>
        </p:txBody>
      </p:sp>
      <p:sp>
        <p:nvSpPr>
          <p:cNvPr id="24578" name="Rectangle 3"/>
          <p:cNvSpPr>
            <a:spLocks noGrp="1" noChangeArrowheads="1"/>
          </p:cNvSpPr>
          <p:nvPr>
            <p:ph idx="1"/>
          </p:nvPr>
        </p:nvSpPr>
        <p:spPr>
          <a:xfrm>
            <a:off x="1691680" y="1556792"/>
            <a:ext cx="7272808" cy="5184575"/>
          </a:xfrm>
        </p:spPr>
        <p:txBody>
          <a:bodyPr>
            <a:normAutofit/>
          </a:bodyPr>
          <a:lstStyle/>
          <a:p>
            <a:pPr eaLnBrk="1" hangingPunct="1"/>
            <a:r>
              <a:rPr lang="en-GB" sz="2200" dirty="0" err="1"/>
              <a:t>Te</a:t>
            </a:r>
            <a:r>
              <a:rPr lang="en-GB" sz="2200" dirty="0"/>
              <a:t> </a:t>
            </a:r>
            <a:r>
              <a:rPr lang="en-GB" sz="2200" dirty="0" err="1"/>
              <a:t>Puna</a:t>
            </a:r>
            <a:r>
              <a:rPr lang="en-GB" sz="2200" dirty="0"/>
              <a:t> </a:t>
            </a:r>
            <a:r>
              <a:rPr lang="en-GB" sz="2200" dirty="0" err="1"/>
              <a:t>Ako</a:t>
            </a:r>
            <a:endParaRPr lang="en-GB" sz="2200" dirty="0"/>
          </a:p>
          <a:p>
            <a:pPr eaLnBrk="1" hangingPunct="1"/>
            <a:r>
              <a:rPr lang="en-GB" sz="2200" dirty="0"/>
              <a:t>Student Central</a:t>
            </a:r>
          </a:p>
          <a:p>
            <a:r>
              <a:rPr lang="en-NZ" sz="2200" dirty="0"/>
              <a:t>Student Services &amp; Administration</a:t>
            </a:r>
          </a:p>
          <a:p>
            <a:r>
              <a:rPr lang="en-NZ" sz="2200" dirty="0"/>
              <a:t>Student Wellbeing</a:t>
            </a:r>
          </a:p>
          <a:p>
            <a:r>
              <a:rPr lang="en-NZ" sz="2200" dirty="0"/>
              <a:t>International Office</a:t>
            </a:r>
          </a:p>
          <a:p>
            <a:r>
              <a:rPr lang="en-NZ" sz="2200" dirty="0"/>
              <a:t>Maia Maori Development Centre</a:t>
            </a:r>
          </a:p>
          <a:p>
            <a:r>
              <a:rPr lang="en-NZ" sz="2200" dirty="0"/>
              <a:t>Pacific Centre</a:t>
            </a:r>
            <a:endParaRPr lang="en-GB" sz="2200" dirty="0"/>
          </a:p>
          <a:p>
            <a:pPr eaLnBrk="1" hangingPunct="1"/>
            <a:r>
              <a:rPr lang="en-GB" sz="2200" dirty="0"/>
              <a:t>Career Centre</a:t>
            </a:r>
          </a:p>
          <a:p>
            <a:pPr eaLnBrk="1" hangingPunct="1"/>
            <a:r>
              <a:rPr lang="en-GB" sz="2200" dirty="0"/>
              <a:t>Student Computer Labs</a:t>
            </a:r>
          </a:p>
          <a:p>
            <a:pPr eaLnBrk="1" hangingPunct="1"/>
            <a:r>
              <a:rPr lang="en-GB" sz="2200" dirty="0"/>
              <a:t>Library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1403648" y="620688"/>
            <a:ext cx="7130752" cy="648072"/>
          </a:xfrm>
        </p:spPr>
        <p:txBody>
          <a:bodyPr/>
          <a:lstStyle/>
          <a:p>
            <a:pPr eaLnBrk="1" fontAlgn="auto" hangingPunct="1">
              <a:spcAft>
                <a:spcPts val="0"/>
              </a:spcAft>
              <a:defRPr/>
            </a:pPr>
            <a:r>
              <a:rPr lang="en-GB" dirty="0"/>
              <a:t>What is a professional?</a:t>
            </a:r>
          </a:p>
        </p:txBody>
      </p:sp>
      <p:sp>
        <p:nvSpPr>
          <p:cNvPr id="29700" name="Rectangle 3"/>
          <p:cNvSpPr>
            <a:spLocks noGrp="1" noChangeArrowheads="1"/>
          </p:cNvSpPr>
          <p:nvPr>
            <p:ph idx="1"/>
          </p:nvPr>
        </p:nvSpPr>
        <p:spPr>
          <a:xfrm>
            <a:off x="1835696" y="1484784"/>
            <a:ext cx="6591985" cy="3777622"/>
          </a:xfrm>
        </p:spPr>
        <p:txBody>
          <a:bodyPr>
            <a:normAutofit lnSpcReduction="10000"/>
          </a:bodyPr>
          <a:lstStyle/>
          <a:p>
            <a:pPr eaLnBrk="1" hangingPunct="1"/>
            <a:endParaRPr lang="en-GB" dirty="0"/>
          </a:p>
          <a:p>
            <a:pPr eaLnBrk="1" hangingPunct="1"/>
            <a:endParaRPr lang="en-GB" dirty="0"/>
          </a:p>
          <a:p>
            <a:pPr eaLnBrk="1" hangingPunct="1"/>
            <a:r>
              <a:rPr lang="en-GB" sz="2400" dirty="0"/>
              <a:t>According to Webster’s Dictionary, a professional is a person who has </a:t>
            </a:r>
            <a:r>
              <a:rPr lang="en-GB" sz="2800" dirty="0">
                <a:solidFill>
                  <a:srgbClr val="0070C0"/>
                </a:solidFill>
              </a:rPr>
              <a:t>“</a:t>
            </a:r>
            <a:r>
              <a:rPr lang="en-NZ" sz="2800" dirty="0">
                <a:solidFill>
                  <a:srgbClr val="0070C0"/>
                </a:solidFill>
              </a:rPr>
              <a:t>a type of job that requires special education, training, or skill”.</a:t>
            </a:r>
          </a:p>
          <a:p>
            <a:endParaRPr lang="en-NZ" dirty="0"/>
          </a:p>
          <a:p>
            <a:endParaRPr lang="en-NZ" dirty="0"/>
          </a:p>
          <a:p>
            <a:endParaRPr lang="en-NZ" dirty="0"/>
          </a:p>
          <a:p>
            <a:r>
              <a:rPr lang="en-NZ" sz="1400" dirty="0"/>
              <a:t>Source: http://www.merriam-webster.com/dictionary/professional</a:t>
            </a:r>
          </a:p>
          <a:p>
            <a:endParaRPr lang="en-GB"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548680"/>
            <a:ext cx="7130752" cy="648072"/>
          </a:xfrm>
        </p:spPr>
        <p:txBody>
          <a:bodyPr>
            <a:normAutofit/>
          </a:bodyPr>
          <a:lstStyle/>
          <a:p>
            <a:r>
              <a:rPr lang="en-NZ" dirty="0"/>
              <a:t>What are Soft Skills?</a:t>
            </a:r>
          </a:p>
        </p:txBody>
      </p:sp>
      <p:sp>
        <p:nvSpPr>
          <p:cNvPr id="3" name="Content Placeholder 2"/>
          <p:cNvSpPr>
            <a:spLocks noGrp="1"/>
          </p:cNvSpPr>
          <p:nvPr>
            <p:ph idx="1"/>
          </p:nvPr>
        </p:nvSpPr>
        <p:spPr>
          <a:xfrm>
            <a:off x="1910407" y="1844824"/>
            <a:ext cx="6910065" cy="3744416"/>
          </a:xfrm>
        </p:spPr>
        <p:txBody>
          <a:bodyPr/>
          <a:lstStyle/>
          <a:p>
            <a:r>
              <a:rPr lang="en-NZ" sz="2400" dirty="0"/>
              <a:t>“Desirable qualities for certain forms of employment that do not depend on acquired knowledge: they include common sense, the ability to deal with people, and a positive flexible attitude”.</a:t>
            </a:r>
          </a:p>
          <a:p>
            <a:pPr marL="0" indent="0">
              <a:buNone/>
            </a:pPr>
            <a:endParaRPr lang="en-NZ" dirty="0"/>
          </a:p>
          <a:p>
            <a:endParaRPr lang="en-NZ" dirty="0"/>
          </a:p>
          <a:p>
            <a:r>
              <a:rPr lang="en-NZ" sz="1200" dirty="0"/>
              <a:t>Source:  http://dictionary.reference.com/browse/soft+skills</a:t>
            </a:r>
          </a:p>
          <a:p>
            <a:endParaRPr lang="en-NZ" sz="1200" dirty="0"/>
          </a:p>
        </p:txBody>
      </p:sp>
    </p:spTree>
    <p:extLst>
      <p:ext uri="{BB962C8B-B14F-4D97-AF65-F5344CB8AC3E}">
        <p14:creationId xmlns:p14="http://schemas.microsoft.com/office/powerpoint/2010/main" val="3606672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idx="1"/>
          </p:nvPr>
        </p:nvSpPr>
        <p:spPr>
          <a:xfrm>
            <a:off x="1428800" y="1556792"/>
            <a:ext cx="7607696" cy="5184576"/>
          </a:xfrm>
        </p:spPr>
        <p:txBody>
          <a:bodyPr>
            <a:normAutofit/>
          </a:bodyPr>
          <a:lstStyle/>
          <a:p>
            <a:pPr lvl="1"/>
            <a:r>
              <a:rPr lang="en-GB" sz="2400" dirty="0"/>
              <a:t>Welcome</a:t>
            </a:r>
          </a:p>
          <a:p>
            <a:pPr lvl="1"/>
            <a:r>
              <a:rPr lang="en-GB" sz="2400" dirty="0"/>
              <a:t>Introduction</a:t>
            </a:r>
          </a:p>
          <a:p>
            <a:pPr lvl="1"/>
            <a:r>
              <a:rPr lang="en-GB" sz="2400" dirty="0"/>
              <a:t>Admin</a:t>
            </a:r>
          </a:p>
          <a:p>
            <a:pPr lvl="1"/>
            <a:r>
              <a:rPr lang="en-GB" sz="2400" dirty="0"/>
              <a:t>What are we going to learn?</a:t>
            </a:r>
          </a:p>
          <a:p>
            <a:pPr lvl="1"/>
            <a:r>
              <a:rPr lang="en-GB" sz="2400" dirty="0"/>
              <a:t>When are we going to learn?</a:t>
            </a:r>
          </a:p>
          <a:p>
            <a:pPr lvl="1"/>
            <a:r>
              <a:rPr lang="en-GB" sz="2400" dirty="0"/>
              <a:t>How are we going to learn?</a:t>
            </a:r>
          </a:p>
          <a:p>
            <a:pPr lvl="1"/>
            <a:r>
              <a:rPr lang="en-GB" sz="2400" dirty="0"/>
              <a:t>How are we going to be assessed?</a:t>
            </a:r>
          </a:p>
          <a:p>
            <a:pPr lvl="1"/>
            <a:r>
              <a:rPr lang="en-GB" sz="2400" dirty="0"/>
              <a:t>What does it mean to be a professional?</a:t>
            </a:r>
          </a:p>
          <a:p>
            <a:pPr lvl="1"/>
            <a:r>
              <a:rPr lang="en-GB" sz="2400" dirty="0"/>
              <a:t>What soft skills are needed for IT jobs?</a:t>
            </a:r>
          </a:p>
        </p:txBody>
      </p:sp>
      <p:sp>
        <p:nvSpPr>
          <p:cNvPr id="2" name="TextBox 1"/>
          <p:cNvSpPr txBox="1"/>
          <p:nvPr/>
        </p:nvSpPr>
        <p:spPr>
          <a:xfrm>
            <a:off x="1403648" y="404665"/>
            <a:ext cx="7056784" cy="1200329"/>
          </a:xfrm>
          <a:prstGeom prst="rect">
            <a:avLst/>
          </a:prstGeom>
          <a:noFill/>
        </p:spPr>
        <p:txBody>
          <a:bodyPr wrap="square" rtlCol="0">
            <a:spAutoFit/>
          </a:bodyPr>
          <a:lstStyle/>
          <a:p>
            <a:endParaRPr lang="en-NZ" dirty="0"/>
          </a:p>
          <a:p>
            <a:r>
              <a:rPr lang="en-GB" sz="3600" dirty="0">
                <a:solidFill>
                  <a:schemeClr val="accent1"/>
                </a:solidFill>
              </a:rPr>
              <a:t>Session Overview</a:t>
            </a:r>
          </a:p>
          <a:p>
            <a:endParaRPr lang="en-NZ"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548680"/>
            <a:ext cx="7272808" cy="648072"/>
          </a:xfrm>
        </p:spPr>
        <p:txBody>
          <a:bodyPr>
            <a:normAutofit/>
          </a:bodyPr>
          <a:lstStyle/>
          <a:p>
            <a:r>
              <a:rPr lang="en-NZ" dirty="0"/>
              <a:t>Some soft skills</a:t>
            </a:r>
          </a:p>
        </p:txBody>
      </p:sp>
      <p:sp>
        <p:nvSpPr>
          <p:cNvPr id="3" name="Content Placeholder 2"/>
          <p:cNvSpPr>
            <a:spLocks noGrp="1"/>
          </p:cNvSpPr>
          <p:nvPr>
            <p:ph idx="1"/>
          </p:nvPr>
        </p:nvSpPr>
        <p:spPr>
          <a:xfrm>
            <a:off x="1403648" y="1700808"/>
            <a:ext cx="7272808" cy="4248472"/>
          </a:xfrm>
        </p:spPr>
        <p:txBody>
          <a:bodyPr>
            <a:normAutofit fontScale="70000" lnSpcReduction="20000"/>
          </a:bodyPr>
          <a:lstStyle/>
          <a:p>
            <a:endParaRPr lang="en-NZ" dirty="0"/>
          </a:p>
          <a:p>
            <a:r>
              <a:rPr lang="en-NZ" sz="3400" dirty="0"/>
              <a:t>Communication skills (verbal &amp; </a:t>
            </a:r>
            <a:r>
              <a:rPr lang="en-NZ" sz="3400" dirty="0">
                <a:hlinkClick r:id="" action="ppaction://noaction"/>
              </a:rPr>
              <a:t>written</a:t>
            </a:r>
            <a:r>
              <a:rPr lang="en-NZ" sz="3400" dirty="0"/>
              <a:t>)</a:t>
            </a:r>
          </a:p>
          <a:p>
            <a:r>
              <a:rPr lang="en-NZ" sz="3400" dirty="0"/>
              <a:t>Team work</a:t>
            </a:r>
          </a:p>
          <a:p>
            <a:r>
              <a:rPr lang="en-NZ" sz="3400" dirty="0"/>
              <a:t>Time management </a:t>
            </a:r>
          </a:p>
          <a:p>
            <a:r>
              <a:rPr lang="en-NZ" sz="3400" dirty="0"/>
              <a:t>Problem solving</a:t>
            </a:r>
          </a:p>
          <a:p>
            <a:r>
              <a:rPr lang="en-NZ" sz="3400" dirty="0"/>
              <a:t>Interpersonal skills</a:t>
            </a:r>
          </a:p>
          <a:p>
            <a:r>
              <a:rPr lang="en-AU" sz="3400" dirty="0"/>
              <a:t>Constructive criticism (delivery and receipt) </a:t>
            </a:r>
          </a:p>
          <a:p>
            <a:pPr marL="0" indent="0">
              <a:buNone/>
            </a:pPr>
            <a:endParaRPr lang="en-NZ" dirty="0"/>
          </a:p>
          <a:p>
            <a:endParaRPr lang="en-NZ" dirty="0"/>
          </a:p>
          <a:p>
            <a:r>
              <a:rPr lang="en-NZ" dirty="0"/>
              <a:t>Source:  http://jobs.aol.com/articles/2009/01/26/top-10-soft-skills-for-job-hunters/</a:t>
            </a:r>
          </a:p>
        </p:txBody>
      </p:sp>
    </p:spTree>
    <p:extLst>
      <p:ext uri="{BB962C8B-B14F-4D97-AF65-F5344CB8AC3E}">
        <p14:creationId xmlns:p14="http://schemas.microsoft.com/office/powerpoint/2010/main" val="33594056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a:xfrm>
            <a:off x="1403648" y="620688"/>
            <a:ext cx="7130752" cy="792088"/>
          </a:xfrm>
        </p:spPr>
        <p:txBody>
          <a:bodyPr>
            <a:normAutofit/>
          </a:bodyPr>
          <a:lstStyle/>
          <a:p>
            <a:pPr marL="762000" indent="-762000" eaLnBrk="1" fontAlgn="auto" hangingPunct="1">
              <a:spcAft>
                <a:spcPts val="0"/>
              </a:spcAft>
              <a:defRPr/>
            </a:pPr>
            <a:r>
              <a:rPr lang="en-GB" dirty="0"/>
              <a:t>Summary</a:t>
            </a:r>
          </a:p>
        </p:txBody>
      </p:sp>
      <p:sp>
        <p:nvSpPr>
          <p:cNvPr id="37892" name="Rectangle 3"/>
          <p:cNvSpPr>
            <a:spLocks noGrp="1" noChangeArrowheads="1"/>
          </p:cNvSpPr>
          <p:nvPr>
            <p:ph idx="1"/>
          </p:nvPr>
        </p:nvSpPr>
        <p:spPr>
          <a:xfrm>
            <a:off x="1547664" y="1628800"/>
            <a:ext cx="6952025" cy="3312368"/>
          </a:xfrm>
        </p:spPr>
        <p:txBody>
          <a:bodyPr>
            <a:normAutofit/>
          </a:bodyPr>
          <a:lstStyle/>
          <a:p>
            <a:pPr eaLnBrk="1" hangingPunct="1"/>
            <a:endParaRPr lang="en-GB" dirty="0"/>
          </a:p>
          <a:p>
            <a:pPr eaLnBrk="1" hangingPunct="1"/>
            <a:r>
              <a:rPr lang="en-GB" sz="2400" dirty="0"/>
              <a:t>What does it mean to be a professional?</a:t>
            </a:r>
          </a:p>
          <a:p>
            <a:pPr lvl="1"/>
            <a:endParaRPr lang="en-GB" sz="2400" dirty="0"/>
          </a:p>
          <a:p>
            <a:r>
              <a:rPr lang="en-GB" sz="2400" dirty="0"/>
              <a:t>What are the soft skills needed in the IT industry?</a:t>
            </a:r>
          </a:p>
          <a:p>
            <a:endParaRPr lang="en-GB" dirty="0"/>
          </a:p>
          <a:p>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620688"/>
            <a:ext cx="7344816" cy="648072"/>
          </a:xfrm>
        </p:spPr>
        <p:txBody>
          <a:bodyPr>
            <a:normAutofit/>
          </a:bodyPr>
          <a:lstStyle/>
          <a:p>
            <a:r>
              <a:rPr lang="en-NZ" dirty="0"/>
              <a:t>Further Reading</a:t>
            </a:r>
          </a:p>
        </p:txBody>
      </p:sp>
      <p:sp>
        <p:nvSpPr>
          <p:cNvPr id="3" name="Content Placeholder 2"/>
          <p:cNvSpPr>
            <a:spLocks noGrp="1"/>
          </p:cNvSpPr>
          <p:nvPr>
            <p:ph idx="1"/>
          </p:nvPr>
        </p:nvSpPr>
        <p:spPr>
          <a:xfrm>
            <a:off x="1547664" y="2204864"/>
            <a:ext cx="7488832" cy="3816424"/>
          </a:xfrm>
        </p:spPr>
        <p:txBody>
          <a:bodyPr>
            <a:normAutofit/>
          </a:bodyPr>
          <a:lstStyle/>
          <a:p>
            <a:r>
              <a:rPr lang="en-NZ" sz="2400" dirty="0"/>
              <a:t>Read the article from the survey by the University of Arkansas:</a:t>
            </a:r>
          </a:p>
          <a:p>
            <a:pPr marL="0" indent="0">
              <a:buNone/>
            </a:pPr>
            <a:r>
              <a:rPr lang="en-NZ" sz="2400" dirty="0"/>
              <a:t>	Professional Skills Arkansas Survey Results.doc</a:t>
            </a:r>
          </a:p>
        </p:txBody>
      </p:sp>
    </p:spTree>
    <p:extLst>
      <p:ext uri="{BB962C8B-B14F-4D97-AF65-F5344CB8AC3E}">
        <p14:creationId xmlns:p14="http://schemas.microsoft.com/office/powerpoint/2010/main" val="42638753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620688"/>
            <a:ext cx="8229600" cy="708688"/>
          </a:xfrm>
        </p:spPr>
        <p:txBody>
          <a:bodyPr>
            <a:normAutofit/>
          </a:bodyPr>
          <a:lstStyle/>
          <a:p>
            <a:r>
              <a:rPr lang="en-NZ" dirty="0"/>
              <a:t>This week’s class discussion</a:t>
            </a:r>
          </a:p>
        </p:txBody>
      </p:sp>
      <p:sp>
        <p:nvSpPr>
          <p:cNvPr id="3" name="Content Placeholder 2"/>
          <p:cNvSpPr>
            <a:spLocks noGrp="1"/>
          </p:cNvSpPr>
          <p:nvPr>
            <p:ph idx="1"/>
          </p:nvPr>
        </p:nvSpPr>
        <p:spPr>
          <a:xfrm>
            <a:off x="1835696" y="2564904"/>
            <a:ext cx="6591985" cy="2769510"/>
          </a:xfrm>
        </p:spPr>
        <p:txBody>
          <a:bodyPr>
            <a:normAutofit/>
          </a:bodyPr>
          <a:lstStyle/>
          <a:p>
            <a:r>
              <a:rPr lang="en-NZ" sz="2800" dirty="0"/>
              <a:t>Discuss the difference between:</a:t>
            </a:r>
          </a:p>
          <a:p>
            <a:pPr lvl="1"/>
            <a:r>
              <a:rPr lang="en-NZ" sz="2600" dirty="0"/>
              <a:t>Hard skills</a:t>
            </a:r>
          </a:p>
          <a:p>
            <a:pPr lvl="1"/>
            <a:r>
              <a:rPr lang="en-NZ" sz="2600" dirty="0"/>
              <a:t>Soft skills</a:t>
            </a:r>
          </a:p>
          <a:p>
            <a:pPr lvl="1"/>
            <a:r>
              <a:rPr lang="en-NZ" sz="2600" dirty="0"/>
              <a:t>Personal skills</a:t>
            </a:r>
          </a:p>
        </p:txBody>
      </p:sp>
    </p:spTree>
    <p:extLst>
      <p:ext uri="{BB962C8B-B14F-4D97-AF65-F5344CB8AC3E}">
        <p14:creationId xmlns:p14="http://schemas.microsoft.com/office/powerpoint/2010/main" val="3875160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1403648" y="692696"/>
            <a:ext cx="7632848" cy="648072"/>
          </a:xfrm>
        </p:spPr>
        <p:txBody>
          <a:bodyPr>
            <a:normAutofit/>
          </a:bodyPr>
          <a:lstStyle/>
          <a:p>
            <a:pPr eaLnBrk="1" fontAlgn="auto" hangingPunct="1">
              <a:spcAft>
                <a:spcPts val="0"/>
              </a:spcAft>
              <a:defRPr/>
            </a:pPr>
            <a:r>
              <a:rPr lang="en-GB" sz="3600" dirty="0">
                <a:latin typeface="Arial" panose="020B0604020202020204" pitchFamily="34" charset="0"/>
                <a:cs typeface="Arial" panose="020B0604020202020204" pitchFamily="34" charset="0"/>
              </a:rPr>
              <a:t>Lecturer</a:t>
            </a:r>
          </a:p>
        </p:txBody>
      </p:sp>
      <p:sp>
        <p:nvSpPr>
          <p:cNvPr id="11266" name="Rectangle 3"/>
          <p:cNvSpPr>
            <a:spLocks noGrp="1" noChangeArrowheads="1"/>
          </p:cNvSpPr>
          <p:nvPr>
            <p:ph idx="1"/>
          </p:nvPr>
        </p:nvSpPr>
        <p:spPr>
          <a:xfrm>
            <a:off x="1475656" y="1340768"/>
            <a:ext cx="7488832" cy="5472608"/>
          </a:xfrm>
        </p:spPr>
        <p:txBody>
          <a:bodyPr>
            <a:normAutofit/>
          </a:bodyPr>
          <a:lstStyle/>
          <a:p>
            <a:pPr eaLnBrk="1" hangingPunct="1">
              <a:buFont typeface="Wingdings" pitchFamily="2" charset="2"/>
              <a:buNone/>
              <a:tabLst>
                <a:tab pos="1346200" algn="l"/>
              </a:tabLst>
            </a:pPr>
            <a:endParaRPr lang="en-GB" dirty="0"/>
          </a:p>
          <a:p>
            <a:pPr lvl="1">
              <a:buFont typeface="Wingdings" pitchFamily="2" charset="2"/>
              <a:buNone/>
              <a:tabLst>
                <a:tab pos="1346200" algn="l"/>
              </a:tabLst>
            </a:pPr>
            <a:endParaRPr lang="en-GB" dirty="0"/>
          </a:p>
          <a:p>
            <a:pPr lvl="1">
              <a:buFont typeface="Wingdings" pitchFamily="2" charset="2"/>
              <a:buNone/>
              <a:tabLst>
                <a:tab pos="1346200" algn="l"/>
              </a:tabLst>
            </a:pPr>
            <a:endParaRPr lang="en-GB" dirty="0"/>
          </a:p>
          <a:p>
            <a:pPr lvl="1">
              <a:buFont typeface="Wingdings" pitchFamily="2" charset="2"/>
              <a:buNone/>
              <a:tabLst>
                <a:tab pos="1346200" algn="l"/>
              </a:tabLst>
            </a:pPr>
            <a:r>
              <a:rPr lang="en-GB" sz="3600" dirty="0"/>
              <a:t>Teresa Yap</a:t>
            </a:r>
          </a:p>
          <a:p>
            <a:pPr lvl="1">
              <a:buFont typeface="Wingdings" pitchFamily="2" charset="2"/>
              <a:buNone/>
              <a:tabLst>
                <a:tab pos="1346200" algn="l"/>
              </a:tabLst>
            </a:pPr>
            <a:r>
              <a:rPr lang="en-GB" sz="2000" dirty="0"/>
              <a:t>Email:	tyap@unitec.ac.nz </a:t>
            </a:r>
          </a:p>
          <a:p>
            <a:pPr lvl="1">
              <a:buNone/>
              <a:tabLst>
                <a:tab pos="1346200" algn="l"/>
              </a:tabLst>
            </a:pPr>
            <a:r>
              <a:rPr lang="en-GB" sz="2000" dirty="0"/>
              <a:t>Phone:	(09) </a:t>
            </a:r>
            <a:r>
              <a:rPr lang="en-NZ" sz="2000" dirty="0"/>
              <a:t>892-7731</a:t>
            </a:r>
            <a:endParaRPr lang="en-GB" sz="2000" dirty="0"/>
          </a:p>
          <a:p>
            <a:pPr lvl="1">
              <a:buFont typeface="Wingdings" pitchFamily="2" charset="2"/>
              <a:buNone/>
              <a:tabLst>
                <a:tab pos="1346200" algn="l"/>
              </a:tabLst>
            </a:pPr>
            <a:r>
              <a:rPr lang="en-GB" sz="2000" dirty="0"/>
              <a:t>Room:	183-3001</a:t>
            </a:r>
          </a:p>
          <a:p>
            <a:pPr lvl="1">
              <a:buNone/>
              <a:tabLst>
                <a:tab pos="1346200" algn="l"/>
              </a:tabLst>
            </a:pPr>
            <a:r>
              <a:rPr lang="en-GB" sz="2000" dirty="0"/>
              <a:t>LinkedIn:	</a:t>
            </a:r>
            <a:r>
              <a:rPr lang="en-NZ" sz="2000" dirty="0">
                <a:solidFill>
                  <a:srgbClr val="0070C0"/>
                </a:solidFill>
                <a:hlinkClick r:id="rId3"/>
              </a:rPr>
              <a:t>https://www.linkedin.com/in/teresayap/</a:t>
            </a:r>
            <a:endParaRPr lang="en-NZ" sz="2000" dirty="0">
              <a:solidFill>
                <a:srgbClr val="0070C0"/>
              </a:solidFill>
            </a:endParaRPr>
          </a:p>
          <a:p>
            <a:pPr lvl="1">
              <a:buFont typeface="Wingdings" pitchFamily="2" charset="2"/>
              <a:buNone/>
              <a:tabLst>
                <a:tab pos="1346200" algn="l"/>
              </a:tabLst>
            </a:pPr>
            <a:endParaRPr lang="en-GB" dirty="0"/>
          </a:p>
          <a:p>
            <a:pPr eaLnBrk="1" hangingPunct="1">
              <a:buFont typeface="Wingdings" pitchFamily="2" charset="2"/>
              <a:buNone/>
              <a:tabLst>
                <a:tab pos="1346200" algn="l"/>
              </a:tabLst>
            </a:pPr>
            <a:endParaRPr lang="en-GB" dirty="0"/>
          </a:p>
          <a:p>
            <a:pPr eaLnBrk="1" hangingPunct="1">
              <a:buFont typeface="Wingdings" pitchFamily="2" charset="2"/>
              <a:buNone/>
              <a:tabLst>
                <a:tab pos="1346200" algn="l"/>
              </a:tabLst>
            </a:pPr>
            <a:endParaRPr lang="en-GB" dirty="0"/>
          </a:p>
          <a:p>
            <a:pPr eaLnBrk="1" hangingPunct="1">
              <a:buFont typeface="Wingdings" pitchFamily="2" charset="2"/>
              <a:buNone/>
              <a:tabLst>
                <a:tab pos="1346200" algn="l"/>
              </a:tabLst>
            </a:pPr>
            <a:endParaRPr lang="en-GB" b="1" dirty="0"/>
          </a:p>
        </p:txBody>
      </p:sp>
    </p:spTree>
    <p:extLst>
      <p:ext uri="{BB962C8B-B14F-4D97-AF65-F5344CB8AC3E}">
        <p14:creationId xmlns:p14="http://schemas.microsoft.com/office/powerpoint/2010/main" val="1620644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403648" y="692696"/>
            <a:ext cx="7740352" cy="504056"/>
          </a:xfrm>
        </p:spPr>
        <p:txBody>
          <a:bodyPr>
            <a:noAutofit/>
          </a:bodyPr>
          <a:lstStyle/>
          <a:p>
            <a:pPr eaLnBrk="1" fontAlgn="auto" hangingPunct="1">
              <a:spcAft>
                <a:spcPts val="0"/>
              </a:spcAft>
              <a:defRPr/>
            </a:pPr>
            <a:r>
              <a:rPr lang="en-GB" sz="3000" dirty="0"/>
              <a:t>Course Prescription – </a:t>
            </a:r>
            <a:r>
              <a:rPr lang="en-GB" sz="3000" b="1" dirty="0"/>
              <a:t>AIM</a:t>
            </a:r>
            <a:r>
              <a:rPr lang="en-GB" sz="3000" dirty="0"/>
              <a:t> of the course</a:t>
            </a:r>
          </a:p>
        </p:txBody>
      </p:sp>
      <p:sp>
        <p:nvSpPr>
          <p:cNvPr id="13314" name="Rectangle 3"/>
          <p:cNvSpPr>
            <a:spLocks noGrp="1" noChangeArrowheads="1"/>
          </p:cNvSpPr>
          <p:nvPr>
            <p:ph idx="1"/>
          </p:nvPr>
        </p:nvSpPr>
        <p:spPr>
          <a:xfrm>
            <a:off x="303846" y="1844824"/>
            <a:ext cx="8558534" cy="4680520"/>
          </a:xfrm>
        </p:spPr>
        <p:txBody>
          <a:bodyPr>
            <a:normAutofit/>
          </a:bodyPr>
          <a:lstStyle/>
          <a:p>
            <a:pPr eaLnBrk="1" hangingPunct="1">
              <a:lnSpc>
                <a:spcPct val="80000"/>
              </a:lnSpc>
              <a:buFont typeface="Wingdings" pitchFamily="2" charset="2"/>
              <a:buNone/>
            </a:pPr>
            <a:endParaRPr lang="en-AU" altLang="zh-CN" sz="1600" dirty="0">
              <a:ea typeface="SimSun" pitchFamily="2" charset="-122"/>
            </a:endParaRPr>
          </a:p>
          <a:p>
            <a:pPr eaLnBrk="1" hangingPunct="1">
              <a:lnSpc>
                <a:spcPct val="80000"/>
              </a:lnSpc>
              <a:buFont typeface="Wingdings" pitchFamily="2" charset="2"/>
              <a:buNone/>
            </a:pPr>
            <a:r>
              <a:rPr lang="en-AU" altLang="zh-CN" sz="2400" dirty="0">
                <a:ea typeface="SimSun" pitchFamily="2" charset="-122"/>
              </a:rPr>
              <a:t>Course Name:		Professional Skills for IT Practitioners</a:t>
            </a:r>
          </a:p>
          <a:p>
            <a:pPr eaLnBrk="1" hangingPunct="1">
              <a:lnSpc>
                <a:spcPct val="80000"/>
              </a:lnSpc>
              <a:buFont typeface="Wingdings" pitchFamily="2" charset="2"/>
              <a:buNone/>
            </a:pPr>
            <a:endParaRPr lang="en-AU" altLang="zh-CN" sz="1600" dirty="0">
              <a:ea typeface="SimSun" pitchFamily="2" charset="-122"/>
            </a:endParaRPr>
          </a:p>
          <a:p>
            <a:pPr eaLnBrk="1" hangingPunct="1">
              <a:lnSpc>
                <a:spcPct val="80000"/>
              </a:lnSpc>
              <a:buFont typeface="Wingdings" pitchFamily="2" charset="2"/>
              <a:buNone/>
            </a:pPr>
            <a:r>
              <a:rPr lang="en-AU" altLang="zh-CN" sz="2400" dirty="0">
                <a:ea typeface="SimSun" pitchFamily="2" charset="-122"/>
              </a:rPr>
              <a:t>Course Code:		ISCG5430</a:t>
            </a:r>
          </a:p>
          <a:p>
            <a:pPr eaLnBrk="1" hangingPunct="1">
              <a:lnSpc>
                <a:spcPct val="80000"/>
              </a:lnSpc>
              <a:buFont typeface="Wingdings" pitchFamily="2" charset="2"/>
              <a:buNone/>
            </a:pPr>
            <a:endParaRPr lang="en-AU" altLang="zh-CN" sz="2400" dirty="0">
              <a:ea typeface="SimSun" pitchFamily="2" charset="-122"/>
            </a:endParaRPr>
          </a:p>
          <a:p>
            <a:pPr eaLnBrk="1" hangingPunct="1">
              <a:lnSpc>
                <a:spcPct val="80000"/>
              </a:lnSpc>
              <a:buFont typeface="Wingdings" pitchFamily="2" charset="2"/>
              <a:buNone/>
            </a:pPr>
            <a:r>
              <a:rPr lang="en-AU" altLang="zh-CN" sz="2400" dirty="0">
                <a:ea typeface="SimSun" pitchFamily="2" charset="-122"/>
              </a:rPr>
              <a:t>Aims of the course:		</a:t>
            </a:r>
          </a:p>
          <a:p>
            <a:pPr>
              <a:lnSpc>
                <a:spcPct val="80000"/>
              </a:lnSpc>
              <a:buNone/>
            </a:pPr>
            <a:r>
              <a:rPr lang="en-AU" altLang="zh-CN" sz="2400" dirty="0">
                <a:ea typeface="SimSun" pitchFamily="2" charset="-122"/>
              </a:rPr>
              <a:t>	</a:t>
            </a:r>
            <a:r>
              <a:rPr lang="en-AU" altLang="zh-CN" sz="2400" dirty="0">
                <a:solidFill>
                  <a:srgbClr val="0070C0"/>
                </a:solidFill>
                <a:ea typeface="SimSun" pitchFamily="2" charset="-122"/>
              </a:rPr>
              <a:t>To develop students’ professional competencies using </a:t>
            </a:r>
            <a:r>
              <a:rPr lang="en-US" sz="2400" dirty="0">
                <a:solidFill>
                  <a:srgbClr val="0070C0"/>
                </a:solidFill>
              </a:rPr>
              <a:t>relevant Information Technology (</a:t>
            </a:r>
            <a:r>
              <a:rPr lang="en-AU" altLang="zh-CN" sz="2400" dirty="0">
                <a:solidFill>
                  <a:srgbClr val="0070C0"/>
                </a:solidFill>
                <a:ea typeface="SimSun" pitchFamily="2" charset="-122"/>
              </a:rPr>
              <a:t>IT) software to enhance their interpersonal and research skills in creating, retrieving, using and disseminating information in a range of settings.</a:t>
            </a:r>
          </a:p>
        </p:txBody>
      </p:sp>
      <p:sp>
        <p:nvSpPr>
          <p:cNvPr id="13316" name="Rectangle 4"/>
          <p:cNvSpPr>
            <a:spLocks noChangeArrowheads="1"/>
          </p:cNvSpPr>
          <p:nvPr/>
        </p:nvSpPr>
        <p:spPr bwMode="auto">
          <a:xfrm>
            <a:off x="303846" y="1844824"/>
            <a:ext cx="8558534" cy="4824536"/>
          </a:xfrm>
          <a:prstGeom prst="rect">
            <a:avLst/>
          </a:prstGeom>
          <a:noFill/>
          <a:ln w="9525">
            <a:solidFill>
              <a:schemeClr val="tx1"/>
            </a:solidFill>
            <a:miter lim="800000"/>
            <a:headEnd/>
            <a:tailEnd/>
          </a:ln>
        </p:spPr>
        <p:txBody>
          <a:bodyPr wrap="none" anchor="ctr"/>
          <a:lstStyle/>
          <a:p>
            <a:endParaRPr lang="en-NZ"/>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403648" y="548680"/>
            <a:ext cx="7632848" cy="1008112"/>
          </a:xfrm>
        </p:spPr>
        <p:txBody>
          <a:bodyPr>
            <a:noAutofit/>
          </a:bodyPr>
          <a:lstStyle/>
          <a:p>
            <a:pPr>
              <a:defRPr/>
            </a:pPr>
            <a:r>
              <a:rPr lang="en-GB" sz="2800" dirty="0"/>
              <a:t>Course Prescription – </a:t>
            </a:r>
            <a:r>
              <a:rPr lang="en-AU" altLang="zh-CN" sz="2800" b="1" dirty="0">
                <a:ea typeface="SimSun" pitchFamily="2" charset="-122"/>
              </a:rPr>
              <a:t>Learning Outcomes</a:t>
            </a:r>
            <a:br>
              <a:rPr lang="en-AU" altLang="zh-CN" sz="2800" dirty="0">
                <a:ea typeface="SimSun" pitchFamily="2" charset="-122"/>
              </a:rPr>
            </a:br>
            <a:endParaRPr lang="en-GB" sz="2800" dirty="0"/>
          </a:p>
        </p:txBody>
      </p:sp>
      <p:sp>
        <p:nvSpPr>
          <p:cNvPr id="14338" name="Rectangle 3"/>
          <p:cNvSpPr>
            <a:spLocks noGrp="1" noChangeArrowheads="1"/>
          </p:cNvSpPr>
          <p:nvPr>
            <p:ph idx="1"/>
          </p:nvPr>
        </p:nvSpPr>
        <p:spPr>
          <a:xfrm>
            <a:off x="1475655" y="1916831"/>
            <a:ext cx="7222257" cy="4525243"/>
          </a:xfrm>
        </p:spPr>
        <p:txBody>
          <a:bodyPr/>
          <a:lstStyle/>
          <a:p>
            <a:pPr eaLnBrk="1" hangingPunct="1">
              <a:lnSpc>
                <a:spcPct val="80000"/>
              </a:lnSpc>
              <a:buFont typeface="Wingdings" pitchFamily="2" charset="2"/>
              <a:buNone/>
            </a:pPr>
            <a:r>
              <a:rPr lang="en-AU" altLang="zh-CN" sz="2800" dirty="0">
                <a:ea typeface="SimSun" pitchFamily="2" charset="-122"/>
              </a:rPr>
              <a:t>The student will be able to:</a:t>
            </a:r>
            <a:endParaRPr lang="en-GB" altLang="zh-CN" sz="2800" dirty="0">
              <a:ea typeface="SimSun" pitchFamily="2" charset="-122"/>
            </a:endParaRPr>
          </a:p>
          <a:p>
            <a:pPr marL="457200" indent="-457200" eaLnBrk="1" hangingPunct="1">
              <a:lnSpc>
                <a:spcPct val="80000"/>
              </a:lnSpc>
              <a:buFont typeface="+mj-lt"/>
              <a:buAutoNum type="arabicPeriod"/>
            </a:pPr>
            <a:r>
              <a:rPr lang="en-AU" altLang="zh-CN" sz="2800" dirty="0">
                <a:ea typeface="SimSun" pitchFamily="2" charset="-122"/>
              </a:rPr>
              <a:t>Participate effectively in a variety of activities to increase interpersonal skills</a:t>
            </a:r>
          </a:p>
          <a:p>
            <a:pPr lvl="1" eaLnBrk="1" hangingPunct="1">
              <a:lnSpc>
                <a:spcPct val="80000"/>
              </a:lnSpc>
            </a:pPr>
            <a:r>
              <a:rPr lang="en-AU" altLang="zh-CN" sz="2800" dirty="0">
                <a:ea typeface="SimSun" pitchFamily="2" charset="-122"/>
              </a:rPr>
              <a:t>Individual and Group</a:t>
            </a:r>
          </a:p>
          <a:p>
            <a:pPr lvl="1" eaLnBrk="1" hangingPunct="1">
              <a:lnSpc>
                <a:spcPct val="80000"/>
              </a:lnSpc>
            </a:pPr>
            <a:r>
              <a:rPr lang="en-AU" altLang="zh-CN" sz="2800" dirty="0">
                <a:ea typeface="SimSun" pitchFamily="2" charset="-122"/>
              </a:rPr>
              <a:t>Gender, age, cultural boundaries</a:t>
            </a:r>
          </a:p>
          <a:p>
            <a:pPr marL="457200" indent="-457200" eaLnBrk="1" hangingPunct="1">
              <a:lnSpc>
                <a:spcPct val="80000"/>
              </a:lnSpc>
              <a:buFont typeface="+mj-lt"/>
              <a:buAutoNum type="arabicPeriod"/>
            </a:pPr>
            <a:r>
              <a:rPr lang="en-AU" altLang="zh-CN" sz="2800" dirty="0">
                <a:ea typeface="SimSun" pitchFamily="2" charset="-122"/>
              </a:rPr>
              <a:t>Solve problems</a:t>
            </a:r>
          </a:p>
          <a:p>
            <a:pPr lvl="1">
              <a:lnSpc>
                <a:spcPct val="80000"/>
              </a:lnSpc>
            </a:pPr>
            <a:r>
              <a:rPr lang="en-AU" altLang="zh-CN" sz="2800" dirty="0">
                <a:ea typeface="SimSun" pitchFamily="2" charset="-122"/>
              </a:rPr>
              <a:t>Define a problem, investigate it and find a solution</a:t>
            </a:r>
          </a:p>
          <a:p>
            <a:pPr lvl="1" eaLnBrk="1" hangingPunct="1">
              <a:lnSpc>
                <a:spcPct val="80000"/>
              </a:lnSpc>
            </a:pPr>
            <a:endParaRPr lang="en-AU" altLang="zh-CN" sz="2400" dirty="0">
              <a:ea typeface="SimSun" pitchFamily="2" charset="-122"/>
            </a:endParaRPr>
          </a:p>
        </p:txBody>
      </p:sp>
      <p:sp>
        <p:nvSpPr>
          <p:cNvPr id="14340" name="Rectangle 4"/>
          <p:cNvSpPr>
            <a:spLocks noChangeArrowheads="1"/>
          </p:cNvSpPr>
          <p:nvPr/>
        </p:nvSpPr>
        <p:spPr bwMode="auto">
          <a:xfrm>
            <a:off x="250825" y="1844824"/>
            <a:ext cx="8447088" cy="4751982"/>
          </a:xfrm>
          <a:prstGeom prst="rect">
            <a:avLst/>
          </a:prstGeom>
          <a:noFill/>
          <a:ln w="9525">
            <a:solidFill>
              <a:schemeClr val="tx1"/>
            </a:solidFill>
            <a:miter lim="800000"/>
            <a:headEnd/>
            <a:tailEnd/>
          </a:ln>
        </p:spPr>
        <p:txBody>
          <a:bodyPr wrap="none" anchor="ctr"/>
          <a:lstStyle/>
          <a:p>
            <a:endParaRPr lang="en-NZ"/>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403648" y="620688"/>
            <a:ext cx="7344692" cy="853406"/>
          </a:xfrm>
        </p:spPr>
        <p:txBody>
          <a:bodyPr>
            <a:normAutofit fontScale="90000"/>
          </a:bodyPr>
          <a:lstStyle/>
          <a:p>
            <a:pPr>
              <a:defRPr/>
            </a:pPr>
            <a:r>
              <a:rPr lang="en-AU" altLang="zh-CN" b="1" dirty="0">
                <a:ea typeface="SimSun" pitchFamily="2" charset="-122"/>
              </a:rPr>
              <a:t>Learning Outcomes </a:t>
            </a:r>
            <a:r>
              <a:rPr lang="en-AU" altLang="zh-CN" dirty="0">
                <a:ea typeface="SimSun" pitchFamily="2" charset="-122"/>
              </a:rPr>
              <a:t>(continued)</a:t>
            </a:r>
            <a:br>
              <a:rPr lang="en-AU" altLang="zh-CN" dirty="0">
                <a:ea typeface="SimSun" pitchFamily="2" charset="-122"/>
              </a:rPr>
            </a:br>
            <a:endParaRPr lang="en-GB" dirty="0"/>
          </a:p>
        </p:txBody>
      </p:sp>
      <p:sp>
        <p:nvSpPr>
          <p:cNvPr id="15362" name="Rectangle 3"/>
          <p:cNvSpPr>
            <a:spLocks noGrp="1" noChangeArrowheads="1"/>
          </p:cNvSpPr>
          <p:nvPr>
            <p:ph idx="1"/>
          </p:nvPr>
        </p:nvSpPr>
        <p:spPr>
          <a:xfrm>
            <a:off x="468313" y="1844675"/>
            <a:ext cx="8229600" cy="4525963"/>
          </a:xfrm>
        </p:spPr>
        <p:txBody>
          <a:bodyPr>
            <a:normAutofit/>
          </a:bodyPr>
          <a:lstStyle/>
          <a:p>
            <a:pPr marL="457200" indent="-457200">
              <a:lnSpc>
                <a:spcPct val="80000"/>
              </a:lnSpc>
              <a:buFont typeface="Wingdings" pitchFamily="2" charset="2"/>
              <a:buAutoNum type="arabicPeriod" startAt="3"/>
            </a:pPr>
            <a:r>
              <a:rPr lang="en-US" sz="2800" dirty="0"/>
              <a:t>Translate information needs into an information search strategy that is adaptable to the wide variety of information sources available</a:t>
            </a:r>
            <a:endParaRPr lang="en-AU" altLang="zh-CN" sz="2800" dirty="0">
              <a:ea typeface="SimSun" pitchFamily="2" charset="-122"/>
            </a:endParaRPr>
          </a:p>
          <a:p>
            <a:pPr lvl="1">
              <a:lnSpc>
                <a:spcPct val="80000"/>
              </a:lnSpc>
            </a:pPr>
            <a:r>
              <a:rPr lang="en-AU" altLang="zh-CN" sz="2800" dirty="0">
                <a:ea typeface="SimSun" pitchFamily="2" charset="-122"/>
              </a:rPr>
              <a:t>locate and filter information to solve a problem</a:t>
            </a:r>
          </a:p>
          <a:p>
            <a:pPr marL="457200" indent="-457200" eaLnBrk="1" hangingPunct="1">
              <a:lnSpc>
                <a:spcPct val="80000"/>
              </a:lnSpc>
              <a:buAutoNum type="arabicPeriod" startAt="4"/>
            </a:pPr>
            <a:r>
              <a:rPr lang="en-AU" altLang="zh-CN" sz="2800" dirty="0">
                <a:ea typeface="SimSun" pitchFamily="2" charset="-122"/>
              </a:rPr>
              <a:t>Communicate effectively and present information</a:t>
            </a:r>
          </a:p>
          <a:p>
            <a:pPr marL="457200" indent="-457200">
              <a:lnSpc>
                <a:spcPct val="80000"/>
              </a:lnSpc>
              <a:buAutoNum type="arabicPeriod" startAt="4"/>
            </a:pPr>
            <a:r>
              <a:rPr lang="en-AU" altLang="zh-CN" sz="2800" dirty="0">
                <a:ea typeface="SimSun" pitchFamily="2" charset="-122"/>
              </a:rPr>
              <a:t>Develop a strategy to evaluate personal efficacy as well as that of a team</a:t>
            </a:r>
          </a:p>
          <a:p>
            <a:pPr eaLnBrk="1" hangingPunct="1">
              <a:lnSpc>
                <a:spcPct val="80000"/>
              </a:lnSpc>
              <a:buFont typeface="Wingdings" pitchFamily="2" charset="2"/>
              <a:buNone/>
            </a:pPr>
            <a:endParaRPr lang="en-AU" altLang="zh-CN" sz="2800" dirty="0">
              <a:ea typeface="SimSun" pitchFamily="2" charset="-122"/>
            </a:endParaRPr>
          </a:p>
        </p:txBody>
      </p:sp>
      <p:sp>
        <p:nvSpPr>
          <p:cNvPr id="15364" name="Rectangle 4"/>
          <p:cNvSpPr>
            <a:spLocks noChangeArrowheads="1"/>
          </p:cNvSpPr>
          <p:nvPr/>
        </p:nvSpPr>
        <p:spPr bwMode="auto">
          <a:xfrm>
            <a:off x="179388" y="1772816"/>
            <a:ext cx="8568952" cy="4896544"/>
          </a:xfrm>
          <a:prstGeom prst="rect">
            <a:avLst/>
          </a:prstGeom>
          <a:noFill/>
          <a:ln w="9525">
            <a:solidFill>
              <a:schemeClr val="tx1"/>
            </a:solidFill>
            <a:miter lim="800000"/>
            <a:headEnd/>
            <a:tailEnd/>
          </a:ln>
        </p:spPr>
        <p:txBody>
          <a:bodyPr wrap="none" anchor="ctr"/>
          <a:lstStyle/>
          <a:p>
            <a:endParaRPr lang="en-NZ"/>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403648" y="620688"/>
            <a:ext cx="7416824" cy="648072"/>
          </a:xfrm>
        </p:spPr>
        <p:txBody>
          <a:bodyPr>
            <a:normAutofit/>
          </a:bodyPr>
          <a:lstStyle/>
          <a:p>
            <a:pPr eaLnBrk="1" fontAlgn="auto" hangingPunct="1">
              <a:spcAft>
                <a:spcPts val="0"/>
              </a:spcAft>
              <a:defRPr/>
            </a:pPr>
            <a:r>
              <a:rPr lang="en-GB" sz="2800" dirty="0"/>
              <a:t>Student Capabilities and Commitment</a:t>
            </a:r>
          </a:p>
        </p:txBody>
      </p:sp>
      <p:sp>
        <p:nvSpPr>
          <p:cNvPr id="16386" name="Rectangle 3"/>
          <p:cNvSpPr>
            <a:spLocks noGrp="1" noChangeArrowheads="1"/>
          </p:cNvSpPr>
          <p:nvPr>
            <p:ph idx="1"/>
          </p:nvPr>
        </p:nvSpPr>
        <p:spPr>
          <a:xfrm>
            <a:off x="1115616" y="1700808"/>
            <a:ext cx="7582297" cy="4608512"/>
          </a:xfrm>
        </p:spPr>
        <p:txBody>
          <a:bodyPr>
            <a:normAutofit/>
          </a:bodyPr>
          <a:lstStyle/>
          <a:p>
            <a:pPr>
              <a:lnSpc>
                <a:spcPct val="80000"/>
              </a:lnSpc>
            </a:pPr>
            <a:r>
              <a:rPr lang="en-AU" altLang="zh-CN" sz="2400" dirty="0">
                <a:ea typeface="SimSun" pitchFamily="2" charset="-122"/>
              </a:rPr>
              <a:t>Student Capabilities:	</a:t>
            </a:r>
          </a:p>
          <a:p>
            <a:pPr lvl="1">
              <a:lnSpc>
                <a:spcPct val="80000"/>
              </a:lnSpc>
            </a:pPr>
            <a:r>
              <a:rPr lang="en-AU" altLang="zh-CN" sz="2200" dirty="0">
                <a:ea typeface="SimSun" pitchFamily="2" charset="-122"/>
              </a:rPr>
              <a:t>Problem solving</a:t>
            </a:r>
          </a:p>
          <a:p>
            <a:pPr lvl="1">
              <a:lnSpc>
                <a:spcPct val="80000"/>
              </a:lnSpc>
            </a:pPr>
            <a:r>
              <a:rPr lang="en-AU" altLang="zh-CN" sz="2200" dirty="0">
                <a:ea typeface="SimSun" pitchFamily="2" charset="-122"/>
              </a:rPr>
              <a:t>Conceptual  thinking</a:t>
            </a:r>
          </a:p>
          <a:p>
            <a:pPr lvl="1">
              <a:lnSpc>
                <a:spcPct val="80000"/>
              </a:lnSpc>
            </a:pPr>
            <a:r>
              <a:rPr lang="en-AU" altLang="zh-CN" sz="2200" dirty="0">
                <a:ea typeface="SimSun" pitchFamily="2" charset="-122"/>
              </a:rPr>
              <a:t>Application of knowledge</a:t>
            </a:r>
          </a:p>
          <a:p>
            <a:pPr eaLnBrk="1" hangingPunct="1">
              <a:lnSpc>
                <a:spcPct val="80000"/>
              </a:lnSpc>
              <a:buFont typeface="Wingdings" pitchFamily="2" charset="2"/>
              <a:buNone/>
            </a:pPr>
            <a:endParaRPr lang="en-AU" altLang="zh-CN" sz="2400" dirty="0">
              <a:ea typeface="SimSun" pitchFamily="2" charset="-122"/>
            </a:endParaRPr>
          </a:p>
          <a:p>
            <a:pPr>
              <a:lnSpc>
                <a:spcPct val="80000"/>
              </a:lnSpc>
            </a:pPr>
            <a:r>
              <a:rPr lang="en-AU" altLang="zh-CN" sz="2400" dirty="0">
                <a:ea typeface="SimSun" pitchFamily="2" charset="-122"/>
              </a:rPr>
              <a:t>Learning Time: 150 hours</a:t>
            </a:r>
          </a:p>
          <a:p>
            <a:pPr eaLnBrk="1" hangingPunct="1">
              <a:lnSpc>
                <a:spcPct val="80000"/>
              </a:lnSpc>
              <a:buFont typeface="Wingdings" pitchFamily="2" charset="2"/>
              <a:buNone/>
            </a:pPr>
            <a:endParaRPr lang="en-AU" altLang="zh-CN" sz="2400" dirty="0">
              <a:ea typeface="SimSun" pitchFamily="2" charset="-122"/>
            </a:endParaRPr>
          </a:p>
          <a:p>
            <a:pPr>
              <a:lnSpc>
                <a:spcPct val="80000"/>
              </a:lnSpc>
            </a:pPr>
            <a:r>
              <a:rPr lang="en-AU" altLang="zh-CN" sz="2400" dirty="0">
                <a:ea typeface="SimSun" pitchFamily="2" charset="-122"/>
              </a:rPr>
              <a:t>Course Delivery:</a:t>
            </a:r>
          </a:p>
          <a:p>
            <a:pPr lvl="1">
              <a:lnSpc>
                <a:spcPct val="80000"/>
              </a:lnSpc>
            </a:pPr>
            <a:r>
              <a:rPr lang="en-AU" altLang="zh-CN" sz="2200" dirty="0">
                <a:ea typeface="SimSun" pitchFamily="2" charset="-122"/>
              </a:rPr>
              <a:t>Lecture and Tutorial: 4 hours/week for 13 weeks</a:t>
            </a:r>
          </a:p>
          <a:p>
            <a:pPr lvl="1">
              <a:lnSpc>
                <a:spcPct val="80000"/>
              </a:lnSpc>
            </a:pPr>
            <a:r>
              <a:rPr lang="en-AU" altLang="zh-CN" sz="2200" dirty="0">
                <a:ea typeface="SimSun" pitchFamily="2" charset="-122"/>
              </a:rPr>
              <a:t>Self-directed learning	: 9 hours/week for 13 weeks</a:t>
            </a:r>
          </a:p>
        </p:txBody>
      </p:sp>
      <p:sp>
        <p:nvSpPr>
          <p:cNvPr id="16388" name="Rectangle 4"/>
          <p:cNvSpPr>
            <a:spLocks noChangeArrowheads="1"/>
          </p:cNvSpPr>
          <p:nvPr/>
        </p:nvSpPr>
        <p:spPr bwMode="auto">
          <a:xfrm>
            <a:off x="250825" y="1700808"/>
            <a:ext cx="8447088" cy="4721249"/>
          </a:xfrm>
          <a:prstGeom prst="rect">
            <a:avLst/>
          </a:prstGeom>
          <a:noFill/>
          <a:ln w="9525">
            <a:solidFill>
              <a:schemeClr val="tx1"/>
            </a:solidFill>
            <a:miter lim="800000"/>
            <a:headEnd/>
            <a:tailEnd/>
          </a:ln>
        </p:spPr>
        <p:txBody>
          <a:bodyPr wrap="none" anchor="ctr"/>
          <a:lstStyle/>
          <a:p>
            <a:endParaRPr lang="en-NZ"/>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1475656" y="692696"/>
            <a:ext cx="7817522" cy="552694"/>
          </a:xfrm>
        </p:spPr>
        <p:txBody>
          <a:bodyPr>
            <a:normAutofit fontScale="90000"/>
          </a:bodyPr>
          <a:lstStyle/>
          <a:p>
            <a:pPr eaLnBrk="1" fontAlgn="auto" hangingPunct="1">
              <a:spcAft>
                <a:spcPts val="0"/>
              </a:spcAft>
              <a:defRPr/>
            </a:pPr>
            <a:r>
              <a:rPr lang="en-GB" dirty="0"/>
              <a:t>What can you expect from me?</a:t>
            </a:r>
          </a:p>
        </p:txBody>
      </p:sp>
      <p:sp>
        <p:nvSpPr>
          <p:cNvPr id="17410" name="Rectangle 3"/>
          <p:cNvSpPr>
            <a:spLocks noGrp="1" noChangeArrowheads="1"/>
          </p:cNvSpPr>
          <p:nvPr>
            <p:ph idx="1"/>
          </p:nvPr>
        </p:nvSpPr>
        <p:spPr>
          <a:xfrm>
            <a:off x="1619672" y="1772816"/>
            <a:ext cx="7344816" cy="4968552"/>
          </a:xfrm>
        </p:spPr>
        <p:txBody>
          <a:bodyPr>
            <a:normAutofit/>
          </a:bodyPr>
          <a:lstStyle/>
          <a:p>
            <a:r>
              <a:rPr lang="en-GB" sz="2400" dirty="0"/>
              <a:t>Be on time for all lectures and tutorials</a:t>
            </a:r>
          </a:p>
          <a:p>
            <a:pPr eaLnBrk="1" hangingPunct="1"/>
            <a:r>
              <a:rPr lang="en-GB" sz="2400" dirty="0"/>
              <a:t>Teach as best as I can</a:t>
            </a:r>
          </a:p>
          <a:p>
            <a:pPr lvl="1" eaLnBrk="1" hangingPunct="1"/>
            <a:r>
              <a:rPr lang="en-GB" sz="2400" dirty="0"/>
              <a:t>Give you opportunity to practise </a:t>
            </a:r>
          </a:p>
          <a:p>
            <a:pPr lvl="1"/>
            <a:r>
              <a:rPr lang="en-GB" sz="2400" dirty="0"/>
              <a:t>Give you feedback regularly</a:t>
            </a:r>
          </a:p>
          <a:p>
            <a:pPr eaLnBrk="1" hangingPunct="1"/>
            <a:r>
              <a:rPr lang="en-GB" sz="2400" dirty="0"/>
              <a:t>Help you to do the best you can</a:t>
            </a:r>
          </a:p>
          <a:p>
            <a:pPr lvl="1"/>
            <a:r>
              <a:rPr lang="en-GB" sz="2400" dirty="0"/>
              <a:t>Alleviate problems</a:t>
            </a:r>
          </a:p>
          <a:p>
            <a:pPr lvl="1"/>
            <a:r>
              <a:rPr lang="en-GB" sz="2400" dirty="0"/>
              <a:t>Provide guidance</a:t>
            </a:r>
          </a:p>
          <a:p>
            <a:pPr lvl="1"/>
            <a:r>
              <a:rPr lang="en-GB" sz="2400" dirty="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403648" y="500043"/>
            <a:ext cx="6336704" cy="624702"/>
          </a:xfrm>
        </p:spPr>
        <p:txBody>
          <a:bodyPr>
            <a:normAutofit fontScale="90000"/>
          </a:bodyPr>
          <a:lstStyle/>
          <a:p>
            <a:pPr eaLnBrk="1" fontAlgn="auto" hangingPunct="1">
              <a:spcAft>
                <a:spcPts val="0"/>
              </a:spcAft>
              <a:defRPr/>
            </a:pPr>
            <a:r>
              <a:rPr lang="en-GB" dirty="0"/>
              <a:t>What can I Expect From You?</a:t>
            </a:r>
          </a:p>
        </p:txBody>
      </p:sp>
      <p:sp>
        <p:nvSpPr>
          <p:cNvPr id="18434" name="Rectangle 3"/>
          <p:cNvSpPr>
            <a:spLocks noGrp="1" noChangeArrowheads="1"/>
          </p:cNvSpPr>
          <p:nvPr>
            <p:ph idx="1"/>
          </p:nvPr>
        </p:nvSpPr>
        <p:spPr>
          <a:xfrm>
            <a:off x="1259632" y="1844824"/>
            <a:ext cx="7776864" cy="4968552"/>
          </a:xfrm>
        </p:spPr>
        <p:txBody>
          <a:bodyPr>
            <a:normAutofit/>
          </a:bodyPr>
          <a:lstStyle/>
          <a:p>
            <a:pPr eaLnBrk="1" hangingPunct="1"/>
            <a:r>
              <a:rPr lang="en-GB" sz="2800" dirty="0"/>
              <a:t>Take responsibility for your learning</a:t>
            </a:r>
          </a:p>
          <a:p>
            <a:pPr lvl="1"/>
            <a:r>
              <a:rPr lang="en-GB" sz="2800" dirty="0"/>
              <a:t>Be on time</a:t>
            </a:r>
          </a:p>
          <a:p>
            <a:pPr lvl="1"/>
            <a:r>
              <a:rPr lang="en-GB" sz="2800" dirty="0"/>
              <a:t>Attend all lectures and tutorials</a:t>
            </a:r>
          </a:p>
          <a:p>
            <a:pPr lvl="1"/>
            <a:r>
              <a:rPr lang="en-GB" sz="2800" dirty="0"/>
              <a:t>Do self-directed learning regularly</a:t>
            </a:r>
          </a:p>
          <a:p>
            <a:pPr lvl="1"/>
            <a:r>
              <a:rPr lang="en-GB" sz="2800" dirty="0"/>
              <a:t>Contact me if you have any problems related to this course</a:t>
            </a:r>
          </a:p>
        </p:txBody>
      </p:sp>
    </p:spTree>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1482</TotalTime>
  <Words>928</Words>
  <Application>Microsoft Office PowerPoint</Application>
  <PresentationFormat>On-screen Show (4:3)</PresentationFormat>
  <Paragraphs>186</Paragraphs>
  <Slides>23</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Century Gothic</vt:lpstr>
      <vt:lpstr>Wingdings</vt:lpstr>
      <vt:lpstr>Wingdings 3</vt:lpstr>
      <vt:lpstr>Wisp</vt:lpstr>
      <vt:lpstr>Welcome  Week 1 Lecture 1  Introduction to the Course  ISCG 5430 Professional Skills for IT Practitioners</vt:lpstr>
      <vt:lpstr>PowerPoint Presentation</vt:lpstr>
      <vt:lpstr>Lecturer</vt:lpstr>
      <vt:lpstr>Course Prescription – AIM of the course</vt:lpstr>
      <vt:lpstr>Course Prescription – Learning Outcomes </vt:lpstr>
      <vt:lpstr>Learning Outcomes (continued) </vt:lpstr>
      <vt:lpstr>Student Capabilities and Commitment</vt:lpstr>
      <vt:lpstr>What can you expect from me?</vt:lpstr>
      <vt:lpstr>What can I Expect From You?</vt:lpstr>
      <vt:lpstr>Timetable</vt:lpstr>
      <vt:lpstr>Assessments</vt:lpstr>
      <vt:lpstr>Affected Performance Consideration (APC)  </vt:lpstr>
      <vt:lpstr>Resources</vt:lpstr>
      <vt:lpstr>Text Book – Recommended Only</vt:lpstr>
      <vt:lpstr>Moodle</vt:lpstr>
      <vt:lpstr>The Internet</vt:lpstr>
      <vt:lpstr>Facilities Available</vt:lpstr>
      <vt:lpstr>What is a professional?</vt:lpstr>
      <vt:lpstr>What are Soft Skills?</vt:lpstr>
      <vt:lpstr>Some soft skills</vt:lpstr>
      <vt:lpstr>Summary</vt:lpstr>
      <vt:lpstr>Further Reading</vt:lpstr>
      <vt:lpstr>This week’s class discussion</vt:lpstr>
    </vt:vector>
  </TitlesOfParts>
  <Company>Unitec New Zealand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 1 Session 1  Introduction to Course  ISCG 5430 Professional Skills for IT Practitioners</dc:title>
  <dc:creator>Gerard Lovell</dc:creator>
  <cp:lastModifiedBy>Teresa Yap</cp:lastModifiedBy>
  <cp:revision>274</cp:revision>
  <cp:lastPrinted>2017-07-25T05:12:20Z</cp:lastPrinted>
  <dcterms:created xsi:type="dcterms:W3CDTF">2009-12-03T00:07:12Z</dcterms:created>
  <dcterms:modified xsi:type="dcterms:W3CDTF">2022-07-19T06:18:16Z</dcterms:modified>
</cp:coreProperties>
</file>