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5" r:id="rId1"/>
  </p:sldMasterIdLst>
  <p:notesMasterIdLst>
    <p:notesMasterId r:id="rId27"/>
  </p:notesMasterIdLst>
  <p:sldIdLst>
    <p:sldId id="256" r:id="rId2"/>
    <p:sldId id="307" r:id="rId3"/>
    <p:sldId id="258" r:id="rId4"/>
    <p:sldId id="309" r:id="rId5"/>
    <p:sldId id="316" r:id="rId6"/>
    <p:sldId id="318" r:id="rId7"/>
    <p:sldId id="315" r:id="rId8"/>
    <p:sldId id="259" r:id="rId9"/>
    <p:sldId id="312" r:id="rId10"/>
    <p:sldId id="319" r:id="rId11"/>
    <p:sldId id="301" r:id="rId12"/>
    <p:sldId id="311" r:id="rId13"/>
    <p:sldId id="302" r:id="rId14"/>
    <p:sldId id="262" r:id="rId15"/>
    <p:sldId id="264" r:id="rId16"/>
    <p:sldId id="271" r:id="rId17"/>
    <p:sldId id="265" r:id="rId18"/>
    <p:sldId id="267" r:id="rId19"/>
    <p:sldId id="323" r:id="rId20"/>
    <p:sldId id="324" r:id="rId21"/>
    <p:sldId id="325" r:id="rId22"/>
    <p:sldId id="322" r:id="rId23"/>
    <p:sldId id="321" r:id="rId24"/>
    <p:sldId id="320" r:id="rId25"/>
    <p:sldId id="314"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188"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N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AB1BC643-C3DE-45A4-B77B-7CD5D39C91AB}" type="datetimeFigureOut">
              <a:rPr lang="en-US"/>
              <a:pPr>
                <a:defRPr/>
              </a:pPr>
              <a:t>4/30/2018</a:t>
            </a:fld>
            <a:endParaRPr lang="en-N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NZ"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NZ"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N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809FF35-058C-47D9-A4DA-44FB7B72CAA1}" type="slidenum">
              <a:rPr lang="en-NZ"/>
              <a:pPr>
                <a:defRPr/>
              </a:pPr>
              <a:t>‹#›</a:t>
            </a:fld>
            <a:endParaRPr lang="en-NZ"/>
          </a:p>
        </p:txBody>
      </p:sp>
    </p:spTree>
    <p:extLst>
      <p:ext uri="{BB962C8B-B14F-4D97-AF65-F5344CB8AC3E}">
        <p14:creationId xmlns:p14="http://schemas.microsoft.com/office/powerpoint/2010/main" val="11716198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pPr>
              <a:defRPr/>
            </a:pPr>
            <a:fld id="{33DB387A-514A-4FE3-B139-070BF45F98C4}" type="datetimeFigureOut">
              <a:rPr lang="en-US" smtClean="0"/>
              <a:pPr>
                <a:defRPr/>
              </a:pPr>
              <a:t>4/30/2018</a:t>
            </a:fld>
            <a:endParaRPr lang="en-NZ"/>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pPr>
              <a:defRPr/>
            </a:pPr>
            <a:endParaRPr lang="en-NZ"/>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pPr>
              <a:defRPr/>
            </a:pPr>
            <a:fld id="{2CA7CFE9-8BF8-403F-9BC0-E99FA821B5BA}" type="slidenum">
              <a:rPr lang="en-NZ" smtClean="0"/>
              <a:pPr>
                <a:defRPr/>
              </a:pPr>
              <a:t>‹#›</a:t>
            </a:fld>
            <a:endParaRPr lang="en-NZ"/>
          </a:p>
        </p:txBody>
      </p:sp>
    </p:spTree>
    <p:extLst>
      <p:ext uri="{BB962C8B-B14F-4D97-AF65-F5344CB8AC3E}">
        <p14:creationId xmlns:p14="http://schemas.microsoft.com/office/powerpoint/2010/main" val="3150666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204EB768-14E5-4C19-8BBF-D8CE14DCB2BA}" type="datetimeFigureOut">
              <a:rPr lang="en-US" smtClean="0"/>
              <a:pPr>
                <a:defRPr/>
              </a:pPr>
              <a:t>4/30/2018</a:t>
            </a:fld>
            <a:endParaRPr lang="en-NZ"/>
          </a:p>
        </p:txBody>
      </p:sp>
      <p:sp>
        <p:nvSpPr>
          <p:cNvPr id="6" name="Footer Placeholder 5"/>
          <p:cNvSpPr>
            <a:spLocks noGrp="1"/>
          </p:cNvSpPr>
          <p:nvPr>
            <p:ph type="ftr" sz="quarter" idx="11"/>
          </p:nvPr>
        </p:nvSpPr>
        <p:spPr/>
        <p:txBody>
          <a:bodyPr/>
          <a:lstStyle/>
          <a:p>
            <a:pPr>
              <a:defRPr/>
            </a:pPr>
            <a:endParaRPr lang="en-NZ"/>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7C47653B-6479-45FA-83D4-74F0ADF9D1D2}" type="slidenum">
              <a:rPr lang="en-NZ" smtClean="0"/>
              <a:pPr>
                <a:defRPr/>
              </a:pPr>
              <a:t>‹#›</a:t>
            </a:fld>
            <a:endParaRPr lang="en-NZ"/>
          </a:p>
        </p:txBody>
      </p:sp>
    </p:spTree>
    <p:extLst>
      <p:ext uri="{BB962C8B-B14F-4D97-AF65-F5344CB8AC3E}">
        <p14:creationId xmlns:p14="http://schemas.microsoft.com/office/powerpoint/2010/main" val="2725034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smtClean="0"/>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204EB768-14E5-4C19-8BBF-D8CE14DCB2BA}" type="datetimeFigureOut">
              <a:rPr lang="en-US" smtClean="0"/>
              <a:pPr>
                <a:defRPr/>
              </a:pPr>
              <a:t>4/30/2018</a:t>
            </a:fld>
            <a:endParaRPr lang="en-NZ"/>
          </a:p>
        </p:txBody>
      </p:sp>
      <p:sp>
        <p:nvSpPr>
          <p:cNvPr id="5" name="Footer Placeholder 4"/>
          <p:cNvSpPr>
            <a:spLocks noGrp="1"/>
          </p:cNvSpPr>
          <p:nvPr>
            <p:ph type="ftr" sz="quarter" idx="11"/>
          </p:nvPr>
        </p:nvSpPr>
        <p:spPr/>
        <p:txBody>
          <a:bodyPr/>
          <a:lstStyle/>
          <a:p>
            <a:pPr>
              <a:defRPr/>
            </a:pPr>
            <a:endParaRPr lang="en-NZ"/>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7C47653B-6479-45FA-83D4-74F0ADF9D1D2}" type="slidenum">
              <a:rPr lang="en-NZ" smtClean="0"/>
              <a:pPr>
                <a:defRPr/>
              </a:pPr>
              <a:t>‹#›</a:t>
            </a:fld>
            <a:endParaRPr lang="en-NZ"/>
          </a:p>
        </p:txBody>
      </p:sp>
    </p:spTree>
    <p:extLst>
      <p:ext uri="{BB962C8B-B14F-4D97-AF65-F5344CB8AC3E}">
        <p14:creationId xmlns:p14="http://schemas.microsoft.com/office/powerpoint/2010/main" val="10265761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smtClean="0"/>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204EB768-14E5-4C19-8BBF-D8CE14DCB2BA}" type="datetimeFigureOut">
              <a:rPr lang="en-US" smtClean="0"/>
              <a:pPr>
                <a:defRPr/>
              </a:pPr>
              <a:t>4/30/2018</a:t>
            </a:fld>
            <a:endParaRPr lang="en-NZ"/>
          </a:p>
        </p:txBody>
      </p:sp>
      <p:sp>
        <p:nvSpPr>
          <p:cNvPr id="5" name="Footer Placeholder 4"/>
          <p:cNvSpPr>
            <a:spLocks noGrp="1"/>
          </p:cNvSpPr>
          <p:nvPr>
            <p:ph type="ftr" sz="quarter" idx="11"/>
          </p:nvPr>
        </p:nvSpPr>
        <p:spPr/>
        <p:txBody>
          <a:bodyPr/>
          <a:lstStyle/>
          <a:p>
            <a:pPr>
              <a:defRPr/>
            </a:pPr>
            <a:endParaRPr lang="en-NZ"/>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7C47653B-6479-45FA-83D4-74F0ADF9D1D2}" type="slidenum">
              <a:rPr lang="en-NZ" smtClean="0"/>
              <a:pPr>
                <a:defRPr/>
              </a:pPr>
              <a:t>‹#›</a:t>
            </a:fld>
            <a:endParaRPr lang="en-NZ"/>
          </a:p>
        </p:txBody>
      </p:sp>
    </p:spTree>
    <p:extLst>
      <p:ext uri="{BB962C8B-B14F-4D97-AF65-F5344CB8AC3E}">
        <p14:creationId xmlns:p14="http://schemas.microsoft.com/office/powerpoint/2010/main" val="1835047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204EB768-14E5-4C19-8BBF-D8CE14DCB2BA}" type="datetimeFigureOut">
              <a:rPr lang="en-US" smtClean="0"/>
              <a:pPr>
                <a:defRPr/>
              </a:pPr>
              <a:t>4/30/2018</a:t>
            </a:fld>
            <a:endParaRPr lang="en-NZ"/>
          </a:p>
        </p:txBody>
      </p:sp>
      <p:sp>
        <p:nvSpPr>
          <p:cNvPr id="5" name="Footer Placeholder 4"/>
          <p:cNvSpPr>
            <a:spLocks noGrp="1"/>
          </p:cNvSpPr>
          <p:nvPr>
            <p:ph type="ftr" sz="quarter" idx="11"/>
          </p:nvPr>
        </p:nvSpPr>
        <p:spPr/>
        <p:txBody>
          <a:bodyPr/>
          <a:lstStyle/>
          <a:p>
            <a:pPr>
              <a:defRPr/>
            </a:pPr>
            <a:endParaRPr lang="en-NZ"/>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7C47653B-6479-45FA-83D4-74F0ADF9D1D2}" type="slidenum">
              <a:rPr lang="en-NZ" smtClean="0"/>
              <a:pPr>
                <a:defRPr/>
              </a:pPr>
              <a:t>‹#›</a:t>
            </a:fld>
            <a:endParaRPr lang="en-NZ"/>
          </a:p>
        </p:txBody>
      </p:sp>
    </p:spTree>
    <p:extLst>
      <p:ext uri="{BB962C8B-B14F-4D97-AF65-F5344CB8AC3E}">
        <p14:creationId xmlns:p14="http://schemas.microsoft.com/office/powerpoint/2010/main" val="37788370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pPr>
              <a:defRPr/>
            </a:pPr>
            <a:fld id="{204EB768-14E5-4C19-8BBF-D8CE14DCB2BA}" type="datetimeFigureOut">
              <a:rPr lang="en-US" smtClean="0"/>
              <a:pPr>
                <a:defRPr/>
              </a:pPr>
              <a:t>4/30/2018</a:t>
            </a:fld>
            <a:endParaRPr lang="en-NZ"/>
          </a:p>
        </p:txBody>
      </p:sp>
      <p:sp>
        <p:nvSpPr>
          <p:cNvPr id="8" name="Footer Placeholder 7"/>
          <p:cNvSpPr>
            <a:spLocks noGrp="1"/>
          </p:cNvSpPr>
          <p:nvPr>
            <p:ph type="ftr" sz="quarter" idx="11"/>
          </p:nvPr>
        </p:nvSpPr>
        <p:spPr/>
        <p:txBody>
          <a:bodyPr/>
          <a:lstStyle/>
          <a:p>
            <a:pPr>
              <a:defRPr/>
            </a:pPr>
            <a:endParaRPr lang="en-NZ"/>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7C47653B-6479-45FA-83D4-74F0ADF9D1D2}" type="slidenum">
              <a:rPr lang="en-NZ" smtClean="0"/>
              <a:pPr>
                <a:defRPr/>
              </a:pPr>
              <a:t>‹#›</a:t>
            </a:fld>
            <a:endParaRPr lang="en-NZ"/>
          </a:p>
        </p:txBody>
      </p:sp>
    </p:spTree>
    <p:extLst>
      <p:ext uri="{BB962C8B-B14F-4D97-AF65-F5344CB8AC3E}">
        <p14:creationId xmlns:p14="http://schemas.microsoft.com/office/powerpoint/2010/main" val="3463564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pPr>
              <a:defRPr/>
            </a:pPr>
            <a:fld id="{204EB768-14E5-4C19-8BBF-D8CE14DCB2BA}" type="datetimeFigureOut">
              <a:rPr lang="en-US" smtClean="0"/>
              <a:pPr>
                <a:defRPr/>
              </a:pPr>
              <a:t>4/30/2018</a:t>
            </a:fld>
            <a:endParaRPr lang="en-NZ"/>
          </a:p>
        </p:txBody>
      </p:sp>
      <p:sp>
        <p:nvSpPr>
          <p:cNvPr id="8" name="Footer Placeholder 7"/>
          <p:cNvSpPr>
            <a:spLocks noGrp="1"/>
          </p:cNvSpPr>
          <p:nvPr>
            <p:ph type="ftr" sz="quarter" idx="11"/>
          </p:nvPr>
        </p:nvSpPr>
        <p:spPr/>
        <p:txBody>
          <a:bodyPr/>
          <a:lstStyle/>
          <a:p>
            <a:pPr>
              <a:defRPr/>
            </a:pPr>
            <a:endParaRPr lang="en-NZ"/>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7C47653B-6479-45FA-83D4-74F0ADF9D1D2}" type="slidenum">
              <a:rPr lang="en-NZ" smtClean="0"/>
              <a:pPr>
                <a:defRPr/>
              </a:pPr>
              <a:t>‹#›</a:t>
            </a:fld>
            <a:endParaRPr lang="en-NZ"/>
          </a:p>
        </p:txBody>
      </p:sp>
    </p:spTree>
    <p:extLst>
      <p:ext uri="{BB962C8B-B14F-4D97-AF65-F5344CB8AC3E}">
        <p14:creationId xmlns:p14="http://schemas.microsoft.com/office/powerpoint/2010/main" val="20285565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621301" y="6387910"/>
            <a:ext cx="990599" cy="228659"/>
          </a:xfrm>
        </p:spPr>
        <p:txBody>
          <a:bodyPr/>
          <a:lstStyle/>
          <a:p>
            <a:pPr>
              <a:defRPr/>
            </a:pPr>
            <a:fld id="{A49319B8-78BA-4420-B1E7-D1A161902A8E}" type="datetimeFigureOut">
              <a:rPr lang="en-US" smtClean="0"/>
              <a:pPr>
                <a:defRPr/>
              </a:pPr>
              <a:t>4/30/2018</a:t>
            </a:fld>
            <a:endParaRPr lang="en-NZ"/>
          </a:p>
        </p:txBody>
      </p:sp>
      <p:sp>
        <p:nvSpPr>
          <p:cNvPr id="5" name="Footer Placeholder 4"/>
          <p:cNvSpPr>
            <a:spLocks noGrp="1"/>
          </p:cNvSpPr>
          <p:nvPr>
            <p:ph type="ftr" sz="quarter" idx="11"/>
          </p:nvPr>
        </p:nvSpPr>
        <p:spPr>
          <a:xfrm>
            <a:off x="516133" y="6387910"/>
            <a:ext cx="3859795" cy="228660"/>
          </a:xfrm>
        </p:spPr>
        <p:txBody>
          <a:bodyPr/>
          <a:lstStyle/>
          <a:p>
            <a:pPr>
              <a:defRPr/>
            </a:pPr>
            <a:endParaRPr lang="en-NZ"/>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93831064-7FFE-43A9-975F-B459F77EE5AD}" type="slidenum">
              <a:rPr lang="en-NZ" smtClean="0"/>
              <a:pPr>
                <a:defRPr/>
              </a:pPr>
              <a:t>‹#›</a:t>
            </a:fld>
            <a:endParaRPr lang="en-NZ"/>
          </a:p>
        </p:txBody>
      </p:sp>
    </p:spTree>
    <p:extLst>
      <p:ext uri="{BB962C8B-B14F-4D97-AF65-F5344CB8AC3E}">
        <p14:creationId xmlns:p14="http://schemas.microsoft.com/office/powerpoint/2010/main" val="25706191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B3A02457-ABCD-473F-975B-BE1A63BDEA8B}" type="datetimeFigureOut">
              <a:rPr lang="en-US" smtClean="0"/>
              <a:pPr>
                <a:defRPr/>
              </a:pPr>
              <a:t>4/30/2018</a:t>
            </a:fld>
            <a:endParaRPr lang="en-NZ"/>
          </a:p>
        </p:txBody>
      </p:sp>
      <p:sp>
        <p:nvSpPr>
          <p:cNvPr id="5" name="Footer Placeholder 4"/>
          <p:cNvSpPr>
            <a:spLocks noGrp="1"/>
          </p:cNvSpPr>
          <p:nvPr>
            <p:ph type="ftr" sz="quarter" idx="11"/>
          </p:nvPr>
        </p:nvSpPr>
        <p:spPr>
          <a:xfrm>
            <a:off x="538546" y="6365498"/>
            <a:ext cx="3859795" cy="228660"/>
          </a:xfrm>
        </p:spPr>
        <p:txBody>
          <a:bodyPr/>
          <a:lstStyle/>
          <a:p>
            <a:pPr>
              <a:defRPr/>
            </a:pPr>
            <a:endParaRPr lang="en-NZ"/>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911DDF83-6468-407B-91E2-91A03794948D}" type="slidenum">
              <a:rPr lang="en-NZ" smtClean="0"/>
              <a:pPr>
                <a:defRPr/>
              </a:pPr>
              <a:t>‹#›</a:t>
            </a:fld>
            <a:endParaRPr lang="en-NZ"/>
          </a:p>
        </p:txBody>
      </p:sp>
    </p:spTree>
    <p:extLst>
      <p:ext uri="{BB962C8B-B14F-4D97-AF65-F5344CB8AC3E}">
        <p14:creationId xmlns:p14="http://schemas.microsoft.com/office/powerpoint/2010/main" val="2639419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1D539DDA-D515-44F0-A948-DD300AC136BD}" type="datetimeFigureOut">
              <a:rPr lang="en-US" smtClean="0"/>
              <a:pPr>
                <a:defRPr/>
              </a:pPr>
              <a:t>4/30/2018</a:t>
            </a:fld>
            <a:endParaRPr lang="en-NZ"/>
          </a:p>
        </p:txBody>
      </p:sp>
      <p:sp>
        <p:nvSpPr>
          <p:cNvPr id="5" name="Footer Placeholder 4"/>
          <p:cNvSpPr>
            <a:spLocks noGrp="1"/>
          </p:cNvSpPr>
          <p:nvPr>
            <p:ph type="ftr" sz="quarter" idx="11"/>
          </p:nvPr>
        </p:nvSpPr>
        <p:spPr/>
        <p:txBody>
          <a:bodyPr/>
          <a:lstStyle/>
          <a:p>
            <a:pPr>
              <a:defRPr/>
            </a:pPr>
            <a:endParaRPr lang="en-NZ"/>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pPr>
              <a:defRPr/>
            </a:pPr>
            <a:fld id="{7223DB79-7E42-4BD1-A152-6E9D39F6A052}" type="slidenum">
              <a:rPr lang="en-NZ" smtClean="0"/>
              <a:pPr>
                <a:defRPr/>
              </a:pPr>
              <a:t>‹#›</a:t>
            </a:fld>
            <a:endParaRPr lang="en-NZ"/>
          </a:p>
        </p:txBody>
      </p:sp>
    </p:spTree>
    <p:extLst>
      <p:ext uri="{BB962C8B-B14F-4D97-AF65-F5344CB8AC3E}">
        <p14:creationId xmlns:p14="http://schemas.microsoft.com/office/powerpoint/2010/main" val="2265764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A3306CE4-CC7D-427B-A6D9-CF899BEB79B9}" type="datetimeFigureOut">
              <a:rPr lang="en-US" smtClean="0"/>
              <a:pPr>
                <a:defRPr/>
              </a:pPr>
              <a:t>4/30/2018</a:t>
            </a:fld>
            <a:endParaRPr lang="en-NZ"/>
          </a:p>
        </p:txBody>
      </p:sp>
      <p:sp>
        <p:nvSpPr>
          <p:cNvPr id="5" name="Footer Placeholder 4"/>
          <p:cNvSpPr>
            <a:spLocks noGrp="1"/>
          </p:cNvSpPr>
          <p:nvPr>
            <p:ph type="ftr" sz="quarter" idx="11"/>
          </p:nvPr>
        </p:nvSpPr>
        <p:spPr/>
        <p:txBody>
          <a:bodyPr/>
          <a:lstStyle/>
          <a:p>
            <a:pPr>
              <a:defRPr/>
            </a:pPr>
            <a:endParaRPr lang="en-NZ"/>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pPr>
              <a:defRPr/>
            </a:pPr>
            <a:fld id="{CE7CA12E-1E24-467C-AE77-25E489E5F653}" type="slidenum">
              <a:rPr lang="en-NZ" smtClean="0"/>
              <a:pPr>
                <a:defRPr/>
              </a:pPr>
              <a:t>‹#›</a:t>
            </a:fld>
            <a:endParaRPr lang="en-NZ"/>
          </a:p>
        </p:txBody>
      </p:sp>
    </p:spTree>
    <p:extLst>
      <p:ext uri="{BB962C8B-B14F-4D97-AF65-F5344CB8AC3E}">
        <p14:creationId xmlns:p14="http://schemas.microsoft.com/office/powerpoint/2010/main" val="579793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smtClean="0"/>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BEAC765C-3AF0-4127-ADD7-739432850C89}" type="datetimeFigureOut">
              <a:rPr lang="en-US" smtClean="0"/>
              <a:pPr>
                <a:defRPr/>
              </a:pPr>
              <a:t>4/30/2018</a:t>
            </a:fld>
            <a:endParaRPr lang="en-NZ"/>
          </a:p>
        </p:txBody>
      </p:sp>
      <p:sp>
        <p:nvSpPr>
          <p:cNvPr id="6" name="Footer Placeholder 5"/>
          <p:cNvSpPr>
            <a:spLocks noGrp="1"/>
          </p:cNvSpPr>
          <p:nvPr>
            <p:ph type="ftr" sz="quarter" idx="11"/>
          </p:nvPr>
        </p:nvSpPr>
        <p:spPr/>
        <p:txBody>
          <a:bodyPr/>
          <a:lstStyle/>
          <a:p>
            <a:pPr>
              <a:defRPr/>
            </a:pPr>
            <a:endParaRPr lang="en-NZ"/>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pPr>
              <a:defRPr/>
            </a:pPr>
            <a:fld id="{D20DF559-409A-442A-A88A-6365000370DF}" type="slidenum">
              <a:rPr lang="en-NZ" smtClean="0"/>
              <a:pPr>
                <a:defRPr/>
              </a:pPr>
              <a:t>‹#›</a:t>
            </a:fld>
            <a:endParaRPr lang="en-NZ"/>
          </a:p>
        </p:txBody>
      </p:sp>
    </p:spTree>
    <p:extLst>
      <p:ext uri="{BB962C8B-B14F-4D97-AF65-F5344CB8AC3E}">
        <p14:creationId xmlns:p14="http://schemas.microsoft.com/office/powerpoint/2010/main" val="2005693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fld id="{F7F20763-1725-4A1B-9822-844C425E3796}" type="datetimeFigureOut">
              <a:rPr lang="en-US" smtClean="0"/>
              <a:pPr>
                <a:defRPr/>
              </a:pPr>
              <a:t>4/30/2018</a:t>
            </a:fld>
            <a:endParaRPr lang="en-NZ"/>
          </a:p>
        </p:txBody>
      </p:sp>
      <p:sp>
        <p:nvSpPr>
          <p:cNvPr id="8" name="Footer Placeholder 7"/>
          <p:cNvSpPr>
            <a:spLocks noGrp="1"/>
          </p:cNvSpPr>
          <p:nvPr>
            <p:ph type="ftr" sz="quarter" idx="11"/>
          </p:nvPr>
        </p:nvSpPr>
        <p:spPr/>
        <p:txBody>
          <a:bodyPr/>
          <a:lstStyle/>
          <a:p>
            <a:pPr>
              <a:defRPr/>
            </a:pPr>
            <a:endParaRPr lang="en-NZ"/>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pPr>
              <a:defRPr/>
            </a:pPr>
            <a:fld id="{F4F1273E-B25E-4BF6-830E-351DEB9B194C}" type="slidenum">
              <a:rPr lang="en-NZ" smtClean="0"/>
              <a:pPr>
                <a:defRPr/>
              </a:pPr>
              <a:t>‹#›</a:t>
            </a:fld>
            <a:endParaRPr lang="en-NZ"/>
          </a:p>
        </p:txBody>
      </p:sp>
    </p:spTree>
    <p:extLst>
      <p:ext uri="{BB962C8B-B14F-4D97-AF65-F5344CB8AC3E}">
        <p14:creationId xmlns:p14="http://schemas.microsoft.com/office/powerpoint/2010/main" val="4154294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D439AA90-A3DF-4792-A09E-1432741A7169}" type="datetimeFigureOut">
              <a:rPr lang="en-US" smtClean="0"/>
              <a:pPr>
                <a:defRPr/>
              </a:pPr>
              <a:t>4/30/2018</a:t>
            </a:fld>
            <a:endParaRPr lang="en-NZ"/>
          </a:p>
        </p:txBody>
      </p:sp>
      <p:sp>
        <p:nvSpPr>
          <p:cNvPr id="4" name="Footer Placeholder 3"/>
          <p:cNvSpPr>
            <a:spLocks noGrp="1"/>
          </p:cNvSpPr>
          <p:nvPr>
            <p:ph type="ftr" sz="quarter" idx="11"/>
          </p:nvPr>
        </p:nvSpPr>
        <p:spPr/>
        <p:txBody>
          <a:bodyPr/>
          <a:lstStyle/>
          <a:p>
            <a:pPr>
              <a:defRPr/>
            </a:pPr>
            <a:endParaRPr lang="en-NZ"/>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pPr>
              <a:defRPr/>
            </a:pPr>
            <a:fld id="{08B5D74F-0BDA-484B-A790-91D2AB5947A7}" type="slidenum">
              <a:rPr lang="en-NZ" smtClean="0"/>
              <a:pPr>
                <a:defRPr/>
              </a:pPr>
              <a:t>‹#›</a:t>
            </a:fld>
            <a:endParaRPr lang="en-NZ"/>
          </a:p>
        </p:txBody>
      </p:sp>
    </p:spTree>
    <p:extLst>
      <p:ext uri="{BB962C8B-B14F-4D97-AF65-F5344CB8AC3E}">
        <p14:creationId xmlns:p14="http://schemas.microsoft.com/office/powerpoint/2010/main" val="3895840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pPr>
              <a:defRPr/>
            </a:pPr>
            <a:fld id="{FFBC492A-9A01-4A87-9706-192254CF6807}" type="datetimeFigureOut">
              <a:rPr lang="en-US" smtClean="0"/>
              <a:pPr>
                <a:defRPr/>
              </a:pPr>
              <a:t>4/30/2018</a:t>
            </a:fld>
            <a:endParaRPr lang="en-NZ"/>
          </a:p>
        </p:txBody>
      </p:sp>
      <p:sp>
        <p:nvSpPr>
          <p:cNvPr id="3" name="Footer Placeholder 2"/>
          <p:cNvSpPr>
            <a:spLocks noGrp="1"/>
          </p:cNvSpPr>
          <p:nvPr>
            <p:ph type="ftr" sz="quarter" idx="11"/>
          </p:nvPr>
        </p:nvSpPr>
        <p:spPr/>
        <p:txBody>
          <a:bodyPr/>
          <a:lstStyle/>
          <a:p>
            <a:pPr>
              <a:defRPr/>
            </a:pPr>
            <a:endParaRPr lang="en-NZ"/>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6E1E5B6A-3487-4F5A-9359-8EBB59055AF7}" type="slidenum">
              <a:rPr lang="en-NZ" smtClean="0"/>
              <a:pPr>
                <a:defRPr/>
              </a:pPr>
              <a:t>‹#›</a:t>
            </a:fld>
            <a:endParaRPr lang="en-NZ"/>
          </a:p>
        </p:txBody>
      </p:sp>
    </p:spTree>
    <p:extLst>
      <p:ext uri="{BB962C8B-B14F-4D97-AF65-F5344CB8AC3E}">
        <p14:creationId xmlns:p14="http://schemas.microsoft.com/office/powerpoint/2010/main" val="2903027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23FC879A-EA1C-4E4D-9C7E-787E15EC522D}" type="datetimeFigureOut">
              <a:rPr lang="en-US" smtClean="0"/>
              <a:pPr>
                <a:defRPr/>
              </a:pPr>
              <a:t>4/30/2018</a:t>
            </a:fld>
            <a:endParaRPr lang="en-NZ"/>
          </a:p>
        </p:txBody>
      </p:sp>
      <p:sp>
        <p:nvSpPr>
          <p:cNvPr id="6" name="Footer Placeholder 5"/>
          <p:cNvSpPr>
            <a:spLocks noGrp="1"/>
          </p:cNvSpPr>
          <p:nvPr>
            <p:ph type="ftr" sz="quarter" idx="11"/>
          </p:nvPr>
        </p:nvSpPr>
        <p:spPr/>
        <p:txBody>
          <a:bodyPr/>
          <a:lstStyle/>
          <a:p>
            <a:pPr>
              <a:defRPr/>
            </a:pPr>
            <a:endParaRPr lang="en-NZ"/>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78D506DC-84A4-427D-8A7D-E3DE42DEB988}" type="slidenum">
              <a:rPr lang="en-NZ" smtClean="0"/>
              <a:pPr>
                <a:defRPr/>
              </a:pPr>
              <a:t>‹#›</a:t>
            </a:fld>
            <a:endParaRPr lang="en-NZ"/>
          </a:p>
        </p:txBody>
      </p:sp>
    </p:spTree>
    <p:extLst>
      <p:ext uri="{BB962C8B-B14F-4D97-AF65-F5344CB8AC3E}">
        <p14:creationId xmlns:p14="http://schemas.microsoft.com/office/powerpoint/2010/main" val="2701482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3914A078-84E1-431E-BCF7-8E6F0966F832}" type="datetimeFigureOut">
              <a:rPr lang="en-US" smtClean="0"/>
              <a:pPr>
                <a:defRPr/>
              </a:pPr>
              <a:t>4/30/2018</a:t>
            </a:fld>
            <a:endParaRPr lang="en-NZ"/>
          </a:p>
        </p:txBody>
      </p:sp>
      <p:sp>
        <p:nvSpPr>
          <p:cNvPr id="6" name="Footer Placeholder 5"/>
          <p:cNvSpPr>
            <a:spLocks noGrp="1"/>
          </p:cNvSpPr>
          <p:nvPr>
            <p:ph type="ftr" sz="quarter" idx="11"/>
          </p:nvPr>
        </p:nvSpPr>
        <p:spPr/>
        <p:txBody>
          <a:bodyPr/>
          <a:lstStyle/>
          <a:p>
            <a:pPr>
              <a:defRPr/>
            </a:pPr>
            <a:endParaRPr lang="en-NZ"/>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pPr>
              <a:defRPr/>
            </a:pPr>
            <a:fld id="{AB95B205-0B36-4454-A605-C646951907CF}" type="slidenum">
              <a:rPr lang="en-NZ" smtClean="0"/>
              <a:pPr>
                <a:defRPr/>
              </a:pPr>
              <a:t>‹#›</a:t>
            </a:fld>
            <a:endParaRPr lang="en-NZ"/>
          </a:p>
        </p:txBody>
      </p:sp>
    </p:spTree>
    <p:extLst>
      <p:ext uri="{BB962C8B-B14F-4D97-AF65-F5344CB8AC3E}">
        <p14:creationId xmlns:p14="http://schemas.microsoft.com/office/powerpoint/2010/main" val="1781467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pPr>
              <a:defRPr/>
            </a:pPr>
            <a:fld id="{204EB768-14E5-4C19-8BBF-D8CE14DCB2BA}" type="datetimeFigureOut">
              <a:rPr lang="en-US" smtClean="0"/>
              <a:pPr>
                <a:defRPr/>
              </a:pPr>
              <a:t>4/30/2018</a:t>
            </a:fld>
            <a:endParaRPr lang="en-NZ"/>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pPr>
              <a:defRPr/>
            </a:pPr>
            <a:endParaRPr lang="en-NZ"/>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pPr>
              <a:defRPr/>
            </a:pPr>
            <a:fld id="{7C47653B-6479-45FA-83D4-74F0ADF9D1D2}" type="slidenum">
              <a:rPr lang="en-NZ" smtClean="0"/>
              <a:pPr>
                <a:defRPr/>
              </a:pPr>
              <a:t>‹#›</a:t>
            </a:fld>
            <a:endParaRPr lang="en-NZ"/>
          </a:p>
        </p:txBody>
      </p:sp>
    </p:spTree>
    <p:extLst>
      <p:ext uri="{BB962C8B-B14F-4D97-AF65-F5344CB8AC3E}">
        <p14:creationId xmlns:p14="http://schemas.microsoft.com/office/powerpoint/2010/main" val="805800937"/>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 id="2147483868" r:id="rId13"/>
    <p:sldLayoutId id="2147483869" r:id="rId14"/>
    <p:sldLayoutId id="2147483870" r:id="rId15"/>
    <p:sldLayoutId id="2147483871" r:id="rId16"/>
    <p:sldLayoutId id="2147483872"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lib.uidaho.edu/_vti_bin/shtml.dll/tutorial/s1_01.htm/map" TargetMode="External"/><Relationship Id="rId2" Type="http://schemas.openxmlformats.org/officeDocument/2006/relationships/hyperlink" Target="http://www.lib.uidaho.edu/tutorial/s1_01.htm"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866440" y="2226503"/>
            <a:ext cx="6657888" cy="1850569"/>
          </a:xfrm>
        </p:spPr>
        <p:txBody>
          <a:bodyPr>
            <a:normAutofit/>
          </a:bodyPr>
          <a:lstStyle/>
          <a:p>
            <a:pPr fontAlgn="auto">
              <a:spcAft>
                <a:spcPts val="0"/>
              </a:spcAft>
              <a:defRPr/>
            </a:pPr>
            <a:r>
              <a:rPr lang="en-NZ" dirty="0" smtClean="0"/>
              <a:t>The Writing Process – Research Strategies</a:t>
            </a:r>
          </a:p>
        </p:txBody>
      </p:sp>
      <p:sp>
        <p:nvSpPr>
          <p:cNvPr id="7171" name="Subtitle 2"/>
          <p:cNvSpPr>
            <a:spLocks noGrp="1"/>
          </p:cNvSpPr>
          <p:nvPr>
            <p:ph type="subTitle" idx="1"/>
          </p:nvPr>
        </p:nvSpPr>
        <p:spPr/>
        <p:txBody>
          <a:bodyPr/>
          <a:lstStyle/>
          <a:p>
            <a:pPr marR="0">
              <a:buFont typeface="Arial" charset="0"/>
              <a:buNone/>
            </a:pPr>
            <a:r>
              <a:rPr lang="en-NZ" smtClean="0"/>
              <a:t>Professional Skills</a:t>
            </a:r>
          </a:p>
          <a:p>
            <a:pPr marR="0">
              <a:buFont typeface="Arial" charset="0"/>
              <a:buNone/>
            </a:pPr>
            <a:r>
              <a:rPr lang="en-NZ" smtClean="0"/>
              <a:t>ISCG5430</a:t>
            </a:r>
            <a:endParaRPr lang="en-US" smtClean="0"/>
          </a:p>
          <a:p>
            <a:pPr marR="0">
              <a:buFont typeface="Arial" charset="0"/>
              <a:buNone/>
            </a:pPr>
            <a:endParaRPr lang="en-NZ"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NZ" dirty="0" smtClean="0"/>
              <a:t>2. Understand your topic</a:t>
            </a:r>
          </a:p>
        </p:txBody>
      </p:sp>
      <p:sp>
        <p:nvSpPr>
          <p:cNvPr id="12291" name="Content Placeholder 2"/>
          <p:cNvSpPr>
            <a:spLocks noGrp="1"/>
          </p:cNvSpPr>
          <p:nvPr>
            <p:ph idx="1"/>
          </p:nvPr>
        </p:nvSpPr>
        <p:spPr/>
        <p:txBody>
          <a:bodyPr/>
          <a:lstStyle/>
          <a:p>
            <a:r>
              <a:rPr lang="en-NZ" dirty="0" smtClean="0"/>
              <a:t>Test the main concepts or keywords in your topic by looking them up in the appropriate background sources or by using them as search terms. </a:t>
            </a:r>
          </a:p>
          <a:p>
            <a:r>
              <a:rPr lang="en-NZ" dirty="0" smtClean="0"/>
              <a:t>Too much information and too many sources then narrow your topic.</a:t>
            </a:r>
          </a:p>
          <a:p>
            <a:r>
              <a:rPr lang="en-NZ" dirty="0" smtClean="0"/>
              <a:t>Finding too little information may indicate that you need to broaden your topic. </a:t>
            </a:r>
          </a:p>
          <a:p>
            <a:endParaRPr lang="en-NZ" dirty="0" smtClean="0"/>
          </a:p>
        </p:txBody>
      </p:sp>
    </p:spTree>
    <p:extLst>
      <p:ext uri="{BB962C8B-B14F-4D97-AF65-F5344CB8AC3E}">
        <p14:creationId xmlns:p14="http://schemas.microsoft.com/office/powerpoint/2010/main" val="42789859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Clarify your understanding 1</a:t>
            </a:r>
            <a:endParaRPr lang="en-NZ" dirty="0"/>
          </a:p>
        </p:txBody>
      </p:sp>
      <p:sp>
        <p:nvSpPr>
          <p:cNvPr id="3" name="Content Placeholder 2"/>
          <p:cNvSpPr>
            <a:spLocks noGrp="1"/>
          </p:cNvSpPr>
          <p:nvPr>
            <p:ph idx="1"/>
          </p:nvPr>
        </p:nvSpPr>
        <p:spPr/>
        <p:txBody>
          <a:bodyPr/>
          <a:lstStyle/>
          <a:p>
            <a:r>
              <a:rPr lang="en-NZ" dirty="0" smtClean="0"/>
              <a:t>Do you understand all the terms used in the assignment question or topic?</a:t>
            </a:r>
          </a:p>
          <a:p>
            <a:r>
              <a:rPr lang="en-NZ" dirty="0" smtClean="0"/>
              <a:t>Can you break the topic down into parts – what are the major concepts?</a:t>
            </a:r>
          </a:p>
          <a:p>
            <a:r>
              <a:rPr lang="en-NZ" dirty="0" smtClean="0"/>
              <a:t>What do you already know about the topic?</a:t>
            </a:r>
          </a:p>
          <a:p>
            <a:r>
              <a:rPr lang="en-NZ" dirty="0" smtClean="0"/>
              <a:t>What level of detail does the assignment  require?</a:t>
            </a:r>
          </a:p>
          <a:p>
            <a:r>
              <a:rPr lang="en-NZ" dirty="0" smtClean="0"/>
              <a:t>Do you need a general discussion of the issue, an understanding of the theory and ideas or a list of facts and statistics?</a:t>
            </a:r>
            <a:endParaRPr lang="en-NZ"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Clarify your understanding </a:t>
            </a:r>
            <a:r>
              <a:rPr lang="en-NZ" dirty="0" smtClean="0"/>
              <a:t>2</a:t>
            </a:r>
            <a:endParaRPr lang="en-NZ" dirty="0"/>
          </a:p>
        </p:txBody>
      </p:sp>
      <p:sp>
        <p:nvSpPr>
          <p:cNvPr id="3" name="Content Placeholder 2"/>
          <p:cNvSpPr>
            <a:spLocks noGrp="1"/>
          </p:cNvSpPr>
          <p:nvPr>
            <p:ph idx="1"/>
          </p:nvPr>
        </p:nvSpPr>
        <p:spPr/>
        <p:txBody>
          <a:bodyPr/>
          <a:lstStyle/>
          <a:p>
            <a:r>
              <a:rPr lang="en-NZ" dirty="0" smtClean="0"/>
              <a:t>Does your topic require historical information, material form the recent past or current data.</a:t>
            </a:r>
          </a:p>
          <a:p>
            <a:r>
              <a:rPr lang="en-NZ" dirty="0" smtClean="0"/>
              <a:t>Do you need to focus on a particular country or group of people?</a:t>
            </a:r>
          </a:p>
          <a:p>
            <a:r>
              <a:rPr lang="en-NZ" dirty="0" smtClean="0"/>
              <a:t>Where can I look for material – journals, newspapers, databases?</a:t>
            </a:r>
          </a:p>
          <a:p>
            <a:r>
              <a:rPr lang="en-NZ" dirty="0" smtClean="0"/>
              <a:t>What keywords are there in the question?</a:t>
            </a:r>
          </a:p>
        </p:txBody>
      </p:sp>
    </p:spTree>
    <p:extLst>
      <p:ext uri="{BB962C8B-B14F-4D97-AF65-F5344CB8AC3E}">
        <p14:creationId xmlns:p14="http://schemas.microsoft.com/office/powerpoint/2010/main" val="40894252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NZ" dirty="0" smtClean="0"/>
              <a:t>Clarify your understanding 3</a:t>
            </a:r>
          </a:p>
        </p:txBody>
      </p:sp>
      <p:sp>
        <p:nvSpPr>
          <p:cNvPr id="3" name="Content Placeholder 2"/>
          <p:cNvSpPr>
            <a:spLocks noGrp="1"/>
          </p:cNvSpPr>
          <p:nvPr>
            <p:ph idx="1"/>
          </p:nvPr>
        </p:nvSpPr>
        <p:spPr/>
        <p:txBody>
          <a:bodyPr rtlCol="0">
            <a:normAutofit/>
          </a:bodyPr>
          <a:lstStyle/>
          <a:p>
            <a:pPr marL="274320" indent="-274320" fontAlgn="auto">
              <a:spcAft>
                <a:spcPts val="0"/>
              </a:spcAft>
              <a:buClr>
                <a:schemeClr val="accent3"/>
              </a:buClr>
              <a:buFont typeface="Arial" pitchFamily="34" charset="0"/>
              <a:buChar char="•"/>
              <a:defRPr/>
            </a:pPr>
            <a:r>
              <a:rPr lang="en-NZ" dirty="0" smtClean="0"/>
              <a:t>Does your instructor specify the number of resources you need? If not, a good standard is to have one resource for every page required. For example, ten resources for a ten page paper. </a:t>
            </a:r>
          </a:p>
          <a:p>
            <a:pPr marL="274320" indent="-274320" fontAlgn="auto">
              <a:spcAft>
                <a:spcPts val="0"/>
              </a:spcAft>
              <a:buClr>
                <a:schemeClr val="accent3"/>
              </a:buClr>
              <a:buFont typeface="Arial" pitchFamily="34" charset="0"/>
              <a:buChar char="•"/>
              <a:defRPr/>
            </a:pPr>
            <a:r>
              <a:rPr lang="en-NZ" dirty="0" smtClean="0"/>
              <a:t>Are you required to use certain types of resources? For example, are you required to use a combination of books, journal articles, and newspaper articles? </a:t>
            </a:r>
          </a:p>
          <a:p>
            <a:pPr marL="274320" indent="-274320" fontAlgn="auto">
              <a:spcAft>
                <a:spcPts val="0"/>
              </a:spcAft>
              <a:buClr>
                <a:schemeClr val="accent3"/>
              </a:buClr>
              <a:buFont typeface="Arial" pitchFamily="34" charset="0"/>
              <a:buChar char="•"/>
              <a:defRPr/>
            </a:pPr>
            <a:r>
              <a:rPr lang="en-NZ" dirty="0" smtClean="0"/>
              <a:t>Do the articles have to come from scholarly journals? </a:t>
            </a:r>
          </a:p>
          <a:p>
            <a:pPr marL="274320" indent="-274320" fontAlgn="auto">
              <a:spcAft>
                <a:spcPts val="0"/>
              </a:spcAft>
              <a:buClr>
                <a:schemeClr val="accent3"/>
              </a:buClr>
              <a:buFont typeface="Arial" pitchFamily="34" charset="0"/>
              <a:buChar char="•"/>
              <a:defRPr/>
            </a:pPr>
            <a:r>
              <a:rPr lang="en-NZ" dirty="0" smtClean="0"/>
              <a:t>Are you required to use current resources? For example, are you required to find articles or books that are less than ten years old? </a:t>
            </a:r>
          </a:p>
          <a:p>
            <a:pPr marL="274320" indent="-274320" fontAlgn="auto">
              <a:spcAft>
                <a:spcPts val="0"/>
              </a:spcAft>
              <a:buClr>
                <a:schemeClr val="accent3"/>
              </a:buClr>
              <a:buFont typeface="Arial" pitchFamily="34" charset="0"/>
              <a:buChar char="•"/>
              <a:defRPr/>
            </a:pPr>
            <a:endParaRPr lang="en-NZ"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NZ" dirty="0" smtClean="0"/>
              <a:t>3. Find the information</a:t>
            </a:r>
          </a:p>
        </p:txBody>
      </p:sp>
      <p:sp>
        <p:nvSpPr>
          <p:cNvPr id="13315" name="Content Placeholder 2"/>
          <p:cNvSpPr>
            <a:spLocks noGrp="1"/>
          </p:cNvSpPr>
          <p:nvPr>
            <p:ph idx="1"/>
          </p:nvPr>
        </p:nvSpPr>
        <p:spPr/>
        <p:txBody>
          <a:bodyPr>
            <a:normAutofit fontScale="92500"/>
          </a:bodyPr>
          <a:lstStyle/>
          <a:p>
            <a:r>
              <a:rPr lang="en-NZ" dirty="0" smtClean="0"/>
              <a:t>Books/eBooks</a:t>
            </a:r>
          </a:p>
          <a:p>
            <a:r>
              <a:rPr lang="en-NZ" dirty="0" smtClean="0"/>
              <a:t>Academic encyclopaedias, handbooks, dictionaries</a:t>
            </a:r>
          </a:p>
          <a:p>
            <a:r>
              <a:rPr lang="en-NZ" dirty="0" smtClean="0"/>
              <a:t>Books for overviews and summaries</a:t>
            </a:r>
          </a:p>
          <a:p>
            <a:r>
              <a:rPr lang="en-NZ" dirty="0" smtClean="0"/>
              <a:t>Articles from newspapers, magazines, journals</a:t>
            </a:r>
          </a:p>
          <a:p>
            <a:r>
              <a:rPr lang="en-NZ" dirty="0" smtClean="0"/>
              <a:t>On line databases</a:t>
            </a:r>
          </a:p>
          <a:p>
            <a:r>
              <a:rPr lang="en-NZ" dirty="0" smtClean="0"/>
              <a:t>Subject guides</a:t>
            </a:r>
          </a:p>
          <a:p>
            <a:r>
              <a:rPr lang="en-NZ" dirty="0" smtClean="0"/>
              <a:t>Library catalogues</a:t>
            </a:r>
          </a:p>
          <a:p>
            <a:r>
              <a:rPr lang="en-NZ" dirty="0" smtClean="0"/>
              <a:t>Websites</a:t>
            </a:r>
          </a:p>
          <a:p>
            <a:r>
              <a:rPr lang="en-NZ" dirty="0" smtClean="0"/>
              <a:t>Social media – twitter, blogs</a:t>
            </a:r>
          </a:p>
          <a:p>
            <a:endParaRPr lang="en-NZ" b="1" dirty="0" smtClean="0"/>
          </a:p>
          <a:p>
            <a:endParaRPr lang="en-NZ"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NZ" smtClean="0"/>
              <a:t>Ways of Broadening </a:t>
            </a:r>
          </a:p>
        </p:txBody>
      </p:sp>
      <p:sp>
        <p:nvSpPr>
          <p:cNvPr id="14339" name="Content Placeholder 2"/>
          <p:cNvSpPr>
            <a:spLocks noGrp="1"/>
          </p:cNvSpPr>
          <p:nvPr>
            <p:ph idx="1"/>
          </p:nvPr>
        </p:nvSpPr>
        <p:spPr/>
        <p:txBody>
          <a:bodyPr/>
          <a:lstStyle/>
          <a:p>
            <a:pPr>
              <a:buFont typeface="Arial" charset="0"/>
              <a:buNone/>
            </a:pPr>
            <a:r>
              <a:rPr lang="en-NZ" smtClean="0"/>
              <a:t>You can broaden your topic by: </a:t>
            </a:r>
          </a:p>
          <a:p>
            <a:r>
              <a:rPr lang="en-NZ" smtClean="0"/>
              <a:t>Searching related words or synonyms, for example: computing = hardware, software</a:t>
            </a:r>
          </a:p>
          <a:p>
            <a:r>
              <a:rPr lang="en-NZ" smtClean="0"/>
              <a:t>Searching keywords in different combinations, for example: education and computer industry </a:t>
            </a:r>
          </a:p>
          <a:p>
            <a:r>
              <a:rPr lang="en-NZ" smtClean="0"/>
              <a:t>Searching related periodical indexes </a:t>
            </a:r>
          </a:p>
          <a:p>
            <a:r>
              <a:rPr lang="en-NZ" smtClean="0"/>
              <a:t>Checking book or article bibliographies or footnotes for additional sources on your topic </a:t>
            </a:r>
          </a:p>
          <a:p>
            <a:endParaRPr lang="en-NZ"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NZ" smtClean="0"/>
              <a:t>Ways of Narrowing</a:t>
            </a:r>
          </a:p>
        </p:txBody>
      </p:sp>
      <p:sp>
        <p:nvSpPr>
          <p:cNvPr id="15363" name="Content Placeholder 2"/>
          <p:cNvSpPr>
            <a:spLocks noGrp="1"/>
          </p:cNvSpPr>
          <p:nvPr>
            <p:ph idx="1"/>
          </p:nvPr>
        </p:nvSpPr>
        <p:spPr/>
        <p:txBody>
          <a:bodyPr/>
          <a:lstStyle/>
          <a:p>
            <a:pPr>
              <a:buFont typeface="Arial" charset="0"/>
              <a:buNone/>
            </a:pPr>
            <a:r>
              <a:rPr lang="en-NZ" smtClean="0"/>
              <a:t>You can narrow your topic by: </a:t>
            </a:r>
          </a:p>
          <a:p>
            <a:r>
              <a:rPr lang="en-NZ" smtClean="0"/>
              <a:t>Qualifying the topic by date, by region, or by another aspect of your topic. For example: computer software companies </a:t>
            </a:r>
          </a:p>
          <a:p>
            <a:r>
              <a:rPr lang="en-NZ" smtClean="0"/>
              <a:t>Checking other sources for specific aspects of your topic. For example: Encyclopedia of American Industries </a:t>
            </a:r>
          </a:p>
          <a:p>
            <a:endParaRPr lang="en-NZ"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a:bodyPr>
          <a:lstStyle/>
          <a:p>
            <a:pPr fontAlgn="auto">
              <a:spcAft>
                <a:spcPts val="0"/>
              </a:spcAft>
              <a:defRPr/>
            </a:pPr>
            <a:r>
              <a:rPr lang="en-NZ" dirty="0" smtClean="0"/>
              <a:t>4. Organise</a:t>
            </a:r>
          </a:p>
        </p:txBody>
      </p:sp>
      <p:sp>
        <p:nvSpPr>
          <p:cNvPr id="16387" name="Content Placeholder 2"/>
          <p:cNvSpPr>
            <a:spLocks noGrp="1"/>
          </p:cNvSpPr>
          <p:nvPr>
            <p:ph idx="1"/>
          </p:nvPr>
        </p:nvSpPr>
        <p:spPr/>
        <p:txBody>
          <a:bodyPr/>
          <a:lstStyle/>
          <a:p>
            <a:r>
              <a:rPr lang="en-NZ" dirty="0" smtClean="0"/>
              <a:t>Once you have selected your topic and prepared your topic statement, you are ready to begin gathering information using various sources. </a:t>
            </a:r>
          </a:p>
          <a:p>
            <a:r>
              <a:rPr lang="en-NZ" dirty="0" smtClean="0"/>
              <a:t>Keyword searching</a:t>
            </a:r>
          </a:p>
          <a:p>
            <a:r>
              <a:rPr lang="en-NZ" dirty="0" smtClean="0"/>
              <a:t>Select the Appropriate Research Tool </a:t>
            </a:r>
          </a:p>
          <a:p>
            <a:r>
              <a:rPr lang="en-NZ" dirty="0" smtClean="0"/>
              <a:t>Truncation, Wildcards, Phrase searching</a:t>
            </a:r>
          </a:p>
          <a:p>
            <a:r>
              <a:rPr lang="en-NZ" dirty="0" smtClean="0"/>
              <a:t>Keep track of where you have researched to avoid repetition. </a:t>
            </a:r>
          </a:p>
          <a:p>
            <a:r>
              <a:rPr lang="en-NZ" dirty="0" smtClean="0"/>
              <a:t>Use the Search Matrix Template</a:t>
            </a:r>
          </a:p>
          <a:p>
            <a:pPr marL="0" indent="0">
              <a:buNone/>
            </a:pPr>
            <a:endParaRPr lang="en-NZ" dirty="0" smtClean="0"/>
          </a:p>
          <a:p>
            <a:endParaRPr lang="en-NZ" b="1"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NZ" dirty="0" smtClean="0"/>
              <a:t>5. Evaluate the material</a:t>
            </a:r>
          </a:p>
        </p:txBody>
      </p:sp>
      <p:sp>
        <p:nvSpPr>
          <p:cNvPr id="20483" name="Content Placeholder 2"/>
          <p:cNvSpPr>
            <a:spLocks noGrp="1"/>
          </p:cNvSpPr>
          <p:nvPr>
            <p:ph idx="1"/>
          </p:nvPr>
        </p:nvSpPr>
        <p:spPr/>
        <p:txBody>
          <a:bodyPr/>
          <a:lstStyle/>
          <a:p>
            <a:pPr marL="0" indent="0">
              <a:buNone/>
            </a:pPr>
            <a:r>
              <a:rPr lang="en-NZ" dirty="0" smtClean="0"/>
              <a:t>There are five criteria you need to consider in evaluating information sources: </a:t>
            </a:r>
          </a:p>
          <a:p>
            <a:r>
              <a:rPr lang="en-NZ" b="1" dirty="0" smtClean="0"/>
              <a:t>1. Authority</a:t>
            </a:r>
            <a:r>
              <a:rPr lang="en-NZ" dirty="0" smtClean="0"/>
              <a:t> </a:t>
            </a:r>
          </a:p>
          <a:p>
            <a:r>
              <a:rPr lang="en-NZ" b="1" dirty="0" smtClean="0"/>
              <a:t>2. Accuracy </a:t>
            </a:r>
            <a:endParaRPr lang="en-NZ" dirty="0" smtClean="0"/>
          </a:p>
          <a:p>
            <a:r>
              <a:rPr lang="en-NZ" b="1" dirty="0" smtClean="0"/>
              <a:t>3. Objectivity</a:t>
            </a:r>
            <a:r>
              <a:rPr lang="en-NZ" dirty="0" smtClean="0"/>
              <a:t> </a:t>
            </a:r>
          </a:p>
          <a:p>
            <a:r>
              <a:rPr lang="en-NZ" b="1" dirty="0" smtClean="0"/>
              <a:t>4. Currency </a:t>
            </a:r>
            <a:endParaRPr lang="en-NZ" dirty="0" smtClean="0"/>
          </a:p>
          <a:p>
            <a:r>
              <a:rPr lang="en-NZ" b="1" dirty="0" smtClean="0"/>
              <a:t>5. Scope</a:t>
            </a:r>
            <a:endParaRPr lang="en-NZ" dirty="0" smtClean="0"/>
          </a:p>
          <a:p>
            <a:endParaRPr lang="en-NZ" dirty="0" smtClean="0"/>
          </a:p>
          <a:p>
            <a:pPr marL="0" indent="0">
              <a:buNone/>
            </a:pPr>
            <a:endParaRPr lang="en-NZ"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Authority</a:t>
            </a:r>
            <a:endParaRPr lang="en-NZ" dirty="0"/>
          </a:p>
        </p:txBody>
      </p:sp>
      <p:sp>
        <p:nvSpPr>
          <p:cNvPr id="3" name="Content Placeholder 2"/>
          <p:cNvSpPr>
            <a:spLocks noGrp="1"/>
          </p:cNvSpPr>
          <p:nvPr>
            <p:ph idx="1"/>
          </p:nvPr>
        </p:nvSpPr>
        <p:spPr/>
        <p:txBody>
          <a:bodyPr/>
          <a:lstStyle/>
          <a:p>
            <a:r>
              <a:rPr lang="en-NZ" dirty="0"/>
              <a:t>Are they qualified to talk about the subject?</a:t>
            </a:r>
          </a:p>
          <a:p>
            <a:r>
              <a:rPr lang="en-NZ" dirty="0"/>
              <a:t>Have they written/created other material?</a:t>
            </a:r>
          </a:p>
          <a:p>
            <a:r>
              <a:rPr lang="en-NZ" dirty="0"/>
              <a:t>Who are they affiliated to? Will this affect their information?</a:t>
            </a:r>
          </a:p>
          <a:p>
            <a:endParaRPr lang="en-NZ" dirty="0"/>
          </a:p>
        </p:txBody>
      </p:sp>
    </p:spTree>
    <p:extLst>
      <p:ext uri="{BB962C8B-B14F-4D97-AF65-F5344CB8AC3E}">
        <p14:creationId xmlns:p14="http://schemas.microsoft.com/office/powerpoint/2010/main" val="22361605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Agenda</a:t>
            </a:r>
            <a:endParaRPr lang="en-NZ" dirty="0"/>
          </a:p>
        </p:txBody>
      </p:sp>
      <p:sp>
        <p:nvSpPr>
          <p:cNvPr id="3" name="Content Placeholder 2"/>
          <p:cNvSpPr>
            <a:spLocks noGrp="1"/>
          </p:cNvSpPr>
          <p:nvPr>
            <p:ph idx="1"/>
          </p:nvPr>
        </p:nvSpPr>
        <p:spPr/>
        <p:txBody>
          <a:bodyPr/>
          <a:lstStyle/>
          <a:p>
            <a:r>
              <a:rPr lang="en-NZ" dirty="0" smtClean="0"/>
              <a:t>The writing Process</a:t>
            </a:r>
          </a:p>
          <a:p>
            <a:r>
              <a:rPr lang="en-NZ" dirty="0"/>
              <a:t>Steps in the writing process</a:t>
            </a:r>
          </a:p>
          <a:p>
            <a:r>
              <a:rPr lang="en-NZ" dirty="0" smtClean="0"/>
              <a:t>Definition of a research strategy</a:t>
            </a:r>
          </a:p>
          <a:p>
            <a:pPr lvl="1"/>
            <a:r>
              <a:rPr lang="en-NZ" dirty="0" smtClean="0"/>
              <a:t>Identify</a:t>
            </a:r>
          </a:p>
          <a:p>
            <a:pPr lvl="1"/>
            <a:r>
              <a:rPr lang="en-NZ" dirty="0" smtClean="0"/>
              <a:t>Test</a:t>
            </a:r>
          </a:p>
          <a:p>
            <a:pPr lvl="1"/>
            <a:r>
              <a:rPr lang="en-NZ" dirty="0" smtClean="0"/>
              <a:t>Retrieve</a:t>
            </a:r>
          </a:p>
          <a:p>
            <a:pPr lvl="1"/>
            <a:r>
              <a:rPr lang="en-NZ" dirty="0" smtClean="0"/>
              <a:t>Evaluate</a:t>
            </a:r>
          </a:p>
          <a:p>
            <a:pPr lvl="1"/>
            <a:r>
              <a:rPr lang="en-NZ" dirty="0" smtClean="0"/>
              <a:t>Note taking</a:t>
            </a:r>
          </a:p>
          <a:p>
            <a:pPr lvl="1"/>
            <a:endParaRPr lang="en-NZ" dirty="0"/>
          </a:p>
        </p:txBody>
      </p:sp>
    </p:spTree>
    <p:extLst>
      <p:ext uri="{BB962C8B-B14F-4D97-AF65-F5344CB8AC3E}">
        <p14:creationId xmlns:p14="http://schemas.microsoft.com/office/powerpoint/2010/main" val="26702042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Accuracy</a:t>
            </a:r>
            <a:endParaRPr lang="en-NZ" dirty="0"/>
          </a:p>
        </p:txBody>
      </p:sp>
      <p:sp>
        <p:nvSpPr>
          <p:cNvPr id="3" name="Content Placeholder 2"/>
          <p:cNvSpPr>
            <a:spLocks noGrp="1"/>
          </p:cNvSpPr>
          <p:nvPr>
            <p:ph idx="1"/>
          </p:nvPr>
        </p:nvSpPr>
        <p:spPr/>
        <p:txBody>
          <a:bodyPr/>
          <a:lstStyle/>
          <a:p>
            <a:r>
              <a:rPr lang="en-NZ" dirty="0"/>
              <a:t>Are statements or facts supported? Are references or footnotes provided?</a:t>
            </a:r>
          </a:p>
          <a:p>
            <a:r>
              <a:rPr lang="en-NZ" dirty="0"/>
              <a:t>Are the sources of all statistics given? Are graphs and other figures referenced?</a:t>
            </a:r>
          </a:p>
          <a:p>
            <a:r>
              <a:rPr lang="en-NZ" dirty="0"/>
              <a:t>Is it peer-reviewed or from a reputable source?</a:t>
            </a:r>
          </a:p>
          <a:p>
            <a:r>
              <a:rPr lang="en-NZ" dirty="0"/>
              <a:t>Is the creator of the information qualified to talk about the subject?</a:t>
            </a:r>
          </a:p>
          <a:p>
            <a:endParaRPr lang="en-NZ" dirty="0"/>
          </a:p>
        </p:txBody>
      </p:sp>
    </p:spTree>
    <p:extLst>
      <p:ext uri="{BB962C8B-B14F-4D97-AF65-F5344CB8AC3E}">
        <p14:creationId xmlns:p14="http://schemas.microsoft.com/office/powerpoint/2010/main" val="847890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Objectivity</a:t>
            </a:r>
            <a:endParaRPr lang="en-NZ" dirty="0"/>
          </a:p>
        </p:txBody>
      </p:sp>
      <p:sp>
        <p:nvSpPr>
          <p:cNvPr id="3" name="Content Placeholder 2"/>
          <p:cNvSpPr>
            <a:spLocks noGrp="1"/>
          </p:cNvSpPr>
          <p:nvPr>
            <p:ph idx="1"/>
          </p:nvPr>
        </p:nvSpPr>
        <p:spPr/>
        <p:txBody>
          <a:bodyPr/>
          <a:lstStyle/>
          <a:p>
            <a:r>
              <a:rPr lang="en-NZ" dirty="0"/>
              <a:t>What goals/objectives does the </a:t>
            </a:r>
            <a:r>
              <a:rPr lang="en-NZ" dirty="0" smtClean="0"/>
              <a:t>site meet</a:t>
            </a:r>
            <a:r>
              <a:rPr lang="en-NZ" dirty="0"/>
              <a:t>?</a:t>
            </a:r>
          </a:p>
          <a:p>
            <a:r>
              <a:rPr lang="en-NZ" dirty="0" smtClean="0"/>
              <a:t>How </a:t>
            </a:r>
            <a:r>
              <a:rPr lang="en-NZ" dirty="0"/>
              <a:t>detailed is the information?</a:t>
            </a:r>
          </a:p>
          <a:p>
            <a:r>
              <a:rPr lang="en-NZ" dirty="0" smtClean="0"/>
              <a:t>Is </a:t>
            </a:r>
            <a:r>
              <a:rPr lang="en-NZ" dirty="0"/>
              <a:t>the information </a:t>
            </a:r>
            <a:r>
              <a:rPr lang="en-NZ" dirty="0" smtClean="0"/>
              <a:t>presented objectively </a:t>
            </a:r>
            <a:r>
              <a:rPr lang="en-NZ" dirty="0"/>
              <a:t>and with </a:t>
            </a:r>
            <a:r>
              <a:rPr lang="en-NZ" dirty="0" smtClean="0"/>
              <a:t>limited advertising</a:t>
            </a:r>
            <a:r>
              <a:rPr lang="en-NZ" dirty="0"/>
              <a:t>?</a:t>
            </a:r>
          </a:p>
          <a:p>
            <a:r>
              <a:rPr lang="en-NZ" dirty="0" smtClean="0"/>
              <a:t>Is </a:t>
            </a:r>
            <a:r>
              <a:rPr lang="en-NZ" dirty="0"/>
              <a:t>the sponsor of the site likely to </a:t>
            </a:r>
            <a:r>
              <a:rPr lang="en-NZ" dirty="0" smtClean="0"/>
              <a:t>have any </a:t>
            </a:r>
            <a:r>
              <a:rPr lang="en-NZ" dirty="0"/>
              <a:t>particular bias</a:t>
            </a:r>
            <a:r>
              <a:rPr lang="en-NZ" dirty="0" smtClean="0"/>
              <a:t>?</a:t>
            </a:r>
          </a:p>
          <a:p>
            <a:r>
              <a:rPr lang="en-NZ" dirty="0"/>
              <a:t>Is the content appropriate for </a:t>
            </a:r>
            <a:r>
              <a:rPr lang="en-NZ" dirty="0" smtClean="0"/>
              <a:t>the intended </a:t>
            </a:r>
            <a:r>
              <a:rPr lang="en-NZ" dirty="0"/>
              <a:t>audience?</a:t>
            </a:r>
          </a:p>
        </p:txBody>
      </p:sp>
    </p:spTree>
    <p:extLst>
      <p:ext uri="{BB962C8B-B14F-4D97-AF65-F5344CB8AC3E}">
        <p14:creationId xmlns:p14="http://schemas.microsoft.com/office/powerpoint/2010/main" val="3868057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Currency</a:t>
            </a:r>
            <a:endParaRPr lang="en-NZ" dirty="0"/>
          </a:p>
        </p:txBody>
      </p:sp>
      <p:sp>
        <p:nvSpPr>
          <p:cNvPr id="3" name="Content Placeholder 2"/>
          <p:cNvSpPr>
            <a:spLocks noGrp="1"/>
          </p:cNvSpPr>
          <p:nvPr>
            <p:ph idx="1"/>
          </p:nvPr>
        </p:nvSpPr>
        <p:spPr/>
        <p:txBody>
          <a:bodyPr/>
          <a:lstStyle/>
          <a:p>
            <a:r>
              <a:rPr lang="en-NZ" dirty="0"/>
              <a:t>When was the information published or created?</a:t>
            </a:r>
          </a:p>
          <a:p>
            <a:r>
              <a:rPr lang="en-NZ" dirty="0"/>
              <a:t>Is the information relevant, appropriate or useful for today?</a:t>
            </a:r>
          </a:p>
          <a:p>
            <a:endParaRPr lang="en-NZ" dirty="0"/>
          </a:p>
        </p:txBody>
      </p:sp>
    </p:spTree>
    <p:extLst>
      <p:ext uri="{BB962C8B-B14F-4D97-AF65-F5344CB8AC3E}">
        <p14:creationId xmlns:p14="http://schemas.microsoft.com/office/powerpoint/2010/main" val="639304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Scope</a:t>
            </a:r>
            <a:endParaRPr lang="en-NZ" dirty="0"/>
          </a:p>
        </p:txBody>
      </p:sp>
      <p:sp>
        <p:nvSpPr>
          <p:cNvPr id="3" name="Content Placeholder 2"/>
          <p:cNvSpPr>
            <a:spLocks noGrp="1"/>
          </p:cNvSpPr>
          <p:nvPr>
            <p:ph idx="1"/>
          </p:nvPr>
        </p:nvSpPr>
        <p:spPr/>
        <p:txBody>
          <a:bodyPr/>
          <a:lstStyle/>
          <a:p>
            <a:r>
              <a:rPr lang="en-NZ" dirty="0"/>
              <a:t>What sort of information is covered and what topics?</a:t>
            </a:r>
          </a:p>
          <a:p>
            <a:r>
              <a:rPr lang="en-NZ" dirty="0"/>
              <a:t>Who is it intended for? Is it aimed at primary children, tertiary students, professionals?</a:t>
            </a:r>
          </a:p>
          <a:p>
            <a:r>
              <a:rPr lang="en-NZ" dirty="0"/>
              <a:t>Is it extensive coverage or limited in some way?</a:t>
            </a:r>
          </a:p>
          <a:p>
            <a:endParaRPr lang="en-NZ" dirty="0"/>
          </a:p>
        </p:txBody>
      </p:sp>
    </p:spTree>
    <p:extLst>
      <p:ext uri="{BB962C8B-B14F-4D97-AF65-F5344CB8AC3E}">
        <p14:creationId xmlns:p14="http://schemas.microsoft.com/office/powerpoint/2010/main" val="1772298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6. Use the material</a:t>
            </a:r>
            <a:endParaRPr lang="en-NZ" dirty="0"/>
          </a:p>
        </p:txBody>
      </p:sp>
      <p:sp>
        <p:nvSpPr>
          <p:cNvPr id="3" name="Content Placeholder 2"/>
          <p:cNvSpPr>
            <a:spLocks noGrp="1"/>
          </p:cNvSpPr>
          <p:nvPr>
            <p:ph idx="1"/>
          </p:nvPr>
        </p:nvSpPr>
        <p:spPr/>
        <p:txBody>
          <a:bodyPr/>
          <a:lstStyle/>
          <a:p>
            <a:r>
              <a:rPr lang="en-NZ" dirty="0" smtClean="0"/>
              <a:t>Skills needs</a:t>
            </a:r>
          </a:p>
          <a:p>
            <a:pPr lvl="1"/>
            <a:r>
              <a:rPr lang="en-NZ" dirty="0" smtClean="0"/>
              <a:t>Reading academic writing</a:t>
            </a:r>
          </a:p>
          <a:p>
            <a:pPr lvl="1"/>
            <a:r>
              <a:rPr lang="en-NZ" dirty="0" smtClean="0"/>
              <a:t>Note taking and Paraphrasing</a:t>
            </a:r>
          </a:p>
          <a:p>
            <a:pPr lvl="1"/>
            <a:r>
              <a:rPr lang="en-NZ" dirty="0" smtClean="0"/>
              <a:t>Referencing and Citing</a:t>
            </a:r>
          </a:p>
          <a:p>
            <a:pPr lvl="1"/>
            <a:r>
              <a:rPr lang="en-NZ" dirty="0" smtClean="0"/>
              <a:t>How to write a paragraph</a:t>
            </a:r>
            <a:endParaRPr lang="en-NZ" dirty="0"/>
          </a:p>
        </p:txBody>
      </p:sp>
    </p:spTree>
    <p:extLst>
      <p:ext uri="{BB962C8B-B14F-4D97-AF65-F5344CB8AC3E}">
        <p14:creationId xmlns:p14="http://schemas.microsoft.com/office/powerpoint/2010/main" val="7524274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Summary</a:t>
            </a:r>
            <a:endParaRPr lang="en-NZ" dirty="0"/>
          </a:p>
        </p:txBody>
      </p:sp>
      <p:sp>
        <p:nvSpPr>
          <p:cNvPr id="3" name="Content Placeholder 2"/>
          <p:cNvSpPr>
            <a:spLocks noGrp="1"/>
          </p:cNvSpPr>
          <p:nvPr>
            <p:ph idx="1"/>
          </p:nvPr>
        </p:nvSpPr>
        <p:spPr/>
        <p:txBody>
          <a:bodyPr/>
          <a:lstStyle/>
          <a:p>
            <a:r>
              <a:rPr lang="en-NZ" dirty="0" smtClean="0"/>
              <a:t>What are the steps in the writing process?</a:t>
            </a:r>
          </a:p>
          <a:p>
            <a:r>
              <a:rPr lang="en-NZ" dirty="0" smtClean="0"/>
              <a:t>How can I plan to do the assignment?</a:t>
            </a:r>
          </a:p>
          <a:p>
            <a:r>
              <a:rPr lang="en-NZ" dirty="0" smtClean="0"/>
              <a:t>Can I understand the question</a:t>
            </a:r>
          </a:p>
          <a:p>
            <a:r>
              <a:rPr lang="en-NZ" dirty="0" smtClean="0"/>
              <a:t>Where can I find resources?</a:t>
            </a:r>
          </a:p>
          <a:p>
            <a:r>
              <a:rPr lang="en-NZ" dirty="0" smtClean="0"/>
              <a:t>How can I organise the information I have found</a:t>
            </a:r>
          </a:p>
          <a:p>
            <a:r>
              <a:rPr lang="en-NZ" dirty="0" smtClean="0"/>
              <a:t>What are the five criteria for evaluating information?</a:t>
            </a:r>
          </a:p>
          <a:p>
            <a:endParaRPr lang="en-NZ" dirty="0" smtClean="0"/>
          </a:p>
          <a:p>
            <a:endParaRPr lang="en-NZ" dirty="0"/>
          </a:p>
        </p:txBody>
      </p:sp>
    </p:spTree>
    <p:extLst>
      <p:ext uri="{BB962C8B-B14F-4D97-AF65-F5344CB8AC3E}">
        <p14:creationId xmlns:p14="http://schemas.microsoft.com/office/powerpoint/2010/main" val="339982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704850"/>
            <a:ext cx="8229600" cy="707926"/>
          </a:xfrm>
        </p:spPr>
        <p:txBody>
          <a:bodyPr>
            <a:normAutofit fontScale="90000"/>
          </a:bodyPr>
          <a:lstStyle/>
          <a:p>
            <a:r>
              <a:rPr lang="en-NZ" sz="4000" dirty="0" smtClean="0"/>
              <a:t>Steps Involved in the writing process</a:t>
            </a:r>
          </a:p>
        </p:txBody>
      </p:sp>
      <p:sp>
        <p:nvSpPr>
          <p:cNvPr id="3" name="Content Placeholder 2"/>
          <p:cNvSpPr>
            <a:spLocks noGrp="1"/>
          </p:cNvSpPr>
          <p:nvPr>
            <p:ph idx="1"/>
          </p:nvPr>
        </p:nvSpPr>
        <p:spPr>
          <a:xfrm>
            <a:off x="457200" y="1600200"/>
            <a:ext cx="8229600" cy="4471988"/>
          </a:xfrm>
        </p:spPr>
        <p:txBody>
          <a:bodyPr rtlCol="0">
            <a:normAutofit fontScale="55000" lnSpcReduction="20000"/>
          </a:bodyPr>
          <a:lstStyle/>
          <a:p>
            <a:pPr marL="274320" indent="-274320" fontAlgn="auto">
              <a:spcAft>
                <a:spcPts val="0"/>
              </a:spcAft>
              <a:buClr>
                <a:schemeClr val="accent3"/>
              </a:buClr>
              <a:buFont typeface="Arial" pitchFamily="34" charset="0"/>
              <a:buChar char="•"/>
              <a:defRPr/>
            </a:pPr>
            <a:endParaRPr lang="en-NZ" dirty="0"/>
          </a:p>
          <a:p>
            <a:pPr marL="274320" indent="-274320" fontAlgn="auto">
              <a:spcAft>
                <a:spcPts val="0"/>
              </a:spcAft>
              <a:buClr>
                <a:schemeClr val="accent3"/>
              </a:buClr>
              <a:buFont typeface="Arial" pitchFamily="34" charset="0"/>
              <a:buChar char="•"/>
              <a:defRPr/>
            </a:pPr>
            <a:endParaRPr lang="en-AU" dirty="0" smtClean="0"/>
          </a:p>
          <a:p>
            <a:pPr marL="274320" indent="-274320" fontAlgn="auto">
              <a:spcAft>
                <a:spcPts val="0"/>
              </a:spcAft>
              <a:buClr>
                <a:schemeClr val="accent3"/>
              </a:buClr>
              <a:buFont typeface="Arial" pitchFamily="34" charset="0"/>
              <a:buChar char="•"/>
              <a:defRPr/>
            </a:pPr>
            <a:endParaRPr lang="en-AU" dirty="0"/>
          </a:p>
          <a:p>
            <a:pPr marL="274320" indent="-274320" fontAlgn="auto">
              <a:spcAft>
                <a:spcPts val="0"/>
              </a:spcAft>
              <a:buClr>
                <a:schemeClr val="accent3"/>
              </a:buClr>
              <a:buFont typeface="Arial" pitchFamily="34" charset="0"/>
              <a:buChar char="•"/>
              <a:defRPr/>
            </a:pPr>
            <a:endParaRPr lang="en-AU" dirty="0" smtClean="0"/>
          </a:p>
          <a:p>
            <a:pPr marL="274320" indent="-274320" fontAlgn="auto">
              <a:spcAft>
                <a:spcPts val="0"/>
              </a:spcAft>
              <a:buClr>
                <a:schemeClr val="accent3"/>
              </a:buClr>
              <a:buFont typeface="Arial" pitchFamily="34" charset="0"/>
              <a:buChar char="•"/>
              <a:defRPr/>
            </a:pPr>
            <a:endParaRPr lang="en-AU" dirty="0"/>
          </a:p>
          <a:p>
            <a:pPr marL="274320" indent="-274320" fontAlgn="auto">
              <a:spcAft>
                <a:spcPts val="0"/>
              </a:spcAft>
              <a:buClr>
                <a:schemeClr val="accent3"/>
              </a:buClr>
              <a:buFont typeface="Arial" pitchFamily="34" charset="0"/>
              <a:buChar char="•"/>
              <a:defRPr/>
            </a:pPr>
            <a:endParaRPr lang="en-AU" sz="2000" dirty="0" smtClean="0"/>
          </a:p>
          <a:p>
            <a:pPr marL="274320" indent="-274320" fontAlgn="auto">
              <a:spcAft>
                <a:spcPts val="0"/>
              </a:spcAft>
              <a:buClr>
                <a:schemeClr val="accent3"/>
              </a:buClr>
              <a:buFont typeface="Arial" pitchFamily="34" charset="0"/>
              <a:buChar char="•"/>
              <a:defRPr/>
            </a:pPr>
            <a:endParaRPr lang="en-AU" sz="2000" dirty="0"/>
          </a:p>
          <a:p>
            <a:pPr marL="274320" indent="-274320" fontAlgn="auto">
              <a:spcAft>
                <a:spcPts val="0"/>
              </a:spcAft>
              <a:buClr>
                <a:schemeClr val="accent3"/>
              </a:buClr>
              <a:buFont typeface="Arial" pitchFamily="34" charset="0"/>
              <a:buChar char="•"/>
              <a:defRPr/>
            </a:pPr>
            <a:endParaRPr lang="en-AU" sz="2000" dirty="0" smtClean="0"/>
          </a:p>
          <a:p>
            <a:pPr marL="274320" indent="-274320" fontAlgn="auto">
              <a:spcAft>
                <a:spcPts val="0"/>
              </a:spcAft>
              <a:buClr>
                <a:schemeClr val="accent3"/>
              </a:buClr>
              <a:buFont typeface="Arial" pitchFamily="34" charset="0"/>
              <a:buChar char="•"/>
              <a:defRPr/>
            </a:pPr>
            <a:endParaRPr lang="en-AU" sz="2000" dirty="0" smtClean="0"/>
          </a:p>
          <a:p>
            <a:pPr marL="274320" indent="-274320" fontAlgn="auto">
              <a:spcAft>
                <a:spcPts val="0"/>
              </a:spcAft>
              <a:buClr>
                <a:schemeClr val="accent3"/>
              </a:buClr>
              <a:buFont typeface="Arial" pitchFamily="34" charset="0"/>
              <a:buChar char="•"/>
              <a:defRPr/>
            </a:pPr>
            <a:endParaRPr lang="en-AU" sz="2000" dirty="0"/>
          </a:p>
          <a:p>
            <a:pPr marL="274320" indent="-274320" fontAlgn="auto">
              <a:spcAft>
                <a:spcPts val="0"/>
              </a:spcAft>
              <a:buClr>
                <a:schemeClr val="accent3"/>
              </a:buClr>
              <a:buFont typeface="Arial" pitchFamily="34" charset="0"/>
              <a:buChar char="•"/>
              <a:defRPr/>
            </a:pPr>
            <a:endParaRPr lang="en-AU" sz="2000" dirty="0" smtClean="0"/>
          </a:p>
          <a:p>
            <a:pPr marL="274320" indent="-274320" fontAlgn="auto">
              <a:spcAft>
                <a:spcPts val="0"/>
              </a:spcAft>
              <a:buClr>
                <a:schemeClr val="accent3"/>
              </a:buClr>
              <a:buFont typeface="Arial" pitchFamily="34" charset="0"/>
              <a:buChar char="•"/>
              <a:defRPr/>
            </a:pPr>
            <a:endParaRPr lang="en-AU" sz="2000" dirty="0"/>
          </a:p>
          <a:p>
            <a:pPr marL="274320" indent="-274320" fontAlgn="auto">
              <a:spcAft>
                <a:spcPts val="0"/>
              </a:spcAft>
              <a:buClr>
                <a:schemeClr val="accent3"/>
              </a:buClr>
              <a:buFont typeface="Arial" pitchFamily="34" charset="0"/>
              <a:buChar char="•"/>
              <a:defRPr/>
            </a:pPr>
            <a:endParaRPr lang="en-AU" sz="2000" dirty="0" smtClean="0"/>
          </a:p>
          <a:p>
            <a:pPr marL="274320" indent="-274320" fontAlgn="auto">
              <a:spcAft>
                <a:spcPts val="0"/>
              </a:spcAft>
              <a:buClr>
                <a:schemeClr val="accent3"/>
              </a:buClr>
              <a:buFont typeface="Arial" pitchFamily="34" charset="0"/>
              <a:buChar char="•"/>
              <a:defRPr/>
            </a:pPr>
            <a:endParaRPr lang="en-AU" sz="2000" dirty="0"/>
          </a:p>
          <a:p>
            <a:pPr marL="274320" indent="-274320" fontAlgn="auto">
              <a:spcAft>
                <a:spcPts val="0"/>
              </a:spcAft>
              <a:buClr>
                <a:schemeClr val="accent3"/>
              </a:buClr>
              <a:buFont typeface="Arial" pitchFamily="34" charset="0"/>
              <a:buChar char="•"/>
              <a:defRPr/>
            </a:pPr>
            <a:endParaRPr lang="en-AU" sz="2000" dirty="0" smtClean="0"/>
          </a:p>
          <a:p>
            <a:pPr marL="274320" indent="-274320" fontAlgn="auto">
              <a:spcAft>
                <a:spcPts val="0"/>
              </a:spcAft>
              <a:buClr>
                <a:schemeClr val="accent3"/>
              </a:buClr>
              <a:buFont typeface="Arial" pitchFamily="34" charset="0"/>
              <a:buChar char="•"/>
              <a:defRPr/>
            </a:pPr>
            <a:endParaRPr lang="en-AU" sz="2000" dirty="0"/>
          </a:p>
          <a:p>
            <a:pPr marL="274320" indent="-274320" fontAlgn="auto">
              <a:spcAft>
                <a:spcPts val="0"/>
              </a:spcAft>
              <a:buClr>
                <a:schemeClr val="accent3"/>
              </a:buClr>
              <a:buFont typeface="Arial" pitchFamily="34" charset="0"/>
              <a:buChar char="•"/>
              <a:defRPr/>
            </a:pPr>
            <a:r>
              <a:rPr lang="en-AU" sz="2000" dirty="0" smtClean="0"/>
              <a:t>Source</a:t>
            </a:r>
            <a:r>
              <a:rPr lang="en-AU" sz="2000" dirty="0"/>
              <a:t>: </a:t>
            </a:r>
            <a:r>
              <a:rPr lang="en-AU" sz="2000" u="sng" dirty="0">
                <a:hlinkClick r:id="rId2"/>
              </a:rPr>
              <a:t>http://www.lib.uidaho.edu/tutorial/s1_01.htm</a:t>
            </a:r>
            <a:endParaRPr lang="en-NZ" sz="2000" dirty="0"/>
          </a:p>
          <a:p>
            <a:pPr marL="274320" indent="-274320" fontAlgn="auto">
              <a:spcAft>
                <a:spcPts val="0"/>
              </a:spcAft>
              <a:buClr>
                <a:schemeClr val="accent3"/>
              </a:buClr>
              <a:buFont typeface="Arial" pitchFamily="34" charset="0"/>
              <a:buChar char="•"/>
              <a:defRPr/>
            </a:pPr>
            <a:endParaRPr lang="en-NZ" dirty="0"/>
          </a:p>
        </p:txBody>
      </p:sp>
      <p:pic>
        <p:nvPicPr>
          <p:cNvPr id="9220" name="Picture 3" descr="mainmap.GIF (23428 bytes)">
            <a:hlinkClick r:id="rId3"/>
          </p:cNvPr>
          <p:cNvPicPr>
            <a:picLocks noChangeAspect="1" noChangeArrowheads="1"/>
          </p:cNvPicPr>
          <p:nvPr/>
        </p:nvPicPr>
        <p:blipFill>
          <a:blip r:embed="rId4"/>
          <a:srcRect/>
          <a:stretch>
            <a:fillRect/>
          </a:stretch>
        </p:blipFill>
        <p:spPr bwMode="auto">
          <a:xfrm>
            <a:off x="857250" y="1928813"/>
            <a:ext cx="7429500" cy="3286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83768" y="283801"/>
            <a:ext cx="3888431" cy="6138879"/>
          </a:xfrm>
        </p:spPr>
      </p:pic>
    </p:spTree>
    <p:extLst>
      <p:ext uri="{BB962C8B-B14F-4D97-AF65-F5344CB8AC3E}">
        <p14:creationId xmlns:p14="http://schemas.microsoft.com/office/powerpoint/2010/main" val="794987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908720"/>
            <a:ext cx="8229600" cy="720080"/>
          </a:xfrm>
        </p:spPr>
        <p:txBody>
          <a:bodyPr>
            <a:normAutofit fontScale="90000"/>
          </a:bodyPr>
          <a:lstStyle/>
          <a:p>
            <a:r>
              <a:rPr lang="en-NZ" sz="4000" dirty="0" smtClean="0"/>
              <a:t>Steps involved in the writing process</a:t>
            </a:r>
          </a:p>
        </p:txBody>
      </p:sp>
      <p:sp>
        <p:nvSpPr>
          <p:cNvPr id="8195" name="Content Placeholder 2"/>
          <p:cNvSpPr>
            <a:spLocks noGrp="1"/>
          </p:cNvSpPr>
          <p:nvPr>
            <p:ph idx="1"/>
          </p:nvPr>
        </p:nvSpPr>
        <p:spPr>
          <a:xfrm>
            <a:off x="395536" y="2276872"/>
            <a:ext cx="8229600" cy="4104456"/>
          </a:xfrm>
        </p:spPr>
        <p:txBody>
          <a:bodyPr/>
          <a:lstStyle/>
          <a:p>
            <a:r>
              <a:rPr lang="en-NZ" dirty="0" smtClean="0"/>
              <a:t>1. Plan your strategy</a:t>
            </a:r>
          </a:p>
          <a:p>
            <a:r>
              <a:rPr lang="en-NZ" dirty="0"/>
              <a:t>2</a:t>
            </a:r>
            <a:r>
              <a:rPr lang="en-NZ" dirty="0" smtClean="0"/>
              <a:t>. Understand the question</a:t>
            </a:r>
          </a:p>
          <a:p>
            <a:r>
              <a:rPr lang="en-NZ" dirty="0" smtClean="0"/>
              <a:t>3. Find the information</a:t>
            </a:r>
          </a:p>
          <a:p>
            <a:r>
              <a:rPr lang="en-NZ" dirty="0" smtClean="0"/>
              <a:t>4. Organise the material</a:t>
            </a:r>
          </a:p>
          <a:p>
            <a:r>
              <a:rPr lang="en-NZ" dirty="0" smtClean="0"/>
              <a:t>5. Rate the material</a:t>
            </a:r>
          </a:p>
          <a:p>
            <a:r>
              <a:rPr lang="en-NZ" dirty="0" smtClean="0"/>
              <a:t>6. Use the material</a:t>
            </a:r>
          </a:p>
          <a:p>
            <a:r>
              <a:rPr lang="en-NZ" dirty="0" smtClean="0"/>
              <a:t>7. Write the report</a:t>
            </a:r>
          </a:p>
          <a:p>
            <a:r>
              <a:rPr lang="en-NZ" dirty="0" smtClean="0"/>
              <a:t>8. Finish</a:t>
            </a:r>
          </a:p>
          <a:p>
            <a:endParaRPr lang="en-NZ" dirty="0" smtClean="0"/>
          </a:p>
        </p:txBody>
      </p:sp>
    </p:spTree>
    <p:extLst>
      <p:ext uri="{BB962C8B-B14F-4D97-AF65-F5344CB8AC3E}">
        <p14:creationId xmlns:p14="http://schemas.microsoft.com/office/powerpoint/2010/main" val="404202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908720"/>
            <a:ext cx="8229600" cy="432048"/>
          </a:xfrm>
        </p:spPr>
        <p:txBody>
          <a:bodyPr>
            <a:normAutofit fontScale="90000"/>
          </a:bodyPr>
          <a:lstStyle/>
          <a:p>
            <a:r>
              <a:rPr lang="en-NZ" sz="4000" dirty="0" smtClean="0"/>
              <a:t>Phases in the writing process</a:t>
            </a:r>
          </a:p>
        </p:txBody>
      </p:sp>
      <p:sp>
        <p:nvSpPr>
          <p:cNvPr id="8195" name="Content Placeholder 2"/>
          <p:cNvSpPr>
            <a:spLocks noGrp="1"/>
          </p:cNvSpPr>
          <p:nvPr>
            <p:ph idx="1"/>
          </p:nvPr>
        </p:nvSpPr>
        <p:spPr>
          <a:xfrm>
            <a:off x="395536" y="2348880"/>
            <a:ext cx="8229600" cy="4392488"/>
          </a:xfrm>
        </p:spPr>
        <p:txBody>
          <a:bodyPr/>
          <a:lstStyle/>
          <a:p>
            <a:r>
              <a:rPr lang="en-NZ" dirty="0" smtClean="0"/>
              <a:t>Phase 1</a:t>
            </a:r>
          </a:p>
          <a:p>
            <a:pPr lvl="1"/>
            <a:r>
              <a:rPr lang="en-NZ" dirty="0" smtClean="0"/>
              <a:t>Plan your strategy</a:t>
            </a:r>
          </a:p>
          <a:p>
            <a:pPr lvl="1"/>
            <a:r>
              <a:rPr lang="en-NZ" dirty="0" smtClean="0"/>
              <a:t>Understand the question</a:t>
            </a:r>
          </a:p>
          <a:p>
            <a:r>
              <a:rPr lang="en-NZ" dirty="0" smtClean="0"/>
              <a:t>Phase 2</a:t>
            </a:r>
          </a:p>
          <a:p>
            <a:pPr lvl="1"/>
            <a:r>
              <a:rPr lang="en-NZ" dirty="0" smtClean="0"/>
              <a:t>Find the information</a:t>
            </a:r>
          </a:p>
          <a:p>
            <a:pPr lvl="1"/>
            <a:r>
              <a:rPr lang="en-NZ" dirty="0" smtClean="0"/>
              <a:t>Organise the material</a:t>
            </a:r>
            <a:endParaRPr lang="en-NZ" dirty="0"/>
          </a:p>
          <a:p>
            <a:pPr lvl="1"/>
            <a:r>
              <a:rPr lang="en-NZ" dirty="0" smtClean="0"/>
              <a:t>Rate the material</a:t>
            </a:r>
          </a:p>
          <a:p>
            <a:pPr lvl="1"/>
            <a:r>
              <a:rPr lang="en-NZ" dirty="0" smtClean="0"/>
              <a:t>Use the material</a:t>
            </a:r>
          </a:p>
          <a:p>
            <a:r>
              <a:rPr lang="en-NZ" dirty="0" smtClean="0"/>
              <a:t>Phase 3</a:t>
            </a:r>
          </a:p>
          <a:p>
            <a:pPr lvl="1"/>
            <a:r>
              <a:rPr lang="en-NZ" dirty="0" smtClean="0"/>
              <a:t>Write the report</a:t>
            </a:r>
          </a:p>
          <a:p>
            <a:pPr lvl="1"/>
            <a:r>
              <a:rPr lang="en-NZ" dirty="0" smtClean="0"/>
              <a:t>Finish</a:t>
            </a:r>
          </a:p>
          <a:p>
            <a:endParaRPr lang="en-NZ" dirty="0" smtClean="0"/>
          </a:p>
        </p:txBody>
      </p:sp>
    </p:spTree>
    <p:extLst>
      <p:ext uri="{BB962C8B-B14F-4D97-AF65-F5344CB8AC3E}">
        <p14:creationId xmlns:p14="http://schemas.microsoft.com/office/powerpoint/2010/main" val="32286773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Definition of research strategy</a:t>
            </a:r>
            <a:endParaRPr lang="en-NZ" dirty="0"/>
          </a:p>
        </p:txBody>
      </p:sp>
      <p:sp>
        <p:nvSpPr>
          <p:cNvPr id="3" name="Content Placeholder 2"/>
          <p:cNvSpPr>
            <a:spLocks noGrp="1"/>
          </p:cNvSpPr>
          <p:nvPr>
            <p:ph idx="1"/>
          </p:nvPr>
        </p:nvSpPr>
        <p:spPr/>
        <p:txBody>
          <a:bodyPr/>
          <a:lstStyle/>
          <a:p>
            <a:r>
              <a:rPr lang="en-NZ" dirty="0" smtClean="0"/>
              <a:t>The </a:t>
            </a:r>
            <a:r>
              <a:rPr lang="en-NZ" dirty="0"/>
              <a:t>methodology or plan followed to find information on a subject or research topic. </a:t>
            </a:r>
            <a:endParaRPr lang="en-NZ" dirty="0" smtClean="0"/>
          </a:p>
          <a:p>
            <a:pPr marL="0" indent="0">
              <a:buNone/>
            </a:pPr>
            <a:endParaRPr lang="en-NZ" sz="1800" dirty="0" smtClean="0"/>
          </a:p>
          <a:p>
            <a:pPr marL="0" indent="0">
              <a:buNone/>
            </a:pPr>
            <a:r>
              <a:rPr lang="en-NZ" sz="1800" dirty="0" smtClean="0"/>
              <a:t>Source: http</a:t>
            </a:r>
            <a:r>
              <a:rPr lang="en-NZ" sz="1800" dirty="0"/>
              <a:t>://www.termwiki.com/EN:research_strategy</a:t>
            </a:r>
          </a:p>
          <a:p>
            <a:endParaRPr lang="en-NZ" dirty="0"/>
          </a:p>
        </p:txBody>
      </p:sp>
    </p:spTree>
    <p:extLst>
      <p:ext uri="{BB962C8B-B14F-4D97-AF65-F5344CB8AC3E}">
        <p14:creationId xmlns:p14="http://schemas.microsoft.com/office/powerpoint/2010/main" val="22488947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476672"/>
            <a:ext cx="8229600" cy="1656184"/>
          </a:xfrm>
        </p:spPr>
        <p:txBody>
          <a:bodyPr/>
          <a:lstStyle/>
          <a:p>
            <a:r>
              <a:rPr lang="en-NZ" dirty="0" smtClean="0"/>
              <a:t>1. Plan your strategy</a:t>
            </a:r>
          </a:p>
        </p:txBody>
      </p:sp>
      <p:sp>
        <p:nvSpPr>
          <p:cNvPr id="10243" name="Content Placeholder 2"/>
          <p:cNvSpPr>
            <a:spLocks noGrp="1"/>
          </p:cNvSpPr>
          <p:nvPr>
            <p:ph idx="1"/>
          </p:nvPr>
        </p:nvSpPr>
        <p:spPr>
          <a:xfrm>
            <a:off x="457200" y="2924944"/>
            <a:ext cx="8229600" cy="3399656"/>
          </a:xfrm>
        </p:spPr>
        <p:txBody>
          <a:bodyPr/>
          <a:lstStyle/>
          <a:p>
            <a:r>
              <a:rPr lang="en-NZ" dirty="0"/>
              <a:t>Prepare a timetable .</a:t>
            </a:r>
          </a:p>
          <a:p>
            <a:r>
              <a:rPr lang="en-NZ" dirty="0" smtClean="0"/>
              <a:t>State your topic as a question. </a:t>
            </a:r>
          </a:p>
          <a:p>
            <a:r>
              <a:rPr lang="en-NZ" dirty="0" smtClean="0"/>
              <a:t>Identify the main concepts and keywords in your question.</a:t>
            </a:r>
          </a:p>
          <a:p>
            <a:endParaRPr lang="en-NZ"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NZ" dirty="0" smtClean="0"/>
              <a:t>Example of Key words</a:t>
            </a:r>
          </a:p>
        </p:txBody>
      </p:sp>
      <p:sp>
        <p:nvSpPr>
          <p:cNvPr id="11267" name="Content Placeholder 2"/>
          <p:cNvSpPr>
            <a:spLocks noGrp="1"/>
          </p:cNvSpPr>
          <p:nvPr>
            <p:ph idx="1"/>
          </p:nvPr>
        </p:nvSpPr>
        <p:spPr/>
        <p:txBody>
          <a:bodyPr/>
          <a:lstStyle/>
          <a:p>
            <a:r>
              <a:rPr lang="en-NZ" smtClean="0"/>
              <a:t>If you are interested in finding out about use of computer games by tertiary students, you might pose the question, "What effect does use of computer games have on the health of college students?" </a:t>
            </a:r>
          </a:p>
          <a:p>
            <a:r>
              <a:rPr lang="en-NZ" smtClean="0"/>
              <a:t>Key words are computer games, health, and tertiary students.</a:t>
            </a:r>
          </a:p>
        </p:txBody>
      </p:sp>
    </p:spTree>
    <p:extLst>
      <p:ext uri="{BB962C8B-B14F-4D97-AF65-F5344CB8AC3E}">
        <p14:creationId xmlns:p14="http://schemas.microsoft.com/office/powerpoint/2010/main" val="6699070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510</TotalTime>
  <Words>1001</Words>
  <Application>Microsoft Office PowerPoint</Application>
  <PresentationFormat>On-screen Show (4:3)</PresentationFormat>
  <Paragraphs>151</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Century Gothic</vt:lpstr>
      <vt:lpstr>Wingdings 3</vt:lpstr>
      <vt:lpstr>Ion Boardroom</vt:lpstr>
      <vt:lpstr>The Writing Process – Research Strategies</vt:lpstr>
      <vt:lpstr>Agenda</vt:lpstr>
      <vt:lpstr>Steps Involved in the writing process</vt:lpstr>
      <vt:lpstr>PowerPoint Presentation</vt:lpstr>
      <vt:lpstr>Steps involved in the writing process</vt:lpstr>
      <vt:lpstr>Phases in the writing process</vt:lpstr>
      <vt:lpstr>Definition of research strategy</vt:lpstr>
      <vt:lpstr>1. Plan your strategy</vt:lpstr>
      <vt:lpstr>Example of Key words</vt:lpstr>
      <vt:lpstr>2. Understand your topic</vt:lpstr>
      <vt:lpstr>Clarify your understanding 1</vt:lpstr>
      <vt:lpstr>Clarify your understanding 2</vt:lpstr>
      <vt:lpstr>Clarify your understanding 3</vt:lpstr>
      <vt:lpstr>3. Find the information</vt:lpstr>
      <vt:lpstr>Ways of Broadening </vt:lpstr>
      <vt:lpstr>Ways of Narrowing</vt:lpstr>
      <vt:lpstr>4. Organise</vt:lpstr>
      <vt:lpstr>5. Evaluate the material</vt:lpstr>
      <vt:lpstr>Authority</vt:lpstr>
      <vt:lpstr>Accuracy</vt:lpstr>
      <vt:lpstr>Objectivity</vt:lpstr>
      <vt:lpstr>Currency</vt:lpstr>
      <vt:lpstr>Scope</vt:lpstr>
      <vt:lpstr>6. Use the material</vt:lpstr>
      <vt:lpstr>Summary</vt:lpstr>
    </vt:vector>
  </TitlesOfParts>
  <Company>Unitec New Zealand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Strategies</dc:title>
  <dc:creator>Gerard Lovell</dc:creator>
  <cp:lastModifiedBy>Teresa Yap</cp:lastModifiedBy>
  <cp:revision>33</cp:revision>
  <dcterms:created xsi:type="dcterms:W3CDTF">2009-08-23T00:58:56Z</dcterms:created>
  <dcterms:modified xsi:type="dcterms:W3CDTF">2018-04-29T20:59:29Z</dcterms:modified>
</cp:coreProperties>
</file>