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6"/>
  </p:notesMasterIdLst>
  <p:sldIdLst>
    <p:sldId id="281" r:id="rId2"/>
    <p:sldId id="317" r:id="rId3"/>
    <p:sldId id="270" r:id="rId4"/>
    <p:sldId id="321" r:id="rId5"/>
    <p:sldId id="309" r:id="rId6"/>
    <p:sldId id="320" r:id="rId7"/>
    <p:sldId id="310" r:id="rId8"/>
    <p:sldId id="318" r:id="rId9"/>
    <p:sldId id="311" r:id="rId10"/>
    <p:sldId id="313" r:id="rId11"/>
    <p:sldId id="298" r:id="rId12"/>
    <p:sldId id="300" r:id="rId13"/>
    <p:sldId id="305" r:id="rId14"/>
    <p:sldId id="301" r:id="rId15"/>
    <p:sldId id="304" r:id="rId16"/>
    <p:sldId id="291" r:id="rId17"/>
    <p:sldId id="259" r:id="rId18"/>
    <p:sldId id="296" r:id="rId19"/>
    <p:sldId id="288" r:id="rId20"/>
    <p:sldId id="273" r:id="rId21"/>
    <p:sldId id="276" r:id="rId22"/>
    <p:sldId id="292" r:id="rId23"/>
    <p:sldId id="293" r:id="rId24"/>
    <p:sldId id="314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7A9"/>
    <a:srgbClr val="035AA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1" autoAdjust="0"/>
    <p:restoredTop sz="93804" autoAdjust="0"/>
  </p:normalViewPr>
  <p:slideViewPr>
    <p:cSldViewPr>
      <p:cViewPr varScale="1">
        <p:scale>
          <a:sx n="60" d="100"/>
          <a:sy n="60" d="100"/>
        </p:scale>
        <p:origin x="14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2DEA7-B2AA-417F-A8A4-E6FB2AEC34DF}" type="datetimeFigureOut">
              <a:rPr lang="en-NZ" smtClean="0"/>
              <a:pPr/>
              <a:t>31/07/2022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95897-6C4A-4C2C-B4E5-FD6D63C8545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333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Informative</a:t>
            </a:r>
          </a:p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considered as the prime and common purpose. Giving data, providing explanations, describing events, introduction of products and services, forecasting of future needs fall under this category.</a:t>
            </a:r>
          </a:p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Directive</a:t>
            </a:r>
          </a:p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type of communication may take the form of an express instruction or order; it may be persuasion or advice. Whatever the form, the purpose is to get the recipient to take particular action or line of thought.</a:t>
            </a:r>
          </a:p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 result of this type of communication, it is expected that the receiver will change their </a:t>
            </a:r>
            <a:r>
              <a:rPr lang="en-NZ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behavior</a:t>
            </a:r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(that is to do something, or not do something or even do it more efficiently, etc.) Alternatively, the receiver is expected to change his/her way of thinking.</a:t>
            </a:r>
          </a:p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Expressive</a:t>
            </a:r>
          </a:p>
          <a:p>
            <a:pPr fontAlgn="base"/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purpose can be best described as the way in which one expresses his/her feelings to another. For this purpose communicators may express their praise and admiration for other people for perhaps their performance or </a:t>
            </a:r>
            <a:r>
              <a:rPr lang="en-NZ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behavior</a:t>
            </a:r>
            <a:r>
              <a:rPr lang="en-N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they may express sympathy or understanding, show dislike or even apportion blame.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3E00C-0C8F-41E4-969F-0251F115BDE2}" type="slidenum">
              <a:rPr lang="en-NZ" smtClean="0"/>
              <a:pPr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7758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111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Manford - Semester One 2007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5942013"/>
            <a:ext cx="9144000" cy="915987"/>
            <a:chOff x="-2878" y="13223"/>
            <a:chExt cx="12420" cy="1764"/>
          </a:xfrm>
        </p:grpSpPr>
        <p:pic>
          <p:nvPicPr>
            <p:cNvPr id="15" name="Picture 14" descr="footer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-2878" y="13223"/>
              <a:ext cx="12420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-2874" y="13507"/>
              <a:ext cx="12416" cy="1480"/>
            </a:xfrm>
            <a:prstGeom prst="rect">
              <a:avLst/>
            </a:prstGeom>
            <a:solidFill>
              <a:srgbClr val="6C8CC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8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ile:///E:\Videos%20for%20students\VID-20170803-WA0033-hilarious%20mobile%20phone.mp4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en-us/outlook-help/12-tips-for-better-e-mail-etiquette-HA001205410.aspx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vCmHia-nTp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2632" y="745440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en-GB" dirty="0"/>
              <a:t>Welcome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4392" y="2060848"/>
            <a:ext cx="8466080" cy="383477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buClrTx/>
              <a:buNone/>
              <a:defRPr/>
            </a:pPr>
            <a:r>
              <a:rPr kumimoji="1" lang="en-NZ" sz="2800" b="1" dirty="0"/>
              <a:t>ISCG5430  Professional Skills for IT Practitioners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None/>
              <a:defRPr/>
            </a:pPr>
            <a:endParaRPr kumimoji="1" lang="en-NZ" sz="2800" b="1" dirty="0"/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endParaRPr kumimoji="1" lang="en-NZ" sz="4000" b="1" dirty="0"/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kumimoji="1" lang="en-NZ" sz="2800" b="1" dirty="0"/>
              <a:t> </a:t>
            </a:r>
            <a:endParaRPr kumimoji="1" lang="en-NZ" sz="4000" b="1" dirty="0"/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kumimoji="1" lang="en-NZ" sz="2800" b="1" dirty="0"/>
              <a:t>Week 2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kumimoji="1" lang="en-NZ" sz="2800" b="1" dirty="0"/>
              <a:t>Date: August 2022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endParaRPr kumimoji="1" lang="en-NZ" sz="2800" b="1" dirty="0"/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endParaRPr kumimoji="1" lang="en-NZ" sz="2800" b="1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6021288"/>
            <a:ext cx="3384376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Updated March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Types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348880"/>
            <a:ext cx="8003232" cy="3975720"/>
          </a:xfrm>
        </p:spPr>
        <p:txBody>
          <a:bodyPr/>
          <a:lstStyle/>
          <a:p>
            <a:r>
              <a:rPr lang="en-NZ" dirty="0"/>
              <a:t>Oral Communication</a:t>
            </a:r>
          </a:p>
          <a:p>
            <a:pPr lvl="1"/>
            <a:r>
              <a:rPr lang="en-NZ" dirty="0"/>
              <a:t>Speaking &amp; Listening</a:t>
            </a:r>
          </a:p>
          <a:p>
            <a:r>
              <a:rPr lang="en-NZ" dirty="0"/>
              <a:t>Written Communication</a:t>
            </a:r>
          </a:p>
          <a:p>
            <a:pPr lvl="1"/>
            <a:r>
              <a:rPr lang="en-NZ" dirty="0"/>
              <a:t>Writing &amp; Reading</a:t>
            </a:r>
          </a:p>
          <a:p>
            <a:r>
              <a:rPr lang="en-NZ" dirty="0"/>
              <a:t>Sign Language</a:t>
            </a:r>
          </a:p>
          <a:p>
            <a:r>
              <a:rPr lang="en-NZ" dirty="0"/>
              <a:t>Electronic Communication</a:t>
            </a:r>
          </a:p>
        </p:txBody>
      </p:sp>
    </p:spTree>
    <p:extLst>
      <p:ext uri="{BB962C8B-B14F-4D97-AF65-F5344CB8AC3E}">
        <p14:creationId xmlns:p14="http://schemas.microsoft.com/office/powerpoint/2010/main" val="1451243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n-NZ" dirty="0"/>
              <a:t>Types of electronic communication</a:t>
            </a:r>
          </a:p>
        </p:txBody>
      </p:sp>
      <p:pic>
        <p:nvPicPr>
          <p:cNvPr id="1026" name="Picture 2" descr="C:\Users\glovell\Pictures\Electronic Comm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3744416" cy="294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4644008" y="2276872"/>
            <a:ext cx="3888432" cy="3168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NZ" dirty="0"/>
              <a:t>Social networking</a:t>
            </a:r>
          </a:p>
          <a:p>
            <a:pPr fontAlgn="auto">
              <a:spcAft>
                <a:spcPts val="0"/>
              </a:spcAft>
            </a:pPr>
            <a:r>
              <a:rPr lang="en-NZ" dirty="0"/>
              <a:t>Blogs</a:t>
            </a:r>
          </a:p>
          <a:p>
            <a:pPr fontAlgn="auto">
              <a:spcAft>
                <a:spcPts val="0"/>
              </a:spcAft>
            </a:pPr>
            <a:r>
              <a:rPr lang="en-NZ" dirty="0"/>
              <a:t>Instant Messaging</a:t>
            </a:r>
          </a:p>
          <a:p>
            <a:pPr fontAlgn="auto">
              <a:spcAft>
                <a:spcPts val="0"/>
              </a:spcAft>
            </a:pPr>
            <a:r>
              <a:rPr lang="en-NZ" dirty="0"/>
              <a:t>Video Chat</a:t>
            </a:r>
          </a:p>
          <a:p>
            <a:pPr fontAlgn="auto">
              <a:spcAft>
                <a:spcPts val="0"/>
              </a:spcAft>
            </a:pPr>
            <a:r>
              <a:rPr lang="en-NZ" dirty="0"/>
              <a:t>Email</a:t>
            </a:r>
          </a:p>
          <a:p>
            <a:pPr fontAlgn="auto">
              <a:spcAft>
                <a:spcPts val="0"/>
              </a:spcAft>
            </a:pPr>
            <a:endParaRPr lang="en-NZ" dirty="0"/>
          </a:p>
        </p:txBody>
      </p:sp>
      <p:sp>
        <p:nvSpPr>
          <p:cNvPr id="5" name="AutoShape 5">
            <a:hlinkClick r:id="rId3" action="ppaction://hlinkfile" highlightClick="1"/>
            <a:extLst>
              <a:ext uri="{FF2B5EF4-FFF2-40B4-BE49-F238E27FC236}">
                <a16:creationId xmlns:a16="http://schemas.microsoft.com/office/drawing/2014/main" id="{ABBD5F15-72C8-4CCA-B154-EA2F8E1ED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336" y="5445224"/>
            <a:ext cx="288032" cy="288032"/>
          </a:xfrm>
          <a:prstGeom prst="actionButtonForwardNex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8630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37429"/>
          </a:xfrm>
        </p:spPr>
        <p:txBody>
          <a:bodyPr/>
          <a:lstStyle/>
          <a:p>
            <a:r>
              <a:rPr lang="en-NZ" dirty="0"/>
              <a:t>Social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Social Networks </a:t>
            </a:r>
            <a:r>
              <a:rPr lang="en-US" dirty="0"/>
              <a:t>allow people to form communities and keep in touch with each other, share updates, follow developments in each other lives, share pictures and send messages. </a:t>
            </a:r>
          </a:p>
          <a:p>
            <a:r>
              <a:rPr lang="en-US" dirty="0"/>
              <a:t>Examples: Facebook, MySpace, LinkedIn, Twitter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581128"/>
            <a:ext cx="1282452" cy="12824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650085"/>
            <a:ext cx="1280552" cy="12805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830" y="4581128"/>
            <a:ext cx="1418466" cy="14184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597132"/>
            <a:ext cx="1266448" cy="126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02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Blogs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Blogging</a:t>
            </a:r>
            <a:r>
              <a:rPr lang="en-US" dirty="0"/>
              <a:t> is a kind of online journaling that helps people speak their mind and also keep in touch with friends and family. </a:t>
            </a:r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93305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994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6744"/>
            <a:ext cx="8229600" cy="57036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Instant messaging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4176464"/>
          </a:xfrm>
        </p:spPr>
        <p:txBody>
          <a:bodyPr>
            <a:normAutofit/>
          </a:bodyPr>
          <a:lstStyle/>
          <a:p>
            <a:r>
              <a:rPr lang="en-US" b="1" dirty="0"/>
              <a:t>Instant messaging </a:t>
            </a:r>
            <a:r>
              <a:rPr lang="en-US" dirty="0"/>
              <a:t>allows one-on-one interaction with people who could be anywhere in the world. Text based.</a:t>
            </a:r>
          </a:p>
          <a:p>
            <a:r>
              <a:rPr lang="en-US" dirty="0"/>
              <a:t>Examples: Windows live messenger, Skype messenger, Gmail chat or AOL Instant Messenger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482116"/>
            <a:ext cx="2724140" cy="197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4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4" y="1154784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Video Chat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Video Chat: </a:t>
            </a:r>
            <a:r>
              <a:rPr lang="en-US" dirty="0"/>
              <a:t>With the use of a webcam and microphone you can, not only interact with a person, you can also see with whom you are communicating. </a:t>
            </a:r>
          </a:p>
          <a:p>
            <a:r>
              <a:rPr lang="en-US" dirty="0"/>
              <a:t>Examples: Gmail, Skype or Windows Live video chat </a:t>
            </a:r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836712"/>
            <a:ext cx="155448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6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794346"/>
            <a:ext cx="8424862" cy="1006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Emails (</a:t>
            </a:r>
            <a:r>
              <a:rPr lang="en-US" sz="3100" dirty="0"/>
              <a:t>examples: </a:t>
            </a:r>
            <a:r>
              <a:rPr lang="en-US" sz="3100" dirty="0" err="1"/>
              <a:t>MSOutlook</a:t>
            </a:r>
            <a:r>
              <a:rPr lang="en-US" sz="3100" dirty="0"/>
              <a:t>, </a:t>
            </a:r>
            <a:r>
              <a:rPr lang="en-US" sz="3100" dirty="0" err="1"/>
              <a:t>gmail</a:t>
            </a:r>
            <a:r>
              <a:rPr lang="en-US" sz="3100" dirty="0"/>
              <a:t>, Hotmail…</a:t>
            </a:r>
            <a:r>
              <a:rPr lang="en-US" dirty="0"/>
              <a:t>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cs typeface="Arial" pitchFamily="34" charset="0"/>
              </a:rPr>
              <a:t>Convenient: Email is asynchronous: phone and visit are synchronous i.e. Receiver can receive email message and respond when it suits them</a:t>
            </a:r>
          </a:p>
          <a:p>
            <a:pPr eaLnBrk="1" hangingPunct="1"/>
            <a:r>
              <a:rPr lang="en-US" dirty="0">
                <a:cs typeface="Arial" pitchFamily="34" charset="0"/>
              </a:rPr>
              <a:t>Low cost</a:t>
            </a:r>
          </a:p>
          <a:p>
            <a:pPr eaLnBrk="1" hangingPunct="1"/>
            <a:r>
              <a:rPr lang="en-US" dirty="0">
                <a:cs typeface="Arial" pitchFamily="34" charset="0"/>
              </a:rPr>
              <a:t>Keeps physical record of message being sent</a:t>
            </a:r>
          </a:p>
          <a:p>
            <a:r>
              <a:rPr lang="en-US" dirty="0">
                <a:cs typeface="Arial" pitchFamily="34" charset="0"/>
              </a:rPr>
              <a:t>Can be one-to-many as well as one-to-one message</a:t>
            </a:r>
          </a:p>
          <a:p>
            <a:pPr eaLnBrk="1" hangingPunct="1"/>
            <a:r>
              <a:rPr lang="en-US" dirty="0">
                <a:cs typeface="Arial" pitchFamily="34" charset="0"/>
              </a:rPr>
              <a:t>Can have several ‘conversations’ at same time with same or different people: keep the thread</a:t>
            </a:r>
          </a:p>
          <a:p>
            <a:pPr eaLnBrk="1" hangingPunct="1"/>
            <a:r>
              <a:rPr lang="en-US" dirty="0">
                <a:cs typeface="Arial" pitchFamily="34" charset="0"/>
              </a:rPr>
              <a:t> ….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71407"/>
            <a:ext cx="1186553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25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4704"/>
            <a:ext cx="8424862" cy="57606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Features of most Email software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800"/>
            <a:ext cx="8229600" cy="42814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dirty="0"/>
              <a:t>Send and receive messages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Send and receive attachments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Sort and search emails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Store emails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Print emails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Set an automatic reply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Junk mail handling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Address books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Proxy access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Appointments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dirty="0"/>
              <a:t>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89120"/>
          </a:xfrm>
        </p:spPr>
        <p:txBody>
          <a:bodyPr/>
          <a:lstStyle/>
          <a:p>
            <a:r>
              <a:rPr lang="en-NZ" dirty="0"/>
              <a:t>Communication requires at least two people.</a:t>
            </a:r>
          </a:p>
          <a:p>
            <a:r>
              <a:rPr lang="en-NZ" dirty="0"/>
              <a:t>Your audience is the person/persons you are communicating with.</a:t>
            </a:r>
          </a:p>
          <a:p>
            <a:r>
              <a:rPr lang="en-NZ" dirty="0"/>
              <a:t>Formal/informal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426184"/>
            <a:ext cx="8229600" cy="650336"/>
          </a:xfrm>
          <a:prstGeom prst="rect">
            <a:avLst/>
          </a:prstGeom>
        </p:spPr>
        <p:txBody>
          <a:bodyPr vert="horz" lIns="0" rIns="0" bIns="0" anchor="b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NZ" i="1" dirty="0">
                <a:solidFill>
                  <a:srgbClr val="FF0000"/>
                </a:solidFill>
              </a:rPr>
              <a:t>Beware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076520"/>
            <a:ext cx="8229600" cy="2248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NZ" dirty="0"/>
              <a:t>Electronic messages are forever</a:t>
            </a:r>
          </a:p>
          <a:p>
            <a:pPr fontAlgn="auto">
              <a:spcAft>
                <a:spcPts val="0"/>
              </a:spcAft>
            </a:pPr>
            <a:r>
              <a:rPr lang="en-NZ" dirty="0"/>
              <a:t>Computers and humour have nothing to do with each other</a:t>
            </a:r>
          </a:p>
          <a:p>
            <a:pPr fontAlgn="auto">
              <a:spcAft>
                <a:spcPts val="0"/>
              </a:spcAft>
            </a:pPr>
            <a:r>
              <a:rPr lang="en-NZ" dirty="0"/>
              <a:t>Anger, sarcasm, irony, criticism</a:t>
            </a:r>
          </a:p>
          <a:p>
            <a:pPr fontAlgn="auto">
              <a:spcAft>
                <a:spcPts val="0"/>
              </a:spcAft>
            </a:pPr>
            <a:endParaRPr lang="en-NZ" dirty="0"/>
          </a:p>
          <a:p>
            <a:pPr marL="0" indent="0" fontAlgn="auto">
              <a:spcAft>
                <a:spcPts val="0"/>
              </a:spcAft>
              <a:buNone/>
            </a:pPr>
            <a:r>
              <a:rPr lang="en-NZ" sz="1200" dirty="0"/>
              <a:t>Read: The Risks of Electronic Communication by Tom Van </a:t>
            </a:r>
            <a:r>
              <a:rPr lang="en-NZ" sz="1200" dirty="0" err="1"/>
              <a:t>Vleck</a:t>
            </a:r>
            <a:endParaRPr lang="en-NZ" sz="1200" dirty="0"/>
          </a:p>
        </p:txBody>
      </p:sp>
    </p:spTree>
    <p:extLst>
      <p:ext uri="{BB962C8B-B14F-4D97-AF65-F5344CB8AC3E}">
        <p14:creationId xmlns:p14="http://schemas.microsoft.com/office/powerpoint/2010/main" val="4009972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Improving your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/>
          <a:lstStyle/>
          <a:p>
            <a:r>
              <a:rPr lang="en-NZ" dirty="0">
                <a:cs typeface="Arial" pitchFamily="34" charset="0"/>
              </a:rPr>
              <a:t>Three ways to improve your communications:</a:t>
            </a:r>
          </a:p>
          <a:p>
            <a:pPr lvl="1"/>
            <a:r>
              <a:rPr lang="en-NZ" dirty="0">
                <a:cs typeface="Arial" pitchFamily="34" charset="0"/>
              </a:rPr>
              <a:t>Proof read, proof read and proof read again</a:t>
            </a:r>
          </a:p>
          <a:p>
            <a:r>
              <a:rPr lang="en-NZ" dirty="0">
                <a:cs typeface="Arial" pitchFamily="34" charset="0"/>
              </a:rPr>
              <a:t>Use the capability of the software: e.g. spelling and grammar check in most products</a:t>
            </a:r>
          </a:p>
          <a:p>
            <a:endParaRPr lang="en-NZ" dirty="0">
              <a:latin typeface="Arial" pitchFamily="34" charset="0"/>
              <a:cs typeface="Arial" pitchFamily="34" charset="0"/>
            </a:endParaRPr>
          </a:p>
          <a:p>
            <a:endParaRPr lang="en-NZ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2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en-GB" sz="5400" dirty="0"/>
              <a:t>Admin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46449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Attendance</a:t>
            </a:r>
          </a:p>
          <a:p>
            <a:pPr>
              <a:defRPr/>
            </a:pPr>
            <a:r>
              <a:rPr lang="en-US" dirty="0"/>
              <a:t>Assessments</a:t>
            </a:r>
          </a:p>
          <a:p>
            <a:pPr lvl="1">
              <a:defRPr/>
            </a:pPr>
            <a:r>
              <a:rPr lang="en-US" dirty="0">
                <a:solidFill>
                  <a:srgbClr val="FF0000"/>
                </a:solidFill>
              </a:rPr>
              <a:t>Assignment One = 50 marks</a:t>
            </a:r>
          </a:p>
          <a:p>
            <a:pPr lvl="2">
              <a:defRPr/>
            </a:pPr>
            <a:r>
              <a:rPr lang="en-US" dirty="0"/>
              <a:t>Task 1 (Individual) – 25 marks</a:t>
            </a:r>
          </a:p>
          <a:p>
            <a:pPr lvl="2">
              <a:defRPr/>
            </a:pPr>
            <a:r>
              <a:rPr lang="en-US" dirty="0"/>
              <a:t>Task 2 (Team) – 40 marks</a:t>
            </a:r>
          </a:p>
          <a:p>
            <a:pPr lvl="2">
              <a:defRPr/>
            </a:pPr>
            <a:r>
              <a:rPr lang="en-US" dirty="0"/>
              <a:t>Task 3 (Team) – 15 marks</a:t>
            </a:r>
          </a:p>
          <a:p>
            <a:pPr lvl="2">
              <a:defRPr/>
            </a:pPr>
            <a:r>
              <a:rPr lang="en-US" dirty="0"/>
              <a:t>Task 4 (Individual) – 20 marks</a:t>
            </a:r>
          </a:p>
          <a:p>
            <a:pPr lvl="1">
              <a:defRPr/>
            </a:pPr>
            <a:r>
              <a:rPr lang="en-US" dirty="0">
                <a:solidFill>
                  <a:srgbClr val="FF0000"/>
                </a:solidFill>
              </a:rPr>
              <a:t>Assignment Two = 50 marks</a:t>
            </a:r>
          </a:p>
          <a:p>
            <a:pPr lvl="2">
              <a:defRPr/>
            </a:pPr>
            <a:r>
              <a:rPr lang="en-US" dirty="0"/>
              <a:t>Task 1 (Team) – 12 marks</a:t>
            </a:r>
          </a:p>
          <a:p>
            <a:pPr lvl="2">
              <a:defRPr/>
            </a:pPr>
            <a:r>
              <a:rPr lang="en-US" dirty="0"/>
              <a:t>Task 2 (Team) – 46 marks</a:t>
            </a:r>
          </a:p>
          <a:p>
            <a:pPr lvl="2">
              <a:defRPr/>
            </a:pPr>
            <a:r>
              <a:rPr lang="en-US" dirty="0"/>
              <a:t>Task 3 (Team) – 42 marks</a:t>
            </a:r>
          </a:p>
          <a:p>
            <a:pPr lvl="1">
              <a:defRPr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361926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/>
              <a:t>Beware of Spell checkers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pPr eaLnBrk="1" hangingPunct="1"/>
            <a:r>
              <a:rPr lang="en-NZ" dirty="0"/>
              <a:t>Smoking is not aloud</a:t>
            </a:r>
          </a:p>
          <a:p>
            <a:pPr eaLnBrk="1" hangingPunct="1"/>
            <a:r>
              <a:rPr lang="en-NZ" dirty="0"/>
              <a:t>Michael Bales would be the best candidate.  Bales has proven himself in similar rolls.</a:t>
            </a:r>
          </a:p>
          <a:p>
            <a:r>
              <a:rPr lang="en-NZ" dirty="0"/>
              <a:t>The subject matter experts really know there stuff.</a:t>
            </a:r>
          </a:p>
          <a:p>
            <a:r>
              <a:rPr lang="en-NZ" dirty="0"/>
              <a:t>Your great!</a:t>
            </a:r>
          </a:p>
          <a:p>
            <a:r>
              <a:rPr lang="en-NZ" dirty="0"/>
              <a:t>Ill be there.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62271" y="476672"/>
            <a:ext cx="8424862" cy="857250"/>
          </a:xfrm>
        </p:spPr>
        <p:txBody>
          <a:bodyPr/>
          <a:lstStyle/>
          <a:p>
            <a:r>
              <a:rPr lang="en-NZ" dirty="0"/>
              <a:t>E-mail Structure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331639" y="1484784"/>
            <a:ext cx="7339519" cy="438912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GB" dirty="0"/>
              <a:t>Who reads the email?</a:t>
            </a:r>
          </a:p>
          <a:p>
            <a:pPr lvl="2" eaLnBrk="1" hangingPunct="1"/>
            <a:r>
              <a:rPr lang="en-GB" sz="2800" dirty="0"/>
              <a:t>From, To, CC, BC</a:t>
            </a:r>
          </a:p>
          <a:p>
            <a:pPr eaLnBrk="1" hangingPunct="1"/>
            <a:r>
              <a:rPr lang="en-NZ" dirty="0"/>
              <a:t>Subject</a:t>
            </a:r>
          </a:p>
          <a:p>
            <a:pPr eaLnBrk="1" hangingPunct="1"/>
            <a:r>
              <a:rPr lang="en-NZ" dirty="0"/>
              <a:t>Salutation</a:t>
            </a:r>
          </a:p>
          <a:p>
            <a:pPr eaLnBrk="1" hangingPunct="1"/>
            <a:r>
              <a:rPr lang="en-NZ" dirty="0"/>
              <a:t>Introduction</a:t>
            </a:r>
          </a:p>
          <a:p>
            <a:pPr eaLnBrk="1" hangingPunct="1"/>
            <a:r>
              <a:rPr lang="en-NZ" dirty="0"/>
              <a:t>Body </a:t>
            </a:r>
          </a:p>
          <a:p>
            <a:pPr eaLnBrk="1" hangingPunct="1"/>
            <a:r>
              <a:rPr lang="en-NZ" dirty="0"/>
              <a:t>Conclusion</a:t>
            </a:r>
          </a:p>
          <a:p>
            <a:r>
              <a:rPr lang="en-NZ" dirty="0"/>
              <a:t>Close</a:t>
            </a:r>
          </a:p>
          <a:p>
            <a:r>
              <a:rPr lang="en-GB" dirty="0"/>
              <a:t>Signature</a:t>
            </a:r>
          </a:p>
          <a:p>
            <a:r>
              <a:rPr lang="en-GB" dirty="0"/>
              <a:t>Auto address</a:t>
            </a:r>
          </a:p>
          <a:p>
            <a:pPr marL="0" indent="0">
              <a:buNone/>
            </a:pPr>
            <a:endParaRPr lang="en-GB" dirty="0"/>
          </a:p>
          <a:p>
            <a:pPr eaLnBrk="1" hangingPunct="1"/>
            <a:endParaRPr lang="en-NZ" dirty="0"/>
          </a:p>
          <a:p>
            <a:pPr eaLnBrk="1" hangingPunct="1"/>
            <a:endParaRPr lang="en-NZ" dirty="0"/>
          </a:p>
          <a:p>
            <a:endParaRPr lang="en-N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607" y="954025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NZ" dirty="0"/>
              <a:t>Email Etiquette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07" y="1556792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NZ" dirty="0"/>
              <a:t>Keep the thread: when to and when not to</a:t>
            </a:r>
          </a:p>
          <a:p>
            <a:r>
              <a:rPr lang="en-NZ" dirty="0"/>
              <a:t>Keep message short</a:t>
            </a:r>
          </a:p>
          <a:p>
            <a:r>
              <a:rPr lang="en-NZ" dirty="0"/>
              <a:t>Be informal not sloppy, use of abbreviations</a:t>
            </a:r>
          </a:p>
          <a:p>
            <a:r>
              <a:rPr lang="en-NZ" dirty="0"/>
              <a:t>Do not use all CAPITALS</a:t>
            </a:r>
          </a:p>
          <a:p>
            <a:r>
              <a:rPr lang="en-NZ" dirty="0"/>
              <a:t>When to CC and BCC, different opinions</a:t>
            </a:r>
          </a:p>
          <a:p>
            <a:r>
              <a:rPr lang="en-NZ" dirty="0"/>
              <a:t>Do not use email to avoid personal contact</a:t>
            </a:r>
          </a:p>
          <a:p>
            <a:r>
              <a:rPr lang="en-NZ" dirty="0"/>
              <a:t>Email isn’t private</a:t>
            </a:r>
          </a:p>
          <a:p>
            <a:r>
              <a:rPr lang="en-NZ" dirty="0"/>
              <a:t>Using group emails: when to &amp; reply all</a:t>
            </a:r>
          </a:p>
          <a:p>
            <a:r>
              <a:rPr lang="en-NZ" dirty="0"/>
              <a:t>What about your signature?</a:t>
            </a:r>
          </a:p>
          <a:p>
            <a:r>
              <a:rPr lang="en-NZ" dirty="0"/>
              <a:t>Remember tone not included, use of emoticons</a:t>
            </a:r>
          </a:p>
          <a:p>
            <a:endParaRPr lang="en-NZ" dirty="0"/>
          </a:p>
        </p:txBody>
      </p:sp>
      <p:sp>
        <p:nvSpPr>
          <p:cNvPr id="5" name="TextBox 4"/>
          <p:cNvSpPr txBox="1"/>
          <p:nvPr/>
        </p:nvSpPr>
        <p:spPr>
          <a:xfrm>
            <a:off x="64459" y="5972615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Ref: </a:t>
            </a:r>
            <a:r>
              <a:rPr lang="en-NZ" dirty="0">
                <a:hlinkClick r:id="rId2"/>
              </a:rPr>
              <a:t>http://office.microsoft.com/en-us/outlook-help/12-tips-for-better-e-mail-etiquette-HA001205410.aspx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79360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424862" cy="1006475"/>
          </a:xfrm>
        </p:spPr>
        <p:txBody>
          <a:bodyPr/>
          <a:lstStyle/>
          <a:p>
            <a:r>
              <a:rPr lang="en-NZ" dirty="0"/>
              <a:t>Email Etiquette (Continued)</a:t>
            </a: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8280400" cy="4679950"/>
          </a:xfrm>
        </p:spPr>
        <p:txBody>
          <a:bodyPr/>
          <a:lstStyle/>
          <a:p>
            <a:pPr eaLnBrk="1" hangingPunct="1"/>
            <a:r>
              <a:rPr lang="en-GB" dirty="0"/>
              <a:t>Make sure there is a subject in the Subject box</a:t>
            </a:r>
          </a:p>
          <a:p>
            <a:pPr eaLnBrk="1" hangingPunct="1"/>
            <a:r>
              <a:rPr lang="en-GB" dirty="0"/>
              <a:t>Use a consistent font</a:t>
            </a:r>
          </a:p>
          <a:p>
            <a:pPr eaLnBrk="1" hangingPunct="1"/>
            <a:r>
              <a:rPr lang="en-GB" dirty="0"/>
              <a:t>Use good formatting</a:t>
            </a:r>
          </a:p>
          <a:p>
            <a:pPr eaLnBrk="1" hangingPunct="1"/>
            <a:r>
              <a:rPr lang="en-GB" dirty="0"/>
              <a:t>Beware of ‘funny’ email addresses</a:t>
            </a:r>
          </a:p>
          <a:p>
            <a:pPr eaLnBrk="1" hangingPunct="1"/>
            <a:r>
              <a:rPr lang="en-GB" dirty="0"/>
              <a:t>Make sure you use appropriate language</a:t>
            </a:r>
          </a:p>
          <a:p>
            <a:pPr eaLnBrk="1" hangingPunct="1"/>
            <a:r>
              <a:rPr lang="en-GB" dirty="0"/>
              <a:t>Check your style, grammar and spelling</a:t>
            </a:r>
          </a:p>
          <a:p>
            <a:pPr eaLnBrk="1" hangingPunct="1"/>
            <a:endParaRPr lang="en-GB" dirty="0"/>
          </a:p>
          <a:p>
            <a:pPr lvl="1" eaLnBrk="1" hangingPunct="1"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960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Now you should be able to state</a:t>
            </a:r>
          </a:p>
          <a:p>
            <a:pPr lvl="1"/>
            <a:r>
              <a:rPr lang="en-NZ" dirty="0"/>
              <a:t>what is communication</a:t>
            </a:r>
          </a:p>
          <a:p>
            <a:pPr lvl="1"/>
            <a:r>
              <a:rPr lang="en-NZ" dirty="0"/>
              <a:t>what is electronic communication</a:t>
            </a:r>
          </a:p>
          <a:p>
            <a:pPr lvl="1"/>
            <a:r>
              <a:rPr lang="en-NZ" dirty="0"/>
              <a:t>the advantages and disadvantages of email in particular</a:t>
            </a:r>
          </a:p>
        </p:txBody>
      </p:sp>
    </p:spTree>
    <p:extLst>
      <p:ext uri="{BB962C8B-B14F-4D97-AF65-F5344CB8AC3E}">
        <p14:creationId xmlns:p14="http://schemas.microsoft.com/office/powerpoint/2010/main" val="374846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92271" y="2060848"/>
            <a:ext cx="8229600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400" dirty="0"/>
              <a:t>Sub-topics</a:t>
            </a:r>
            <a:r>
              <a:rPr lang="en-US" dirty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492896"/>
            <a:ext cx="8229600" cy="338437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Communication - definition</a:t>
            </a:r>
          </a:p>
          <a:p>
            <a:pPr eaLnBrk="1" hangingPunct="1"/>
            <a:r>
              <a:rPr lang="en-US" dirty="0"/>
              <a:t>Different types of communication</a:t>
            </a:r>
          </a:p>
          <a:p>
            <a:r>
              <a:rPr lang="en-US" dirty="0"/>
              <a:t>Different types of electronic communication</a:t>
            </a:r>
          </a:p>
          <a:p>
            <a:pPr eaLnBrk="1" hangingPunct="1"/>
            <a:r>
              <a:rPr lang="en-US" dirty="0"/>
              <a:t>Spelling &amp; Grammar</a:t>
            </a:r>
          </a:p>
          <a:p>
            <a:r>
              <a:rPr lang="en-US" dirty="0"/>
              <a:t>Email features </a:t>
            </a:r>
          </a:p>
          <a:p>
            <a:pPr eaLnBrk="1" hangingPunct="1"/>
            <a:r>
              <a:rPr lang="en-US" dirty="0"/>
              <a:t>Structure of an email</a:t>
            </a:r>
          </a:p>
          <a:p>
            <a:pPr eaLnBrk="1" hangingPunct="1"/>
            <a:r>
              <a:rPr lang="en-US" dirty="0"/>
              <a:t>Email etiquette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497186" y="1261932"/>
            <a:ext cx="8218487" cy="798916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5400" dirty="0">
                <a:solidFill>
                  <a:srgbClr val="FFC000"/>
                </a:solidFill>
              </a:rPr>
              <a:t>Communication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68313" y="463016"/>
            <a:ext cx="8218487" cy="798916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5400" dirty="0"/>
              <a:t>Today’s Topic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What is Communication?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980" y="2132856"/>
            <a:ext cx="8373491" cy="1584176"/>
          </a:xfrm>
        </p:spPr>
        <p:txBody>
          <a:bodyPr>
            <a:normAutofit fontScale="32500" lnSpcReduction="20000"/>
          </a:bodyPr>
          <a:lstStyle/>
          <a:p>
            <a:r>
              <a:rPr lang="en-NZ" sz="8600" dirty="0"/>
              <a:t>The purpose of communication is to get your message across to others clearly and unambiguously.</a:t>
            </a:r>
          </a:p>
          <a:p>
            <a:pPr marL="0" indent="0" algn="ctr">
              <a:buNone/>
            </a:pPr>
            <a:r>
              <a:rPr lang="en-NZ" sz="45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https://youtu.be/vCmHia-nTpA</a:t>
            </a:r>
            <a:endParaRPr lang="en-NZ" sz="4500" dirty="0"/>
          </a:p>
          <a:p>
            <a:pPr marL="0" indent="0">
              <a:buNone/>
            </a:pPr>
            <a:endParaRPr lang="en-NZ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611320"/>
            <a:ext cx="8229600" cy="782960"/>
          </a:xfrm>
          <a:prstGeom prst="rect">
            <a:avLst/>
          </a:prstGeom>
        </p:spPr>
        <p:txBody>
          <a:bodyPr vert="horz" lIns="0" rIns="0" bIns="0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NZ" dirty="0"/>
              <a:t>Communication Skills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1294" y="4581128"/>
            <a:ext cx="8229600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NZ" sz="2800" dirty="0"/>
              <a:t>Communication skills is the set of skills that enables a person to convey information so that it is received and understood.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04516"/>
            <a:ext cx="8229600" cy="561098"/>
          </a:xfrm>
        </p:spPr>
        <p:txBody>
          <a:bodyPr>
            <a:normAutofit fontScale="90000"/>
          </a:bodyPr>
          <a:lstStyle/>
          <a:p>
            <a:r>
              <a:rPr lang="en-NZ" dirty="0"/>
              <a:t>Communication – a pictorial view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832570" y="1817614"/>
            <a:ext cx="56197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452320" y="2393593"/>
            <a:ext cx="169168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NZ" sz="1600" b="1" dirty="0">
                <a:solidFill>
                  <a:srgbClr val="92521E"/>
                </a:solidFill>
              </a:rPr>
              <a:t>Decoding</a:t>
            </a:r>
          </a:p>
          <a:p>
            <a:endParaRPr lang="en-NZ" sz="1600" b="1" dirty="0">
              <a:solidFill>
                <a:srgbClr val="92521E"/>
              </a:solidFill>
            </a:endParaRPr>
          </a:p>
          <a:p>
            <a:r>
              <a:rPr lang="en-NZ" sz="1600" b="1" dirty="0">
                <a:solidFill>
                  <a:srgbClr val="92521E"/>
                </a:solidFill>
              </a:rPr>
              <a:t>Understanding</a:t>
            </a:r>
          </a:p>
          <a:p>
            <a:endParaRPr lang="en-NZ" sz="1600" b="1" dirty="0">
              <a:solidFill>
                <a:srgbClr val="92521E"/>
              </a:solidFill>
            </a:endParaRPr>
          </a:p>
          <a:p>
            <a:r>
              <a:rPr lang="en-NZ" sz="1600" b="1" dirty="0">
                <a:solidFill>
                  <a:srgbClr val="92521E"/>
                </a:solidFill>
              </a:rPr>
              <a:t>Encoding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812360" y="2672944"/>
            <a:ext cx="0" cy="25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817907" y="3122952"/>
            <a:ext cx="0" cy="25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2587232"/>
            <a:ext cx="1656184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NZ" sz="1600" b="1" dirty="0">
                <a:solidFill>
                  <a:srgbClr val="92521E"/>
                </a:solidFill>
              </a:rPr>
              <a:t>Encoding</a:t>
            </a:r>
          </a:p>
          <a:p>
            <a:endParaRPr lang="en-NZ" sz="1600" b="1" dirty="0">
              <a:solidFill>
                <a:srgbClr val="92521E"/>
              </a:solidFill>
            </a:endParaRPr>
          </a:p>
          <a:p>
            <a:r>
              <a:rPr lang="en-NZ" sz="1600" b="1" dirty="0">
                <a:solidFill>
                  <a:srgbClr val="92521E"/>
                </a:solidFill>
              </a:rPr>
              <a:t>Understanding</a:t>
            </a:r>
          </a:p>
          <a:p>
            <a:endParaRPr lang="en-NZ" sz="1600" b="1" dirty="0">
              <a:solidFill>
                <a:srgbClr val="92521E"/>
              </a:solidFill>
            </a:endParaRPr>
          </a:p>
          <a:p>
            <a:r>
              <a:rPr lang="en-NZ" sz="1600" b="1" dirty="0">
                <a:solidFill>
                  <a:srgbClr val="92521E"/>
                </a:solidFill>
              </a:rPr>
              <a:t>Decoding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899592" y="283492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87050" y="33749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8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ctr"/>
            <a:r>
              <a:rPr lang="en-NZ" dirty="0"/>
              <a:t>Barriers to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Class exercise – Brainstorm in groups</a:t>
            </a:r>
          </a:p>
          <a:p>
            <a:pPr>
              <a:buNone/>
            </a:pPr>
            <a:r>
              <a:rPr lang="en-NZ" dirty="0"/>
              <a:t>	Some barriers to good communication.  Consider the headings:</a:t>
            </a:r>
          </a:p>
          <a:p>
            <a:pPr lvl="1"/>
            <a:r>
              <a:rPr lang="en-NZ" dirty="0"/>
              <a:t>Physical</a:t>
            </a:r>
          </a:p>
          <a:p>
            <a:pPr lvl="1"/>
            <a:r>
              <a:rPr lang="en-NZ" dirty="0"/>
              <a:t>Gender</a:t>
            </a:r>
          </a:p>
          <a:p>
            <a:pPr lvl="1"/>
            <a:r>
              <a:rPr lang="en-NZ" dirty="0"/>
              <a:t>Age</a:t>
            </a:r>
          </a:p>
          <a:p>
            <a:pPr lvl="1"/>
            <a:r>
              <a:rPr lang="en-NZ" dirty="0"/>
              <a:t>Time</a:t>
            </a:r>
          </a:p>
          <a:p>
            <a:pPr lvl="1"/>
            <a:r>
              <a:rPr lang="en-NZ" dirty="0"/>
              <a:t>Technological Barriers</a:t>
            </a:r>
          </a:p>
          <a:p>
            <a:pPr lvl="1"/>
            <a:r>
              <a:rPr lang="en-NZ" dirty="0"/>
              <a:t>Culture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Communications - purposes</a:t>
            </a:r>
          </a:p>
        </p:txBody>
      </p:sp>
      <p:pic>
        <p:nvPicPr>
          <p:cNvPr id="7" name="Content Placeholder 6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004283"/>
            <a:ext cx="3534710" cy="4389437"/>
          </a:xfrm>
        </p:spPr>
      </p:pic>
      <p:sp>
        <p:nvSpPr>
          <p:cNvPr id="5" name="TextBox 4"/>
          <p:cNvSpPr txBox="1"/>
          <p:nvPr/>
        </p:nvSpPr>
        <p:spPr>
          <a:xfrm>
            <a:off x="0" y="640439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Ref: http://farmesk.wordpress.com/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1960" y="2276872"/>
            <a:ext cx="482453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NZ" sz="3200" dirty="0"/>
              <a:t>Communications can be…</a:t>
            </a:r>
          </a:p>
          <a:p>
            <a:pPr marL="457200" indent="-457200" fontAlgn="base">
              <a:buFont typeface="Arial" pitchFamily="34" charset="0"/>
              <a:buChar char="•"/>
            </a:pPr>
            <a:r>
              <a:rPr lang="en-NZ" sz="3200" dirty="0"/>
              <a:t>Informative</a:t>
            </a:r>
          </a:p>
          <a:p>
            <a:pPr marL="457200" indent="-457200" fontAlgn="base">
              <a:buFont typeface="Arial" pitchFamily="34" charset="0"/>
              <a:buChar char="•"/>
            </a:pPr>
            <a:r>
              <a:rPr lang="en-NZ" sz="3200" dirty="0"/>
              <a:t>Directive</a:t>
            </a:r>
          </a:p>
          <a:p>
            <a:pPr marL="457200" indent="-457200" fontAlgn="base">
              <a:buFont typeface="Arial" pitchFamily="34" charset="0"/>
              <a:buChar char="•"/>
            </a:pPr>
            <a:r>
              <a:rPr lang="en-NZ" sz="3200" dirty="0"/>
              <a:t>Expressive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7242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:\Users\tyap\AppData\Local\Microsoft\Windows\INetCache\Content.Outlook\Z428OA5D\IMG-20190308-WA000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570"/>
          <a:stretch/>
        </p:blipFill>
        <p:spPr bwMode="auto">
          <a:xfrm>
            <a:off x="539552" y="548680"/>
            <a:ext cx="7704856" cy="40100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455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/>
              <a:t>Foreign student hospitalized in China gets note from nurse who doesn’t speak English</a:t>
            </a:r>
          </a:p>
        </p:txBody>
      </p:sp>
    </p:spTree>
    <p:extLst>
      <p:ext uri="{BB962C8B-B14F-4D97-AF65-F5344CB8AC3E}">
        <p14:creationId xmlns:p14="http://schemas.microsoft.com/office/powerpoint/2010/main" val="2737202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Communication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r>
              <a:rPr lang="en-NZ" dirty="0"/>
              <a:t>Communication skills is the set of skills that enables a person to convey information so that it is </a:t>
            </a:r>
            <a:r>
              <a:rPr lang="en-NZ" dirty="0">
                <a:highlight>
                  <a:srgbClr val="FFFF00"/>
                </a:highlight>
              </a:rPr>
              <a:t>received</a:t>
            </a:r>
            <a:r>
              <a:rPr lang="en-NZ" dirty="0"/>
              <a:t> and </a:t>
            </a:r>
            <a:r>
              <a:rPr lang="en-NZ" dirty="0">
                <a:highlight>
                  <a:srgbClr val="FFFF00"/>
                </a:highlight>
              </a:rPr>
              <a:t>understood</a:t>
            </a:r>
            <a:r>
              <a:rPr lang="en-N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4831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1513</TotalTime>
  <Words>1033</Words>
  <Application>Microsoft Office PowerPoint</Application>
  <PresentationFormat>On-screen Show (4:3)</PresentationFormat>
  <Paragraphs>176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Constantia</vt:lpstr>
      <vt:lpstr>Wingdings 2</vt:lpstr>
      <vt:lpstr>Flow</vt:lpstr>
      <vt:lpstr>Welcome</vt:lpstr>
      <vt:lpstr>Admin</vt:lpstr>
      <vt:lpstr>Sub-topics </vt:lpstr>
      <vt:lpstr>What is Communication?</vt:lpstr>
      <vt:lpstr>Communication – a pictorial view</vt:lpstr>
      <vt:lpstr>Barriers to Communications</vt:lpstr>
      <vt:lpstr>Communications - purposes</vt:lpstr>
      <vt:lpstr>PowerPoint Presentation</vt:lpstr>
      <vt:lpstr>Communication Skills</vt:lpstr>
      <vt:lpstr>Types of Communication</vt:lpstr>
      <vt:lpstr>Types of electronic communication</vt:lpstr>
      <vt:lpstr>Social Networking</vt:lpstr>
      <vt:lpstr>Blogs</vt:lpstr>
      <vt:lpstr>Instant messaging</vt:lpstr>
      <vt:lpstr>Video Chat</vt:lpstr>
      <vt:lpstr>Emails (examples: MSOutlook, gmail, Hotmail…)</vt:lpstr>
      <vt:lpstr>Features of most Email software</vt:lpstr>
      <vt:lpstr>Audience</vt:lpstr>
      <vt:lpstr>Improving your communications</vt:lpstr>
      <vt:lpstr>Beware of Spell checkers</vt:lpstr>
      <vt:lpstr>E-mail Structure</vt:lpstr>
      <vt:lpstr>Email Etiquette </vt:lpstr>
      <vt:lpstr>Email Etiquette (Continued)</vt:lpstr>
      <vt:lpstr>Summary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 session 3</dc:title>
  <dc:creator>Manford</dc:creator>
  <cp:lastModifiedBy>Teresa Yap</cp:lastModifiedBy>
  <cp:revision>141</cp:revision>
  <dcterms:created xsi:type="dcterms:W3CDTF">2006-07-27T21:16:12Z</dcterms:created>
  <dcterms:modified xsi:type="dcterms:W3CDTF">2022-07-31T08:42:22Z</dcterms:modified>
</cp:coreProperties>
</file>