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2" r:id="rId4"/>
    <p:sldId id="263" r:id="rId5"/>
    <p:sldId id="258" r:id="rId6"/>
    <p:sldId id="261" r:id="rId7"/>
    <p:sldId id="259" r:id="rId8"/>
    <p:sldId id="260"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snapToObjects="1">
      <p:cViewPr varScale="1">
        <p:scale>
          <a:sx n="124" d="100"/>
          <a:sy n="124" d="100"/>
        </p:scale>
        <p:origin x="64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EE22A-5E97-204C-B1DF-A63AE402201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774541C-EAFB-3243-B32F-44CEA8E0E5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CE936B5-FB47-7D4C-BC6F-DD3C74CFDB6C}"/>
              </a:ext>
            </a:extLst>
          </p:cNvPr>
          <p:cNvSpPr>
            <a:spLocks noGrp="1"/>
          </p:cNvSpPr>
          <p:nvPr>
            <p:ph type="dt" sz="half" idx="10"/>
          </p:nvPr>
        </p:nvSpPr>
        <p:spPr/>
        <p:txBody>
          <a:bodyPr/>
          <a:lstStyle/>
          <a:p>
            <a:fld id="{F0AAAC05-9298-8B47-ADD6-C58086A965FA}" type="datetimeFigureOut">
              <a:rPr lang="en-US" smtClean="0"/>
              <a:t>6/15/20</a:t>
            </a:fld>
            <a:endParaRPr lang="en-US"/>
          </a:p>
        </p:txBody>
      </p:sp>
      <p:sp>
        <p:nvSpPr>
          <p:cNvPr id="5" name="Footer Placeholder 4">
            <a:extLst>
              <a:ext uri="{FF2B5EF4-FFF2-40B4-BE49-F238E27FC236}">
                <a16:creationId xmlns:a16="http://schemas.microsoft.com/office/drawing/2014/main" id="{31C40195-73C3-3942-AA02-419C935F58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3B6C0B-A97B-6047-929D-4E1C53654E03}"/>
              </a:ext>
            </a:extLst>
          </p:cNvPr>
          <p:cNvSpPr>
            <a:spLocks noGrp="1"/>
          </p:cNvSpPr>
          <p:nvPr>
            <p:ph type="sldNum" sz="quarter" idx="12"/>
          </p:nvPr>
        </p:nvSpPr>
        <p:spPr/>
        <p:txBody>
          <a:bodyPr/>
          <a:lstStyle/>
          <a:p>
            <a:fld id="{3264B2FD-FAE9-3D4C-93E1-6B12AEFE428C}" type="slidenum">
              <a:rPr lang="en-US" smtClean="0"/>
              <a:t>‹#›</a:t>
            </a:fld>
            <a:endParaRPr lang="en-US"/>
          </a:p>
        </p:txBody>
      </p:sp>
    </p:spTree>
    <p:extLst>
      <p:ext uri="{BB962C8B-B14F-4D97-AF65-F5344CB8AC3E}">
        <p14:creationId xmlns:p14="http://schemas.microsoft.com/office/powerpoint/2010/main" val="3312332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C07FD-DC63-ED4B-9C72-1C7C3E2724C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FFA74FE-2203-5246-90EE-1D988FB1AF8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55458B-BF00-EC4C-8FBF-689194FE82F2}"/>
              </a:ext>
            </a:extLst>
          </p:cNvPr>
          <p:cNvSpPr>
            <a:spLocks noGrp="1"/>
          </p:cNvSpPr>
          <p:nvPr>
            <p:ph type="dt" sz="half" idx="10"/>
          </p:nvPr>
        </p:nvSpPr>
        <p:spPr/>
        <p:txBody>
          <a:bodyPr/>
          <a:lstStyle/>
          <a:p>
            <a:fld id="{F0AAAC05-9298-8B47-ADD6-C58086A965FA}" type="datetimeFigureOut">
              <a:rPr lang="en-US" smtClean="0"/>
              <a:t>6/15/20</a:t>
            </a:fld>
            <a:endParaRPr lang="en-US"/>
          </a:p>
        </p:txBody>
      </p:sp>
      <p:sp>
        <p:nvSpPr>
          <p:cNvPr id="5" name="Footer Placeholder 4">
            <a:extLst>
              <a:ext uri="{FF2B5EF4-FFF2-40B4-BE49-F238E27FC236}">
                <a16:creationId xmlns:a16="http://schemas.microsoft.com/office/drawing/2014/main" id="{05EF4480-5A6C-C94D-87A4-43E3FD4DD1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305AEE-190C-9749-921A-E54DCE3E421A}"/>
              </a:ext>
            </a:extLst>
          </p:cNvPr>
          <p:cNvSpPr>
            <a:spLocks noGrp="1"/>
          </p:cNvSpPr>
          <p:nvPr>
            <p:ph type="sldNum" sz="quarter" idx="12"/>
          </p:nvPr>
        </p:nvSpPr>
        <p:spPr/>
        <p:txBody>
          <a:bodyPr/>
          <a:lstStyle/>
          <a:p>
            <a:fld id="{3264B2FD-FAE9-3D4C-93E1-6B12AEFE428C}" type="slidenum">
              <a:rPr lang="en-US" smtClean="0"/>
              <a:t>‹#›</a:t>
            </a:fld>
            <a:endParaRPr lang="en-US"/>
          </a:p>
        </p:txBody>
      </p:sp>
    </p:spTree>
    <p:extLst>
      <p:ext uri="{BB962C8B-B14F-4D97-AF65-F5344CB8AC3E}">
        <p14:creationId xmlns:p14="http://schemas.microsoft.com/office/powerpoint/2010/main" val="1361964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C870FA-B353-F34B-BF76-3F6A9FECBD9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7C6484D-ADDC-C84F-805A-F3A03ED4B3A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69EBB7-27E0-B248-98C9-72EB6A9F85B3}"/>
              </a:ext>
            </a:extLst>
          </p:cNvPr>
          <p:cNvSpPr>
            <a:spLocks noGrp="1"/>
          </p:cNvSpPr>
          <p:nvPr>
            <p:ph type="dt" sz="half" idx="10"/>
          </p:nvPr>
        </p:nvSpPr>
        <p:spPr/>
        <p:txBody>
          <a:bodyPr/>
          <a:lstStyle/>
          <a:p>
            <a:fld id="{F0AAAC05-9298-8B47-ADD6-C58086A965FA}" type="datetimeFigureOut">
              <a:rPr lang="en-US" smtClean="0"/>
              <a:t>6/15/20</a:t>
            </a:fld>
            <a:endParaRPr lang="en-US"/>
          </a:p>
        </p:txBody>
      </p:sp>
      <p:sp>
        <p:nvSpPr>
          <p:cNvPr id="5" name="Footer Placeholder 4">
            <a:extLst>
              <a:ext uri="{FF2B5EF4-FFF2-40B4-BE49-F238E27FC236}">
                <a16:creationId xmlns:a16="http://schemas.microsoft.com/office/drawing/2014/main" id="{E41E5F30-3BF7-F548-8AFC-94DF223D46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84CD0C-9227-A148-88A0-77F7B91FBA86}"/>
              </a:ext>
            </a:extLst>
          </p:cNvPr>
          <p:cNvSpPr>
            <a:spLocks noGrp="1"/>
          </p:cNvSpPr>
          <p:nvPr>
            <p:ph type="sldNum" sz="quarter" idx="12"/>
          </p:nvPr>
        </p:nvSpPr>
        <p:spPr/>
        <p:txBody>
          <a:bodyPr/>
          <a:lstStyle/>
          <a:p>
            <a:fld id="{3264B2FD-FAE9-3D4C-93E1-6B12AEFE428C}" type="slidenum">
              <a:rPr lang="en-US" smtClean="0"/>
              <a:t>‹#›</a:t>
            </a:fld>
            <a:endParaRPr lang="en-US"/>
          </a:p>
        </p:txBody>
      </p:sp>
    </p:spTree>
    <p:extLst>
      <p:ext uri="{BB962C8B-B14F-4D97-AF65-F5344CB8AC3E}">
        <p14:creationId xmlns:p14="http://schemas.microsoft.com/office/powerpoint/2010/main" val="1108067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43D34-F38B-1144-9E8F-F140A1039B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33EFF7-750B-1246-A556-25092590D15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92D666-916F-5641-8637-1C804716BABA}"/>
              </a:ext>
            </a:extLst>
          </p:cNvPr>
          <p:cNvSpPr>
            <a:spLocks noGrp="1"/>
          </p:cNvSpPr>
          <p:nvPr>
            <p:ph type="dt" sz="half" idx="10"/>
          </p:nvPr>
        </p:nvSpPr>
        <p:spPr/>
        <p:txBody>
          <a:bodyPr/>
          <a:lstStyle/>
          <a:p>
            <a:fld id="{F0AAAC05-9298-8B47-ADD6-C58086A965FA}" type="datetimeFigureOut">
              <a:rPr lang="en-US" smtClean="0"/>
              <a:t>6/15/20</a:t>
            </a:fld>
            <a:endParaRPr lang="en-US"/>
          </a:p>
        </p:txBody>
      </p:sp>
      <p:sp>
        <p:nvSpPr>
          <p:cNvPr id="5" name="Footer Placeholder 4">
            <a:extLst>
              <a:ext uri="{FF2B5EF4-FFF2-40B4-BE49-F238E27FC236}">
                <a16:creationId xmlns:a16="http://schemas.microsoft.com/office/drawing/2014/main" id="{CAFC2CA1-4D85-4B44-A0F8-EA26201277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3202F2-A6D1-7545-90CB-AE2CDB84596C}"/>
              </a:ext>
            </a:extLst>
          </p:cNvPr>
          <p:cNvSpPr>
            <a:spLocks noGrp="1"/>
          </p:cNvSpPr>
          <p:nvPr>
            <p:ph type="sldNum" sz="quarter" idx="12"/>
          </p:nvPr>
        </p:nvSpPr>
        <p:spPr/>
        <p:txBody>
          <a:bodyPr/>
          <a:lstStyle/>
          <a:p>
            <a:fld id="{3264B2FD-FAE9-3D4C-93E1-6B12AEFE428C}" type="slidenum">
              <a:rPr lang="en-US" smtClean="0"/>
              <a:t>‹#›</a:t>
            </a:fld>
            <a:endParaRPr lang="en-US"/>
          </a:p>
        </p:txBody>
      </p:sp>
    </p:spTree>
    <p:extLst>
      <p:ext uri="{BB962C8B-B14F-4D97-AF65-F5344CB8AC3E}">
        <p14:creationId xmlns:p14="http://schemas.microsoft.com/office/powerpoint/2010/main" val="3955505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B8397-3F93-8143-84BB-76EA61D3D6D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7BB092F-6E44-3546-9AF4-05CE6AF432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CF38FA2-4325-804D-8EC4-936F60668704}"/>
              </a:ext>
            </a:extLst>
          </p:cNvPr>
          <p:cNvSpPr>
            <a:spLocks noGrp="1"/>
          </p:cNvSpPr>
          <p:nvPr>
            <p:ph type="dt" sz="half" idx="10"/>
          </p:nvPr>
        </p:nvSpPr>
        <p:spPr/>
        <p:txBody>
          <a:bodyPr/>
          <a:lstStyle/>
          <a:p>
            <a:fld id="{F0AAAC05-9298-8B47-ADD6-C58086A965FA}" type="datetimeFigureOut">
              <a:rPr lang="en-US" smtClean="0"/>
              <a:t>6/15/20</a:t>
            </a:fld>
            <a:endParaRPr lang="en-US"/>
          </a:p>
        </p:txBody>
      </p:sp>
      <p:sp>
        <p:nvSpPr>
          <p:cNvPr id="5" name="Footer Placeholder 4">
            <a:extLst>
              <a:ext uri="{FF2B5EF4-FFF2-40B4-BE49-F238E27FC236}">
                <a16:creationId xmlns:a16="http://schemas.microsoft.com/office/drawing/2014/main" id="{7C45D2C3-FBF8-224C-89E2-B979F03169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72E010-07F1-8541-9D45-07125C6D1EBE}"/>
              </a:ext>
            </a:extLst>
          </p:cNvPr>
          <p:cNvSpPr>
            <a:spLocks noGrp="1"/>
          </p:cNvSpPr>
          <p:nvPr>
            <p:ph type="sldNum" sz="quarter" idx="12"/>
          </p:nvPr>
        </p:nvSpPr>
        <p:spPr/>
        <p:txBody>
          <a:bodyPr/>
          <a:lstStyle/>
          <a:p>
            <a:fld id="{3264B2FD-FAE9-3D4C-93E1-6B12AEFE428C}" type="slidenum">
              <a:rPr lang="en-US" smtClean="0"/>
              <a:t>‹#›</a:t>
            </a:fld>
            <a:endParaRPr lang="en-US"/>
          </a:p>
        </p:txBody>
      </p:sp>
    </p:spTree>
    <p:extLst>
      <p:ext uri="{BB962C8B-B14F-4D97-AF65-F5344CB8AC3E}">
        <p14:creationId xmlns:p14="http://schemas.microsoft.com/office/powerpoint/2010/main" val="2765604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D127B-D936-1D43-A80F-70C0A06431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FAC1ED-47EA-BA4A-B0A6-5A515F87C51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9887B0-BE49-8C41-AE8F-94C7F680FFE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95C70BA-B27C-4B43-8DEA-F8AFBBA0C21E}"/>
              </a:ext>
            </a:extLst>
          </p:cNvPr>
          <p:cNvSpPr>
            <a:spLocks noGrp="1"/>
          </p:cNvSpPr>
          <p:nvPr>
            <p:ph type="dt" sz="half" idx="10"/>
          </p:nvPr>
        </p:nvSpPr>
        <p:spPr/>
        <p:txBody>
          <a:bodyPr/>
          <a:lstStyle/>
          <a:p>
            <a:fld id="{F0AAAC05-9298-8B47-ADD6-C58086A965FA}" type="datetimeFigureOut">
              <a:rPr lang="en-US" smtClean="0"/>
              <a:t>6/15/20</a:t>
            </a:fld>
            <a:endParaRPr lang="en-US"/>
          </a:p>
        </p:txBody>
      </p:sp>
      <p:sp>
        <p:nvSpPr>
          <p:cNvPr id="6" name="Footer Placeholder 5">
            <a:extLst>
              <a:ext uri="{FF2B5EF4-FFF2-40B4-BE49-F238E27FC236}">
                <a16:creationId xmlns:a16="http://schemas.microsoft.com/office/drawing/2014/main" id="{0F4F5242-ED1F-5243-8E0B-F91A2D5315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D4F855-1229-4542-87DE-B17AC66AAFFE}"/>
              </a:ext>
            </a:extLst>
          </p:cNvPr>
          <p:cNvSpPr>
            <a:spLocks noGrp="1"/>
          </p:cNvSpPr>
          <p:nvPr>
            <p:ph type="sldNum" sz="quarter" idx="12"/>
          </p:nvPr>
        </p:nvSpPr>
        <p:spPr/>
        <p:txBody>
          <a:bodyPr/>
          <a:lstStyle/>
          <a:p>
            <a:fld id="{3264B2FD-FAE9-3D4C-93E1-6B12AEFE428C}" type="slidenum">
              <a:rPr lang="en-US" smtClean="0"/>
              <a:t>‹#›</a:t>
            </a:fld>
            <a:endParaRPr lang="en-US"/>
          </a:p>
        </p:txBody>
      </p:sp>
    </p:spTree>
    <p:extLst>
      <p:ext uri="{BB962C8B-B14F-4D97-AF65-F5344CB8AC3E}">
        <p14:creationId xmlns:p14="http://schemas.microsoft.com/office/powerpoint/2010/main" val="563197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52ED3-FA00-DE43-8EC3-F458202B3D8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CB5AC8D-8C7A-6D45-B21D-CE932A12F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E3065FA-EF16-544F-9C2C-0EE349A2E9E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745294C-21FA-C84C-B1A7-F013C39B83F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1FD80DB-C128-D84B-954E-3FDA0FC4F61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210A3A0-7E72-5944-8169-AB6A1E7DFDE9}"/>
              </a:ext>
            </a:extLst>
          </p:cNvPr>
          <p:cNvSpPr>
            <a:spLocks noGrp="1"/>
          </p:cNvSpPr>
          <p:nvPr>
            <p:ph type="dt" sz="half" idx="10"/>
          </p:nvPr>
        </p:nvSpPr>
        <p:spPr/>
        <p:txBody>
          <a:bodyPr/>
          <a:lstStyle/>
          <a:p>
            <a:fld id="{F0AAAC05-9298-8B47-ADD6-C58086A965FA}" type="datetimeFigureOut">
              <a:rPr lang="en-US" smtClean="0"/>
              <a:t>6/15/20</a:t>
            </a:fld>
            <a:endParaRPr lang="en-US"/>
          </a:p>
        </p:txBody>
      </p:sp>
      <p:sp>
        <p:nvSpPr>
          <p:cNvPr id="8" name="Footer Placeholder 7">
            <a:extLst>
              <a:ext uri="{FF2B5EF4-FFF2-40B4-BE49-F238E27FC236}">
                <a16:creationId xmlns:a16="http://schemas.microsoft.com/office/drawing/2014/main" id="{09C98729-4BDE-C947-BF6C-E3BDAC2E003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F6398BF-A5FB-354B-991A-58ADCE873614}"/>
              </a:ext>
            </a:extLst>
          </p:cNvPr>
          <p:cNvSpPr>
            <a:spLocks noGrp="1"/>
          </p:cNvSpPr>
          <p:nvPr>
            <p:ph type="sldNum" sz="quarter" idx="12"/>
          </p:nvPr>
        </p:nvSpPr>
        <p:spPr/>
        <p:txBody>
          <a:bodyPr/>
          <a:lstStyle/>
          <a:p>
            <a:fld id="{3264B2FD-FAE9-3D4C-93E1-6B12AEFE428C}" type="slidenum">
              <a:rPr lang="en-US" smtClean="0"/>
              <a:t>‹#›</a:t>
            </a:fld>
            <a:endParaRPr lang="en-US"/>
          </a:p>
        </p:txBody>
      </p:sp>
    </p:spTree>
    <p:extLst>
      <p:ext uri="{BB962C8B-B14F-4D97-AF65-F5344CB8AC3E}">
        <p14:creationId xmlns:p14="http://schemas.microsoft.com/office/powerpoint/2010/main" val="1166763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F06D6-9489-C049-A74D-BE690048F0B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3A9F7CC-2E94-6F41-A131-28D8DDDDD856}"/>
              </a:ext>
            </a:extLst>
          </p:cNvPr>
          <p:cNvSpPr>
            <a:spLocks noGrp="1"/>
          </p:cNvSpPr>
          <p:nvPr>
            <p:ph type="dt" sz="half" idx="10"/>
          </p:nvPr>
        </p:nvSpPr>
        <p:spPr/>
        <p:txBody>
          <a:bodyPr/>
          <a:lstStyle/>
          <a:p>
            <a:fld id="{F0AAAC05-9298-8B47-ADD6-C58086A965FA}" type="datetimeFigureOut">
              <a:rPr lang="en-US" smtClean="0"/>
              <a:t>6/15/20</a:t>
            </a:fld>
            <a:endParaRPr lang="en-US"/>
          </a:p>
        </p:txBody>
      </p:sp>
      <p:sp>
        <p:nvSpPr>
          <p:cNvPr id="4" name="Footer Placeholder 3">
            <a:extLst>
              <a:ext uri="{FF2B5EF4-FFF2-40B4-BE49-F238E27FC236}">
                <a16:creationId xmlns:a16="http://schemas.microsoft.com/office/drawing/2014/main" id="{7F1A3B6D-CE9D-264B-A626-73CC2072049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DA4317D-690B-6B41-AAD5-EA6643B778BD}"/>
              </a:ext>
            </a:extLst>
          </p:cNvPr>
          <p:cNvSpPr>
            <a:spLocks noGrp="1"/>
          </p:cNvSpPr>
          <p:nvPr>
            <p:ph type="sldNum" sz="quarter" idx="12"/>
          </p:nvPr>
        </p:nvSpPr>
        <p:spPr/>
        <p:txBody>
          <a:bodyPr/>
          <a:lstStyle/>
          <a:p>
            <a:fld id="{3264B2FD-FAE9-3D4C-93E1-6B12AEFE428C}" type="slidenum">
              <a:rPr lang="en-US" smtClean="0"/>
              <a:t>‹#›</a:t>
            </a:fld>
            <a:endParaRPr lang="en-US"/>
          </a:p>
        </p:txBody>
      </p:sp>
    </p:spTree>
    <p:extLst>
      <p:ext uri="{BB962C8B-B14F-4D97-AF65-F5344CB8AC3E}">
        <p14:creationId xmlns:p14="http://schemas.microsoft.com/office/powerpoint/2010/main" val="1018139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72A970-76A0-8C4C-A6F9-20582B64FE04}"/>
              </a:ext>
            </a:extLst>
          </p:cNvPr>
          <p:cNvSpPr>
            <a:spLocks noGrp="1"/>
          </p:cNvSpPr>
          <p:nvPr>
            <p:ph type="dt" sz="half" idx="10"/>
          </p:nvPr>
        </p:nvSpPr>
        <p:spPr/>
        <p:txBody>
          <a:bodyPr/>
          <a:lstStyle/>
          <a:p>
            <a:fld id="{F0AAAC05-9298-8B47-ADD6-C58086A965FA}" type="datetimeFigureOut">
              <a:rPr lang="en-US" smtClean="0"/>
              <a:t>6/15/20</a:t>
            </a:fld>
            <a:endParaRPr lang="en-US"/>
          </a:p>
        </p:txBody>
      </p:sp>
      <p:sp>
        <p:nvSpPr>
          <p:cNvPr id="3" name="Footer Placeholder 2">
            <a:extLst>
              <a:ext uri="{FF2B5EF4-FFF2-40B4-BE49-F238E27FC236}">
                <a16:creationId xmlns:a16="http://schemas.microsoft.com/office/drawing/2014/main" id="{9EB34209-884F-8F46-B0EC-FFB0EA7D8B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432290A-1166-B14A-B221-8F69FCC136FB}"/>
              </a:ext>
            </a:extLst>
          </p:cNvPr>
          <p:cNvSpPr>
            <a:spLocks noGrp="1"/>
          </p:cNvSpPr>
          <p:nvPr>
            <p:ph type="sldNum" sz="quarter" idx="12"/>
          </p:nvPr>
        </p:nvSpPr>
        <p:spPr/>
        <p:txBody>
          <a:bodyPr/>
          <a:lstStyle/>
          <a:p>
            <a:fld id="{3264B2FD-FAE9-3D4C-93E1-6B12AEFE428C}" type="slidenum">
              <a:rPr lang="en-US" smtClean="0"/>
              <a:t>‹#›</a:t>
            </a:fld>
            <a:endParaRPr lang="en-US"/>
          </a:p>
        </p:txBody>
      </p:sp>
    </p:spTree>
    <p:extLst>
      <p:ext uri="{BB962C8B-B14F-4D97-AF65-F5344CB8AC3E}">
        <p14:creationId xmlns:p14="http://schemas.microsoft.com/office/powerpoint/2010/main" val="2092091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9A6B1-73B5-2E48-9DE6-045CAE85EC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ABE6D66-885A-3D40-AE49-A6C7F83280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705FCE7-F6D8-3E4A-8827-B86B7E2D97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43E4B9F-AAC8-3E41-9A50-D247532998C3}"/>
              </a:ext>
            </a:extLst>
          </p:cNvPr>
          <p:cNvSpPr>
            <a:spLocks noGrp="1"/>
          </p:cNvSpPr>
          <p:nvPr>
            <p:ph type="dt" sz="half" idx="10"/>
          </p:nvPr>
        </p:nvSpPr>
        <p:spPr/>
        <p:txBody>
          <a:bodyPr/>
          <a:lstStyle/>
          <a:p>
            <a:fld id="{F0AAAC05-9298-8B47-ADD6-C58086A965FA}" type="datetimeFigureOut">
              <a:rPr lang="en-US" smtClean="0"/>
              <a:t>6/15/20</a:t>
            </a:fld>
            <a:endParaRPr lang="en-US"/>
          </a:p>
        </p:txBody>
      </p:sp>
      <p:sp>
        <p:nvSpPr>
          <p:cNvPr id="6" name="Footer Placeholder 5">
            <a:extLst>
              <a:ext uri="{FF2B5EF4-FFF2-40B4-BE49-F238E27FC236}">
                <a16:creationId xmlns:a16="http://schemas.microsoft.com/office/drawing/2014/main" id="{112E2DAA-CA40-944C-915B-4BE424F1AB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DF9246-79DA-8844-B42D-1A5FAA04985A}"/>
              </a:ext>
            </a:extLst>
          </p:cNvPr>
          <p:cNvSpPr>
            <a:spLocks noGrp="1"/>
          </p:cNvSpPr>
          <p:nvPr>
            <p:ph type="sldNum" sz="quarter" idx="12"/>
          </p:nvPr>
        </p:nvSpPr>
        <p:spPr/>
        <p:txBody>
          <a:bodyPr/>
          <a:lstStyle/>
          <a:p>
            <a:fld id="{3264B2FD-FAE9-3D4C-93E1-6B12AEFE428C}" type="slidenum">
              <a:rPr lang="en-US" smtClean="0"/>
              <a:t>‹#›</a:t>
            </a:fld>
            <a:endParaRPr lang="en-US"/>
          </a:p>
        </p:txBody>
      </p:sp>
    </p:spTree>
    <p:extLst>
      <p:ext uri="{BB962C8B-B14F-4D97-AF65-F5344CB8AC3E}">
        <p14:creationId xmlns:p14="http://schemas.microsoft.com/office/powerpoint/2010/main" val="2650924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37660-6B3F-6C46-B065-AF26F5B306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0363C2C-E459-564C-A140-ACDBA2E1E3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9920E4B-1EE1-C04F-A8A8-C53F7FC0FB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5E3EFAC-561C-D341-8FEA-467477868A17}"/>
              </a:ext>
            </a:extLst>
          </p:cNvPr>
          <p:cNvSpPr>
            <a:spLocks noGrp="1"/>
          </p:cNvSpPr>
          <p:nvPr>
            <p:ph type="dt" sz="half" idx="10"/>
          </p:nvPr>
        </p:nvSpPr>
        <p:spPr/>
        <p:txBody>
          <a:bodyPr/>
          <a:lstStyle/>
          <a:p>
            <a:fld id="{F0AAAC05-9298-8B47-ADD6-C58086A965FA}" type="datetimeFigureOut">
              <a:rPr lang="en-US" smtClean="0"/>
              <a:t>6/15/20</a:t>
            </a:fld>
            <a:endParaRPr lang="en-US"/>
          </a:p>
        </p:txBody>
      </p:sp>
      <p:sp>
        <p:nvSpPr>
          <p:cNvPr id="6" name="Footer Placeholder 5">
            <a:extLst>
              <a:ext uri="{FF2B5EF4-FFF2-40B4-BE49-F238E27FC236}">
                <a16:creationId xmlns:a16="http://schemas.microsoft.com/office/drawing/2014/main" id="{FC278EFC-E60E-404A-838D-DA44A75B54E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49BC30-3002-6B4B-ACB6-C15227C92346}"/>
              </a:ext>
            </a:extLst>
          </p:cNvPr>
          <p:cNvSpPr>
            <a:spLocks noGrp="1"/>
          </p:cNvSpPr>
          <p:nvPr>
            <p:ph type="sldNum" sz="quarter" idx="12"/>
          </p:nvPr>
        </p:nvSpPr>
        <p:spPr/>
        <p:txBody>
          <a:bodyPr/>
          <a:lstStyle/>
          <a:p>
            <a:fld id="{3264B2FD-FAE9-3D4C-93E1-6B12AEFE428C}" type="slidenum">
              <a:rPr lang="en-US" smtClean="0"/>
              <a:t>‹#›</a:t>
            </a:fld>
            <a:endParaRPr lang="en-US"/>
          </a:p>
        </p:txBody>
      </p:sp>
    </p:spTree>
    <p:extLst>
      <p:ext uri="{BB962C8B-B14F-4D97-AF65-F5344CB8AC3E}">
        <p14:creationId xmlns:p14="http://schemas.microsoft.com/office/powerpoint/2010/main" val="3638696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FF3E466-4C80-FC47-B858-185AA559B5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3F94959-57D2-574E-9F5E-7312E70E05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D618A-FFAF-1642-A372-4D079B1AFA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AAAC05-9298-8B47-ADD6-C58086A965FA}" type="datetimeFigureOut">
              <a:rPr lang="en-US" smtClean="0"/>
              <a:t>6/15/20</a:t>
            </a:fld>
            <a:endParaRPr lang="en-US"/>
          </a:p>
        </p:txBody>
      </p:sp>
      <p:sp>
        <p:nvSpPr>
          <p:cNvPr id="5" name="Footer Placeholder 4">
            <a:extLst>
              <a:ext uri="{FF2B5EF4-FFF2-40B4-BE49-F238E27FC236}">
                <a16:creationId xmlns:a16="http://schemas.microsoft.com/office/drawing/2014/main" id="{0D112D11-BE0A-9D40-A86D-10DC218C33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D0BBFD4-2097-3B42-BD47-A5EA5DB2C9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64B2FD-FAE9-3D4C-93E1-6B12AEFE428C}" type="slidenum">
              <a:rPr lang="en-US" smtClean="0"/>
              <a:t>‹#›</a:t>
            </a:fld>
            <a:endParaRPr lang="en-US"/>
          </a:p>
        </p:txBody>
      </p:sp>
    </p:spTree>
    <p:extLst>
      <p:ext uri="{BB962C8B-B14F-4D97-AF65-F5344CB8AC3E}">
        <p14:creationId xmlns:p14="http://schemas.microsoft.com/office/powerpoint/2010/main" val="2636096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EC961-40A8-5D41-932C-A0E7910C9417}"/>
              </a:ext>
            </a:extLst>
          </p:cNvPr>
          <p:cNvSpPr>
            <a:spLocks noGrp="1"/>
          </p:cNvSpPr>
          <p:nvPr>
            <p:ph type="ctrTitle"/>
          </p:nvPr>
        </p:nvSpPr>
        <p:spPr/>
        <p:txBody>
          <a:bodyPr/>
          <a:lstStyle/>
          <a:p>
            <a:r>
              <a:rPr lang="en-US" dirty="0"/>
              <a:t>NZECPs</a:t>
            </a:r>
          </a:p>
        </p:txBody>
      </p:sp>
      <p:sp>
        <p:nvSpPr>
          <p:cNvPr id="3" name="Subtitle 2">
            <a:extLst>
              <a:ext uri="{FF2B5EF4-FFF2-40B4-BE49-F238E27FC236}">
                <a16:creationId xmlns:a16="http://schemas.microsoft.com/office/drawing/2014/main" id="{96FC04B2-CCBD-A341-9EBE-42E17FFF02F7}"/>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204983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0320EA6-68A6-F143-AEA6-F36EF7A38B71}"/>
              </a:ext>
            </a:extLst>
          </p:cNvPr>
          <p:cNvSpPr/>
          <p:nvPr/>
        </p:nvSpPr>
        <p:spPr>
          <a:xfrm>
            <a:off x="271548" y="352196"/>
            <a:ext cx="11665527" cy="6555641"/>
          </a:xfrm>
          <a:prstGeom prst="rect">
            <a:avLst/>
          </a:prstGeom>
        </p:spPr>
        <p:txBody>
          <a:bodyPr wrap="square">
            <a:spAutoFit/>
          </a:bodyPr>
          <a:lstStyle/>
          <a:p>
            <a:r>
              <a:rPr lang="en-US" sz="2800" dirty="0">
                <a:latin typeface="Arial" panose="020B0604020202020204" pitchFamily="34" charset="0"/>
                <a:cs typeface="Arial" panose="020B0604020202020204" pitchFamily="34" charset="0"/>
              </a:rPr>
              <a:t>The risk with working with or near conductive thermal insulation occurs when the insulating foil becomes live, for instance from accidental stapling into wiring. </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Improperly installed conductive thermal insulation has resulted in fatalities in both New Zealand and Australia in recent years. </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This Code sets out good practice applying to licensed electrical workers, people carrying out electrical work in reliance on the domestic wiring exemption, and professional insulation installers. </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It will also help residential property owners and industry to manage electrical safety risks associated with new electrical installations and fittings where conductive thermal insulation is present, and with working safely in the presence of existing installed conductive thermal insulation. </a:t>
            </a:r>
            <a:endParaRPr lang="en-US" sz="28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24789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53E4EF0-25E9-3E49-98AC-2BBF7637126A}"/>
              </a:ext>
            </a:extLst>
          </p:cNvPr>
          <p:cNvSpPr/>
          <p:nvPr/>
        </p:nvSpPr>
        <p:spPr>
          <a:xfrm>
            <a:off x="338051" y="365125"/>
            <a:ext cx="11582400" cy="2246769"/>
          </a:xfrm>
          <a:prstGeom prst="rect">
            <a:avLst/>
          </a:prstGeom>
        </p:spPr>
        <p:txBody>
          <a:bodyPr wrap="square">
            <a:spAutoFit/>
          </a:bodyPr>
          <a:lstStyle/>
          <a:p>
            <a:r>
              <a:rPr lang="en-US" sz="2800" b="1" dirty="0">
                <a:latin typeface="Arial" panose="020B0604020202020204" pitchFamily="34" charset="0"/>
                <a:cs typeface="Arial" panose="020B0604020202020204" pitchFamily="34" charset="0"/>
              </a:rPr>
              <a:t>SCOPE </a:t>
            </a: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The use of conductive thermal insulation (due to its ability to conduct electricity) requires the provision of additional controls to </a:t>
            </a:r>
            <a:r>
              <a:rPr lang="en-US" sz="2800" dirty="0" err="1">
                <a:latin typeface="Arial" panose="020B0604020202020204" pitchFamily="34" charset="0"/>
                <a:cs typeface="Arial" panose="020B0604020202020204" pitchFamily="34" charset="0"/>
              </a:rPr>
              <a:t>minimise</a:t>
            </a:r>
            <a:r>
              <a:rPr lang="en-US" sz="2800" dirty="0">
                <a:latin typeface="Arial" panose="020B0604020202020204" pitchFamily="34" charset="0"/>
                <a:cs typeface="Arial" panose="020B0604020202020204" pitchFamily="34" charset="0"/>
              </a:rPr>
              <a:t> the potential for the conductive thermal insulation to become electrically live. </a:t>
            </a:r>
            <a:endParaRPr lang="en-US" sz="28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00025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5A2C1D-1DA5-D242-A66F-3F70E5CEAD30}"/>
              </a:ext>
            </a:extLst>
          </p:cNvPr>
          <p:cNvSpPr/>
          <p:nvPr/>
        </p:nvSpPr>
        <p:spPr>
          <a:xfrm>
            <a:off x="437803" y="296823"/>
            <a:ext cx="11366270" cy="5570756"/>
          </a:xfrm>
          <a:prstGeom prst="rect">
            <a:avLst/>
          </a:prstGeom>
        </p:spPr>
        <p:txBody>
          <a:bodyPr wrap="square">
            <a:spAutoFit/>
          </a:bodyPr>
          <a:lstStyle/>
          <a:p>
            <a:r>
              <a:rPr lang="en-US" sz="2800" b="1" i="1" dirty="0">
                <a:latin typeface="Arial" panose="020B0604020202020204" pitchFamily="34" charset="0"/>
                <a:cs typeface="Arial" panose="020B0604020202020204" pitchFamily="34" charset="0"/>
              </a:rPr>
              <a:t>2.2.1 Separation or protection of cabling</a:t>
            </a:r>
            <a:r>
              <a:rPr lang="en-US" sz="2800" i="1" dirty="0">
                <a:latin typeface="Arial" panose="020B0604020202020204" pitchFamily="34" charset="0"/>
                <a:cs typeface="Arial" panose="020B0604020202020204" pitchFamily="34" charset="0"/>
              </a:rPr>
              <a:t> </a:t>
            </a: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(a) Every electrical Low Voltage and Extra Low Voltage electrical cable used as installation wiring must: </a:t>
            </a:r>
          </a:p>
          <a:p>
            <a:pPr marL="571500" indent="-571500">
              <a:buAutoNum type="romanLcParenBoth"/>
            </a:pPr>
            <a:r>
              <a:rPr lang="en-US" sz="2800" dirty="0">
                <a:latin typeface="Arial" panose="020B0604020202020204" pitchFamily="34" charset="0"/>
                <a:cs typeface="Arial" panose="020B0604020202020204" pitchFamily="34" charset="0"/>
              </a:rPr>
              <a:t>have a minimum of 100 mm separation from the conductive thermal insulation in all locations; or </a:t>
            </a:r>
          </a:p>
          <a:p>
            <a:endParaRPr lang="en-US" sz="12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(ii) be mechanically protected in one or more of the following ways: </a:t>
            </a:r>
          </a:p>
          <a:p>
            <a:pPr lvl="1"/>
            <a:endParaRPr lang="en-US" sz="1200" dirty="0">
              <a:latin typeface="Arial" panose="020B0604020202020204" pitchFamily="34" charset="0"/>
              <a:cs typeface="Arial" panose="020B0604020202020204" pitchFamily="34" charset="0"/>
            </a:endParaRPr>
          </a:p>
          <a:p>
            <a:pPr marL="971550" lvl="1" indent="-514350">
              <a:buAutoNum type="alphaUcParenBoth"/>
            </a:pPr>
            <a:r>
              <a:rPr lang="en-US" sz="2800" dirty="0">
                <a:latin typeface="Arial" panose="020B0604020202020204" pitchFamily="34" charset="0"/>
                <a:cs typeface="Arial" panose="020B0604020202020204" pitchFamily="34" charset="0"/>
              </a:rPr>
              <a:t>all cabling must be fully contained in earthed metallic conduit </a:t>
            </a:r>
          </a:p>
          <a:p>
            <a:pPr lvl="1"/>
            <a:endParaRPr lang="en-US" sz="1200" dirty="0">
              <a:latin typeface="Arial" panose="020B0604020202020204" pitchFamily="34" charset="0"/>
              <a:cs typeface="Arial" panose="020B0604020202020204" pitchFamily="34" charset="0"/>
            </a:endParaRPr>
          </a:p>
          <a:p>
            <a:pPr lvl="1"/>
            <a:r>
              <a:rPr lang="en-US" sz="2800" dirty="0">
                <a:latin typeface="Arial" panose="020B0604020202020204" pitchFamily="34" charset="0"/>
                <a:cs typeface="Arial" panose="020B0604020202020204" pitchFamily="34" charset="0"/>
              </a:rPr>
              <a:t>(B) all cabling must be fully contained in heavy-duty plastic conduit (plain and/or corrugated types); </a:t>
            </a:r>
          </a:p>
          <a:p>
            <a:pPr lvl="1"/>
            <a:endParaRPr lang="en-US" sz="1200" dirty="0">
              <a:latin typeface="Arial" panose="020B0604020202020204" pitchFamily="34" charset="0"/>
              <a:cs typeface="Arial" panose="020B0604020202020204" pitchFamily="34" charset="0"/>
            </a:endParaRPr>
          </a:p>
          <a:p>
            <a:pPr lvl="1"/>
            <a:r>
              <a:rPr lang="en-US" sz="2800" dirty="0">
                <a:latin typeface="Arial" panose="020B0604020202020204" pitchFamily="34" charset="0"/>
                <a:cs typeface="Arial" panose="020B0604020202020204" pitchFamily="34" charset="0"/>
              </a:rPr>
              <a:t>(C) all cabling must be fully contained in heavy-duty </a:t>
            </a:r>
            <a:r>
              <a:rPr lang="en-US" sz="2800" dirty="0" err="1">
                <a:latin typeface="Arial" panose="020B0604020202020204" pitchFamily="34" charset="0"/>
                <a:cs typeface="Arial" panose="020B0604020202020204" pitchFamily="34" charset="0"/>
              </a:rPr>
              <a:t>trunking</a:t>
            </a:r>
            <a:r>
              <a:rPr lang="en-US" sz="2800" dirty="0">
                <a:latin typeface="Arial" panose="020B0604020202020204" pitchFamily="34" charset="0"/>
                <a:cs typeface="Arial" panose="020B0604020202020204" pitchFamily="34" charset="0"/>
              </a:rPr>
              <a:t> securely fixed to the building structure. </a:t>
            </a:r>
            <a:endParaRPr lang="en-US" sz="28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3751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FAB1FB5-F4A4-A74F-832C-B3B6194F9329}"/>
              </a:ext>
            </a:extLst>
          </p:cNvPr>
          <p:cNvSpPr/>
          <p:nvPr/>
        </p:nvSpPr>
        <p:spPr>
          <a:xfrm>
            <a:off x="548640" y="324025"/>
            <a:ext cx="11072553" cy="2246769"/>
          </a:xfrm>
          <a:prstGeom prst="rect">
            <a:avLst/>
          </a:prstGeom>
        </p:spPr>
        <p:txBody>
          <a:bodyPr wrap="square">
            <a:spAutoFit/>
          </a:bodyPr>
          <a:lstStyle/>
          <a:p>
            <a:r>
              <a:rPr lang="en-US" sz="2800" b="1" i="1" dirty="0">
                <a:latin typeface="Arial" panose="020B0604020202020204" pitchFamily="34" charset="0"/>
                <a:cs typeface="Arial" panose="020B0604020202020204" pitchFamily="34" charset="0"/>
              </a:rPr>
              <a:t>Additional RCD protection </a:t>
            </a:r>
            <a:endParaRPr lang="en-US" sz="2800" b="1"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(c) Subject to subparagraphs (f) and (g) below, all final sub circuits of the electrical installation that are located in the same building structure area as conductive thermal insulation must be protected by a RCD </a:t>
            </a:r>
            <a:endParaRPr lang="en-US" sz="2800" dirty="0">
              <a:effectLst/>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9E2231A0-C859-AC44-B198-4E3D68BB37FB}"/>
              </a:ext>
            </a:extLst>
          </p:cNvPr>
          <p:cNvSpPr/>
          <p:nvPr/>
        </p:nvSpPr>
        <p:spPr>
          <a:xfrm>
            <a:off x="548640" y="2729238"/>
            <a:ext cx="4089862" cy="3539430"/>
          </a:xfrm>
          <a:prstGeom prst="rect">
            <a:avLst/>
          </a:prstGeom>
        </p:spPr>
        <p:txBody>
          <a:bodyPr wrap="square">
            <a:spAutoFit/>
          </a:bodyPr>
          <a:lstStyle/>
          <a:p>
            <a:r>
              <a:rPr lang="en-US" sz="2800" b="1" i="1" dirty="0">
                <a:latin typeface="Arial" panose="020B0604020202020204" pitchFamily="34" charset="0"/>
                <a:cs typeface="Arial" panose="020B0604020202020204" pitchFamily="34" charset="0"/>
              </a:rPr>
              <a:t>Warning signs </a:t>
            </a:r>
            <a:endParaRPr lang="en-US" sz="2800" b="1"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(h) A warning sign must be fixed at every entry point to the area where conductive thermal insulation is fitted. The warning sign is specified in </a:t>
            </a:r>
            <a:r>
              <a:rPr lang="en-US" sz="2800" b="1" dirty="0">
                <a:latin typeface="Arial" panose="020B0604020202020204" pitchFamily="34" charset="0"/>
                <a:cs typeface="Arial" panose="020B0604020202020204" pitchFamily="34" charset="0"/>
              </a:rPr>
              <a:t>Appendix A</a:t>
            </a:r>
            <a:r>
              <a:rPr lang="en-US" sz="2800" dirty="0">
                <a:latin typeface="Arial" panose="020B0604020202020204" pitchFamily="34" charset="0"/>
                <a:cs typeface="Arial" panose="020B0604020202020204" pitchFamily="34" charset="0"/>
              </a:rPr>
              <a:t>. </a:t>
            </a:r>
            <a:endParaRPr lang="en-US" sz="2800" dirty="0">
              <a:effectLst/>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9155DAA9-22C4-0C4D-B831-6DF0DC0A4EA2}"/>
              </a:ext>
            </a:extLst>
          </p:cNvPr>
          <p:cNvPicPr>
            <a:picLocks noChangeAspect="1"/>
          </p:cNvPicPr>
          <p:nvPr/>
        </p:nvPicPr>
        <p:blipFill>
          <a:blip r:embed="rId2"/>
          <a:stretch>
            <a:fillRect/>
          </a:stretch>
        </p:blipFill>
        <p:spPr>
          <a:xfrm>
            <a:off x="4638502" y="2377440"/>
            <a:ext cx="7553497" cy="4480560"/>
          </a:xfrm>
          <a:prstGeom prst="rect">
            <a:avLst/>
          </a:prstGeom>
        </p:spPr>
      </p:pic>
    </p:spTree>
    <p:extLst>
      <p:ext uri="{BB962C8B-B14F-4D97-AF65-F5344CB8AC3E}">
        <p14:creationId xmlns:p14="http://schemas.microsoft.com/office/powerpoint/2010/main" val="25249794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ECA13C7-3E87-B34C-916A-1B94383AC641}"/>
              </a:ext>
            </a:extLst>
          </p:cNvPr>
          <p:cNvSpPr/>
          <p:nvPr/>
        </p:nvSpPr>
        <p:spPr>
          <a:xfrm>
            <a:off x="471055" y="579042"/>
            <a:ext cx="11150138" cy="3108543"/>
          </a:xfrm>
          <a:prstGeom prst="rect">
            <a:avLst/>
          </a:prstGeom>
        </p:spPr>
        <p:txBody>
          <a:bodyPr wrap="square">
            <a:spAutoFit/>
          </a:bodyPr>
          <a:lstStyle/>
          <a:p>
            <a:r>
              <a:rPr lang="en-US" sz="2800" b="1" i="1" dirty="0">
                <a:latin typeface="Arial" panose="020B0604020202020204" pitchFamily="34" charset="0"/>
                <a:cs typeface="Arial" panose="020B0604020202020204" pitchFamily="34" charset="0"/>
              </a:rPr>
              <a:t>Connection to conductive thermal insulation </a:t>
            </a:r>
          </a:p>
          <a:p>
            <a:endParaRPr lang="en-US" sz="2800" b="1"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a:t>
            </a:r>
            <a:r>
              <a:rPr lang="en-US" sz="2800" dirty="0" err="1">
                <a:latin typeface="Arial" panose="020B0604020202020204" pitchFamily="34" charset="0"/>
                <a:cs typeface="Arial" panose="020B0604020202020204" pitchFamily="34" charset="0"/>
              </a:rPr>
              <a:t>i</a:t>
            </a:r>
            <a:r>
              <a:rPr lang="en-US" sz="2800" dirty="0">
                <a:latin typeface="Arial" panose="020B0604020202020204" pitchFamily="34" charset="0"/>
                <a:cs typeface="Arial" panose="020B0604020202020204" pitchFamily="34" charset="0"/>
              </a:rPr>
              <a:t>) Conductive thermal insulation should be unearthed as this will ensure safer working conditions than if it is earthed, even if entry is made to the area(s) containing earthed conductive thermal insulation without first turning OFF the power at the main switch on the main switchboard as required by this Code</a:t>
            </a:r>
            <a:r>
              <a:rPr lang="en-US" sz="2800" dirty="0">
                <a:solidFill>
                  <a:srgbClr val="FF2600"/>
                </a:solidFill>
                <a:latin typeface="Arial" panose="020B0604020202020204" pitchFamily="34" charset="0"/>
                <a:cs typeface="Arial" panose="020B0604020202020204" pitchFamily="34" charset="0"/>
              </a:rPr>
              <a:t>. </a:t>
            </a:r>
            <a:endParaRPr lang="en-US" sz="28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3643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5748C-26F9-4846-BAAE-B68B15B0687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74E625A-BA60-1249-884D-425411DFE9B8}"/>
              </a:ext>
            </a:extLst>
          </p:cNvPr>
          <p:cNvSpPr>
            <a:spLocks noGrp="1"/>
          </p:cNvSpPr>
          <p:nvPr>
            <p:ph idx="1"/>
          </p:nvPr>
        </p:nvSpPr>
        <p:spPr/>
        <p:txBody>
          <a:bodyPr>
            <a:normAutofit/>
          </a:bodyPr>
          <a:lstStyle/>
          <a:p>
            <a:r>
              <a:rPr lang="en-US" sz="4000" dirty="0"/>
              <a:t>Acts</a:t>
            </a:r>
          </a:p>
          <a:p>
            <a:r>
              <a:rPr lang="en-US" sz="4000" dirty="0"/>
              <a:t>Regulations</a:t>
            </a:r>
          </a:p>
          <a:p>
            <a:r>
              <a:rPr lang="en-US" sz="4000" dirty="0"/>
              <a:t>Wiring Rules</a:t>
            </a:r>
          </a:p>
          <a:p>
            <a:r>
              <a:rPr lang="en-US" sz="4000" dirty="0"/>
              <a:t>AS/NZS</a:t>
            </a:r>
          </a:p>
          <a:p>
            <a:r>
              <a:rPr lang="en-US" sz="4000" dirty="0"/>
              <a:t>NZ Electrical Codes of Practice</a:t>
            </a:r>
          </a:p>
        </p:txBody>
      </p:sp>
    </p:spTree>
    <p:extLst>
      <p:ext uri="{BB962C8B-B14F-4D97-AF65-F5344CB8AC3E}">
        <p14:creationId xmlns:p14="http://schemas.microsoft.com/office/powerpoint/2010/main" val="3719948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776A76B-80B5-F14E-AC0D-45DB0D9CA317}"/>
              </a:ext>
            </a:extLst>
          </p:cNvPr>
          <p:cNvSpPr/>
          <p:nvPr/>
        </p:nvSpPr>
        <p:spPr>
          <a:xfrm>
            <a:off x="435429" y="528554"/>
            <a:ext cx="11470432" cy="5632311"/>
          </a:xfrm>
          <a:prstGeom prst="rect">
            <a:avLst/>
          </a:prstGeom>
        </p:spPr>
        <p:txBody>
          <a:bodyPr wrap="square">
            <a:spAutoFit/>
          </a:bodyPr>
          <a:lstStyle/>
          <a:p>
            <a:r>
              <a:rPr lang="en-US" sz="3600" dirty="0">
                <a:latin typeface="Arial" panose="020B0604020202020204" pitchFamily="34" charset="0"/>
                <a:cs typeface="Arial" panose="020B0604020202020204" pitchFamily="34" charset="0"/>
              </a:rPr>
              <a:t>Electrical Codes of Practice (ECPs) are issued by WorkSafe under Section 36 of the Electricity Act 1992.</a:t>
            </a:r>
          </a:p>
          <a:p>
            <a:endParaRPr lang="en-US" sz="3600" dirty="0">
              <a:latin typeface="Arial" panose="020B0604020202020204" pitchFamily="34" charset="0"/>
              <a:cs typeface="Arial" panose="020B0604020202020204" pitchFamily="34" charset="0"/>
            </a:endParaRPr>
          </a:p>
          <a:p>
            <a:r>
              <a:rPr lang="en-US" sz="3600" dirty="0">
                <a:latin typeface="Arial" panose="020B0604020202020204" pitchFamily="34" charset="0"/>
                <a:cs typeface="Arial" panose="020B0604020202020204" pitchFamily="34" charset="0"/>
              </a:rPr>
              <a:t>Their purpose includes the setting of standards and requirements for those involved in working with electricity and any electrical installations or appliances. </a:t>
            </a:r>
          </a:p>
          <a:p>
            <a:endParaRPr lang="en-US" sz="3600" dirty="0">
              <a:latin typeface="Arial" panose="020B0604020202020204" pitchFamily="34" charset="0"/>
              <a:cs typeface="Arial" panose="020B0604020202020204" pitchFamily="34" charset="0"/>
            </a:endParaRPr>
          </a:p>
          <a:p>
            <a:r>
              <a:rPr lang="en-US" sz="3600" dirty="0">
                <a:latin typeface="Arial" panose="020B0604020202020204" pitchFamily="34" charset="0"/>
                <a:cs typeface="Arial" panose="020B0604020202020204" pitchFamily="34" charset="0"/>
              </a:rPr>
              <a:t>These standards and requirements include training and qualifications, design and construction, operation and supply, and safety around people and property.</a:t>
            </a:r>
          </a:p>
        </p:txBody>
      </p:sp>
    </p:spTree>
    <p:extLst>
      <p:ext uri="{BB962C8B-B14F-4D97-AF65-F5344CB8AC3E}">
        <p14:creationId xmlns:p14="http://schemas.microsoft.com/office/powerpoint/2010/main" val="3536081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53ABD6-9BE8-D24E-B346-A61E2AF7FA35}"/>
              </a:ext>
            </a:extLst>
          </p:cNvPr>
          <p:cNvSpPr>
            <a:spLocks noGrp="1"/>
          </p:cNvSpPr>
          <p:nvPr>
            <p:ph idx="1"/>
          </p:nvPr>
        </p:nvSpPr>
        <p:spPr>
          <a:xfrm>
            <a:off x="261257" y="0"/>
            <a:ext cx="11930743" cy="6857999"/>
          </a:xfrm>
        </p:spPr>
        <p:txBody>
          <a:bodyPr>
            <a:noAutofit/>
          </a:bodyPr>
          <a:lstStyle/>
          <a:p>
            <a:r>
              <a:rPr lang="en-US" sz="3200" b="1" dirty="0"/>
              <a:t>ECP 34 - New Zealand Electrical Code of Practice for Electrical Safe Distances </a:t>
            </a:r>
          </a:p>
          <a:p>
            <a:r>
              <a:rPr lang="en-US" sz="3200" b="1" dirty="0"/>
              <a:t>ECP 35 - New Zealand Electrical Code of Practice for Power Systems Earthing </a:t>
            </a:r>
          </a:p>
          <a:p>
            <a:r>
              <a:rPr lang="en-US" sz="3200" b="1" dirty="0"/>
              <a:t>ECP36 - New Zealand Electrical Code of Practice for Harmonic Levels </a:t>
            </a:r>
          </a:p>
          <a:p>
            <a:r>
              <a:rPr lang="en-US" sz="3200" b="1" dirty="0"/>
              <a:t>ECP 50 - New Zealand Electrical Code of Practice for Repair and Maintenance of Domestic Electrical Appliances by the Owner of the Appliance </a:t>
            </a:r>
          </a:p>
          <a:p>
            <a:r>
              <a:rPr lang="en-US" sz="3200" b="1" dirty="0"/>
              <a:t>ECP 54 - New Zealand Electrical Code of Practice for the Installation of Recessed Luminaires and Auxiliary Equipment </a:t>
            </a:r>
          </a:p>
          <a:p>
            <a:r>
              <a:rPr lang="en-US" sz="3200" b="1" dirty="0"/>
              <a:t>ECP 55 - New Zealand Electrical Code of Practice for Managing Electrical Risks Associated with Electrically Conductive Thermal Insulation</a:t>
            </a:r>
          </a:p>
          <a:p>
            <a:endParaRPr lang="en-US" sz="3200" dirty="0"/>
          </a:p>
        </p:txBody>
      </p:sp>
    </p:spTree>
    <p:extLst>
      <p:ext uri="{BB962C8B-B14F-4D97-AF65-F5344CB8AC3E}">
        <p14:creationId xmlns:p14="http://schemas.microsoft.com/office/powerpoint/2010/main" val="2325907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CAABC-047D-0144-AAEF-D9CBB5DAF53A}"/>
              </a:ext>
            </a:extLst>
          </p:cNvPr>
          <p:cNvSpPr>
            <a:spLocks noGrp="1"/>
          </p:cNvSpPr>
          <p:nvPr>
            <p:ph type="title"/>
          </p:nvPr>
        </p:nvSpPr>
        <p:spPr>
          <a:xfrm>
            <a:off x="838200" y="0"/>
            <a:ext cx="10515600" cy="1879311"/>
          </a:xfrm>
        </p:spPr>
        <p:txBody>
          <a:bodyPr>
            <a:normAutofit fontScale="90000"/>
          </a:bodyPr>
          <a:lstStyle/>
          <a:p>
            <a:pPr algn="ctr"/>
            <a:r>
              <a:rPr lang="en-US" b="1" dirty="0"/>
              <a:t>NZECP 54. </a:t>
            </a:r>
            <a:br>
              <a:rPr lang="en-US" b="1" dirty="0"/>
            </a:br>
            <a:r>
              <a:rPr lang="en-US" b="1" dirty="0"/>
              <a:t>The installation of Recessed Luminaires and Auxiliary Equipment</a:t>
            </a:r>
          </a:p>
        </p:txBody>
      </p:sp>
      <p:sp>
        <p:nvSpPr>
          <p:cNvPr id="3" name="Content Placeholder 2">
            <a:extLst>
              <a:ext uri="{FF2B5EF4-FFF2-40B4-BE49-F238E27FC236}">
                <a16:creationId xmlns:a16="http://schemas.microsoft.com/office/drawing/2014/main" id="{FD914C69-2119-A043-914B-CD800FBA16CA}"/>
              </a:ext>
            </a:extLst>
          </p:cNvPr>
          <p:cNvSpPr>
            <a:spLocks noGrp="1"/>
          </p:cNvSpPr>
          <p:nvPr>
            <p:ph idx="1"/>
          </p:nvPr>
        </p:nvSpPr>
        <p:spPr>
          <a:xfrm>
            <a:off x="838200" y="1679510"/>
            <a:ext cx="10515600" cy="5178490"/>
          </a:xfrm>
        </p:spPr>
        <p:txBody>
          <a:bodyPr>
            <a:normAutofit fontScale="92500" lnSpcReduction="20000"/>
          </a:bodyPr>
          <a:lstStyle/>
          <a:p>
            <a:pPr marL="0" indent="0">
              <a:buNone/>
            </a:pPr>
            <a:r>
              <a:rPr lang="en-US" b="1" dirty="0"/>
              <a:t>SECTION 1</a:t>
            </a:r>
          </a:p>
          <a:p>
            <a:r>
              <a:rPr lang="en-US" dirty="0"/>
              <a:t>SCOPE, REFERENCED DOCUMENTS, INTERPRETATION AND GLOSSARY</a:t>
            </a:r>
          </a:p>
          <a:p>
            <a:pPr marL="0" indent="0">
              <a:buNone/>
            </a:pPr>
            <a:r>
              <a:rPr lang="en-US" b="1" dirty="0"/>
              <a:t>SECTION 2</a:t>
            </a:r>
          </a:p>
          <a:p>
            <a:r>
              <a:rPr lang="en-US" dirty="0"/>
              <a:t>INSTALLATION REQUIREMENTS</a:t>
            </a:r>
          </a:p>
          <a:p>
            <a:r>
              <a:rPr lang="en-US" dirty="0"/>
              <a:t>2.1 GENERAL </a:t>
            </a:r>
          </a:p>
          <a:p>
            <a:r>
              <a:rPr lang="en-US" dirty="0"/>
              <a:t>2.2 ELECTRICAL SAFETY </a:t>
            </a:r>
          </a:p>
          <a:p>
            <a:r>
              <a:rPr lang="en-US" dirty="0"/>
              <a:t>2.3 CLEARANCES </a:t>
            </a:r>
          </a:p>
          <a:p>
            <a:r>
              <a:rPr lang="en-US" dirty="0"/>
              <a:t>2.4 SUPPORTS</a:t>
            </a:r>
          </a:p>
          <a:p>
            <a:r>
              <a:rPr lang="en-US" dirty="0"/>
              <a:t>2.5 MOISTURE </a:t>
            </a:r>
          </a:p>
          <a:p>
            <a:r>
              <a:rPr lang="en-US" dirty="0"/>
              <a:t>2.6 THERMAL INSULATION </a:t>
            </a:r>
          </a:p>
          <a:p>
            <a:r>
              <a:rPr lang="en-US" dirty="0"/>
              <a:t>2.7 FIRE RESISTANCE RATING </a:t>
            </a:r>
          </a:p>
          <a:p>
            <a:r>
              <a:rPr lang="en-US" dirty="0"/>
              <a:t>2.8 ACOUSTIC RATING </a:t>
            </a:r>
          </a:p>
        </p:txBody>
      </p:sp>
    </p:spTree>
    <p:extLst>
      <p:ext uri="{BB962C8B-B14F-4D97-AF65-F5344CB8AC3E}">
        <p14:creationId xmlns:p14="http://schemas.microsoft.com/office/powerpoint/2010/main" val="2558696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D46565-EB86-A942-A3A4-EDBBDB048B41}"/>
              </a:ext>
            </a:extLst>
          </p:cNvPr>
          <p:cNvSpPr>
            <a:spLocks noGrp="1"/>
          </p:cNvSpPr>
          <p:nvPr>
            <p:ph idx="1"/>
          </p:nvPr>
        </p:nvSpPr>
        <p:spPr>
          <a:xfrm>
            <a:off x="349136" y="0"/>
            <a:ext cx="11421686" cy="6858000"/>
          </a:xfrm>
        </p:spPr>
        <p:txBody>
          <a:bodyPr>
            <a:normAutofit/>
          </a:bodyPr>
          <a:lstStyle/>
          <a:p>
            <a:pPr marL="0" indent="0">
              <a:buNone/>
            </a:pPr>
            <a:r>
              <a:rPr lang="en-US" sz="3600" b="1" dirty="0"/>
              <a:t>INTRODUCTION</a:t>
            </a:r>
          </a:p>
          <a:p>
            <a:r>
              <a:rPr lang="en-US" sz="3600" dirty="0"/>
              <a:t>This Code sets out the electrical and physical installation requirements for recessed luminaires (“commonly known as downlights” or something similar) and their auxiliary equipment, such as transformers and control gear in residential, commercial and industrial buildings.</a:t>
            </a:r>
          </a:p>
          <a:p>
            <a:pPr marL="0" indent="0">
              <a:buNone/>
            </a:pPr>
            <a:endParaRPr lang="en-US" sz="2000" dirty="0"/>
          </a:p>
          <a:p>
            <a:r>
              <a:rPr lang="en-US" sz="3600" dirty="0"/>
              <a:t>The Code gives guidance on the selection of recessed luminaires and their installation requirements to ensure that the integrity of the building is maintained. This integrity includes building elements, thermal, acoustic, fire and moisture.</a:t>
            </a:r>
          </a:p>
        </p:txBody>
      </p:sp>
    </p:spTree>
    <p:extLst>
      <p:ext uri="{BB962C8B-B14F-4D97-AF65-F5344CB8AC3E}">
        <p14:creationId xmlns:p14="http://schemas.microsoft.com/office/powerpoint/2010/main" val="2956786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6F98D-A1A2-C348-9F73-5ECCD29A2EA6}"/>
              </a:ext>
            </a:extLst>
          </p:cNvPr>
          <p:cNvSpPr>
            <a:spLocks noGrp="1"/>
          </p:cNvSpPr>
          <p:nvPr>
            <p:ph type="title"/>
          </p:nvPr>
        </p:nvSpPr>
        <p:spPr>
          <a:xfrm>
            <a:off x="838200" y="0"/>
            <a:ext cx="10515600" cy="1080656"/>
          </a:xfrm>
        </p:spPr>
        <p:txBody>
          <a:bodyPr>
            <a:normAutofit fontScale="90000"/>
          </a:bodyPr>
          <a:lstStyle/>
          <a:p>
            <a:pPr algn="ctr"/>
            <a:r>
              <a:rPr lang="en-US" sz="3600" b="1" dirty="0"/>
              <a:t>MINIMUM CLEARANCES FOR RECESSED LUMINAIRES</a:t>
            </a:r>
            <a:br>
              <a:rPr lang="en-US" dirty="0"/>
            </a:br>
            <a:endParaRPr lang="en-US" dirty="0"/>
          </a:p>
        </p:txBody>
      </p:sp>
      <p:pic>
        <p:nvPicPr>
          <p:cNvPr id="4" name="Picture 3">
            <a:extLst>
              <a:ext uri="{FF2B5EF4-FFF2-40B4-BE49-F238E27FC236}">
                <a16:creationId xmlns:a16="http://schemas.microsoft.com/office/drawing/2014/main" id="{DBA56740-7281-FE49-82FB-44EEBBA0A20D}"/>
              </a:ext>
            </a:extLst>
          </p:cNvPr>
          <p:cNvPicPr>
            <a:picLocks noChangeAspect="1"/>
          </p:cNvPicPr>
          <p:nvPr/>
        </p:nvPicPr>
        <p:blipFill>
          <a:blip r:embed="rId2"/>
          <a:stretch>
            <a:fillRect/>
          </a:stretch>
        </p:blipFill>
        <p:spPr>
          <a:xfrm>
            <a:off x="2179391" y="399011"/>
            <a:ext cx="7833217" cy="6458989"/>
          </a:xfrm>
          <a:prstGeom prst="rect">
            <a:avLst/>
          </a:prstGeom>
        </p:spPr>
      </p:pic>
    </p:spTree>
    <p:extLst>
      <p:ext uri="{BB962C8B-B14F-4D97-AF65-F5344CB8AC3E}">
        <p14:creationId xmlns:p14="http://schemas.microsoft.com/office/powerpoint/2010/main" val="2348149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8A674-ACE9-2B41-830A-326BF1F0600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B9704E8-079B-3B49-94DC-CEE15E3C504C}"/>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B9A47494-33EA-F94B-88A2-1157510A6ACF}"/>
              </a:ext>
            </a:extLst>
          </p:cNvPr>
          <p:cNvPicPr>
            <a:picLocks noChangeAspect="1"/>
          </p:cNvPicPr>
          <p:nvPr/>
        </p:nvPicPr>
        <p:blipFill>
          <a:blip r:embed="rId2"/>
          <a:stretch>
            <a:fillRect/>
          </a:stretch>
        </p:blipFill>
        <p:spPr>
          <a:xfrm>
            <a:off x="0" y="9749"/>
            <a:ext cx="12192000" cy="6838502"/>
          </a:xfrm>
          <a:prstGeom prst="rect">
            <a:avLst/>
          </a:prstGeom>
        </p:spPr>
      </p:pic>
    </p:spTree>
    <p:extLst>
      <p:ext uri="{BB962C8B-B14F-4D97-AF65-F5344CB8AC3E}">
        <p14:creationId xmlns:p14="http://schemas.microsoft.com/office/powerpoint/2010/main" val="2605742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164E7-9EED-E947-AE0B-5F250213272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7A60F79-FAAB-9445-A68E-1D6A1347CD91}"/>
              </a:ext>
            </a:extLst>
          </p:cNvPr>
          <p:cNvSpPr>
            <a:spLocks noGrp="1"/>
          </p:cNvSpPr>
          <p:nvPr>
            <p:ph idx="1"/>
          </p:nvPr>
        </p:nvSpPr>
        <p:spPr/>
        <p:txBody>
          <a:bodyPr/>
          <a:lstStyle/>
          <a:p>
            <a:pPr marL="0" indent="0">
              <a:buNone/>
            </a:pPr>
            <a:br>
              <a:rPr lang="en-US" dirty="0"/>
            </a:br>
            <a:endParaRPr lang="en-US" dirty="0"/>
          </a:p>
          <a:p>
            <a:pPr marL="0" indent="0">
              <a:buNone/>
            </a:pPr>
            <a:r>
              <a:rPr lang="en-US" dirty="0"/>
              <a:t> </a:t>
            </a:r>
            <a:r>
              <a:rPr lang="en-US" b="1" dirty="0"/>
              <a:t>NEW ZEALAND ELECTRICAL CODE OF PRACTICE FOR MANAGING ELECTRICAL RISKS ASSOCIATED WITH ELECTRICALLY CONDUCTIVE THERMAL INSULATION NZECP 55:2016 </a:t>
            </a:r>
            <a:endParaRPr lang="en-US" dirty="0"/>
          </a:p>
          <a:p>
            <a:pPr marL="0" indent="0">
              <a:buNone/>
            </a:pPr>
            <a:endParaRPr lang="en-US" dirty="0"/>
          </a:p>
        </p:txBody>
      </p:sp>
    </p:spTree>
    <p:extLst>
      <p:ext uri="{BB962C8B-B14F-4D97-AF65-F5344CB8AC3E}">
        <p14:creationId xmlns:p14="http://schemas.microsoft.com/office/powerpoint/2010/main" val="3046516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TotalTime>
  <Words>734</Words>
  <Application>Microsoft Macintosh PowerPoint</Application>
  <PresentationFormat>Widescreen</PresentationFormat>
  <Paragraphs>64</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NZECPs</vt:lpstr>
      <vt:lpstr>PowerPoint Presentation</vt:lpstr>
      <vt:lpstr>PowerPoint Presentation</vt:lpstr>
      <vt:lpstr>PowerPoint Presentation</vt:lpstr>
      <vt:lpstr>NZECP 54.  The installation of Recessed Luminaires and Auxiliary Equipment</vt:lpstr>
      <vt:lpstr>PowerPoint Presentation</vt:lpstr>
      <vt:lpstr>MINIMUM CLEARANCES FOR RECESSED LUMINAIRES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NZECPs</dc:title>
  <dc:creator>Philip Clague</dc:creator>
  <cp:lastModifiedBy>Suresh Palapati</cp:lastModifiedBy>
  <cp:revision>6</cp:revision>
  <dcterms:created xsi:type="dcterms:W3CDTF">2019-08-28T21:10:53Z</dcterms:created>
  <dcterms:modified xsi:type="dcterms:W3CDTF">2020-06-15T01:50:49Z</dcterms:modified>
</cp:coreProperties>
</file>