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61" r:id="rId9"/>
    <p:sldId id="259" r:id="rId10"/>
    <p:sldId id="262" r:id="rId11"/>
    <p:sldId id="264" r:id="rId12"/>
    <p:sldId id="265" r:id="rId13"/>
    <p:sldId id="266" r:id="rId14"/>
    <p:sldId id="268" r:id="rId15"/>
    <p:sldId id="267" r:id="rId16"/>
    <p:sldId id="269" r:id="rId17"/>
    <p:sldId id="271" r:id="rId18"/>
    <p:sldId id="270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0" r:id="rId27"/>
    <p:sldId id="276" r:id="rId28"/>
    <p:sldId id="287" r:id="rId29"/>
    <p:sldId id="281" r:id="rId30"/>
    <p:sldId id="282" r:id="rId31"/>
    <p:sldId id="283" r:id="rId32"/>
    <p:sldId id="284" r:id="rId33"/>
    <p:sldId id="286" r:id="rId34"/>
    <p:sldId id="285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733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074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120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922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9332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851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386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3927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427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60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1176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EF713-587C-444C-B081-2148D645BDB2}" type="datetimeFigureOut">
              <a:rPr lang="en-NZ" smtClean="0"/>
              <a:t>29/05/2020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2C167-95E6-4F47-843E-917CC31F126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42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Revision Topic 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452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Fraction calculations</a:t>
                </a:r>
              </a:p>
              <a:p>
                <a:pPr marL="0" indent="0">
                  <a:buNone/>
                </a:pPr>
                <a:r>
                  <a:rPr lang="en-NZ" dirty="0" smtClean="0"/>
                  <a:t>Write in simplest form:</a:t>
                </a:r>
              </a:p>
              <a:p>
                <a:pPr marL="0" indent="0">
                  <a:buNone/>
                </a:pPr>
                <a:r>
                  <a:rPr lang="en-NZ" dirty="0"/>
                  <a:t>5</a:t>
                </a:r>
                <a:r>
                  <a:rPr lang="en-NZ" dirty="0" smtClean="0"/>
                  <a:t>)</a:t>
                </a:r>
              </a:p>
              <a:p>
                <a:pPr marL="0" indent="0">
                  <a:buNone/>
                </a:pPr>
                <a:r>
                  <a:rPr lang="en-NZ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270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Fraction calculations</a:t>
                </a:r>
              </a:p>
              <a:p>
                <a:pPr marL="0" indent="0">
                  <a:buNone/>
                </a:pPr>
                <a:r>
                  <a:rPr lang="en-NZ" dirty="0" smtClean="0"/>
                  <a:t>Write in simplest form:</a:t>
                </a:r>
              </a:p>
              <a:p>
                <a:pPr marL="0" indent="0">
                  <a:buNone/>
                </a:pPr>
                <a:r>
                  <a:rPr lang="en-NZ" dirty="0"/>
                  <a:t>5</a:t>
                </a:r>
                <a:r>
                  <a:rPr lang="en-NZ" dirty="0" smtClean="0"/>
                  <a:t>)</a:t>
                </a:r>
              </a:p>
              <a:p>
                <a:pPr marL="0" indent="0">
                  <a:buNone/>
                </a:pPr>
                <a:r>
                  <a:rPr lang="en-NZ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7103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7)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22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7)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3  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NZ" dirty="0" smtClean="0"/>
                  <a:t>      </a:t>
                </a:r>
              </a:p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NZ" dirty="0" smtClean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dirty="0" smtClean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NZ" dirty="0" smtClean="0"/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NZ" dirty="0"/>
                  <a:t> + </a:t>
                </a:r>
                <a:r>
                  <a:rPr lang="en-N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3  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 5</m:t>
                        </m:r>
                        <m:r>
                          <a:rPr lang="en-NZ" i="1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H="1">
            <a:off x="1095555" y="2432649"/>
            <a:ext cx="396815" cy="560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1095555" y="3551208"/>
            <a:ext cx="1023669" cy="606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smtClean="0"/>
                  <a:t>8)</a:t>
                </a:r>
                <a:r>
                  <a:rPr lang="en-NZ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04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NZ" dirty="0" smtClean="0"/>
                  <a:t>8)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  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NZ" dirty="0" smtClean="0"/>
                  <a:t>    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    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/>
                        </m:eqAr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NZ" dirty="0" smtClean="0"/>
                  <a:t>  </a:t>
                </a:r>
                <a:endParaRPr lang="en-NZ" dirty="0"/>
              </a:p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126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H="1">
            <a:off x="1078302" y="2337758"/>
            <a:ext cx="681487" cy="517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2001328" y="2415396"/>
            <a:ext cx="937456" cy="1604513"/>
          </a:xfrm>
          <a:custGeom>
            <a:avLst/>
            <a:gdLst>
              <a:gd name="connsiteX0" fmla="*/ 698740 w 937456"/>
              <a:gd name="connsiteY0" fmla="*/ 0 h 1604513"/>
              <a:gd name="connsiteX1" fmla="*/ 897147 w 937456"/>
              <a:gd name="connsiteY1" fmla="*/ 905774 h 1604513"/>
              <a:gd name="connsiteX2" fmla="*/ 0 w 937456"/>
              <a:gd name="connsiteY2" fmla="*/ 1604513 h 1604513"/>
              <a:gd name="connsiteX3" fmla="*/ 0 w 937456"/>
              <a:gd name="connsiteY3" fmla="*/ 1604513 h 1604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7456" h="1604513">
                <a:moveTo>
                  <a:pt x="698740" y="0"/>
                </a:moveTo>
                <a:cubicBezTo>
                  <a:pt x="856172" y="319177"/>
                  <a:pt x="1013604" y="638355"/>
                  <a:pt x="897147" y="905774"/>
                </a:cubicBezTo>
                <a:cubicBezTo>
                  <a:pt x="780690" y="1173193"/>
                  <a:pt x="0" y="1604513"/>
                  <a:pt x="0" y="1604513"/>
                </a:cubicBezTo>
                <a:lnTo>
                  <a:pt x="0" y="1604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10" name="Straight Arrow Connector 9"/>
          <p:cNvCxnSpPr>
            <a:endCxn id="8" idx="2"/>
          </p:cNvCxnSpPr>
          <p:nvPr/>
        </p:nvCxnSpPr>
        <p:spPr>
          <a:xfrm flipH="1">
            <a:off x="2001328" y="3804249"/>
            <a:ext cx="345057" cy="215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76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/>
                  <a:t>9</a:t>
                </a:r>
                <a:r>
                  <a:rPr lang="en-NZ" dirty="0" smtClean="0"/>
                  <a:t>)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95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     9)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NZ" dirty="0" smtClean="0"/>
                  <a:t>    </a:t>
                </a:r>
              </a:p>
              <a:p>
                <a:pPr marL="0" indent="0">
                  <a:buNone/>
                </a:pPr>
                <a:r>
                  <a:rPr lang="en-NZ" dirty="0" smtClean="0"/>
                  <a:t>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    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N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NZ" dirty="0"/>
                  <a:t>     </a:t>
                </a:r>
              </a:p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NZ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NZ" dirty="0"/>
                  <a:t>    </a:t>
                </a:r>
                <a:r>
                  <a:rPr lang="en-NZ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26 </m:t>
                        </m:r>
                      </m:num>
                      <m:den>
                        <m:r>
                          <a:rPr lang="en-NZ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NZ" dirty="0" smtClean="0"/>
                  <a:t> </a:t>
                </a:r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8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81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Write in simplest form:</a:t>
            </a:r>
          </a:p>
          <a:p>
            <a:pPr marL="0" indent="0">
              <a:buNone/>
            </a:pPr>
            <a:r>
              <a:rPr lang="en-NZ" dirty="0" smtClean="0"/>
              <a:t>5.     </a:t>
            </a:r>
            <a:r>
              <a:rPr lang="en-NZ" u="sng" dirty="0" smtClean="0"/>
              <a:t>275</a:t>
            </a:r>
            <a:r>
              <a:rPr lang="en-NZ" dirty="0" smtClean="0"/>
              <a:t> </a:t>
            </a:r>
          </a:p>
          <a:p>
            <a:pPr marL="0" indent="0">
              <a:buNone/>
            </a:pPr>
            <a:r>
              <a:rPr lang="en-NZ" dirty="0"/>
              <a:t> </a:t>
            </a:r>
            <a:r>
              <a:rPr lang="en-NZ" dirty="0" smtClean="0"/>
              <a:t>       500 </a:t>
            </a:r>
          </a:p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eriod" startAt="6"/>
            </a:pPr>
            <a:r>
              <a:rPr lang="en-NZ" u="sng" dirty="0" smtClean="0"/>
              <a:t>0.15  </a:t>
            </a:r>
          </a:p>
          <a:p>
            <a:pPr marL="0" indent="0">
              <a:buNone/>
            </a:pPr>
            <a:r>
              <a:rPr lang="en-NZ" dirty="0" smtClean="0"/>
              <a:t>        50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288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Write in simplest form:</a:t>
                </a:r>
              </a:p>
              <a:p>
                <a:pPr marL="0" indent="0">
                  <a:buNone/>
                </a:pPr>
                <a:r>
                  <a:rPr lang="en-NZ" dirty="0" smtClean="0"/>
                  <a:t>5.     </a:t>
                </a:r>
                <a:r>
                  <a:rPr lang="en-NZ" u="sng" dirty="0" smtClean="0"/>
                  <a:t>275</a:t>
                </a:r>
                <a:r>
                  <a:rPr lang="en-NZ" dirty="0" smtClean="0"/>
                  <a:t> ÷ 25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 </a:t>
                </a:r>
                <a:r>
                  <a:rPr lang="en-NZ" dirty="0" smtClean="0"/>
                  <a:t>       500 </a:t>
                </a:r>
                <a:r>
                  <a:rPr lang="en-NZ" dirty="0"/>
                  <a:t>÷ 25 </a:t>
                </a:r>
                <a:endParaRPr lang="en-NZ" dirty="0" smtClean="0"/>
              </a:p>
              <a:p>
                <a:pPr marL="0" indent="0">
                  <a:buNone/>
                </a:pPr>
                <a:endParaRPr lang="en-NZ" dirty="0"/>
              </a:p>
              <a:p>
                <a:pPr marL="514350" indent="-514350">
                  <a:buAutoNum type="arabicPeriod" startAt="6"/>
                </a:pPr>
                <a:r>
                  <a:rPr lang="en-NZ" u="sng" dirty="0" smtClean="0"/>
                  <a:t>0.15  x 100 </a:t>
                </a:r>
                <a:r>
                  <a:rPr lang="en-NZ" dirty="0" smtClean="0"/>
                  <a:t>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NZ" dirty="0"/>
                          <m:t>÷</m:t>
                        </m:r>
                        <m:r>
                          <a:rPr lang="en-NZ" b="0" i="1" dirty="0" smtClean="0">
                            <a:latin typeface="Cambria Math" panose="02040503050406030204" pitchFamily="18" charset="0"/>
                          </a:rPr>
                          <m:t> 5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5000</m:t>
                        </m:r>
                        <m:r>
                          <m:rPr>
                            <m:nor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NZ" dirty="0"/>
                          <m:t>÷</m:t>
                        </m:r>
                        <m:r>
                          <a:rPr lang="en-NZ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i="1" dirty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dirty="0" smtClean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i="1">
                            <a:latin typeface="Cambria Math" panose="02040503050406030204" pitchFamily="18" charset="0"/>
                          </a:rPr>
                          <m:t>000</m:t>
                        </m:r>
                      </m:den>
                    </m:f>
                  </m:oMath>
                </a14:m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        50 x 100</a:t>
                </a:r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4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1) </a:t>
            </a:r>
            <a:r>
              <a:rPr lang="en-NZ" altLang="zh-CN" dirty="0"/>
              <a:t>a) Give the value of the syringe reading shown.</a:t>
            </a:r>
            <a:r>
              <a:rPr lang="zh-CN" altLang="en-US" dirty="0"/>
              <a:t>	</a:t>
            </a:r>
            <a:endParaRPr lang="en-NZ" dirty="0"/>
          </a:p>
          <a:p>
            <a:pPr marL="0" indent="0">
              <a:buNone/>
            </a:pPr>
            <a:r>
              <a:rPr lang="en-NZ" dirty="0" smtClean="0"/>
              <a:t>  </a:t>
            </a:r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024" y="2786332"/>
            <a:ext cx="7744406" cy="18633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485072" y="2616890"/>
            <a:ext cx="8627" cy="431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7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NZ" sz="3200" dirty="0" smtClean="0"/>
                  <a:t>10)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NZ" sz="3200" dirty="0" smtClean="0"/>
                  <a:t>  </a:t>
                </a:r>
                <a:endParaRPr lang="en-NZ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56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3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NZ" sz="3200" dirty="0" smtClean="0"/>
                  <a:t>10)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4 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NZ" sz="3200" dirty="0" smtClean="0"/>
                  <a:t>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sz="32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NZ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56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23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NZ" sz="3200" dirty="0" smtClean="0"/>
                  <a:t>11.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104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250</m:t>
                        </m: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NZ" sz="3200" dirty="0" smtClean="0"/>
                  <a:t>  </a:t>
                </a:r>
                <a:endParaRPr lang="en-NZ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42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052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 -  one </a:t>
            </a:r>
            <a:r>
              <a:rPr lang="en-NZ" dirty="0" smtClean="0"/>
              <a:t>possible example </a:t>
            </a:r>
            <a:r>
              <a:rPr lang="en-NZ" dirty="0" smtClean="0"/>
              <a:t>of working</a:t>
            </a:r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NZ" sz="3200" dirty="0" smtClean="0"/>
                  <a:t>11.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104 </m:t>
                        </m:r>
                        <m:r>
                          <a:rPr lang="en-NZ" sz="32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52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250 </m:t>
                        </m:r>
                        <m:r>
                          <a:rPr lang="en-NZ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125  </m:t>
                        </m:r>
                        <m:r>
                          <a:rPr lang="en-NZ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56 </m:t>
                        </m:r>
                        <m:r>
                          <a:rPr lang="en-NZ" sz="32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en-NZ" sz="3200" dirty="0" smtClean="0"/>
                  <a:t>  = </a:t>
                </a:r>
                <a:r>
                  <a:rPr lang="en-NZ" sz="3200" dirty="0" smtClean="0"/>
                  <a:t>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260</m:t>
                        </m:r>
                      </m:num>
                      <m:den>
                        <m:r>
                          <a:rPr lang="en-NZ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280</m:t>
                        </m:r>
                      </m:den>
                    </m:f>
                  </m:oMath>
                </a14:m>
                <a:r>
                  <a:rPr lang="en-NZ" sz="3200" dirty="0" smtClean="0"/>
                  <a:t>  =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420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3027871" y="1849916"/>
            <a:ext cx="500333" cy="261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480868" y="2297202"/>
            <a:ext cx="500333" cy="261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80868" y="1849916"/>
            <a:ext cx="537713" cy="26196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27871" y="2297201"/>
            <a:ext cx="422694" cy="26196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07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9535"/>
            <a:ext cx="10515600" cy="946090"/>
          </a:xfrm>
        </p:spPr>
        <p:txBody>
          <a:bodyPr>
            <a:normAutofit fontScale="90000"/>
          </a:bodyPr>
          <a:lstStyle/>
          <a:p>
            <a:r>
              <a:rPr lang="en-NZ" dirty="0" smtClean="0"/>
              <a:t>Changing Fractions </a:t>
            </a:r>
            <a:r>
              <a:rPr lang="en-NZ" dirty="0"/>
              <a:t>D</a:t>
            </a:r>
            <a:r>
              <a:rPr lang="en-NZ" dirty="0" smtClean="0"/>
              <a:t>ecimals and Percentages </a:t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14390"/>
          </a:xfrm>
        </p:spPr>
        <p:txBody>
          <a:bodyPr/>
          <a:lstStyle/>
          <a:p>
            <a:pPr marL="0" indent="0">
              <a:buNone/>
            </a:pPr>
            <a:r>
              <a:rPr lang="en-NZ" dirty="0" smtClean="0"/>
              <a:t>- Refer </a:t>
            </a:r>
            <a:r>
              <a:rPr lang="en-NZ" dirty="0"/>
              <a:t>to Revision Exercises on pages 93 -</a:t>
            </a:r>
            <a:r>
              <a:rPr lang="en-NZ" dirty="0" smtClean="0"/>
              <a:t>95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7619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For </a:t>
            </a:r>
            <a:r>
              <a:rPr lang="en-NZ" dirty="0"/>
              <a:t>e</a:t>
            </a:r>
            <a:r>
              <a:rPr lang="en-NZ" dirty="0" smtClean="0"/>
              <a:t>xtra practice on ordering </a:t>
            </a:r>
            <a:r>
              <a:rPr lang="en-NZ" dirty="0"/>
              <a:t>f</a:t>
            </a:r>
            <a:r>
              <a:rPr lang="en-NZ" dirty="0" smtClean="0"/>
              <a:t>ractions </a:t>
            </a:r>
            <a:r>
              <a:rPr lang="en-NZ" dirty="0"/>
              <a:t>d</a:t>
            </a:r>
            <a:r>
              <a:rPr lang="en-NZ" dirty="0" smtClean="0"/>
              <a:t>ecimals and percentages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NZ" dirty="0" smtClean="0"/>
              <a:t>Refer to Moodle Topic 2 Section: Extra Revision Resources – Fractions, Decimals &amp; Percentages </a:t>
            </a:r>
          </a:p>
          <a:p>
            <a:pPr marL="0" indent="0">
              <a:buNone/>
            </a:pPr>
            <a:r>
              <a:rPr lang="en-NZ" dirty="0" smtClean="0"/>
              <a:t>….. “Ordering fractions Decimals and percentages” </a:t>
            </a:r>
            <a:r>
              <a:rPr lang="en-NZ" smtClean="0"/>
              <a:t>word document</a:t>
            </a:r>
          </a:p>
          <a:p>
            <a:pPr marL="0" indent="0">
              <a:buNone/>
            </a:pPr>
            <a:r>
              <a:rPr lang="en-NZ" smtClean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489783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Application Questions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Refer </a:t>
            </a:r>
            <a:r>
              <a:rPr lang="en-NZ" dirty="0"/>
              <a:t>to the practice test questions for further examples</a:t>
            </a:r>
            <a:endParaRPr lang="en-NZ" dirty="0" smtClean="0"/>
          </a:p>
          <a:p>
            <a:pPr marL="514350" indent="-514350">
              <a:buAutoNum type="arabicParenR"/>
            </a:pPr>
            <a:endParaRPr lang="en-NZ" dirty="0"/>
          </a:p>
          <a:p>
            <a:pPr marL="514350" indent="-514350">
              <a:buAutoNum type="arabicParenR"/>
            </a:pPr>
            <a:r>
              <a:rPr lang="en-NZ" dirty="0" smtClean="0"/>
              <a:t>In a Rest Home of 496 residents, one in 8 residents requires help with showering. How many residents is this?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249654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NZ" dirty="0" smtClean="0"/>
              <a:t>In a Rest Home of 496 residents, one in 8 residents requires help with showering. How many residents is this?</a:t>
            </a:r>
          </a:p>
          <a:p>
            <a:pPr marL="514350" indent="-514350">
              <a:buAutoNum type="arabicParenR"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496 ÷ 8 = 62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92129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2)A study found that </a:t>
            </a:r>
            <a:r>
              <a:rPr lang="en-NZ" dirty="0"/>
              <a:t>4</a:t>
            </a:r>
            <a:r>
              <a:rPr lang="en-NZ" dirty="0" smtClean="0"/>
              <a:t> out of  every 5 teenage boys spent more than 2 hours a day gaming. </a:t>
            </a:r>
          </a:p>
          <a:p>
            <a:pPr marL="0" indent="0">
              <a:buNone/>
            </a:pPr>
            <a:r>
              <a:rPr lang="en-NZ" dirty="0"/>
              <a:t>a)What fraction spent more than 2 hours gaming</a:t>
            </a:r>
            <a:r>
              <a:rPr lang="en-NZ" dirty="0" smtClean="0"/>
              <a:t>?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b) If there were 320 boys in the study, how many spent more than 2 hours gaming?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51732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Answers</a:t>
            </a:r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2)A study found that </a:t>
                </a:r>
                <a:r>
                  <a:rPr lang="en-NZ" dirty="0"/>
                  <a:t>4</a:t>
                </a:r>
                <a:r>
                  <a:rPr lang="en-NZ" dirty="0" smtClean="0"/>
                  <a:t> out of  every 5 teenage boys spent more than 2 hours a day gaming. </a:t>
                </a:r>
              </a:p>
              <a:p>
                <a:pPr marL="514350" indent="-514350">
                  <a:buAutoNum type="alphaLcParenR"/>
                </a:pPr>
                <a:r>
                  <a:rPr lang="en-NZ" dirty="0" smtClean="0"/>
                  <a:t>What fraction spent more than 2 hours gaming?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NZ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NZ" dirty="0"/>
              </a:p>
              <a:p>
                <a:pPr marL="0" indent="0">
                  <a:buNone/>
                </a:pPr>
                <a:r>
                  <a:rPr lang="en-NZ" dirty="0" smtClean="0"/>
                  <a:t>b) If there were 320 boys in the study, how many </a:t>
                </a:r>
                <a:r>
                  <a:rPr lang="en-NZ" dirty="0"/>
                  <a:t>spent more than 2 hours gaming</a:t>
                </a:r>
                <a:r>
                  <a:rPr lang="en-NZ" dirty="0" smtClean="0"/>
                  <a:t>?</a:t>
                </a:r>
              </a:p>
              <a:p>
                <a:pPr marL="0" indent="0">
                  <a:buNone/>
                </a:pPr>
                <a:r>
                  <a:rPr lang="en-NZ" dirty="0" smtClean="0"/>
                  <a:t>320 ÷ 5 x 4 = 64 x 4 = </a:t>
                </a:r>
                <a:r>
                  <a:rPr lang="en-NZ" dirty="0" smtClean="0"/>
                  <a:t>256 hours</a:t>
                </a:r>
                <a:endParaRPr lang="en-NZ" dirty="0"/>
              </a:p>
              <a:p>
                <a:pPr marL="0" indent="0">
                  <a:buNone/>
                </a:pPr>
                <a:endParaRPr lang="en-N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58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872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1) </a:t>
            </a:r>
            <a:r>
              <a:rPr lang="en-NZ" altLang="zh-CN" dirty="0"/>
              <a:t>a) Give the value of the syringe reading shown.</a:t>
            </a:r>
            <a:r>
              <a:rPr lang="zh-CN" altLang="en-US" dirty="0"/>
              <a:t>	</a:t>
            </a:r>
            <a:endParaRPr lang="en-NZ" dirty="0"/>
          </a:p>
          <a:p>
            <a:pPr marL="0" indent="0">
              <a:buNone/>
            </a:pPr>
            <a:r>
              <a:rPr lang="en-NZ" dirty="0" smtClean="0"/>
              <a:t>  </a:t>
            </a:r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0.06</a:t>
            </a:r>
            <a:endParaRPr lang="en-NZ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024" y="2786332"/>
            <a:ext cx="7744406" cy="18633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485072" y="2616890"/>
            <a:ext cx="8627" cy="431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1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3) A mortality risk of 0.05, means that the patient has a 5% chance of dying.</a:t>
            </a:r>
          </a:p>
          <a:p>
            <a:pPr marL="0" indent="0">
              <a:buNone/>
            </a:pPr>
            <a:r>
              <a:rPr lang="en-NZ" dirty="0" smtClean="0"/>
              <a:t>What is the chance the patient will live? </a:t>
            </a:r>
          </a:p>
          <a:p>
            <a:pPr marL="0" indent="0">
              <a:buNone/>
            </a:pPr>
            <a:r>
              <a:rPr lang="en-NZ" dirty="0" smtClean="0"/>
              <a:t>Give your answer as a percentage and a decimal</a:t>
            </a:r>
          </a:p>
          <a:p>
            <a:pPr marL="0" indent="0">
              <a:buNone/>
            </a:pPr>
            <a:r>
              <a:rPr lang="en-NZ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995005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3) A mortality risk of 0.05, means that the patient has a 5% chance of dying….</a:t>
                </a:r>
                <a:r>
                  <a:rPr lang="en-NZ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(as a 0.05 risk means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NZ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 which is a  5% chance of dying)</a:t>
                </a:r>
              </a:p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What is the chance the patient will live?   </a:t>
                </a:r>
              </a:p>
              <a:p>
                <a:pPr marL="0" indent="0">
                  <a:buNone/>
                </a:pPr>
                <a:r>
                  <a:rPr lang="en-NZ" dirty="0" smtClean="0"/>
                  <a:t>Give your answer as a percentage and a decimal:</a:t>
                </a:r>
              </a:p>
              <a:p>
                <a:pPr marL="0" indent="0">
                  <a:buNone/>
                </a:pPr>
                <a:r>
                  <a:rPr lang="en-NZ" dirty="0" smtClean="0"/>
                  <a:t>0.95   =  95% chance of living.</a:t>
                </a:r>
                <a:endParaRPr lang="en-NZ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10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2)Make </a:t>
            </a:r>
            <a:r>
              <a:rPr lang="en-US" altLang="zh-CN" dirty="0"/>
              <a:t>the following conversions:</a:t>
            </a:r>
            <a:r>
              <a:rPr lang="zh-CN" altLang="en-US" dirty="0"/>
              <a:t>			</a:t>
            </a:r>
          </a:p>
          <a:p>
            <a:pPr marL="0" indent="0">
              <a:buNone/>
            </a:pPr>
            <a:r>
              <a:rPr lang="en-US" altLang="zh-CN" dirty="0"/>
              <a:t>a) </a:t>
            </a:r>
            <a:r>
              <a:rPr lang="zh-CN" altLang="en-US" dirty="0"/>
              <a:t>	</a:t>
            </a:r>
            <a:r>
              <a:rPr lang="en-US" altLang="zh-CN" dirty="0" smtClean="0"/>
              <a:t>3.05 </a:t>
            </a:r>
            <a:r>
              <a:rPr lang="en-US" altLang="zh-CN" dirty="0"/>
              <a:t>L =</a:t>
            </a:r>
            <a:r>
              <a:rPr lang="zh-CN" altLang="en-US" dirty="0"/>
              <a:t>	</a:t>
            </a:r>
            <a:r>
              <a:rPr lang="zh-CN" altLang="en-US" u="sng" dirty="0"/>
              <a:t>	</a:t>
            </a:r>
            <a:r>
              <a:rPr lang="en-US" altLang="zh-CN" dirty="0"/>
              <a:t>mL </a:t>
            </a:r>
            <a:r>
              <a:rPr lang="zh-CN" altLang="en-US" dirty="0"/>
              <a:t>			 </a:t>
            </a:r>
          </a:p>
          <a:p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b)</a:t>
            </a:r>
            <a:r>
              <a:rPr lang="zh-CN" altLang="en-US" dirty="0"/>
              <a:t>	</a:t>
            </a:r>
            <a:r>
              <a:rPr lang="en-US" altLang="zh-CN" dirty="0" smtClean="0"/>
              <a:t>0.0038 </a:t>
            </a:r>
            <a:r>
              <a:rPr lang="en-US" altLang="zh-CN" dirty="0"/>
              <a:t>g</a:t>
            </a:r>
            <a:r>
              <a:rPr lang="zh-CN" altLang="en-US" dirty="0"/>
              <a:t>   </a:t>
            </a:r>
            <a:r>
              <a:rPr lang="en-US" altLang="zh-CN" dirty="0"/>
              <a:t>=</a:t>
            </a:r>
            <a:r>
              <a:rPr lang="zh-CN" altLang="en-US" dirty="0"/>
              <a:t>	</a:t>
            </a:r>
            <a:r>
              <a:rPr lang="zh-CN" altLang="en-US" u="sng" dirty="0"/>
              <a:t>	</a:t>
            </a:r>
            <a:r>
              <a:rPr lang="en-US" altLang="zh-CN" dirty="0"/>
              <a:t>mg </a:t>
            </a:r>
            <a:r>
              <a:rPr lang="zh-CN" altLang="en-US" dirty="0"/>
              <a:t>    </a:t>
            </a:r>
            <a:r>
              <a:rPr lang="en-US" altLang="zh-CN" dirty="0"/>
              <a:t>=</a:t>
            </a:r>
            <a:r>
              <a:rPr lang="zh-CN" altLang="en-US" dirty="0"/>
              <a:t>	</a:t>
            </a:r>
            <a:r>
              <a:rPr lang="zh-CN" altLang="en-US" u="sng" dirty="0"/>
              <a:t>	</a:t>
            </a:r>
            <a:r>
              <a:rPr lang="en-US" altLang="zh-CN" dirty="0"/>
              <a:t>mcg</a:t>
            </a:r>
            <a:r>
              <a:rPr lang="zh-CN" altLang="en-US" dirty="0"/>
              <a:t>	</a:t>
            </a:r>
          </a:p>
          <a:p>
            <a:endParaRPr lang="zh-CN" altLang="en-US" dirty="0"/>
          </a:p>
          <a:p>
            <a:pPr marL="0" indent="0">
              <a:buNone/>
            </a:pPr>
            <a:r>
              <a:rPr lang="zh-CN" altLang="en-US" dirty="0" smtClean="0"/>
              <a:t> </a:t>
            </a:r>
            <a:r>
              <a:rPr lang="zh-CN" altLang="en-US" dirty="0"/>
              <a:t>	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8768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Answers</a:t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2)Make </a:t>
            </a:r>
            <a:r>
              <a:rPr lang="en-US" altLang="zh-CN" dirty="0"/>
              <a:t>the following conversions:</a:t>
            </a:r>
            <a:r>
              <a:rPr lang="zh-CN" altLang="en-US" dirty="0"/>
              <a:t>			</a:t>
            </a:r>
          </a:p>
          <a:p>
            <a:pPr marL="0" indent="0">
              <a:buNone/>
            </a:pPr>
            <a:r>
              <a:rPr lang="en-US" altLang="zh-CN" dirty="0"/>
              <a:t>a) </a:t>
            </a:r>
            <a:r>
              <a:rPr lang="zh-CN" altLang="en-US" dirty="0"/>
              <a:t>	</a:t>
            </a:r>
            <a:r>
              <a:rPr lang="en-US" altLang="zh-CN" dirty="0" smtClean="0"/>
              <a:t>3.05 </a:t>
            </a:r>
            <a:r>
              <a:rPr lang="en-US" altLang="zh-CN" dirty="0"/>
              <a:t>L =</a:t>
            </a:r>
            <a:r>
              <a:rPr lang="zh-CN" altLang="en-US" dirty="0"/>
              <a:t>	</a:t>
            </a:r>
            <a:r>
              <a:rPr lang="en-NZ" altLang="zh-CN" dirty="0" smtClean="0"/>
              <a:t>3050 </a:t>
            </a:r>
            <a:r>
              <a:rPr lang="en-US" altLang="zh-CN" dirty="0" smtClean="0"/>
              <a:t>mL </a:t>
            </a:r>
            <a:r>
              <a:rPr lang="zh-CN" altLang="en-US" dirty="0"/>
              <a:t>			 </a:t>
            </a:r>
          </a:p>
          <a:p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b)</a:t>
            </a:r>
            <a:r>
              <a:rPr lang="zh-CN" altLang="en-US" dirty="0"/>
              <a:t>	</a:t>
            </a:r>
            <a:r>
              <a:rPr lang="en-US" altLang="zh-CN" dirty="0" smtClean="0"/>
              <a:t>0.0038 </a:t>
            </a:r>
            <a:r>
              <a:rPr lang="en-US" altLang="zh-CN" dirty="0"/>
              <a:t>g</a:t>
            </a:r>
            <a:r>
              <a:rPr lang="zh-CN" altLang="en-US" dirty="0"/>
              <a:t>   </a:t>
            </a:r>
            <a:r>
              <a:rPr lang="en-US" altLang="zh-CN" dirty="0"/>
              <a:t>=</a:t>
            </a:r>
            <a:r>
              <a:rPr lang="zh-CN" altLang="en-US" dirty="0"/>
              <a:t>	</a:t>
            </a:r>
            <a:r>
              <a:rPr lang="en-NZ" altLang="zh-CN" dirty="0" smtClean="0"/>
              <a:t>3.8</a:t>
            </a:r>
            <a:r>
              <a:rPr lang="en-US" altLang="zh-CN" dirty="0" smtClean="0"/>
              <a:t>mg </a:t>
            </a:r>
            <a:r>
              <a:rPr lang="zh-CN" altLang="en-US" dirty="0" smtClean="0"/>
              <a:t>    </a:t>
            </a:r>
            <a:r>
              <a:rPr lang="en-US" altLang="zh-CN" dirty="0"/>
              <a:t>=</a:t>
            </a:r>
            <a:r>
              <a:rPr lang="zh-CN" altLang="en-US" dirty="0"/>
              <a:t>	</a:t>
            </a:r>
            <a:r>
              <a:rPr lang="en-NZ" altLang="zh-CN" dirty="0" smtClean="0"/>
              <a:t>3800</a:t>
            </a:r>
            <a:r>
              <a:rPr lang="zh-CN" altLang="en-US" u="sng" dirty="0"/>
              <a:t>	</a:t>
            </a:r>
            <a:r>
              <a:rPr lang="en-US" altLang="zh-CN" dirty="0"/>
              <a:t>mcg</a:t>
            </a:r>
            <a:r>
              <a:rPr lang="zh-CN" altLang="en-US" dirty="0"/>
              <a:t>	</a:t>
            </a:r>
          </a:p>
          <a:p>
            <a:endParaRPr lang="zh-CN" altLang="en-US" dirty="0"/>
          </a:p>
          <a:p>
            <a:pPr marL="0" indent="0">
              <a:buNone/>
            </a:pPr>
            <a:r>
              <a:rPr lang="zh-CN" altLang="en-US" dirty="0" smtClean="0"/>
              <a:t> </a:t>
            </a:r>
            <a:r>
              <a:rPr lang="zh-CN" altLang="en-US" dirty="0"/>
              <a:t>	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895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3) A patient is given </a:t>
            </a:r>
            <a:r>
              <a:rPr lang="en-NZ" dirty="0"/>
              <a:t>3</a:t>
            </a:r>
            <a:r>
              <a:rPr lang="en-NZ" dirty="0" smtClean="0"/>
              <a:t> tablets: 1 containing 1.2g of  medication and two containing 80mg of the same medication. </a:t>
            </a:r>
          </a:p>
          <a:p>
            <a:pPr marL="0" indent="0">
              <a:buNone/>
            </a:pPr>
            <a:r>
              <a:rPr lang="en-NZ" dirty="0" smtClean="0"/>
              <a:t>How much medication has she had altogether? Give your answer in grams and milligrams.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848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3) A patient is given </a:t>
            </a:r>
            <a:r>
              <a:rPr lang="en-NZ" dirty="0"/>
              <a:t>3</a:t>
            </a:r>
            <a:r>
              <a:rPr lang="en-NZ" dirty="0" smtClean="0"/>
              <a:t> tablets: 1 containing 1.2g of  medication and two containing 80mg of the same medication. </a:t>
            </a:r>
          </a:p>
          <a:p>
            <a:pPr marL="0" indent="0">
              <a:buNone/>
            </a:pPr>
            <a:r>
              <a:rPr lang="en-NZ" dirty="0" smtClean="0"/>
              <a:t>How much medication has she had altogether? Give your answer in grams and milligrams.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1.2g = 1200mg     </a:t>
            </a:r>
            <a:r>
              <a:rPr lang="en-NZ" dirty="0" err="1" smtClean="0"/>
              <a:t>1200mg</a:t>
            </a:r>
            <a:r>
              <a:rPr lang="en-NZ" dirty="0" smtClean="0"/>
              <a:t> +80mg +80mg =1360mg</a:t>
            </a:r>
          </a:p>
          <a:p>
            <a:pPr marL="0" indent="0">
              <a:buNone/>
            </a:pPr>
            <a:r>
              <a:rPr lang="en-NZ" dirty="0" smtClean="0"/>
              <a:t>1.2 g + 0.08g +0.08g = 1.360g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3876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4) </a:t>
            </a:r>
            <a:r>
              <a:rPr lang="en-NZ" dirty="0" err="1" smtClean="0"/>
              <a:t>Losalia’s</a:t>
            </a:r>
            <a:r>
              <a:rPr lang="en-NZ" dirty="0" smtClean="0"/>
              <a:t> shift starts at 9.45pm and finishes at 6.10 am.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How long was her shift?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0227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Answers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4) </a:t>
            </a:r>
            <a:r>
              <a:rPr lang="en-NZ" dirty="0" err="1" smtClean="0"/>
              <a:t>Losalia’s</a:t>
            </a:r>
            <a:r>
              <a:rPr lang="en-NZ" dirty="0" smtClean="0"/>
              <a:t> shift starts at 9.45pm and finishes at 6.10 am.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How long was her shift? </a:t>
            </a:r>
            <a:endParaRPr lang="en-NZ" dirty="0"/>
          </a:p>
        </p:txBody>
      </p:sp>
      <p:sp>
        <p:nvSpPr>
          <p:cNvPr id="11" name="TextBox 10"/>
          <p:cNvSpPr txBox="1"/>
          <p:nvPr/>
        </p:nvSpPr>
        <p:spPr>
          <a:xfrm>
            <a:off x="1413295" y="3841961"/>
            <a:ext cx="1032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15 mins             + 2 hours                               + 6 hours                               + 10 mins      = 8 hours and 25 mins</a:t>
            </a:r>
            <a:endParaRPr lang="en-NZ" dirty="0"/>
          </a:p>
        </p:txBody>
      </p:sp>
      <p:grpSp>
        <p:nvGrpSpPr>
          <p:cNvPr id="42" name="Group 41"/>
          <p:cNvGrpSpPr/>
          <p:nvPr/>
        </p:nvGrpSpPr>
        <p:grpSpPr>
          <a:xfrm>
            <a:off x="1078302" y="3172955"/>
            <a:ext cx="8988724" cy="2044567"/>
            <a:chOff x="1078302" y="3172955"/>
            <a:chExt cx="8988724" cy="2044567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078302" y="4546121"/>
              <a:ext cx="8988724" cy="172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078302" y="4824796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dirty="0" smtClean="0"/>
                <a:t>9.45</a:t>
              </a:r>
              <a:endParaRPr lang="en-NZ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31366" y="484819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dirty="0" smtClean="0"/>
                <a:t>10.00</a:t>
              </a:r>
              <a:endParaRPr lang="en-NZ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79232" y="484819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dirty="0" smtClean="0"/>
                <a:t>12.00</a:t>
              </a:r>
              <a:endParaRPr lang="en-NZ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516117" y="4807542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dirty="0" smtClean="0"/>
                <a:t>6.00</a:t>
              </a:r>
              <a:endParaRPr lang="en-NZ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93524" y="4760347"/>
              <a:ext cx="888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dirty="0" smtClean="0"/>
                <a:t>6.10am</a:t>
              </a:r>
              <a:endParaRPr lang="en-NZ" dirty="0"/>
            </a:p>
          </p:txBody>
        </p:sp>
        <p:sp>
          <p:nvSpPr>
            <p:cNvPr id="4" name="Freeform 3"/>
            <p:cNvSpPr/>
            <p:nvPr/>
          </p:nvSpPr>
          <p:spPr>
            <a:xfrm>
              <a:off x="1199072" y="3350003"/>
              <a:ext cx="1345971" cy="1178865"/>
            </a:xfrm>
            <a:custGeom>
              <a:avLst/>
              <a:gdLst>
                <a:gd name="connsiteX0" fmla="*/ 0 w 1345971"/>
                <a:gd name="connsiteY0" fmla="*/ 1109853 h 1178865"/>
                <a:gd name="connsiteX1" fmla="*/ 388188 w 1345971"/>
                <a:gd name="connsiteY1" fmla="*/ 160948 h 1178865"/>
                <a:gd name="connsiteX2" fmla="*/ 1199071 w 1345971"/>
                <a:gd name="connsiteY2" fmla="*/ 100563 h 1178865"/>
                <a:gd name="connsiteX3" fmla="*/ 1345720 w 1345971"/>
                <a:gd name="connsiteY3" fmla="*/ 1178865 h 1178865"/>
                <a:gd name="connsiteX4" fmla="*/ 1345720 w 1345971"/>
                <a:gd name="connsiteY4" fmla="*/ 1178865 h 1178865"/>
                <a:gd name="connsiteX5" fmla="*/ 1345720 w 1345971"/>
                <a:gd name="connsiteY5" fmla="*/ 1178865 h 1178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45971" h="1178865">
                  <a:moveTo>
                    <a:pt x="0" y="1109853"/>
                  </a:moveTo>
                  <a:cubicBezTo>
                    <a:pt x="94171" y="719508"/>
                    <a:pt x="188343" y="329163"/>
                    <a:pt x="388188" y="160948"/>
                  </a:cubicBezTo>
                  <a:cubicBezTo>
                    <a:pt x="588033" y="-7267"/>
                    <a:pt x="1039482" y="-69090"/>
                    <a:pt x="1199071" y="100563"/>
                  </a:cubicBezTo>
                  <a:cubicBezTo>
                    <a:pt x="1358660" y="270216"/>
                    <a:pt x="1345720" y="1178865"/>
                    <a:pt x="1345720" y="1178865"/>
                  </a:cubicBezTo>
                  <a:lnTo>
                    <a:pt x="1345720" y="1178865"/>
                  </a:lnTo>
                  <a:lnTo>
                    <a:pt x="1345720" y="117886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dirty="0" smtClean="0"/>
                <a:t>              </a:t>
              </a:r>
              <a:endParaRPr lang="en-NZ" dirty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542449" y="3258401"/>
              <a:ext cx="2585920" cy="1399490"/>
            </a:xfrm>
            <a:custGeom>
              <a:avLst/>
              <a:gdLst>
                <a:gd name="connsiteX0" fmla="*/ 2343 w 2585920"/>
                <a:gd name="connsiteY0" fmla="*/ 1244588 h 1399490"/>
                <a:gd name="connsiteX1" fmla="*/ 338774 w 2585920"/>
                <a:gd name="connsiteY1" fmla="*/ 200791 h 1399490"/>
                <a:gd name="connsiteX2" fmla="*/ 2115815 w 2585920"/>
                <a:gd name="connsiteY2" fmla="*/ 97274 h 1399490"/>
                <a:gd name="connsiteX3" fmla="*/ 2547136 w 2585920"/>
                <a:gd name="connsiteY3" fmla="*/ 1287720 h 1399490"/>
                <a:gd name="connsiteX4" fmla="*/ 2538509 w 2585920"/>
                <a:gd name="connsiteY4" fmla="*/ 1279093 h 1399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920" h="1399490">
                  <a:moveTo>
                    <a:pt x="2343" y="1244588"/>
                  </a:moveTo>
                  <a:cubicBezTo>
                    <a:pt x="-5564" y="818299"/>
                    <a:pt x="-13471" y="392010"/>
                    <a:pt x="338774" y="200791"/>
                  </a:cubicBezTo>
                  <a:cubicBezTo>
                    <a:pt x="691019" y="9572"/>
                    <a:pt x="1747755" y="-83881"/>
                    <a:pt x="2115815" y="97274"/>
                  </a:cubicBezTo>
                  <a:cubicBezTo>
                    <a:pt x="2483875" y="278429"/>
                    <a:pt x="2476687" y="1090750"/>
                    <a:pt x="2547136" y="1287720"/>
                  </a:cubicBezTo>
                  <a:cubicBezTo>
                    <a:pt x="2617585" y="1484690"/>
                    <a:pt x="2578047" y="1381891"/>
                    <a:pt x="2538509" y="127909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NZ" dirty="0" smtClean="0"/>
                <a:t>                             </a:t>
              </a:r>
              <a:endParaRPr lang="en-NZ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5075979" y="3172955"/>
              <a:ext cx="2557722" cy="1355914"/>
            </a:xfrm>
            <a:custGeom>
              <a:avLst/>
              <a:gdLst>
                <a:gd name="connsiteX0" fmla="*/ 4980 w 2601531"/>
                <a:gd name="connsiteY0" fmla="*/ 1364540 h 1373167"/>
                <a:gd name="connsiteX1" fmla="*/ 315531 w 2601531"/>
                <a:gd name="connsiteY1" fmla="*/ 139589 h 1373167"/>
                <a:gd name="connsiteX2" fmla="*/ 2023562 w 2601531"/>
                <a:gd name="connsiteY2" fmla="*/ 165468 h 1373167"/>
                <a:gd name="connsiteX3" fmla="*/ 2601531 w 2601531"/>
                <a:gd name="connsiteY3" fmla="*/ 1373167 h 1373167"/>
                <a:gd name="connsiteX4" fmla="*/ 2601531 w 2601531"/>
                <a:gd name="connsiteY4" fmla="*/ 1373167 h 1373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1531" h="1373167">
                  <a:moveTo>
                    <a:pt x="4980" y="1364540"/>
                  </a:moveTo>
                  <a:cubicBezTo>
                    <a:pt x="-7960" y="851987"/>
                    <a:pt x="-20899" y="339434"/>
                    <a:pt x="315531" y="139589"/>
                  </a:cubicBezTo>
                  <a:cubicBezTo>
                    <a:pt x="651961" y="-60256"/>
                    <a:pt x="1642562" y="-40128"/>
                    <a:pt x="2023562" y="165468"/>
                  </a:cubicBezTo>
                  <a:cubicBezTo>
                    <a:pt x="2404562" y="371064"/>
                    <a:pt x="2601531" y="1373167"/>
                    <a:pt x="2601531" y="1373167"/>
                  </a:cubicBezTo>
                  <a:lnTo>
                    <a:pt x="2601531" y="1373167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7633700" y="3356953"/>
              <a:ext cx="1406842" cy="1171915"/>
            </a:xfrm>
            <a:custGeom>
              <a:avLst/>
              <a:gdLst>
                <a:gd name="connsiteX0" fmla="*/ 677 w 1329548"/>
                <a:gd name="connsiteY0" fmla="*/ 1171915 h 1189168"/>
                <a:gd name="connsiteX1" fmla="*/ 199085 w 1329548"/>
                <a:gd name="connsiteY1" fmla="*/ 76360 h 1189168"/>
                <a:gd name="connsiteX2" fmla="*/ 1225628 w 1329548"/>
                <a:gd name="connsiteY2" fmla="*/ 214383 h 1189168"/>
                <a:gd name="connsiteX3" fmla="*/ 1294640 w 1329548"/>
                <a:gd name="connsiteY3" fmla="*/ 1189168 h 1189168"/>
                <a:gd name="connsiteX4" fmla="*/ 1294640 w 1329548"/>
                <a:gd name="connsiteY4" fmla="*/ 1189168 h 118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9548" h="1189168">
                  <a:moveTo>
                    <a:pt x="677" y="1171915"/>
                  </a:moveTo>
                  <a:cubicBezTo>
                    <a:pt x="-2198" y="703932"/>
                    <a:pt x="-5073" y="235949"/>
                    <a:pt x="199085" y="76360"/>
                  </a:cubicBezTo>
                  <a:cubicBezTo>
                    <a:pt x="403243" y="-83229"/>
                    <a:pt x="1043035" y="28915"/>
                    <a:pt x="1225628" y="214383"/>
                  </a:cubicBezTo>
                  <a:cubicBezTo>
                    <a:pt x="1408221" y="399851"/>
                    <a:pt x="1294640" y="1189168"/>
                    <a:pt x="1294640" y="1189168"/>
                  </a:cubicBezTo>
                  <a:lnTo>
                    <a:pt x="1294640" y="118916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cxnSp>
          <p:nvCxnSpPr>
            <p:cNvPr id="19" name="Straight Arrow Connector 18"/>
            <p:cNvCxnSpPr>
              <a:endCxn id="12" idx="0"/>
            </p:cNvCxnSpPr>
            <p:nvPr/>
          </p:nvCxnSpPr>
          <p:spPr>
            <a:xfrm>
              <a:off x="2542449" y="4194040"/>
              <a:ext cx="2343" cy="3089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5029200" y="4304581"/>
              <a:ext cx="60301" cy="2157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7565032" y="4278557"/>
              <a:ext cx="78010" cy="2333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15" idx="3"/>
            </p:cNvCxnSpPr>
            <p:nvPr/>
          </p:nvCxnSpPr>
          <p:spPr>
            <a:xfrm flipH="1">
              <a:off x="9003605" y="4348514"/>
              <a:ext cx="18469" cy="1803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1190446" y="4194040"/>
              <a:ext cx="90540" cy="2446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1196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D106295591848977A0E132CE156F3" ma:contentTypeVersion="15" ma:contentTypeDescription="Create a new document." ma:contentTypeScope="" ma:versionID="9e6f5f290aed2078ac41e90026852cc0">
  <xsd:schema xmlns:xsd="http://www.w3.org/2001/XMLSchema" xmlns:xs="http://www.w3.org/2001/XMLSchema" xmlns:p="http://schemas.microsoft.com/office/2006/metadata/properties" xmlns:ns3="2c4393b5-38b0-4bab-a5d9-220e1e9157a2" xmlns:ns4="da5d5475-034c-4f5e-8cdf-7eba7e0e7403" targetNamespace="http://schemas.microsoft.com/office/2006/metadata/properties" ma:root="true" ma:fieldsID="65edbba9710366fe8445b7a5c9d259c0" ns3:_="" ns4:_="">
    <xsd:import namespace="2c4393b5-38b0-4bab-a5d9-220e1e9157a2"/>
    <xsd:import namespace="da5d5475-034c-4f5e-8cdf-7eba7e0e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393b5-38b0-4bab-a5d9-220e1e9157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5d5475-034c-4f5e-8cdf-7eba7e0e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E94CAF-66E5-4452-82E0-919512042A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393b5-38b0-4bab-a5d9-220e1e9157a2"/>
    <ds:schemaRef ds:uri="da5d5475-034c-4f5e-8cdf-7eba7e0e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C6061E-BEF0-4CA7-8303-36F0F70F3A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DD3BB7-C73B-4536-86C1-E5D4B922B14A}">
  <ds:schemaRefs>
    <ds:schemaRef ds:uri="http://schemas.microsoft.com/office/2006/documentManagement/types"/>
    <ds:schemaRef ds:uri="http://purl.org/dc/elements/1.1/"/>
    <ds:schemaRef ds:uri="2c4393b5-38b0-4bab-a5d9-220e1e9157a2"/>
    <ds:schemaRef ds:uri="da5d5475-034c-4f5e-8cdf-7eba7e0e740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535</Words>
  <Application>Microsoft Office PowerPoint</Application>
  <PresentationFormat>Widescreen</PresentationFormat>
  <Paragraphs>137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等线</vt:lpstr>
      <vt:lpstr>Office Theme</vt:lpstr>
      <vt:lpstr>Revision Topic 2</vt:lpstr>
      <vt:lpstr>PowerPoint Presentation</vt:lpstr>
      <vt:lpstr>Answer</vt:lpstr>
      <vt:lpstr> </vt:lpstr>
      <vt:lpstr>Answers </vt:lpstr>
      <vt:lpstr>PowerPoint Presentation</vt:lpstr>
      <vt:lpstr>Answer</vt:lpstr>
      <vt:lpstr>PowerPoint Presentation</vt:lpstr>
      <vt:lpstr>Answers</vt:lpstr>
      <vt:lpstr>PowerPoint Presentation</vt:lpstr>
      <vt:lpstr>Answer</vt:lpstr>
      <vt:lpstr>PowerPoint Presentation</vt:lpstr>
      <vt:lpstr>Answer</vt:lpstr>
      <vt:lpstr>Answer</vt:lpstr>
      <vt:lpstr>PowerPoint Presentation</vt:lpstr>
      <vt:lpstr>PowerPoint Presentation</vt:lpstr>
      <vt:lpstr>Answer</vt:lpstr>
      <vt:lpstr>PowerPoint Presentation</vt:lpstr>
      <vt:lpstr>Answer</vt:lpstr>
      <vt:lpstr>PowerPoint Presentation</vt:lpstr>
      <vt:lpstr>Answer</vt:lpstr>
      <vt:lpstr>PowerPoint Presentation</vt:lpstr>
      <vt:lpstr>Answer -  one possible example of working</vt:lpstr>
      <vt:lpstr>Changing Fractions Decimals and Percentages  </vt:lpstr>
      <vt:lpstr>For extra practice on ordering fractions decimals and percentages</vt:lpstr>
      <vt:lpstr>Application Questions</vt:lpstr>
      <vt:lpstr>Answer</vt:lpstr>
      <vt:lpstr>PowerPoint Presentation</vt:lpstr>
      <vt:lpstr>Answers</vt:lpstr>
      <vt:lpstr>PowerPoint Presentation</vt:lpstr>
      <vt:lpstr>Answer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Topic 3</dc:title>
  <dc:creator>Debbie Loveridge</dc:creator>
  <cp:lastModifiedBy>Debbie Loveridge</cp:lastModifiedBy>
  <cp:revision>32</cp:revision>
  <dcterms:created xsi:type="dcterms:W3CDTF">2020-05-28T20:18:46Z</dcterms:created>
  <dcterms:modified xsi:type="dcterms:W3CDTF">2020-05-29T05:51:11Z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0x0101004A7D106295591848977A0E132CE156F3</vt:lpwstr>
  </property>
</Properties>
</file>