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88" r:id="rId4"/>
    <p:sldId id="296" r:id="rId5"/>
    <p:sldId id="293" r:id="rId6"/>
    <p:sldId id="286" r:id="rId7"/>
    <p:sldId id="299" r:id="rId8"/>
    <p:sldId id="289" r:id="rId9"/>
    <p:sldId id="290" r:id="rId10"/>
    <p:sldId id="303" r:id="rId11"/>
    <p:sldId id="301" r:id="rId12"/>
    <p:sldId id="310" r:id="rId13"/>
    <p:sldId id="315" r:id="rId14"/>
    <p:sldId id="300" r:id="rId15"/>
    <p:sldId id="302" r:id="rId16"/>
    <p:sldId id="308" r:id="rId17"/>
    <p:sldId id="309" r:id="rId18"/>
    <p:sldId id="314" r:id="rId19"/>
    <p:sldId id="312" r:id="rId20"/>
    <p:sldId id="313" r:id="rId21"/>
    <p:sldId id="29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79843" autoAdjust="0"/>
  </p:normalViewPr>
  <p:slideViewPr>
    <p:cSldViewPr snapToGrid="0">
      <p:cViewPr varScale="1">
        <p:scale>
          <a:sx n="88" d="100"/>
          <a:sy n="88" d="100"/>
        </p:scale>
        <p:origin x="840"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16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A0B76F-FD02-45E1-8FCF-ED57A21CEDA5}" type="datetimeFigureOut">
              <a:rPr lang="en-NZ" smtClean="0"/>
              <a:t>8/09/2022</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E610A-06DE-4F43-B8E9-91E6623719E3}" type="slidenum">
              <a:rPr lang="en-NZ" smtClean="0"/>
              <a:t>‹#›</a:t>
            </a:fld>
            <a:endParaRPr lang="en-NZ"/>
          </a:p>
        </p:txBody>
      </p:sp>
    </p:spTree>
    <p:extLst>
      <p:ext uri="{BB962C8B-B14F-4D97-AF65-F5344CB8AC3E}">
        <p14:creationId xmlns:p14="http://schemas.microsoft.com/office/powerpoint/2010/main" val="3540352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959E610A-06DE-4F43-B8E9-91E6623719E3}" type="slidenum">
              <a:rPr lang="en-NZ" smtClean="0"/>
              <a:t>3</a:t>
            </a:fld>
            <a:endParaRPr lang="en-NZ"/>
          </a:p>
        </p:txBody>
      </p:sp>
    </p:spTree>
    <p:extLst>
      <p:ext uri="{BB962C8B-B14F-4D97-AF65-F5344CB8AC3E}">
        <p14:creationId xmlns:p14="http://schemas.microsoft.com/office/powerpoint/2010/main" val="2659194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recommend a server host – we would like something inexpensive but still allow us the autonomy to have control of our website.  Payment options will be online payment or credit card.  For the moment, we will only use English language.</a:t>
            </a:r>
            <a:endParaRPr lang="en-NZ" dirty="0"/>
          </a:p>
        </p:txBody>
      </p:sp>
      <p:sp>
        <p:nvSpPr>
          <p:cNvPr id="4" name="Slide Number Placeholder 3"/>
          <p:cNvSpPr>
            <a:spLocks noGrp="1"/>
          </p:cNvSpPr>
          <p:nvPr>
            <p:ph type="sldNum" sz="quarter" idx="5"/>
          </p:nvPr>
        </p:nvSpPr>
        <p:spPr/>
        <p:txBody>
          <a:bodyPr/>
          <a:lstStyle/>
          <a:p>
            <a:fld id="{959E610A-06DE-4F43-B8E9-91E6623719E3}" type="slidenum">
              <a:rPr lang="en-NZ" smtClean="0"/>
              <a:t>13</a:t>
            </a:fld>
            <a:endParaRPr lang="en-NZ"/>
          </a:p>
        </p:txBody>
      </p:sp>
    </p:spTree>
    <p:extLst>
      <p:ext uri="{BB962C8B-B14F-4D97-AF65-F5344CB8AC3E}">
        <p14:creationId xmlns:p14="http://schemas.microsoft.com/office/powerpoint/2010/main" val="2469815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We accept online banking and credit card only. Customers</a:t>
            </a:r>
            <a:r>
              <a:rPr lang="en-NZ" baseline="0" dirty="0"/>
              <a:t> can create an account with us so they don’t have to enter their information every time they want to do online shopping, except for credit card details; we do not want to save that for security reasons so customers have to enter that every time they want to pay. </a:t>
            </a:r>
            <a:endParaRPr lang="en-NZ" dirty="0"/>
          </a:p>
        </p:txBody>
      </p:sp>
      <p:sp>
        <p:nvSpPr>
          <p:cNvPr id="4" name="Slide Number Placeholder 3"/>
          <p:cNvSpPr>
            <a:spLocks noGrp="1"/>
          </p:cNvSpPr>
          <p:nvPr>
            <p:ph type="sldNum" sz="quarter" idx="10"/>
          </p:nvPr>
        </p:nvSpPr>
        <p:spPr/>
        <p:txBody>
          <a:bodyPr/>
          <a:lstStyle/>
          <a:p>
            <a:fld id="{959E610A-06DE-4F43-B8E9-91E6623719E3}" type="slidenum">
              <a:rPr lang="en-NZ" smtClean="0"/>
              <a:t>14</a:t>
            </a:fld>
            <a:endParaRPr lang="en-NZ"/>
          </a:p>
        </p:txBody>
      </p:sp>
    </p:spTree>
    <p:extLst>
      <p:ext uri="{BB962C8B-B14F-4D97-AF65-F5344CB8AC3E}">
        <p14:creationId xmlns:p14="http://schemas.microsoft.com/office/powerpoint/2010/main" val="2539325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We do have a local delivery service that we use in each area as well as NZ Post. The customers need to provide the delivery address. The address is often same as the payment address. We can’t deliver to a post office box. Customers also need</a:t>
            </a:r>
            <a:r>
              <a:rPr lang="en-NZ" baseline="0" dirty="0"/>
              <a:t> to tell us when they want it to be delivered, and the time of delivery. </a:t>
            </a:r>
            <a:endParaRPr lang="en-NZ" dirty="0"/>
          </a:p>
        </p:txBody>
      </p:sp>
      <p:sp>
        <p:nvSpPr>
          <p:cNvPr id="4" name="Slide Number Placeholder 3"/>
          <p:cNvSpPr>
            <a:spLocks noGrp="1"/>
          </p:cNvSpPr>
          <p:nvPr>
            <p:ph type="sldNum" sz="quarter" idx="10"/>
          </p:nvPr>
        </p:nvSpPr>
        <p:spPr/>
        <p:txBody>
          <a:bodyPr/>
          <a:lstStyle/>
          <a:p>
            <a:fld id="{959E610A-06DE-4F43-B8E9-91E6623719E3}" type="slidenum">
              <a:rPr lang="en-NZ" smtClean="0"/>
              <a:t>15</a:t>
            </a:fld>
            <a:endParaRPr lang="en-NZ"/>
          </a:p>
        </p:txBody>
      </p:sp>
    </p:spTree>
    <p:extLst>
      <p:ext uri="{BB962C8B-B14F-4D97-AF65-F5344CB8AC3E}">
        <p14:creationId xmlns:p14="http://schemas.microsoft.com/office/powerpoint/2010/main" val="35278700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Our main server is in our </a:t>
            </a:r>
            <a:r>
              <a:rPr lang="en-NZ" dirty="0" err="1"/>
              <a:t>headoffice</a:t>
            </a:r>
            <a:r>
              <a:rPr lang="en-NZ" dirty="0"/>
              <a:t>, in Christchurch.  We would like to use existing hardware if possible, to keep budget down.</a:t>
            </a:r>
          </a:p>
        </p:txBody>
      </p:sp>
      <p:sp>
        <p:nvSpPr>
          <p:cNvPr id="4" name="Slide Number Placeholder 3"/>
          <p:cNvSpPr>
            <a:spLocks noGrp="1"/>
          </p:cNvSpPr>
          <p:nvPr>
            <p:ph type="sldNum" sz="quarter" idx="10"/>
          </p:nvPr>
        </p:nvSpPr>
        <p:spPr/>
        <p:txBody>
          <a:bodyPr/>
          <a:lstStyle/>
          <a:p>
            <a:fld id="{959E610A-06DE-4F43-B8E9-91E6623719E3}" type="slidenum">
              <a:rPr lang="en-NZ" smtClean="0"/>
              <a:t>16</a:t>
            </a:fld>
            <a:endParaRPr lang="en-NZ"/>
          </a:p>
        </p:txBody>
      </p:sp>
    </p:spTree>
    <p:extLst>
      <p:ext uri="{BB962C8B-B14F-4D97-AF65-F5344CB8AC3E}">
        <p14:creationId xmlns:p14="http://schemas.microsoft.com/office/powerpoint/2010/main" val="4001817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We do not have any services that can be used for the online shopping system yet, so please provide a suitable solution. </a:t>
            </a:r>
          </a:p>
        </p:txBody>
      </p:sp>
      <p:sp>
        <p:nvSpPr>
          <p:cNvPr id="4" name="Slide Number Placeholder 3"/>
          <p:cNvSpPr>
            <a:spLocks noGrp="1"/>
          </p:cNvSpPr>
          <p:nvPr>
            <p:ph type="sldNum" sz="quarter" idx="10"/>
          </p:nvPr>
        </p:nvSpPr>
        <p:spPr/>
        <p:txBody>
          <a:bodyPr/>
          <a:lstStyle/>
          <a:p>
            <a:fld id="{959E610A-06DE-4F43-B8E9-91E6623719E3}" type="slidenum">
              <a:rPr lang="en-NZ" smtClean="0"/>
              <a:t>18</a:t>
            </a:fld>
            <a:endParaRPr lang="en-NZ"/>
          </a:p>
        </p:txBody>
      </p:sp>
    </p:spTree>
    <p:extLst>
      <p:ext uri="{BB962C8B-B14F-4D97-AF65-F5344CB8AC3E}">
        <p14:creationId xmlns:p14="http://schemas.microsoft.com/office/powerpoint/2010/main" val="3880492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be searched easily on Google.</a:t>
            </a:r>
            <a:endParaRPr lang="en-NZ" dirty="0"/>
          </a:p>
        </p:txBody>
      </p:sp>
      <p:sp>
        <p:nvSpPr>
          <p:cNvPr id="4" name="Slide Number Placeholder 3"/>
          <p:cNvSpPr>
            <a:spLocks noGrp="1"/>
          </p:cNvSpPr>
          <p:nvPr>
            <p:ph type="sldNum" sz="quarter" idx="10"/>
          </p:nvPr>
        </p:nvSpPr>
        <p:spPr/>
        <p:txBody>
          <a:bodyPr/>
          <a:lstStyle/>
          <a:p>
            <a:fld id="{959E610A-06DE-4F43-B8E9-91E6623719E3}" type="slidenum">
              <a:rPr lang="en-NZ" smtClean="0"/>
              <a:t>19</a:t>
            </a:fld>
            <a:endParaRPr lang="en-NZ"/>
          </a:p>
        </p:txBody>
      </p:sp>
    </p:spTree>
    <p:extLst>
      <p:ext uri="{BB962C8B-B14F-4D97-AF65-F5344CB8AC3E}">
        <p14:creationId xmlns:p14="http://schemas.microsoft.com/office/powerpoint/2010/main" val="19960690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We do need system maintenance as well as training for the staff.  We will need mobile support for the first few months.</a:t>
            </a:r>
          </a:p>
        </p:txBody>
      </p:sp>
      <p:sp>
        <p:nvSpPr>
          <p:cNvPr id="4" name="Slide Number Placeholder 3"/>
          <p:cNvSpPr>
            <a:spLocks noGrp="1"/>
          </p:cNvSpPr>
          <p:nvPr>
            <p:ph type="sldNum" sz="quarter" idx="10"/>
          </p:nvPr>
        </p:nvSpPr>
        <p:spPr/>
        <p:txBody>
          <a:bodyPr/>
          <a:lstStyle/>
          <a:p>
            <a:fld id="{959E610A-06DE-4F43-B8E9-91E6623719E3}" type="slidenum">
              <a:rPr lang="en-NZ" smtClean="0"/>
              <a:t>20</a:t>
            </a:fld>
            <a:endParaRPr lang="en-NZ"/>
          </a:p>
        </p:txBody>
      </p:sp>
    </p:spTree>
    <p:extLst>
      <p:ext uri="{BB962C8B-B14F-4D97-AF65-F5344CB8AC3E}">
        <p14:creationId xmlns:p14="http://schemas.microsoft.com/office/powerpoint/2010/main" val="846673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959E610A-06DE-4F43-B8E9-91E6623719E3}" type="slidenum">
              <a:rPr lang="en-NZ" smtClean="0"/>
              <a:t>4</a:t>
            </a:fld>
            <a:endParaRPr lang="en-NZ"/>
          </a:p>
        </p:txBody>
      </p:sp>
    </p:spTree>
    <p:extLst>
      <p:ext uri="{BB962C8B-B14F-4D97-AF65-F5344CB8AC3E}">
        <p14:creationId xmlns:p14="http://schemas.microsoft.com/office/powerpoint/2010/main" val="1653171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We have 3 stores in Canterbury, one is in the north, Kaikoura</a:t>
            </a:r>
            <a:r>
              <a:rPr lang="en-NZ" baseline="0" dirty="0"/>
              <a:t>, the second which is also our head office, is located in Christchurch city; and the third in the south is in </a:t>
            </a:r>
            <a:r>
              <a:rPr lang="en-NZ" baseline="0" dirty="0" err="1"/>
              <a:t>Waimate</a:t>
            </a:r>
            <a:endParaRPr lang="en-NZ" dirty="0"/>
          </a:p>
        </p:txBody>
      </p:sp>
      <p:sp>
        <p:nvSpPr>
          <p:cNvPr id="4" name="Slide Number Placeholder 3"/>
          <p:cNvSpPr>
            <a:spLocks noGrp="1"/>
          </p:cNvSpPr>
          <p:nvPr>
            <p:ph type="sldNum" sz="quarter" idx="10"/>
          </p:nvPr>
        </p:nvSpPr>
        <p:spPr/>
        <p:txBody>
          <a:bodyPr/>
          <a:lstStyle/>
          <a:p>
            <a:fld id="{959E610A-06DE-4F43-B8E9-91E6623719E3}" type="slidenum">
              <a:rPr lang="en-NZ" smtClean="0"/>
              <a:t>5</a:t>
            </a:fld>
            <a:endParaRPr lang="en-NZ"/>
          </a:p>
        </p:txBody>
      </p:sp>
    </p:spTree>
    <p:extLst>
      <p:ext uri="{BB962C8B-B14F-4D97-AF65-F5344CB8AC3E}">
        <p14:creationId xmlns:p14="http://schemas.microsoft.com/office/powerpoint/2010/main" val="2846789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baseline="0" dirty="0"/>
              <a:t>Our customer groups are mainly tourists coming for shopping, or locals doing their weekly or monthly shopping and they are from any age, young and old. </a:t>
            </a:r>
            <a:r>
              <a:rPr lang="en-NZ" dirty="0"/>
              <a:t>About 200 people in total visit our</a:t>
            </a:r>
            <a:r>
              <a:rPr lang="en-NZ" baseline="0" dirty="0"/>
              <a:t> supermarkets per day </a:t>
            </a:r>
            <a:r>
              <a:rPr lang="en-NZ" baseline="0"/>
              <a:t>on average - probably </a:t>
            </a:r>
            <a:r>
              <a:rPr lang="en-NZ" baseline="0" dirty="0"/>
              <a:t>about half the customers will use the online shopping service in the first year.</a:t>
            </a:r>
            <a:endParaRPr lang="en-NZ" dirty="0"/>
          </a:p>
        </p:txBody>
      </p:sp>
      <p:sp>
        <p:nvSpPr>
          <p:cNvPr id="4" name="Slide Number Placeholder 3"/>
          <p:cNvSpPr>
            <a:spLocks noGrp="1"/>
          </p:cNvSpPr>
          <p:nvPr>
            <p:ph type="sldNum" sz="quarter" idx="10"/>
          </p:nvPr>
        </p:nvSpPr>
        <p:spPr/>
        <p:txBody>
          <a:bodyPr/>
          <a:lstStyle/>
          <a:p>
            <a:fld id="{959E610A-06DE-4F43-B8E9-91E6623719E3}" type="slidenum">
              <a:rPr lang="en-NZ" smtClean="0"/>
              <a:t>6</a:t>
            </a:fld>
            <a:endParaRPr lang="en-NZ"/>
          </a:p>
        </p:txBody>
      </p:sp>
    </p:spTree>
    <p:extLst>
      <p:ext uri="{BB962C8B-B14F-4D97-AF65-F5344CB8AC3E}">
        <p14:creationId xmlns:p14="http://schemas.microsoft.com/office/powerpoint/2010/main" val="1212411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 budget for this project is $35,000.</a:t>
            </a:r>
          </a:p>
        </p:txBody>
      </p:sp>
      <p:sp>
        <p:nvSpPr>
          <p:cNvPr id="4" name="Slide Number Placeholder 3"/>
          <p:cNvSpPr>
            <a:spLocks noGrp="1"/>
          </p:cNvSpPr>
          <p:nvPr>
            <p:ph type="sldNum" sz="quarter" idx="10"/>
          </p:nvPr>
        </p:nvSpPr>
        <p:spPr/>
        <p:txBody>
          <a:bodyPr/>
          <a:lstStyle/>
          <a:p>
            <a:fld id="{959E610A-06DE-4F43-B8E9-91E6623719E3}" type="slidenum">
              <a:rPr lang="en-NZ" smtClean="0"/>
              <a:t>8</a:t>
            </a:fld>
            <a:endParaRPr lang="en-NZ"/>
          </a:p>
        </p:txBody>
      </p:sp>
    </p:spTree>
    <p:extLst>
      <p:ext uri="{BB962C8B-B14F-4D97-AF65-F5344CB8AC3E}">
        <p14:creationId xmlns:p14="http://schemas.microsoft.com/office/powerpoint/2010/main" val="1105780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 time</a:t>
            </a:r>
            <a:r>
              <a:rPr lang="en-NZ" baseline="0" dirty="0"/>
              <a:t>frame is about 3 months, ideally by end of this year 2022.</a:t>
            </a:r>
            <a:endParaRPr lang="en-NZ" dirty="0"/>
          </a:p>
        </p:txBody>
      </p:sp>
      <p:sp>
        <p:nvSpPr>
          <p:cNvPr id="4" name="Slide Number Placeholder 3"/>
          <p:cNvSpPr>
            <a:spLocks noGrp="1"/>
          </p:cNvSpPr>
          <p:nvPr>
            <p:ph type="sldNum" sz="quarter" idx="10"/>
          </p:nvPr>
        </p:nvSpPr>
        <p:spPr/>
        <p:txBody>
          <a:bodyPr/>
          <a:lstStyle/>
          <a:p>
            <a:fld id="{959E610A-06DE-4F43-B8E9-91E6623719E3}" type="slidenum">
              <a:rPr lang="en-NZ" smtClean="0"/>
              <a:t>9</a:t>
            </a:fld>
            <a:endParaRPr lang="en-NZ"/>
          </a:p>
        </p:txBody>
      </p:sp>
    </p:spTree>
    <p:extLst>
      <p:ext uri="{BB962C8B-B14F-4D97-AF65-F5344CB8AC3E}">
        <p14:creationId xmlns:p14="http://schemas.microsoft.com/office/powerpoint/2010/main" val="1224651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Yes we would like PC and mobile on-line shopping to work together. As mentioned in the scenario we are looking for</a:t>
            </a:r>
            <a:r>
              <a:rPr lang="en-NZ" baseline="0" dirty="0"/>
              <a:t> something similar to those used by Countdown and New World supermarkets with almost same features so customers can do online shopping with ease without confusion, and the goods can be picked up at the respective branch or will be delivered to their homes. </a:t>
            </a:r>
            <a:r>
              <a:rPr lang="en-NZ" sz="1200" baseline="0" dirty="0"/>
              <a:t>The</a:t>
            </a:r>
            <a:r>
              <a:rPr lang="en-NZ" sz="1200" dirty="0"/>
              <a:t> online ordering will be 24/7 but</a:t>
            </a:r>
            <a:r>
              <a:rPr lang="en-NZ" sz="1200" baseline="0" dirty="0"/>
              <a:t> the delivery will be until 8.00pm. </a:t>
            </a:r>
            <a:r>
              <a:rPr lang="en-NZ" sz="1200" baseline="0" dirty="0">
                <a:highlight>
                  <a:srgbClr val="FFFF00"/>
                </a:highlight>
              </a:rPr>
              <a:t>We do need a mobile site since we want PC and mobile on-line shopping. We could look at CRM for reviewing customers’ interactions. </a:t>
            </a:r>
            <a:r>
              <a:rPr lang="en-NZ" baseline="0" dirty="0"/>
              <a:t>Currently we only want English language in the system, but in future we may add other languages as well.</a:t>
            </a:r>
            <a:endParaRPr lang="en-NZ" dirty="0"/>
          </a:p>
        </p:txBody>
      </p:sp>
      <p:sp>
        <p:nvSpPr>
          <p:cNvPr id="4" name="Slide Number Placeholder 3"/>
          <p:cNvSpPr>
            <a:spLocks noGrp="1"/>
          </p:cNvSpPr>
          <p:nvPr>
            <p:ph type="sldNum" sz="quarter" idx="10"/>
          </p:nvPr>
        </p:nvSpPr>
        <p:spPr/>
        <p:txBody>
          <a:bodyPr/>
          <a:lstStyle/>
          <a:p>
            <a:fld id="{959E610A-06DE-4F43-B8E9-91E6623719E3}" type="slidenum">
              <a:rPr lang="en-NZ" smtClean="0"/>
              <a:t>10</a:t>
            </a:fld>
            <a:endParaRPr lang="en-NZ"/>
          </a:p>
        </p:txBody>
      </p:sp>
    </p:spTree>
    <p:extLst>
      <p:ext uri="{BB962C8B-B14F-4D97-AF65-F5344CB8AC3E}">
        <p14:creationId xmlns:p14="http://schemas.microsoft.com/office/powerpoint/2010/main" val="9759847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We do not have cyber security right now as we have not started online shopping. However, once online, our customers’ information has to be secure. Also the payment details should be secured. We need the email address and telephone number of the customers to contact them if needed. Customers should be able to register. Those customers that register we keep</a:t>
            </a:r>
            <a:r>
              <a:rPr lang="en-NZ" baseline="0" dirty="0"/>
              <a:t> their records; where as those customers that are one-time customers once the goods are delivered we can delete the record after a while, because we don’t want to keep the record forever. So we can make distinction between those types of customers. </a:t>
            </a:r>
            <a:endParaRPr lang="en-NZ" dirty="0"/>
          </a:p>
        </p:txBody>
      </p:sp>
      <p:sp>
        <p:nvSpPr>
          <p:cNvPr id="4" name="Slide Number Placeholder 3"/>
          <p:cNvSpPr>
            <a:spLocks noGrp="1"/>
          </p:cNvSpPr>
          <p:nvPr>
            <p:ph type="sldNum" sz="quarter" idx="10"/>
          </p:nvPr>
        </p:nvSpPr>
        <p:spPr/>
        <p:txBody>
          <a:bodyPr/>
          <a:lstStyle/>
          <a:p>
            <a:fld id="{959E610A-06DE-4F43-B8E9-91E6623719E3}" type="slidenum">
              <a:rPr lang="en-NZ" smtClean="0"/>
              <a:t>11</a:t>
            </a:fld>
            <a:endParaRPr lang="en-NZ"/>
          </a:p>
        </p:txBody>
      </p:sp>
    </p:spTree>
    <p:extLst>
      <p:ext uri="{BB962C8B-B14F-4D97-AF65-F5344CB8AC3E}">
        <p14:creationId xmlns:p14="http://schemas.microsoft.com/office/powerpoint/2010/main" val="1458059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domain name will be Hohepasupermarket.co.nz.   We need third parting hosting of our shared server. </a:t>
            </a:r>
            <a:r>
              <a:rPr lang="en-NZ" sz="1200" baseline="0" dirty="0"/>
              <a:t>The scope of your project is to look at what is needed on the website and provide recommendations.   We like an interactive and easy to navigate website with immediate stock update the moment the stock is bought.</a:t>
            </a:r>
            <a:endParaRPr lang="en-NZ" dirty="0"/>
          </a:p>
        </p:txBody>
      </p:sp>
      <p:sp>
        <p:nvSpPr>
          <p:cNvPr id="4" name="Slide Number Placeholder 3"/>
          <p:cNvSpPr>
            <a:spLocks noGrp="1"/>
          </p:cNvSpPr>
          <p:nvPr>
            <p:ph type="sldNum" sz="quarter" idx="5"/>
          </p:nvPr>
        </p:nvSpPr>
        <p:spPr/>
        <p:txBody>
          <a:bodyPr/>
          <a:lstStyle/>
          <a:p>
            <a:fld id="{959E610A-06DE-4F43-B8E9-91E6623719E3}" type="slidenum">
              <a:rPr lang="en-NZ" smtClean="0"/>
              <a:t>12</a:t>
            </a:fld>
            <a:endParaRPr lang="en-NZ"/>
          </a:p>
        </p:txBody>
      </p:sp>
    </p:spTree>
    <p:extLst>
      <p:ext uri="{BB962C8B-B14F-4D97-AF65-F5344CB8AC3E}">
        <p14:creationId xmlns:p14="http://schemas.microsoft.com/office/powerpoint/2010/main" val="406093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365158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1161227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91478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4019119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61339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22848834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25640161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1830014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2020760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DF7E71-1037-4270-A5D8-4FDA0CFC226E}" type="datetimeFigureOut">
              <a:rPr lang="en-NZ" smtClean="0"/>
              <a:t>8/09/2022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486431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DF7E71-1037-4270-A5D8-4FDA0CFC226E}" type="datetimeFigureOut">
              <a:rPr lang="en-NZ" smtClean="0"/>
              <a:t>8/09/2022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1579046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DF7E71-1037-4270-A5D8-4FDA0CFC226E}" type="datetimeFigureOut">
              <a:rPr lang="en-NZ" smtClean="0"/>
              <a:t>8/09/2022</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398574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DF7E71-1037-4270-A5D8-4FDA0CFC226E}" type="datetimeFigureOut">
              <a:rPr lang="en-NZ" smtClean="0"/>
              <a:t>8/09/2022</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1432834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DF7E71-1037-4270-A5D8-4FDA0CFC226E}" type="datetimeFigureOut">
              <a:rPr lang="en-NZ" smtClean="0"/>
              <a:t>8/09/2022</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601341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DF7E71-1037-4270-A5D8-4FDA0CFC226E}" type="datetimeFigureOut">
              <a:rPr lang="en-NZ" smtClean="0"/>
              <a:t>8/09/2022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2353613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DF7E71-1037-4270-A5D8-4FDA0CFC226E}" type="datetimeFigureOut">
              <a:rPr lang="en-NZ" smtClean="0"/>
              <a:t>8/09/2022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5853C512-8E69-451E-AD55-59A789461BD6}" type="slidenum">
              <a:rPr lang="en-NZ" smtClean="0"/>
              <a:t>‹#›</a:t>
            </a:fld>
            <a:endParaRPr lang="en-NZ"/>
          </a:p>
        </p:txBody>
      </p:sp>
    </p:spTree>
    <p:extLst>
      <p:ext uri="{BB962C8B-B14F-4D97-AF65-F5344CB8AC3E}">
        <p14:creationId xmlns:p14="http://schemas.microsoft.com/office/powerpoint/2010/main" val="3925618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0DF7E71-1037-4270-A5D8-4FDA0CFC226E}" type="datetimeFigureOut">
              <a:rPr lang="en-NZ" smtClean="0"/>
              <a:t>8/09/2022</a:t>
            </a:fld>
            <a:endParaRPr lang="en-N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53C512-8E69-451E-AD55-59A789461BD6}" type="slidenum">
              <a:rPr lang="en-NZ" smtClean="0"/>
              <a:t>‹#›</a:t>
            </a:fld>
            <a:endParaRPr lang="en-NZ"/>
          </a:p>
        </p:txBody>
      </p:sp>
    </p:spTree>
    <p:extLst>
      <p:ext uri="{BB962C8B-B14F-4D97-AF65-F5344CB8AC3E}">
        <p14:creationId xmlns:p14="http://schemas.microsoft.com/office/powerpoint/2010/main" val="10970433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0833" y="2404534"/>
            <a:ext cx="9628070" cy="1646302"/>
          </a:xfrm>
        </p:spPr>
        <p:txBody>
          <a:bodyPr/>
          <a:lstStyle/>
          <a:p>
            <a:pPr algn="ctr"/>
            <a:r>
              <a:rPr lang="en-NZ" sz="5000" dirty="0"/>
              <a:t>Questions on </a:t>
            </a:r>
            <a:br>
              <a:rPr lang="en-NZ" sz="5000" dirty="0"/>
            </a:br>
            <a:r>
              <a:rPr lang="en-NZ" sz="5000" dirty="0" err="1"/>
              <a:t>Hohepa</a:t>
            </a:r>
            <a:r>
              <a:rPr lang="en-NZ" sz="5000" dirty="0"/>
              <a:t> Supermarket</a:t>
            </a:r>
          </a:p>
        </p:txBody>
      </p:sp>
      <p:sp>
        <p:nvSpPr>
          <p:cNvPr id="3" name="Subtitle 2"/>
          <p:cNvSpPr>
            <a:spLocks noGrp="1"/>
          </p:cNvSpPr>
          <p:nvPr>
            <p:ph type="subTitle" idx="1"/>
          </p:nvPr>
        </p:nvSpPr>
        <p:spPr/>
        <p:txBody>
          <a:bodyPr/>
          <a:lstStyle/>
          <a:p>
            <a:endParaRPr lang="en-NZ" dirty="0"/>
          </a:p>
          <a:p>
            <a:r>
              <a:rPr lang="en-NZ" dirty="0"/>
              <a:t>September 2022</a:t>
            </a:r>
          </a:p>
        </p:txBody>
      </p:sp>
    </p:spTree>
    <p:extLst>
      <p:ext uri="{BB962C8B-B14F-4D97-AF65-F5344CB8AC3E}">
        <p14:creationId xmlns:p14="http://schemas.microsoft.com/office/powerpoint/2010/main" val="707243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24873"/>
            <a:ext cx="8596668" cy="689943"/>
          </a:xfrm>
        </p:spPr>
        <p:txBody>
          <a:bodyPr>
            <a:noAutofit/>
          </a:bodyPr>
          <a:lstStyle/>
          <a:p>
            <a:r>
              <a:rPr lang="en-NZ" sz="4000" dirty="0"/>
              <a:t>General Features</a:t>
            </a:r>
          </a:p>
        </p:txBody>
      </p:sp>
      <p:sp>
        <p:nvSpPr>
          <p:cNvPr id="3" name="Content Placeholder 2"/>
          <p:cNvSpPr>
            <a:spLocks noGrp="1"/>
          </p:cNvSpPr>
          <p:nvPr>
            <p:ph idx="1"/>
          </p:nvPr>
        </p:nvSpPr>
        <p:spPr>
          <a:xfrm>
            <a:off x="609599" y="1640909"/>
            <a:ext cx="9060494" cy="4321479"/>
          </a:xfrm>
        </p:spPr>
        <p:txBody>
          <a:bodyPr>
            <a:noAutofit/>
          </a:bodyPr>
          <a:lstStyle/>
          <a:p>
            <a:pPr algn="l" latinLnBrk="1">
              <a:lnSpc>
                <a:spcPct val="107000"/>
              </a:lnSpc>
              <a:spcAft>
                <a:spcPts val="800"/>
              </a:spcAft>
              <a:tabLst>
                <a:tab pos="2133600" algn="l"/>
              </a:tabLst>
            </a:pPr>
            <a:r>
              <a:rPr lang="en-US" sz="2400" kern="100" dirty="0">
                <a:effectLst/>
                <a:ea typeface="Malgun Gothic" panose="020B0503020000020004" pitchFamily="34" charset="-127"/>
                <a:cs typeface="Times New Roman" panose="02020603050405020304" pitchFamily="18" charset="0"/>
              </a:rPr>
              <a:t>Do you want PC and mobile on-line shopping services to work together?</a:t>
            </a:r>
            <a:endParaRPr lang="en-NZ" sz="2400" kern="100" dirty="0">
              <a:effectLst/>
              <a:ea typeface="Malgun Gothic" panose="020B0503020000020004" pitchFamily="34" charset="-127"/>
              <a:cs typeface="Times New Roman" panose="02020603050405020304" pitchFamily="18" charset="0"/>
            </a:endParaRPr>
          </a:p>
          <a:p>
            <a:r>
              <a:rPr lang="en-NZ" sz="2400" dirty="0">
                <a:effectLst/>
                <a:ea typeface="Yu Mincho" panose="02020400000000000000" pitchFamily="18" charset="-128"/>
              </a:rPr>
              <a:t>Are there any features you would consider necessary to the functionality of your online store; alternatively, are there any features you wish not to include?</a:t>
            </a:r>
          </a:p>
          <a:p>
            <a:r>
              <a:rPr lang="en-US" sz="2400" dirty="0">
                <a:solidFill>
                  <a:srgbClr val="000000"/>
                </a:solidFill>
                <a:effectLst/>
                <a:ea typeface="Yu Mincho" panose="02020400000000000000" pitchFamily="18" charset="-128"/>
              </a:rPr>
              <a:t>Do you want a mobile site for the website?</a:t>
            </a:r>
            <a:endParaRPr lang="en-NZ" sz="2400" dirty="0"/>
          </a:p>
          <a:p>
            <a:r>
              <a:rPr lang="en-US" sz="2400" dirty="0">
                <a:solidFill>
                  <a:srgbClr val="000000"/>
                </a:solidFill>
                <a:effectLst/>
                <a:ea typeface="Yu Mincho" panose="02020400000000000000" pitchFamily="18" charset="-128"/>
              </a:rPr>
              <a:t>What services do you want to use for reviewing customer interaction?</a:t>
            </a:r>
            <a:endParaRPr lang="en-NZ" sz="2400" dirty="0"/>
          </a:p>
          <a:p>
            <a:r>
              <a:rPr lang="en-NZ" sz="2400" dirty="0">
                <a:effectLst/>
                <a:ea typeface="Yu Mincho" panose="02020400000000000000" pitchFamily="18" charset="-128"/>
              </a:rPr>
              <a:t>Will there be an option for other languages?  What will other language options be available on the website?</a:t>
            </a:r>
            <a:endParaRPr lang="en-NZ" sz="2400" dirty="0"/>
          </a:p>
          <a:p>
            <a:endParaRPr lang="en-NZ" sz="2400" dirty="0"/>
          </a:p>
          <a:p>
            <a:pPr marL="0" indent="0">
              <a:buNone/>
            </a:pPr>
            <a:endParaRPr lang="en-NZ" sz="2400" dirty="0"/>
          </a:p>
          <a:p>
            <a:endParaRPr lang="en-NZ" sz="2400" dirty="0"/>
          </a:p>
          <a:p>
            <a:endParaRPr lang="en-NZ" sz="2400" dirty="0"/>
          </a:p>
          <a:p>
            <a:endParaRPr lang="en-NZ" sz="2400" dirty="0"/>
          </a:p>
          <a:p>
            <a:endParaRPr lang="en-NZ" sz="2400" dirty="0"/>
          </a:p>
          <a:p>
            <a:endParaRPr lang="en-NZ" sz="2400" dirty="0"/>
          </a:p>
        </p:txBody>
      </p:sp>
    </p:spTree>
    <p:extLst>
      <p:ext uri="{BB962C8B-B14F-4D97-AF65-F5344CB8AC3E}">
        <p14:creationId xmlns:p14="http://schemas.microsoft.com/office/powerpoint/2010/main" val="3523136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t>Customer/Security</a:t>
            </a:r>
          </a:p>
        </p:txBody>
      </p:sp>
      <p:sp>
        <p:nvSpPr>
          <p:cNvPr id="3" name="Content Placeholder 2"/>
          <p:cNvSpPr>
            <a:spLocks noGrp="1"/>
          </p:cNvSpPr>
          <p:nvPr>
            <p:ph idx="1"/>
          </p:nvPr>
        </p:nvSpPr>
        <p:spPr>
          <a:xfrm>
            <a:off x="677334" y="2379945"/>
            <a:ext cx="9177866" cy="1515650"/>
          </a:xfrm>
        </p:spPr>
        <p:txBody>
          <a:bodyPr>
            <a:normAutofit/>
          </a:bodyPr>
          <a:lstStyle/>
          <a:p>
            <a:r>
              <a:rPr lang="en-NZ" sz="3600" dirty="0">
                <a:effectLst/>
                <a:latin typeface="+mj-lt"/>
                <a:ea typeface="Calibri" panose="020F0502020204030204" pitchFamily="34" charset="0"/>
                <a:cs typeface="Arial" panose="020B0604020202020204" pitchFamily="34" charset="0"/>
              </a:rPr>
              <a:t>Do you have any cyber security right now? If not, would you like to get it?</a:t>
            </a:r>
          </a:p>
          <a:p>
            <a:endParaRPr lang="en-NZ" sz="3600" dirty="0">
              <a:latin typeface="+mj-lt"/>
            </a:endParaRPr>
          </a:p>
          <a:p>
            <a:endParaRPr lang="en-NZ" sz="3600" dirty="0">
              <a:latin typeface="+mj-lt"/>
            </a:endParaRPr>
          </a:p>
          <a:p>
            <a:endParaRPr lang="en-NZ" sz="3600" dirty="0">
              <a:latin typeface="+mj-lt"/>
            </a:endParaRPr>
          </a:p>
          <a:p>
            <a:endParaRPr lang="en-NZ" sz="3600" dirty="0">
              <a:latin typeface="+mj-lt"/>
            </a:endParaRPr>
          </a:p>
          <a:p>
            <a:endParaRPr lang="en-NZ" sz="3600" dirty="0">
              <a:latin typeface="+mj-lt"/>
            </a:endParaRPr>
          </a:p>
          <a:p>
            <a:endParaRPr lang="en-NZ" sz="3600" dirty="0">
              <a:latin typeface="+mj-lt"/>
            </a:endParaRPr>
          </a:p>
          <a:p>
            <a:endParaRPr lang="en-NZ" sz="3600" dirty="0">
              <a:latin typeface="+mj-lt"/>
            </a:endParaRPr>
          </a:p>
          <a:p>
            <a:endParaRPr lang="en-NZ" sz="3600" dirty="0">
              <a:latin typeface="+mj-lt"/>
            </a:endParaRPr>
          </a:p>
        </p:txBody>
      </p:sp>
    </p:spTree>
    <p:extLst>
      <p:ext uri="{BB962C8B-B14F-4D97-AF65-F5344CB8AC3E}">
        <p14:creationId xmlns:p14="http://schemas.microsoft.com/office/powerpoint/2010/main" val="1085031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t>Website</a:t>
            </a:r>
          </a:p>
        </p:txBody>
      </p:sp>
      <p:sp>
        <p:nvSpPr>
          <p:cNvPr id="3" name="Content Placeholder 2"/>
          <p:cNvSpPr>
            <a:spLocks noGrp="1"/>
          </p:cNvSpPr>
          <p:nvPr>
            <p:ph idx="1"/>
          </p:nvPr>
        </p:nvSpPr>
        <p:spPr>
          <a:xfrm>
            <a:off x="677334" y="1615858"/>
            <a:ext cx="9030337" cy="4922728"/>
          </a:xfrm>
        </p:spPr>
        <p:txBody>
          <a:bodyPr>
            <a:noAutofit/>
          </a:bodyPr>
          <a:lstStyle/>
          <a:p>
            <a:pPr latinLnBrk="0">
              <a:lnSpc>
                <a:spcPct val="107000"/>
              </a:lnSpc>
              <a:spcAft>
                <a:spcPts val="800"/>
              </a:spcAft>
            </a:pPr>
            <a:r>
              <a:rPr lang="en-US" sz="2400" kern="100" dirty="0">
                <a:effectLst/>
                <a:ea typeface="Malgun Gothic" panose="020B0503020000020004" pitchFamily="34" charset="-127"/>
                <a:cs typeface="Times New Roman" panose="02020603050405020304" pitchFamily="18" charset="0"/>
              </a:rPr>
              <a:t>What name do you want to set up for your “domain name”?</a:t>
            </a:r>
            <a:endParaRPr lang="en-NZ" sz="2400" kern="100" dirty="0">
              <a:effectLst/>
              <a:ea typeface="Malgun Gothic" panose="020B0503020000020004" pitchFamily="34" charset="-127"/>
              <a:cs typeface="Times New Roman" panose="02020603050405020304" pitchFamily="18" charset="0"/>
            </a:endParaRPr>
          </a:p>
          <a:p>
            <a:r>
              <a:rPr lang="en-NZ" sz="2400" dirty="0">
                <a:effectLst/>
                <a:ea typeface="Yu Mincho" panose="02020400000000000000" pitchFamily="18" charset="-128"/>
              </a:rPr>
              <a:t>Do you plan on hosting the website on a shared or dedicated server?</a:t>
            </a:r>
          </a:p>
          <a:p>
            <a:pPr latinLnBrk="1">
              <a:lnSpc>
                <a:spcPct val="107000"/>
              </a:lnSpc>
              <a:spcAft>
                <a:spcPts val="800"/>
              </a:spcAft>
            </a:pPr>
            <a:r>
              <a:rPr lang="en-NZ" sz="2400" kern="100" dirty="0">
                <a:solidFill>
                  <a:srgbClr val="000000"/>
                </a:solidFill>
                <a:effectLst/>
                <a:ea typeface="Malgun Gothic" panose="020B0503020000020004" pitchFamily="34" charset="-127"/>
                <a:cs typeface="Times New Roman" panose="02020603050405020304" pitchFamily="18" charset="0"/>
              </a:rPr>
              <a:t>As we understand, you have researched other on-line grocery websites as well as their phone apps.   What features do you recognize as being essential in emulating, and what unique,  new features would you like to provide to customers?</a:t>
            </a:r>
            <a:r>
              <a:rPr lang="en-US" sz="2400" kern="100" dirty="0">
                <a:solidFill>
                  <a:srgbClr val="000000"/>
                </a:solidFill>
                <a:effectLst/>
                <a:ea typeface="Malgun Gothic" panose="020B0503020000020004" pitchFamily="34" charset="-127"/>
                <a:cs typeface="Times New Roman" panose="02020603050405020304" pitchFamily="18" charset="0"/>
              </a:rPr>
              <a:t> *</a:t>
            </a:r>
          </a:p>
          <a:p>
            <a:pPr latinLnBrk="1">
              <a:lnSpc>
                <a:spcPct val="107000"/>
              </a:lnSpc>
              <a:spcAft>
                <a:spcPts val="800"/>
              </a:spcAft>
            </a:pPr>
            <a:r>
              <a:rPr lang="en-AU" sz="2400" dirty="0">
                <a:effectLst/>
                <a:latin typeface="+mj-lt"/>
                <a:ea typeface="Calibri" panose="020F0502020204030204" pitchFamily="34" charset="0"/>
                <a:cs typeface="Arial" panose="020B0604020202020204" pitchFamily="34" charset="0"/>
              </a:rPr>
              <a:t>What have you seen from your competitors’ sites that you      like, and would you like to include some similar features in   your online shopping service?</a:t>
            </a:r>
            <a:endParaRPr lang="en-NZ" sz="2400" dirty="0">
              <a:latin typeface="+mj-lt"/>
            </a:endParaRPr>
          </a:p>
          <a:p>
            <a:pPr latinLnBrk="1">
              <a:lnSpc>
                <a:spcPct val="107000"/>
              </a:lnSpc>
              <a:spcAft>
                <a:spcPts val="800"/>
              </a:spcAft>
            </a:pPr>
            <a:endParaRPr lang="en-US" sz="2400" kern="100" dirty="0">
              <a:solidFill>
                <a:srgbClr val="000000"/>
              </a:solidFill>
              <a:effectLst/>
              <a:ea typeface="Malgun Gothic" panose="020B0503020000020004" pitchFamily="34" charset="-127"/>
              <a:cs typeface="Times New Roman" panose="02020603050405020304" pitchFamily="18" charset="0"/>
            </a:endParaRPr>
          </a:p>
          <a:p>
            <a:endParaRPr lang="en-NZ" sz="2400" dirty="0"/>
          </a:p>
        </p:txBody>
      </p:sp>
    </p:spTree>
    <p:extLst>
      <p:ext uri="{BB962C8B-B14F-4D97-AF65-F5344CB8AC3E}">
        <p14:creationId xmlns:p14="http://schemas.microsoft.com/office/powerpoint/2010/main" val="1502388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t>Website (</a:t>
            </a:r>
            <a:r>
              <a:rPr lang="en-NZ" sz="5000" dirty="0" err="1"/>
              <a:t>contd</a:t>
            </a:r>
            <a:r>
              <a:rPr lang="en-NZ" sz="5000" dirty="0"/>
              <a:t>)</a:t>
            </a:r>
          </a:p>
        </p:txBody>
      </p:sp>
      <p:sp>
        <p:nvSpPr>
          <p:cNvPr id="3" name="Content Placeholder 2"/>
          <p:cNvSpPr>
            <a:spLocks noGrp="1"/>
          </p:cNvSpPr>
          <p:nvPr>
            <p:ph idx="1"/>
          </p:nvPr>
        </p:nvSpPr>
        <p:spPr>
          <a:xfrm>
            <a:off x="677333" y="1930399"/>
            <a:ext cx="7815314" cy="3706313"/>
          </a:xfrm>
        </p:spPr>
        <p:txBody>
          <a:bodyPr>
            <a:noAutofit/>
          </a:bodyPr>
          <a:lstStyle/>
          <a:p>
            <a:pPr algn="just" latinLnBrk="1">
              <a:lnSpc>
                <a:spcPct val="107000"/>
              </a:lnSpc>
              <a:spcAft>
                <a:spcPts val="800"/>
              </a:spcAft>
            </a:pPr>
            <a:r>
              <a:rPr lang="en-US" sz="3000" kern="100" dirty="0">
                <a:solidFill>
                  <a:srgbClr val="000000"/>
                </a:solidFill>
                <a:effectLst/>
                <a:ea typeface="Malgun Gothic" panose="020B0503020000020004" pitchFamily="34" charset="-127"/>
                <a:cs typeface="Times New Roman" panose="02020603050405020304" pitchFamily="18" charset="0"/>
              </a:rPr>
              <a:t>What kind of server hosting do you want?</a:t>
            </a:r>
          </a:p>
          <a:p>
            <a:pPr algn="just" latinLnBrk="1">
              <a:lnSpc>
                <a:spcPct val="107000"/>
              </a:lnSpc>
              <a:spcAft>
                <a:spcPts val="800"/>
              </a:spcAft>
            </a:pPr>
            <a:r>
              <a:rPr lang="en-NZ" sz="3000" dirty="0">
                <a:effectLst/>
                <a:ea typeface="Calibri" panose="020F0502020204030204" pitchFamily="34" charset="0"/>
                <a:cs typeface="Arial" panose="020B0604020202020204" pitchFamily="34" charset="0"/>
              </a:rPr>
              <a:t>What payment options would you like to   feature on your online-shopping service?</a:t>
            </a:r>
            <a:endParaRPr lang="en-US" sz="3000" kern="100" dirty="0">
              <a:solidFill>
                <a:srgbClr val="000000"/>
              </a:solidFill>
              <a:ea typeface="Malgun Gothic" panose="020B0503020000020004" pitchFamily="34" charset="-127"/>
              <a:cs typeface="Times New Roman" panose="02020603050405020304" pitchFamily="18" charset="0"/>
            </a:endParaRPr>
          </a:p>
          <a:p>
            <a:pPr algn="just" latinLnBrk="1">
              <a:lnSpc>
                <a:spcPct val="107000"/>
              </a:lnSpc>
              <a:spcAft>
                <a:spcPts val="800"/>
              </a:spcAft>
            </a:pPr>
            <a:r>
              <a:rPr lang="en-NZ" sz="3000" dirty="0">
                <a:effectLst/>
                <a:ea typeface="Calibri" panose="020F0502020204030204" pitchFamily="34" charset="0"/>
                <a:cs typeface="Arial" panose="020B0604020202020204" pitchFamily="34" charset="0"/>
              </a:rPr>
              <a:t>What languages would you like your online-shopping service to support?</a:t>
            </a:r>
            <a:endParaRPr lang="en-NZ" sz="3000" dirty="0"/>
          </a:p>
          <a:p>
            <a:endParaRPr lang="en-NZ" sz="3000" dirty="0"/>
          </a:p>
        </p:txBody>
      </p:sp>
    </p:spTree>
    <p:extLst>
      <p:ext uri="{BB962C8B-B14F-4D97-AF65-F5344CB8AC3E}">
        <p14:creationId xmlns:p14="http://schemas.microsoft.com/office/powerpoint/2010/main" val="482073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t>Payment</a:t>
            </a:r>
          </a:p>
        </p:txBody>
      </p:sp>
      <p:sp>
        <p:nvSpPr>
          <p:cNvPr id="3" name="Content Placeholder 2"/>
          <p:cNvSpPr>
            <a:spLocks noGrp="1"/>
          </p:cNvSpPr>
          <p:nvPr>
            <p:ph idx="1"/>
          </p:nvPr>
        </p:nvSpPr>
        <p:spPr>
          <a:xfrm>
            <a:off x="677333" y="1745673"/>
            <a:ext cx="8688339" cy="4682836"/>
          </a:xfrm>
        </p:spPr>
        <p:txBody>
          <a:bodyPr>
            <a:normAutofit/>
          </a:bodyPr>
          <a:lstStyle/>
          <a:p>
            <a:endParaRPr lang="en-NZ" sz="3600" dirty="0"/>
          </a:p>
          <a:p>
            <a:pPr algn="just" latinLnBrk="1">
              <a:lnSpc>
                <a:spcPct val="107000"/>
              </a:lnSpc>
              <a:spcAft>
                <a:spcPts val="800"/>
              </a:spcAft>
            </a:pPr>
            <a:r>
              <a:rPr lang="en-US" sz="3600" kern="100" dirty="0">
                <a:effectLst/>
                <a:ea typeface="Malgun Gothic" panose="020B0503020000020004" pitchFamily="34" charset="-127"/>
                <a:cs typeface="Times New Roman" panose="02020603050405020304" pitchFamily="18" charset="0"/>
              </a:rPr>
              <a:t>What payment methods would you like to set up for the website?</a:t>
            </a:r>
            <a:endParaRPr lang="en-NZ" sz="3600" kern="100" dirty="0">
              <a:effectLst/>
              <a:ea typeface="Malgun Gothic" panose="020B0503020000020004" pitchFamily="34" charset="-127"/>
              <a:cs typeface="Times New Roman" panose="02020603050405020304" pitchFamily="18" charset="0"/>
            </a:endParaRPr>
          </a:p>
          <a:p>
            <a:r>
              <a:rPr lang="en-NZ" sz="3600" dirty="0">
                <a:effectLst/>
                <a:ea typeface="Yu Mincho" panose="02020400000000000000" pitchFamily="18" charset="-128"/>
              </a:rPr>
              <a:t>Which banking methods are going to be used on the platform?</a:t>
            </a:r>
            <a:endParaRPr lang="en-NZ" sz="3600" dirty="0"/>
          </a:p>
          <a:p>
            <a:endParaRPr lang="en-NZ" sz="3600" dirty="0"/>
          </a:p>
          <a:p>
            <a:endParaRPr lang="en-NZ" sz="3600" dirty="0"/>
          </a:p>
          <a:p>
            <a:endParaRPr lang="en-NZ" sz="3600" dirty="0"/>
          </a:p>
        </p:txBody>
      </p:sp>
    </p:spTree>
    <p:extLst>
      <p:ext uri="{BB962C8B-B14F-4D97-AF65-F5344CB8AC3E}">
        <p14:creationId xmlns:p14="http://schemas.microsoft.com/office/powerpoint/2010/main" val="1886609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t>Delivery</a:t>
            </a:r>
          </a:p>
        </p:txBody>
      </p:sp>
      <p:sp>
        <p:nvSpPr>
          <p:cNvPr id="3" name="Content Placeholder 2"/>
          <p:cNvSpPr>
            <a:spLocks noGrp="1"/>
          </p:cNvSpPr>
          <p:nvPr>
            <p:ph idx="1"/>
          </p:nvPr>
        </p:nvSpPr>
        <p:spPr>
          <a:xfrm>
            <a:off x="677333" y="2279737"/>
            <a:ext cx="9251757" cy="688931"/>
          </a:xfrm>
        </p:spPr>
        <p:txBody>
          <a:bodyPr>
            <a:noAutofit/>
          </a:bodyPr>
          <a:lstStyle/>
          <a:p>
            <a:r>
              <a:rPr lang="en-US" sz="3600" dirty="0">
                <a:effectLst/>
                <a:ea typeface="Malgun Gothic" panose="020B0503020000020004" pitchFamily="34" charset="-127"/>
              </a:rPr>
              <a:t>Do you have any shipping method you would like to use?</a:t>
            </a:r>
            <a:endParaRPr lang="en-AU" sz="3600" dirty="0"/>
          </a:p>
          <a:p>
            <a:endParaRPr lang="en-AU" sz="3600" dirty="0"/>
          </a:p>
          <a:p>
            <a:endParaRPr lang="en-AU" sz="3600" dirty="0"/>
          </a:p>
          <a:p>
            <a:endParaRPr lang="en-AU" sz="3600" dirty="0"/>
          </a:p>
          <a:p>
            <a:endParaRPr lang="en-AU" sz="3600" dirty="0"/>
          </a:p>
          <a:p>
            <a:endParaRPr lang="en-AU" sz="3600" dirty="0"/>
          </a:p>
          <a:p>
            <a:endParaRPr lang="en-NZ" sz="3600" dirty="0"/>
          </a:p>
          <a:p>
            <a:endParaRPr lang="en-NZ" sz="3600" dirty="0"/>
          </a:p>
          <a:p>
            <a:endParaRPr lang="en-NZ" sz="3600" dirty="0"/>
          </a:p>
          <a:p>
            <a:endParaRPr lang="en-NZ" sz="3600" dirty="0"/>
          </a:p>
        </p:txBody>
      </p:sp>
    </p:spTree>
    <p:extLst>
      <p:ext uri="{BB962C8B-B14F-4D97-AF65-F5344CB8AC3E}">
        <p14:creationId xmlns:p14="http://schemas.microsoft.com/office/powerpoint/2010/main" val="1183935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52669"/>
          </a:xfrm>
        </p:spPr>
        <p:txBody>
          <a:bodyPr>
            <a:noAutofit/>
          </a:bodyPr>
          <a:lstStyle/>
          <a:p>
            <a:r>
              <a:rPr lang="en-NZ" sz="5000" dirty="0"/>
              <a:t>Hardware questions</a:t>
            </a:r>
          </a:p>
        </p:txBody>
      </p:sp>
      <p:sp>
        <p:nvSpPr>
          <p:cNvPr id="3" name="Content Placeholder 2"/>
          <p:cNvSpPr>
            <a:spLocks noGrp="1"/>
          </p:cNvSpPr>
          <p:nvPr>
            <p:ph idx="1"/>
          </p:nvPr>
        </p:nvSpPr>
        <p:spPr>
          <a:xfrm>
            <a:off x="677334" y="2217107"/>
            <a:ext cx="8596668" cy="1640909"/>
          </a:xfrm>
        </p:spPr>
        <p:txBody>
          <a:bodyPr>
            <a:normAutofit/>
          </a:bodyPr>
          <a:lstStyle/>
          <a:p>
            <a:r>
              <a:rPr lang="en-NZ" sz="3600" dirty="0">
                <a:effectLst/>
                <a:latin typeface="+mj-lt"/>
                <a:ea typeface="Calibri" panose="020F0502020204030204" pitchFamily="34" charset="0"/>
                <a:cs typeface="Arial" panose="020B0604020202020204" pitchFamily="34" charset="0"/>
              </a:rPr>
              <a:t>Are there existing company servers and could we use them if necessary?</a:t>
            </a:r>
            <a:endParaRPr lang="en-NZ" sz="3600" dirty="0">
              <a:latin typeface="+mj-lt"/>
            </a:endParaRPr>
          </a:p>
          <a:p>
            <a:endParaRPr lang="en-NZ" sz="3600" dirty="0">
              <a:solidFill>
                <a:srgbClr val="FF0000"/>
              </a:solidFill>
              <a:latin typeface="+mj-lt"/>
            </a:endParaRPr>
          </a:p>
          <a:p>
            <a:endParaRPr lang="en-NZ" sz="3600" dirty="0">
              <a:solidFill>
                <a:srgbClr val="FF0000"/>
              </a:solidFill>
              <a:latin typeface="+mj-lt"/>
            </a:endParaRPr>
          </a:p>
          <a:p>
            <a:pPr lvl="0"/>
            <a:endParaRPr lang="en-NZ" sz="3600" dirty="0">
              <a:solidFill>
                <a:srgbClr val="FF0000"/>
              </a:solidFill>
              <a:latin typeface="+mj-lt"/>
            </a:endParaRPr>
          </a:p>
          <a:p>
            <a:endParaRPr lang="en-NZ" sz="3600" dirty="0">
              <a:solidFill>
                <a:srgbClr val="FF0000"/>
              </a:solidFill>
              <a:latin typeface="+mj-lt"/>
            </a:endParaRPr>
          </a:p>
          <a:p>
            <a:endParaRPr lang="en-NZ" sz="3600" dirty="0">
              <a:latin typeface="+mj-lt"/>
            </a:endParaRPr>
          </a:p>
        </p:txBody>
      </p:sp>
    </p:spTree>
    <p:extLst>
      <p:ext uri="{BB962C8B-B14F-4D97-AF65-F5344CB8AC3E}">
        <p14:creationId xmlns:p14="http://schemas.microsoft.com/office/powerpoint/2010/main" val="3974360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Categories of questions that relate to how the business will work in the future</a:t>
            </a:r>
          </a:p>
        </p:txBody>
      </p:sp>
      <p:sp>
        <p:nvSpPr>
          <p:cNvPr id="3" name="Content Placeholder 2"/>
          <p:cNvSpPr>
            <a:spLocks noGrp="1"/>
          </p:cNvSpPr>
          <p:nvPr>
            <p:ph idx="1"/>
          </p:nvPr>
        </p:nvSpPr>
        <p:spPr>
          <a:xfrm>
            <a:off x="1816274" y="2160589"/>
            <a:ext cx="7457728" cy="3880773"/>
          </a:xfrm>
        </p:spPr>
        <p:txBody>
          <a:bodyPr>
            <a:normAutofit/>
          </a:bodyPr>
          <a:lstStyle/>
          <a:p>
            <a:r>
              <a:rPr lang="en-NZ" sz="3000" dirty="0"/>
              <a:t>Software</a:t>
            </a:r>
          </a:p>
          <a:p>
            <a:r>
              <a:rPr lang="en-NZ" sz="3000" dirty="0"/>
              <a:t>Marketing</a:t>
            </a:r>
          </a:p>
          <a:p>
            <a:r>
              <a:rPr lang="en-NZ" sz="3000" dirty="0"/>
              <a:t>Support</a:t>
            </a:r>
          </a:p>
          <a:p>
            <a:r>
              <a:rPr lang="en-NZ" sz="3000" dirty="0"/>
              <a:t>Future strategy</a:t>
            </a:r>
          </a:p>
        </p:txBody>
      </p:sp>
    </p:spTree>
    <p:extLst>
      <p:ext uri="{BB962C8B-B14F-4D97-AF65-F5344CB8AC3E}">
        <p14:creationId xmlns:p14="http://schemas.microsoft.com/office/powerpoint/2010/main" val="1971008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solidFill>
                  <a:srgbClr val="92D050"/>
                </a:solidFill>
              </a:rPr>
              <a:t>Software</a:t>
            </a:r>
          </a:p>
        </p:txBody>
      </p:sp>
      <p:sp>
        <p:nvSpPr>
          <p:cNvPr id="3" name="Content Placeholder 2"/>
          <p:cNvSpPr>
            <a:spLocks noGrp="1"/>
          </p:cNvSpPr>
          <p:nvPr>
            <p:ph idx="1"/>
          </p:nvPr>
        </p:nvSpPr>
        <p:spPr>
          <a:xfrm>
            <a:off x="677333" y="2605414"/>
            <a:ext cx="8891539" cy="3435948"/>
          </a:xfrm>
        </p:spPr>
        <p:txBody>
          <a:bodyPr>
            <a:normAutofit/>
          </a:bodyPr>
          <a:lstStyle/>
          <a:p>
            <a:r>
              <a:rPr lang="en-US" sz="3000" dirty="0">
                <a:solidFill>
                  <a:srgbClr val="000000"/>
                </a:solidFill>
                <a:effectLst/>
                <a:latin typeface="+mj-lt"/>
                <a:ea typeface="Yu Mincho" panose="02020400000000000000" pitchFamily="18" charset="-128"/>
              </a:rPr>
              <a:t>What are your plans for connecting all the APIs for the eCommerce business? </a:t>
            </a:r>
          </a:p>
          <a:p>
            <a:r>
              <a:rPr lang="en-US" sz="3000" kern="100" dirty="0">
                <a:effectLst/>
                <a:latin typeface="+mj-lt"/>
                <a:ea typeface="Malgun Gothic" panose="020B0503020000020004" pitchFamily="34" charset="-127"/>
                <a:cs typeface="Times New Roman" panose="02020603050405020304" pitchFamily="18" charset="0"/>
              </a:rPr>
              <a:t>Do your inventory management systems offer real-time tracking? Or would you like us to provide a solution?</a:t>
            </a:r>
            <a:endParaRPr lang="en-NZ" sz="3000" kern="100" dirty="0">
              <a:effectLst/>
              <a:latin typeface="+mj-lt"/>
              <a:ea typeface="Malgun Gothic" panose="020B0503020000020004" pitchFamily="34" charset="-127"/>
              <a:cs typeface="Times New Roman" panose="02020603050405020304" pitchFamily="18" charset="0"/>
            </a:endParaRPr>
          </a:p>
          <a:p>
            <a:endParaRPr lang="en-NZ" sz="3000" dirty="0">
              <a:solidFill>
                <a:srgbClr val="FF0000"/>
              </a:solidFill>
              <a:latin typeface="+mj-lt"/>
            </a:endParaRPr>
          </a:p>
          <a:p>
            <a:endParaRPr lang="en-NZ" sz="3000" dirty="0">
              <a:solidFill>
                <a:srgbClr val="FF0000"/>
              </a:solidFill>
              <a:latin typeface="+mj-lt"/>
            </a:endParaRPr>
          </a:p>
          <a:p>
            <a:endParaRPr lang="en-NZ" sz="3000" dirty="0">
              <a:latin typeface="+mj-lt"/>
            </a:endParaRPr>
          </a:p>
          <a:p>
            <a:endParaRPr lang="en-NZ" sz="3000" dirty="0">
              <a:latin typeface="+mj-lt"/>
            </a:endParaRPr>
          </a:p>
          <a:p>
            <a:endParaRPr lang="en-NZ" sz="3000" dirty="0">
              <a:solidFill>
                <a:srgbClr val="FF0000"/>
              </a:solidFill>
              <a:latin typeface="+mj-lt"/>
            </a:endParaRPr>
          </a:p>
          <a:p>
            <a:endParaRPr lang="en-NZ" sz="3000" dirty="0">
              <a:latin typeface="+mj-lt"/>
            </a:endParaRPr>
          </a:p>
        </p:txBody>
      </p:sp>
    </p:spTree>
    <p:extLst>
      <p:ext uri="{BB962C8B-B14F-4D97-AF65-F5344CB8AC3E}">
        <p14:creationId xmlns:p14="http://schemas.microsoft.com/office/powerpoint/2010/main" val="1929540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t>Marketing</a:t>
            </a:r>
          </a:p>
        </p:txBody>
      </p:sp>
      <p:sp>
        <p:nvSpPr>
          <p:cNvPr id="3" name="Content Placeholder 2"/>
          <p:cNvSpPr>
            <a:spLocks noGrp="1"/>
          </p:cNvSpPr>
          <p:nvPr>
            <p:ph idx="1"/>
          </p:nvPr>
        </p:nvSpPr>
        <p:spPr>
          <a:xfrm>
            <a:off x="197389" y="1930400"/>
            <a:ext cx="9556557" cy="2016691"/>
          </a:xfrm>
        </p:spPr>
        <p:txBody>
          <a:bodyPr>
            <a:noAutofit/>
          </a:bodyPr>
          <a:lstStyle/>
          <a:p>
            <a:pPr lvl="0"/>
            <a:endParaRPr lang="en-GB" sz="3600" dirty="0"/>
          </a:p>
          <a:p>
            <a:r>
              <a:rPr lang="en-GB" sz="3600" dirty="0">
                <a:effectLst/>
                <a:ea typeface="Yu Mincho" panose="02020400000000000000" pitchFamily="18" charset="-128"/>
                <a:cs typeface="Arial" panose="020B0604020202020204" pitchFamily="34" charset="0"/>
              </a:rPr>
              <a:t>How do you want to advertise your website online?</a:t>
            </a:r>
          </a:p>
          <a:p>
            <a:pPr lvl="0"/>
            <a:endParaRPr lang="en-GB" sz="3600" dirty="0"/>
          </a:p>
          <a:p>
            <a:pPr lvl="0"/>
            <a:endParaRPr lang="en-GB" sz="3600" dirty="0"/>
          </a:p>
          <a:p>
            <a:pPr lvl="0"/>
            <a:endParaRPr lang="en-GB" sz="3600" dirty="0"/>
          </a:p>
          <a:p>
            <a:endParaRPr lang="en-NZ" sz="3600" dirty="0"/>
          </a:p>
          <a:p>
            <a:endParaRPr lang="en-NZ" sz="3600" dirty="0"/>
          </a:p>
          <a:p>
            <a:endParaRPr lang="en-NZ" sz="3600" dirty="0"/>
          </a:p>
          <a:p>
            <a:endParaRPr lang="en-NZ" sz="3600" dirty="0"/>
          </a:p>
          <a:p>
            <a:endParaRPr lang="en-NZ" sz="3600" dirty="0"/>
          </a:p>
        </p:txBody>
      </p:sp>
    </p:spTree>
    <p:extLst>
      <p:ext uri="{BB962C8B-B14F-4D97-AF65-F5344CB8AC3E}">
        <p14:creationId xmlns:p14="http://schemas.microsoft.com/office/powerpoint/2010/main" val="1735526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Objective of the questions</a:t>
            </a:r>
          </a:p>
        </p:txBody>
      </p:sp>
      <p:sp>
        <p:nvSpPr>
          <p:cNvPr id="3" name="Content Placeholder 2"/>
          <p:cNvSpPr>
            <a:spLocks noGrp="1"/>
          </p:cNvSpPr>
          <p:nvPr>
            <p:ph idx="1"/>
          </p:nvPr>
        </p:nvSpPr>
        <p:spPr>
          <a:xfrm>
            <a:off x="677334" y="1734704"/>
            <a:ext cx="8596668" cy="4327893"/>
          </a:xfrm>
        </p:spPr>
        <p:txBody>
          <a:bodyPr>
            <a:noAutofit/>
          </a:bodyPr>
          <a:lstStyle/>
          <a:p>
            <a:r>
              <a:rPr lang="en-NZ" sz="2800" dirty="0"/>
              <a:t>To find out more about </a:t>
            </a:r>
            <a:r>
              <a:rPr lang="en-NZ" sz="2800" dirty="0" err="1"/>
              <a:t>Hohepa</a:t>
            </a:r>
            <a:r>
              <a:rPr lang="en-NZ" sz="2800" dirty="0"/>
              <a:t> Supermarket.</a:t>
            </a:r>
          </a:p>
          <a:p>
            <a:endParaRPr lang="en-NZ" sz="2800" dirty="0"/>
          </a:p>
          <a:p>
            <a:pPr lvl="1"/>
            <a:r>
              <a:rPr lang="en-NZ" sz="2800" dirty="0"/>
              <a:t>the way it works at present</a:t>
            </a:r>
          </a:p>
          <a:p>
            <a:endParaRPr lang="en-NZ" sz="2800" dirty="0"/>
          </a:p>
          <a:p>
            <a:pPr lvl="1"/>
            <a:r>
              <a:rPr lang="en-NZ" sz="2800" dirty="0"/>
              <a:t>how they think the online shopping will work</a:t>
            </a:r>
          </a:p>
          <a:p>
            <a:endParaRPr lang="en-NZ" sz="2800" dirty="0"/>
          </a:p>
          <a:p>
            <a:endParaRPr lang="en-NZ" sz="2800" dirty="0"/>
          </a:p>
        </p:txBody>
      </p:sp>
    </p:spTree>
    <p:extLst>
      <p:ext uri="{BB962C8B-B14F-4D97-AF65-F5344CB8AC3E}">
        <p14:creationId xmlns:p14="http://schemas.microsoft.com/office/powerpoint/2010/main" val="3890764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6000" dirty="0">
                <a:solidFill>
                  <a:srgbClr val="92D050"/>
                </a:solidFill>
              </a:rPr>
              <a:t>Support</a:t>
            </a:r>
          </a:p>
        </p:txBody>
      </p:sp>
      <p:sp>
        <p:nvSpPr>
          <p:cNvPr id="3" name="Content Placeholder 2"/>
          <p:cNvSpPr>
            <a:spLocks noGrp="1"/>
          </p:cNvSpPr>
          <p:nvPr>
            <p:ph idx="1"/>
          </p:nvPr>
        </p:nvSpPr>
        <p:spPr>
          <a:xfrm>
            <a:off x="677334" y="1930400"/>
            <a:ext cx="8596668" cy="4507978"/>
          </a:xfrm>
        </p:spPr>
        <p:txBody>
          <a:bodyPr>
            <a:noAutofit/>
          </a:bodyPr>
          <a:lstStyle/>
          <a:p>
            <a:r>
              <a:rPr lang="en-NZ" sz="3600" dirty="0">
                <a:effectLst/>
                <a:ea typeface="Yu Mincho" panose="02020400000000000000" pitchFamily="18" charset="-128"/>
              </a:rPr>
              <a:t>How proficient is your staff in monitoring day-to-day functionality and maintenance of the online store, and do they require special training to handle the change in the system?</a:t>
            </a:r>
            <a:endParaRPr lang="en-NZ" sz="3600" dirty="0"/>
          </a:p>
          <a:p>
            <a:r>
              <a:rPr lang="en-AU" sz="3600" dirty="0">
                <a:effectLst/>
                <a:ea typeface="Calibri" panose="020F0502020204030204" pitchFamily="34" charset="0"/>
                <a:cs typeface="Arial" panose="020B0604020202020204" pitchFamily="34" charset="0"/>
              </a:rPr>
              <a:t>Would you like mobile support?</a:t>
            </a:r>
            <a:endParaRPr lang="en-NZ" sz="3600" dirty="0"/>
          </a:p>
          <a:p>
            <a:endParaRPr lang="en-NZ" sz="3600" dirty="0"/>
          </a:p>
          <a:p>
            <a:endParaRPr lang="en-NZ" sz="3600" dirty="0"/>
          </a:p>
          <a:p>
            <a:endParaRPr lang="en-NZ" sz="3600" dirty="0"/>
          </a:p>
          <a:p>
            <a:endParaRPr lang="en-NZ" sz="3600" dirty="0"/>
          </a:p>
        </p:txBody>
      </p:sp>
    </p:spTree>
    <p:extLst>
      <p:ext uri="{BB962C8B-B14F-4D97-AF65-F5344CB8AC3E}">
        <p14:creationId xmlns:p14="http://schemas.microsoft.com/office/powerpoint/2010/main" val="3998012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Finished</a:t>
            </a:r>
          </a:p>
        </p:txBody>
      </p:sp>
      <p:sp>
        <p:nvSpPr>
          <p:cNvPr id="3" name="Content Placeholder 2"/>
          <p:cNvSpPr>
            <a:spLocks noGrp="1"/>
          </p:cNvSpPr>
          <p:nvPr>
            <p:ph idx="1"/>
          </p:nvPr>
        </p:nvSpPr>
        <p:spPr/>
        <p:txBody>
          <a:bodyPr>
            <a:normAutofit/>
          </a:bodyPr>
          <a:lstStyle/>
          <a:p>
            <a:pPr marL="0" indent="0" algn="ctr">
              <a:buNone/>
            </a:pPr>
            <a:r>
              <a:rPr lang="en-NZ" sz="20000" dirty="0">
                <a:solidFill>
                  <a:schemeClr val="accent2">
                    <a:lumMod val="75000"/>
                  </a:schemeClr>
                </a:solidFill>
              </a:rPr>
              <a:t>?</a:t>
            </a:r>
          </a:p>
        </p:txBody>
      </p:sp>
    </p:spTree>
    <p:extLst>
      <p:ext uri="{BB962C8B-B14F-4D97-AF65-F5344CB8AC3E}">
        <p14:creationId xmlns:p14="http://schemas.microsoft.com/office/powerpoint/2010/main" val="2284328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31845"/>
            <a:ext cx="8596668" cy="5896947"/>
          </a:xfrm>
        </p:spPr>
        <p:txBody>
          <a:bodyPr>
            <a:normAutofit/>
          </a:bodyPr>
          <a:lstStyle/>
          <a:p>
            <a:r>
              <a:rPr lang="en-NZ" sz="2400" b="1" dirty="0"/>
              <a:t>The company and how it works</a:t>
            </a:r>
          </a:p>
          <a:p>
            <a:pPr lvl="1"/>
            <a:endParaRPr lang="en-NZ" sz="2200" dirty="0"/>
          </a:p>
          <a:p>
            <a:pPr lvl="1"/>
            <a:r>
              <a:rPr lang="en-NZ" sz="2200" dirty="0"/>
              <a:t>My vision </a:t>
            </a:r>
          </a:p>
          <a:p>
            <a:pPr lvl="1"/>
            <a:r>
              <a:rPr lang="en-NZ" sz="2200" dirty="0"/>
              <a:t>Location</a:t>
            </a:r>
          </a:p>
          <a:p>
            <a:pPr lvl="1"/>
            <a:r>
              <a:rPr lang="en-NZ" sz="2200" dirty="0"/>
              <a:t>My customers</a:t>
            </a:r>
          </a:p>
          <a:p>
            <a:pPr lvl="1"/>
            <a:r>
              <a:rPr lang="en-NZ" sz="2200" dirty="0"/>
              <a:t>My products (no questions on this)</a:t>
            </a:r>
          </a:p>
          <a:p>
            <a:pPr lvl="1"/>
            <a:r>
              <a:rPr lang="en-NZ" sz="2200" dirty="0"/>
              <a:t>My staff (no questions on this)</a:t>
            </a:r>
          </a:p>
          <a:p>
            <a:pPr lvl="1"/>
            <a:r>
              <a:rPr lang="en-NZ" sz="2400" dirty="0"/>
              <a:t>My current systems (no questions on this)</a:t>
            </a:r>
          </a:p>
          <a:p>
            <a:pPr lvl="1"/>
            <a:r>
              <a:rPr lang="en-NZ" sz="2400" dirty="0"/>
              <a:t>Staff, security, configuration</a:t>
            </a:r>
          </a:p>
        </p:txBody>
      </p:sp>
    </p:spTree>
    <p:extLst>
      <p:ext uri="{BB962C8B-B14F-4D97-AF65-F5344CB8AC3E}">
        <p14:creationId xmlns:p14="http://schemas.microsoft.com/office/powerpoint/2010/main" val="2119305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t>My vision</a:t>
            </a:r>
          </a:p>
        </p:txBody>
      </p:sp>
      <p:sp>
        <p:nvSpPr>
          <p:cNvPr id="3" name="Content Placeholder 2"/>
          <p:cNvSpPr>
            <a:spLocks noGrp="1"/>
          </p:cNvSpPr>
          <p:nvPr>
            <p:ph idx="1"/>
          </p:nvPr>
        </p:nvSpPr>
        <p:spPr>
          <a:xfrm>
            <a:off x="677334" y="1778696"/>
            <a:ext cx="8931623" cy="4271375"/>
          </a:xfrm>
        </p:spPr>
        <p:txBody>
          <a:bodyPr>
            <a:noAutofit/>
          </a:bodyPr>
          <a:lstStyle/>
          <a:p>
            <a:pPr marL="0" indent="0">
              <a:buNone/>
            </a:pPr>
            <a:r>
              <a:rPr lang="en-NZ" sz="2800" i="1" dirty="0"/>
              <a:t>My vision is to have an online</a:t>
            </a:r>
            <a:r>
              <a:rPr lang="en-NZ" sz="2800" i="1" baseline="0" dirty="0"/>
              <a:t> system similar to Countdown and New World. I would like to focus on the population in my area.  I know the customers’ needs and would like to provide specific food that not all other supermarkets in that area are capable of selling them. My competitors are other supermarkets selling food in the area. I would like to make the shopping easier for my customers by launching the online supermarket.</a:t>
            </a:r>
            <a:endParaRPr lang="en-NZ" sz="2800" i="1"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a:p>
            <a:pPr marL="0" indent="0">
              <a:buNone/>
            </a:pPr>
            <a:endParaRPr lang="en-NZ" sz="2800" dirty="0"/>
          </a:p>
        </p:txBody>
      </p:sp>
      <p:sp>
        <p:nvSpPr>
          <p:cNvPr id="4" name="Content Placeholder 2">
            <a:extLst>
              <a:ext uri="{FF2B5EF4-FFF2-40B4-BE49-F238E27FC236}">
                <a16:creationId xmlns:a16="http://schemas.microsoft.com/office/drawing/2014/main" id="{0D7F4472-0A43-6916-1DF3-338D7CA4FA60}"/>
              </a:ext>
            </a:extLst>
          </p:cNvPr>
          <p:cNvSpPr txBox="1">
            <a:spLocks/>
          </p:cNvSpPr>
          <p:nvPr/>
        </p:nvSpPr>
        <p:spPr>
          <a:xfrm>
            <a:off x="677334" y="1930400"/>
            <a:ext cx="8596668" cy="235350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NZ" sz="3600" dirty="0"/>
          </a:p>
          <a:p>
            <a:endParaRPr lang="en-NZ" sz="3600" dirty="0"/>
          </a:p>
          <a:p>
            <a:endParaRPr lang="en-NZ" sz="3600" dirty="0"/>
          </a:p>
          <a:p>
            <a:endParaRPr lang="en-NZ" sz="3600" dirty="0"/>
          </a:p>
          <a:p>
            <a:endParaRPr lang="en-NZ" sz="3600" dirty="0">
              <a:solidFill>
                <a:srgbClr val="FF0000"/>
              </a:solidFill>
            </a:endParaRPr>
          </a:p>
          <a:p>
            <a:endParaRPr lang="en-NZ" sz="3600" dirty="0"/>
          </a:p>
        </p:txBody>
      </p:sp>
    </p:spTree>
    <p:extLst>
      <p:ext uri="{BB962C8B-B14F-4D97-AF65-F5344CB8AC3E}">
        <p14:creationId xmlns:p14="http://schemas.microsoft.com/office/powerpoint/2010/main" val="3110560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4800"/>
            <a:ext cx="8596668" cy="1625600"/>
          </a:xfrm>
        </p:spPr>
        <p:txBody>
          <a:bodyPr/>
          <a:lstStyle/>
          <a:p>
            <a:r>
              <a:rPr lang="en-NZ" dirty="0"/>
              <a:t>Location</a:t>
            </a:r>
          </a:p>
        </p:txBody>
      </p:sp>
      <p:sp>
        <p:nvSpPr>
          <p:cNvPr id="3" name="Content Placeholder 2"/>
          <p:cNvSpPr>
            <a:spLocks noGrp="1"/>
          </p:cNvSpPr>
          <p:nvPr>
            <p:ph idx="1"/>
          </p:nvPr>
        </p:nvSpPr>
        <p:spPr>
          <a:xfrm>
            <a:off x="677334" y="1483567"/>
            <a:ext cx="8596668" cy="4557795"/>
          </a:xfrm>
        </p:spPr>
        <p:txBody>
          <a:bodyPr/>
          <a:lstStyle/>
          <a:p>
            <a:endParaRPr lang="en-NZ" dirty="0"/>
          </a:p>
          <a:p>
            <a:endParaRPr lang="en-NZ" dirty="0"/>
          </a:p>
          <a:p>
            <a:endParaRPr lang="en-NZ" dirty="0"/>
          </a:p>
          <a:p>
            <a:endParaRPr lang="en-NZ" dirty="0"/>
          </a:p>
          <a:p>
            <a:endParaRPr lang="en-NZ" dirty="0"/>
          </a:p>
        </p:txBody>
      </p:sp>
      <p:pic>
        <p:nvPicPr>
          <p:cNvPr id="4" name="Picture 2" descr="Canterbury Map">
            <a:extLst>
              <a:ext uri="{FF2B5EF4-FFF2-40B4-BE49-F238E27FC236}">
                <a16:creationId xmlns:a16="http://schemas.microsoft.com/office/drawing/2014/main" id="{C0E4D530-72D4-F5C4-3B46-CDFAB8896C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3290" y="957286"/>
            <a:ext cx="8304756" cy="5610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6983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t>My customers</a:t>
            </a:r>
          </a:p>
        </p:txBody>
      </p:sp>
      <p:sp>
        <p:nvSpPr>
          <p:cNvPr id="3" name="Content Placeholder 2"/>
          <p:cNvSpPr>
            <a:spLocks noGrp="1"/>
          </p:cNvSpPr>
          <p:nvPr>
            <p:ph idx="1"/>
          </p:nvPr>
        </p:nvSpPr>
        <p:spPr>
          <a:xfrm>
            <a:off x="677334" y="2687527"/>
            <a:ext cx="9181369" cy="2723717"/>
          </a:xfrm>
        </p:spPr>
        <p:txBody>
          <a:bodyPr>
            <a:noAutofit/>
          </a:bodyPr>
          <a:lstStyle/>
          <a:p>
            <a:pPr algn="just" latinLnBrk="1">
              <a:lnSpc>
                <a:spcPct val="107000"/>
              </a:lnSpc>
              <a:spcAft>
                <a:spcPts val="800"/>
              </a:spcAft>
            </a:pPr>
            <a:r>
              <a:rPr lang="en-US" sz="3600" kern="100" dirty="0">
                <a:solidFill>
                  <a:srgbClr val="000000"/>
                </a:solidFill>
                <a:effectLst/>
                <a:ea typeface="Malgun Gothic" panose="020B0503020000020004" pitchFamily="34" charset="-127"/>
                <a:cs typeface="Times New Roman" panose="02020603050405020304" pitchFamily="18" charset="0"/>
              </a:rPr>
              <a:t>What are your customer groups?</a:t>
            </a:r>
            <a:endParaRPr lang="en-NZ" sz="3600" kern="100" dirty="0">
              <a:effectLst/>
              <a:ea typeface="Malgun Gothic" panose="020B0503020000020004" pitchFamily="34" charset="-127"/>
              <a:cs typeface="Times New Roman" panose="02020603050405020304" pitchFamily="18" charset="0"/>
            </a:endParaRPr>
          </a:p>
          <a:p>
            <a:r>
              <a:rPr lang="en-NZ" sz="3600" dirty="0">
                <a:effectLst/>
                <a:ea typeface="Calibri" panose="020F0502020204030204" pitchFamily="34" charset="0"/>
                <a:cs typeface="Arial" panose="020B0604020202020204" pitchFamily="34" charset="0"/>
              </a:rPr>
              <a:t>How many people do you expect to use you online shopping service in the first year?</a:t>
            </a:r>
            <a:endParaRPr lang="en-NZ" sz="3600" dirty="0"/>
          </a:p>
          <a:p>
            <a:endParaRPr lang="en-NZ" sz="3600" dirty="0"/>
          </a:p>
          <a:p>
            <a:endParaRPr lang="en-NZ" sz="3600" dirty="0"/>
          </a:p>
          <a:p>
            <a:endParaRPr lang="en-NZ" sz="3600" dirty="0"/>
          </a:p>
        </p:txBody>
      </p:sp>
    </p:spTree>
    <p:extLst>
      <p:ext uri="{BB962C8B-B14F-4D97-AF65-F5344CB8AC3E}">
        <p14:creationId xmlns:p14="http://schemas.microsoft.com/office/powerpoint/2010/main" val="2824916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How the new on line system will work</a:t>
            </a:r>
          </a:p>
        </p:txBody>
      </p:sp>
      <p:sp>
        <p:nvSpPr>
          <p:cNvPr id="3" name="Content Placeholder 2"/>
          <p:cNvSpPr>
            <a:spLocks noGrp="1"/>
          </p:cNvSpPr>
          <p:nvPr>
            <p:ph idx="1"/>
          </p:nvPr>
        </p:nvSpPr>
        <p:spPr>
          <a:xfrm>
            <a:off x="1615857" y="1709652"/>
            <a:ext cx="7294890" cy="4440627"/>
          </a:xfrm>
        </p:spPr>
        <p:txBody>
          <a:bodyPr>
            <a:noAutofit/>
          </a:bodyPr>
          <a:lstStyle/>
          <a:p>
            <a:r>
              <a:rPr lang="en-NZ" sz="2400" dirty="0"/>
              <a:t>Budget</a:t>
            </a:r>
          </a:p>
          <a:p>
            <a:r>
              <a:rPr lang="en-NZ" sz="2400" dirty="0"/>
              <a:t>Completion date</a:t>
            </a:r>
          </a:p>
          <a:p>
            <a:r>
              <a:rPr lang="en-NZ" sz="2400" dirty="0"/>
              <a:t>General features</a:t>
            </a:r>
          </a:p>
          <a:p>
            <a:r>
              <a:rPr lang="en-NZ" sz="2400" dirty="0"/>
              <a:t>Customer/Security</a:t>
            </a:r>
          </a:p>
          <a:p>
            <a:r>
              <a:rPr lang="en-NZ" sz="2400" dirty="0"/>
              <a:t>Website</a:t>
            </a:r>
          </a:p>
          <a:p>
            <a:r>
              <a:rPr lang="en-NZ" sz="2400" dirty="0"/>
              <a:t>Payment </a:t>
            </a:r>
          </a:p>
          <a:p>
            <a:r>
              <a:rPr lang="en-NZ" sz="2400" dirty="0"/>
              <a:t>Delivery</a:t>
            </a:r>
          </a:p>
          <a:p>
            <a:r>
              <a:rPr lang="en-NZ" sz="2400" dirty="0"/>
              <a:t>Other features</a:t>
            </a:r>
          </a:p>
          <a:p>
            <a:r>
              <a:rPr lang="en-NZ" sz="2400" dirty="0"/>
              <a:t>Hardware</a:t>
            </a:r>
          </a:p>
          <a:p>
            <a:endParaRPr lang="en-NZ" sz="2400" dirty="0"/>
          </a:p>
        </p:txBody>
      </p:sp>
    </p:spTree>
    <p:extLst>
      <p:ext uri="{BB962C8B-B14F-4D97-AF65-F5344CB8AC3E}">
        <p14:creationId xmlns:p14="http://schemas.microsoft.com/office/powerpoint/2010/main" val="3526980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5000" dirty="0"/>
              <a:t>Budget</a:t>
            </a:r>
          </a:p>
        </p:txBody>
      </p:sp>
      <p:sp>
        <p:nvSpPr>
          <p:cNvPr id="3" name="Content Placeholder 2"/>
          <p:cNvSpPr>
            <a:spLocks noGrp="1"/>
          </p:cNvSpPr>
          <p:nvPr>
            <p:ph idx="1"/>
          </p:nvPr>
        </p:nvSpPr>
        <p:spPr>
          <a:xfrm>
            <a:off x="564600" y="2369977"/>
            <a:ext cx="8596668" cy="2941059"/>
          </a:xfrm>
        </p:spPr>
        <p:txBody>
          <a:bodyPr>
            <a:noAutofit/>
          </a:bodyPr>
          <a:lstStyle/>
          <a:p>
            <a:r>
              <a:rPr lang="en-US" sz="3600" dirty="0">
                <a:effectLst/>
                <a:ea typeface="Malgun Gothic" panose="020B0503020000020004" pitchFamily="34" charset="-127"/>
              </a:rPr>
              <a:t>What is the extent of the budget? </a:t>
            </a:r>
          </a:p>
          <a:p>
            <a:r>
              <a:rPr lang="en-GB" sz="3600" dirty="0">
                <a:effectLst/>
                <a:ea typeface="Yu Mincho" panose="02020400000000000000" pitchFamily="18" charset="-128"/>
                <a:cs typeface="Arial" panose="020B0604020202020204" pitchFamily="34" charset="0"/>
              </a:rPr>
              <a:t>What is the budget for the project?</a:t>
            </a:r>
          </a:p>
          <a:p>
            <a:r>
              <a:rPr lang="en-US" sz="3600" dirty="0">
                <a:solidFill>
                  <a:srgbClr val="000000"/>
                </a:solidFill>
                <a:effectLst/>
                <a:ea typeface="Yu Mincho" panose="02020400000000000000" pitchFamily="18" charset="-128"/>
              </a:rPr>
              <a:t>What is the financial budget for this project?</a:t>
            </a:r>
            <a:endParaRPr lang="en-NZ" sz="3600" dirty="0">
              <a:solidFill>
                <a:schemeClr val="tx1"/>
              </a:solidFill>
            </a:endParaRPr>
          </a:p>
          <a:p>
            <a:endParaRPr lang="en-NZ" sz="3600" dirty="0"/>
          </a:p>
          <a:p>
            <a:endParaRPr lang="en-NZ" sz="3600" dirty="0"/>
          </a:p>
          <a:p>
            <a:endParaRPr lang="en-NZ" sz="3600" dirty="0"/>
          </a:p>
          <a:p>
            <a:endParaRPr lang="en-NZ" sz="3600" dirty="0"/>
          </a:p>
          <a:p>
            <a:endParaRPr lang="en-NZ" sz="3600" dirty="0"/>
          </a:p>
          <a:p>
            <a:endParaRPr lang="en-NZ" sz="3600" dirty="0"/>
          </a:p>
          <a:p>
            <a:endParaRPr lang="en-NZ" sz="3600" dirty="0"/>
          </a:p>
        </p:txBody>
      </p:sp>
    </p:spTree>
    <p:extLst>
      <p:ext uri="{BB962C8B-B14F-4D97-AF65-F5344CB8AC3E}">
        <p14:creationId xmlns:p14="http://schemas.microsoft.com/office/powerpoint/2010/main" val="2684323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67273"/>
          </a:xfrm>
        </p:spPr>
        <p:txBody>
          <a:bodyPr>
            <a:normAutofit/>
          </a:bodyPr>
          <a:lstStyle/>
          <a:p>
            <a:r>
              <a:rPr lang="en-NZ" sz="5000" dirty="0"/>
              <a:t>Completion Date</a:t>
            </a:r>
          </a:p>
        </p:txBody>
      </p:sp>
      <p:sp>
        <p:nvSpPr>
          <p:cNvPr id="3" name="Content Placeholder 2"/>
          <p:cNvSpPr>
            <a:spLocks noGrp="1"/>
          </p:cNvSpPr>
          <p:nvPr>
            <p:ph idx="1"/>
          </p:nvPr>
        </p:nvSpPr>
        <p:spPr>
          <a:xfrm>
            <a:off x="765016" y="1576873"/>
            <a:ext cx="8596668" cy="4960308"/>
          </a:xfrm>
        </p:spPr>
        <p:txBody>
          <a:bodyPr>
            <a:noAutofit/>
          </a:bodyPr>
          <a:lstStyle/>
          <a:p>
            <a:pPr algn="l" latinLnBrk="1">
              <a:lnSpc>
                <a:spcPct val="107000"/>
              </a:lnSpc>
              <a:spcAft>
                <a:spcPts val="800"/>
              </a:spcAft>
              <a:tabLst>
                <a:tab pos="1645920" algn="l"/>
              </a:tabLst>
            </a:pPr>
            <a:r>
              <a:rPr lang="en-US" sz="3600" kern="100" dirty="0">
                <a:effectLst/>
                <a:ea typeface="Malgun Gothic" panose="020B0503020000020004" pitchFamily="34" charset="-127"/>
                <a:cs typeface="Times New Roman" panose="02020603050405020304" pitchFamily="18" charset="0"/>
              </a:rPr>
              <a:t>When are you planning to open the on-line shopping service?</a:t>
            </a:r>
            <a:endParaRPr lang="en-NZ" sz="3600" kern="100" dirty="0">
              <a:effectLst/>
              <a:ea typeface="Malgun Gothic" panose="020B0503020000020004" pitchFamily="34" charset="-127"/>
              <a:cs typeface="Times New Roman" panose="02020603050405020304" pitchFamily="18" charset="0"/>
            </a:endParaRPr>
          </a:p>
          <a:p>
            <a:r>
              <a:rPr lang="en-NZ" sz="3600" dirty="0">
                <a:solidFill>
                  <a:srgbClr val="000000"/>
                </a:solidFill>
                <a:effectLst/>
                <a:ea typeface="Yu Mincho" panose="02020400000000000000" pitchFamily="18" charset="-128"/>
                <a:cs typeface="Arial" panose="020B0604020202020204" pitchFamily="34" charset="0"/>
              </a:rPr>
              <a:t>What is the timeframe for completion of this job?</a:t>
            </a:r>
          </a:p>
          <a:p>
            <a:r>
              <a:rPr lang="en-NZ" sz="3600" dirty="0">
                <a:effectLst/>
                <a:ea typeface="Yu Mincho" panose="02020400000000000000" pitchFamily="18" charset="-128"/>
              </a:rPr>
              <a:t>What are the deadlines for launching the various versions of the online shopping service?</a:t>
            </a:r>
            <a:endParaRPr lang="en-NZ" sz="3600" dirty="0"/>
          </a:p>
          <a:p>
            <a:endParaRPr lang="en-NZ" sz="3600" dirty="0"/>
          </a:p>
          <a:p>
            <a:endParaRPr lang="en-NZ" sz="3600" dirty="0"/>
          </a:p>
        </p:txBody>
      </p:sp>
    </p:spTree>
    <p:extLst>
      <p:ext uri="{BB962C8B-B14F-4D97-AF65-F5344CB8AC3E}">
        <p14:creationId xmlns:p14="http://schemas.microsoft.com/office/powerpoint/2010/main" val="280506712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1657</TotalTime>
  <Words>1369</Words>
  <Application>Microsoft Office PowerPoint</Application>
  <PresentationFormat>Widescreen</PresentationFormat>
  <Paragraphs>172</Paragraphs>
  <Slides>21</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Trebuchet MS</vt:lpstr>
      <vt:lpstr>Wingdings 3</vt:lpstr>
      <vt:lpstr>Facet</vt:lpstr>
      <vt:lpstr>Questions on  Hohepa Supermarket</vt:lpstr>
      <vt:lpstr>Objective of the questions</vt:lpstr>
      <vt:lpstr>PowerPoint Presentation</vt:lpstr>
      <vt:lpstr>My vision</vt:lpstr>
      <vt:lpstr>Location</vt:lpstr>
      <vt:lpstr>My customers</vt:lpstr>
      <vt:lpstr>How the new on line system will work</vt:lpstr>
      <vt:lpstr>Budget</vt:lpstr>
      <vt:lpstr>Completion Date</vt:lpstr>
      <vt:lpstr>General Features</vt:lpstr>
      <vt:lpstr>Customer/Security</vt:lpstr>
      <vt:lpstr>Website</vt:lpstr>
      <vt:lpstr>Website (contd)</vt:lpstr>
      <vt:lpstr>Payment</vt:lpstr>
      <vt:lpstr>Delivery</vt:lpstr>
      <vt:lpstr>Hardware questions</vt:lpstr>
      <vt:lpstr>Categories of questions that relate to how the business will work in the future</vt:lpstr>
      <vt:lpstr>Software</vt:lpstr>
      <vt:lpstr>Marketing</vt:lpstr>
      <vt:lpstr>Support</vt:lpstr>
      <vt:lpstr>Finished</vt:lpstr>
    </vt:vector>
  </TitlesOfParts>
  <Company>Unitec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Questions</dc:title>
  <dc:creator>Gerard Lovell</dc:creator>
  <cp:lastModifiedBy>Teresa Yap</cp:lastModifiedBy>
  <cp:revision>93</cp:revision>
  <dcterms:created xsi:type="dcterms:W3CDTF">2015-04-09T21:25:05Z</dcterms:created>
  <dcterms:modified xsi:type="dcterms:W3CDTF">2022-09-08T02:19:39Z</dcterms:modified>
</cp:coreProperties>
</file>