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81" r:id="rId3"/>
    <p:sldId id="257" r:id="rId4"/>
    <p:sldId id="258" r:id="rId5"/>
    <p:sldId id="259" r:id="rId6"/>
    <p:sldId id="260" r:id="rId7"/>
    <p:sldId id="261" r:id="rId8"/>
    <p:sldId id="262" r:id="rId9"/>
    <p:sldId id="263" r:id="rId10"/>
    <p:sldId id="264" r:id="rId11"/>
    <p:sldId id="265" r:id="rId12"/>
    <p:sldId id="266" r:id="rId13"/>
    <p:sldId id="267" r:id="rId14"/>
    <p:sldId id="269" r:id="rId15"/>
    <p:sldId id="270" r:id="rId16"/>
    <p:sldId id="271" r:id="rId17"/>
    <p:sldId id="272" r:id="rId18"/>
    <p:sldId id="273" r:id="rId19"/>
    <p:sldId id="268" r:id="rId20"/>
    <p:sldId id="274" r:id="rId21"/>
    <p:sldId id="275" r:id="rId22"/>
    <p:sldId id="276" r:id="rId23"/>
    <p:sldId id="277" r:id="rId24"/>
    <p:sldId id="278" r:id="rId25"/>
    <p:sldId id="279" r:id="rId26"/>
    <p:sldId id="280"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463"/>
    <p:restoredTop sz="94600"/>
  </p:normalViewPr>
  <p:slideViewPr>
    <p:cSldViewPr snapToGrid="0" snapToObjects="1">
      <p:cViewPr varScale="1">
        <p:scale>
          <a:sx n="131" d="100"/>
          <a:sy n="131" d="100"/>
        </p:scale>
        <p:origin x="600"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170ED7C4-C982-214B-A675-643A9A1635F4}" type="datetimeFigureOut">
              <a:rPr lang="en-US" smtClean="0"/>
              <a:t>6/15/20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379EF7-D73B-7244-820C-613BA95B3E46}" type="slidenum">
              <a:rPr lang="en-US" smtClean="0"/>
              <a:t>‹#›</a:t>
            </a:fld>
            <a:endParaRPr lang="en-US"/>
          </a:p>
        </p:txBody>
      </p:sp>
    </p:spTree>
    <p:extLst>
      <p:ext uri="{BB962C8B-B14F-4D97-AF65-F5344CB8AC3E}">
        <p14:creationId xmlns:p14="http://schemas.microsoft.com/office/powerpoint/2010/main" val="12791810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70ED7C4-C982-214B-A675-643A9A1635F4}" type="datetimeFigureOut">
              <a:rPr lang="en-US" smtClean="0"/>
              <a:t>6/15/20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379EF7-D73B-7244-820C-613BA95B3E46}" type="slidenum">
              <a:rPr lang="en-US" smtClean="0"/>
              <a:t>‹#›</a:t>
            </a:fld>
            <a:endParaRPr lang="en-US"/>
          </a:p>
        </p:txBody>
      </p:sp>
    </p:spTree>
    <p:extLst>
      <p:ext uri="{BB962C8B-B14F-4D97-AF65-F5344CB8AC3E}">
        <p14:creationId xmlns:p14="http://schemas.microsoft.com/office/powerpoint/2010/main" val="10897351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70ED7C4-C982-214B-A675-643A9A1635F4}" type="datetimeFigureOut">
              <a:rPr lang="en-US" smtClean="0"/>
              <a:t>6/15/20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379EF7-D73B-7244-820C-613BA95B3E46}" type="slidenum">
              <a:rPr lang="en-US" smtClean="0"/>
              <a:t>‹#›</a:t>
            </a:fld>
            <a:endParaRPr lang="en-US"/>
          </a:p>
        </p:txBody>
      </p:sp>
    </p:spTree>
    <p:extLst>
      <p:ext uri="{BB962C8B-B14F-4D97-AF65-F5344CB8AC3E}">
        <p14:creationId xmlns:p14="http://schemas.microsoft.com/office/powerpoint/2010/main" val="14375529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70ED7C4-C982-214B-A675-643A9A1635F4}" type="datetimeFigureOut">
              <a:rPr lang="en-US" smtClean="0"/>
              <a:t>6/15/20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379EF7-D73B-7244-820C-613BA95B3E46}" type="slidenum">
              <a:rPr lang="en-US" smtClean="0"/>
              <a:t>‹#›</a:t>
            </a:fld>
            <a:endParaRPr lang="en-US"/>
          </a:p>
        </p:txBody>
      </p:sp>
    </p:spTree>
    <p:extLst>
      <p:ext uri="{BB962C8B-B14F-4D97-AF65-F5344CB8AC3E}">
        <p14:creationId xmlns:p14="http://schemas.microsoft.com/office/powerpoint/2010/main" val="7364449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70ED7C4-C982-214B-A675-643A9A1635F4}" type="datetimeFigureOut">
              <a:rPr lang="en-US" smtClean="0"/>
              <a:t>6/15/20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379EF7-D73B-7244-820C-613BA95B3E46}" type="slidenum">
              <a:rPr lang="en-US" smtClean="0"/>
              <a:t>‹#›</a:t>
            </a:fld>
            <a:endParaRPr lang="en-US"/>
          </a:p>
        </p:txBody>
      </p:sp>
    </p:spTree>
    <p:extLst>
      <p:ext uri="{BB962C8B-B14F-4D97-AF65-F5344CB8AC3E}">
        <p14:creationId xmlns:p14="http://schemas.microsoft.com/office/powerpoint/2010/main" val="14820674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70ED7C4-C982-214B-A675-643A9A1635F4}" type="datetimeFigureOut">
              <a:rPr lang="en-US" smtClean="0"/>
              <a:t>6/15/20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379EF7-D73B-7244-820C-613BA95B3E46}" type="slidenum">
              <a:rPr lang="en-US" smtClean="0"/>
              <a:t>‹#›</a:t>
            </a:fld>
            <a:endParaRPr lang="en-US"/>
          </a:p>
        </p:txBody>
      </p:sp>
    </p:spTree>
    <p:extLst>
      <p:ext uri="{BB962C8B-B14F-4D97-AF65-F5344CB8AC3E}">
        <p14:creationId xmlns:p14="http://schemas.microsoft.com/office/powerpoint/2010/main" val="4441383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70ED7C4-C982-214B-A675-643A9A1635F4}" type="datetimeFigureOut">
              <a:rPr lang="en-US" smtClean="0"/>
              <a:t>6/15/20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8379EF7-D73B-7244-820C-613BA95B3E46}" type="slidenum">
              <a:rPr lang="en-US" smtClean="0"/>
              <a:t>‹#›</a:t>
            </a:fld>
            <a:endParaRPr lang="en-US"/>
          </a:p>
        </p:txBody>
      </p:sp>
    </p:spTree>
    <p:extLst>
      <p:ext uri="{BB962C8B-B14F-4D97-AF65-F5344CB8AC3E}">
        <p14:creationId xmlns:p14="http://schemas.microsoft.com/office/powerpoint/2010/main" val="21270204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70ED7C4-C982-214B-A675-643A9A1635F4}" type="datetimeFigureOut">
              <a:rPr lang="en-US" smtClean="0"/>
              <a:t>6/15/20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8379EF7-D73B-7244-820C-613BA95B3E46}" type="slidenum">
              <a:rPr lang="en-US" smtClean="0"/>
              <a:t>‹#›</a:t>
            </a:fld>
            <a:endParaRPr lang="en-US"/>
          </a:p>
        </p:txBody>
      </p:sp>
    </p:spTree>
    <p:extLst>
      <p:ext uri="{BB962C8B-B14F-4D97-AF65-F5344CB8AC3E}">
        <p14:creationId xmlns:p14="http://schemas.microsoft.com/office/powerpoint/2010/main" val="18206546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0ED7C4-C982-214B-A675-643A9A1635F4}" type="datetimeFigureOut">
              <a:rPr lang="en-US" smtClean="0"/>
              <a:t>6/15/20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8379EF7-D73B-7244-820C-613BA95B3E46}" type="slidenum">
              <a:rPr lang="en-US" smtClean="0"/>
              <a:t>‹#›</a:t>
            </a:fld>
            <a:endParaRPr lang="en-US"/>
          </a:p>
        </p:txBody>
      </p:sp>
    </p:spTree>
    <p:extLst>
      <p:ext uri="{BB962C8B-B14F-4D97-AF65-F5344CB8AC3E}">
        <p14:creationId xmlns:p14="http://schemas.microsoft.com/office/powerpoint/2010/main" val="2489895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70ED7C4-C982-214B-A675-643A9A1635F4}" type="datetimeFigureOut">
              <a:rPr lang="en-US" smtClean="0"/>
              <a:t>6/15/20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379EF7-D73B-7244-820C-613BA95B3E46}" type="slidenum">
              <a:rPr lang="en-US" smtClean="0"/>
              <a:t>‹#›</a:t>
            </a:fld>
            <a:endParaRPr lang="en-US"/>
          </a:p>
        </p:txBody>
      </p:sp>
    </p:spTree>
    <p:extLst>
      <p:ext uri="{BB962C8B-B14F-4D97-AF65-F5344CB8AC3E}">
        <p14:creationId xmlns:p14="http://schemas.microsoft.com/office/powerpoint/2010/main" val="14695418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70ED7C4-C982-214B-A675-643A9A1635F4}" type="datetimeFigureOut">
              <a:rPr lang="en-US" smtClean="0"/>
              <a:t>6/15/20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379EF7-D73B-7244-820C-613BA95B3E46}" type="slidenum">
              <a:rPr lang="en-US" smtClean="0"/>
              <a:t>‹#›</a:t>
            </a:fld>
            <a:endParaRPr lang="en-US"/>
          </a:p>
        </p:txBody>
      </p:sp>
    </p:spTree>
    <p:extLst>
      <p:ext uri="{BB962C8B-B14F-4D97-AF65-F5344CB8AC3E}">
        <p14:creationId xmlns:p14="http://schemas.microsoft.com/office/powerpoint/2010/main" val="3800622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20000"/>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0ED7C4-C982-214B-A675-643A9A1635F4}" type="datetimeFigureOut">
              <a:rPr lang="en-US" smtClean="0"/>
              <a:t>6/15/20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8379EF7-D73B-7244-820C-613BA95B3E46}" type="slidenum">
              <a:rPr lang="en-US" smtClean="0"/>
              <a:t>‹#›</a:t>
            </a:fld>
            <a:endParaRPr lang="en-US"/>
          </a:p>
        </p:txBody>
      </p:sp>
    </p:spTree>
    <p:extLst>
      <p:ext uri="{BB962C8B-B14F-4D97-AF65-F5344CB8AC3E}">
        <p14:creationId xmlns:p14="http://schemas.microsoft.com/office/powerpoint/2010/main" val="6876235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alphaModFix amt="70000"/>
            <a:extLst>
              <a:ext uri="{28A0092B-C50C-407E-A947-70E740481C1C}">
                <a14:useLocalDpi xmlns:a14="http://schemas.microsoft.com/office/drawing/2010/main" val="0"/>
              </a:ext>
            </a:extLst>
          </a:blip>
          <a:stretch>
            <a:fillRect/>
          </a:stretch>
        </p:blipFill>
        <p:spPr>
          <a:xfrm>
            <a:off x="0" y="0"/>
            <a:ext cx="12192000" cy="6845582"/>
          </a:xfrm>
          <a:prstGeom prst="rect">
            <a:avLst/>
          </a:prstGeom>
        </p:spPr>
      </p:pic>
      <p:sp>
        <p:nvSpPr>
          <p:cNvPr id="2" name="Title 1"/>
          <p:cNvSpPr>
            <a:spLocks noGrp="1"/>
          </p:cNvSpPr>
          <p:nvPr>
            <p:ph type="ctrTitle"/>
          </p:nvPr>
        </p:nvSpPr>
        <p:spPr/>
        <p:txBody>
          <a:bodyPr/>
          <a:lstStyle/>
          <a:p>
            <a:r>
              <a:rPr lang="en-US" b="1" dirty="0">
                <a:solidFill>
                  <a:srgbClr val="FF0000"/>
                </a:solidFill>
                <a:latin typeface="Arial" charset="0"/>
                <a:ea typeface="Arial" charset="0"/>
                <a:cs typeface="Arial" charset="0"/>
              </a:rPr>
              <a:t>Employment Rights &amp; Responsibilities</a:t>
            </a:r>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17621750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854439"/>
          </a:xfrm>
        </p:spPr>
        <p:txBody>
          <a:bodyPr anchor="t">
            <a:normAutofit/>
          </a:bodyPr>
          <a:lstStyle/>
          <a:p>
            <a:pPr algn="ctr"/>
            <a:r>
              <a:rPr lang="en-US" sz="3600" b="1" dirty="0">
                <a:solidFill>
                  <a:srgbClr val="FF0000"/>
                </a:solidFill>
                <a:latin typeface="Arial" charset="0"/>
                <a:ea typeface="Arial" charset="0"/>
                <a:cs typeface="Arial" charset="0"/>
              </a:rPr>
              <a:t>Individual agreements </a:t>
            </a:r>
            <a:endParaRPr lang="en-US" sz="3600" dirty="0">
              <a:solidFill>
                <a:srgbClr val="FF0000"/>
              </a:solidFill>
              <a:latin typeface="Arial" charset="0"/>
              <a:ea typeface="Arial" charset="0"/>
              <a:cs typeface="Arial" charset="0"/>
            </a:endParaRPr>
          </a:p>
        </p:txBody>
      </p:sp>
      <p:sp>
        <p:nvSpPr>
          <p:cNvPr id="3" name="Content Placeholder 2"/>
          <p:cNvSpPr>
            <a:spLocks noGrp="1"/>
          </p:cNvSpPr>
          <p:nvPr>
            <p:ph idx="1"/>
          </p:nvPr>
        </p:nvSpPr>
        <p:spPr>
          <a:xfrm>
            <a:off x="838200" y="854439"/>
            <a:ext cx="10719216" cy="6003561"/>
          </a:xfrm>
        </p:spPr>
        <p:txBody>
          <a:bodyPr>
            <a:normAutofit/>
          </a:bodyPr>
          <a:lstStyle/>
          <a:p>
            <a:pPr marL="0" indent="0">
              <a:buNone/>
            </a:pPr>
            <a:r>
              <a:rPr lang="en-US" dirty="0"/>
              <a:t>Section 65 of the Employment Relations Act, deals with the form and content of an individual employment agreement. </a:t>
            </a:r>
          </a:p>
          <a:p>
            <a:pPr marL="0" indent="0">
              <a:buNone/>
            </a:pPr>
            <a:r>
              <a:rPr lang="en-US" dirty="0"/>
              <a:t>It states that </a:t>
            </a:r>
            <a:r>
              <a:rPr lang="en-US" b="1" u="sng" dirty="0"/>
              <a:t>the agreement must be in writing and MUST include the following</a:t>
            </a:r>
            <a:r>
              <a:rPr lang="en-US" dirty="0"/>
              <a:t> items: </a:t>
            </a:r>
          </a:p>
          <a:p>
            <a:r>
              <a:rPr lang="en-US" dirty="0"/>
              <a:t>The names of the employee and employer </a:t>
            </a:r>
          </a:p>
          <a:p>
            <a:r>
              <a:rPr lang="en-US" dirty="0"/>
              <a:t>A description of the work that the employee is expected to carry out </a:t>
            </a:r>
          </a:p>
          <a:p>
            <a:r>
              <a:rPr lang="en-US" dirty="0"/>
              <a:t>An indication of where the workplace will be </a:t>
            </a:r>
          </a:p>
          <a:p>
            <a:r>
              <a:rPr lang="en-US" dirty="0"/>
              <a:t>The wages or salary that the employee will receive </a:t>
            </a:r>
          </a:p>
          <a:p>
            <a:r>
              <a:rPr lang="en-US" dirty="0"/>
              <a:t>An indication of the arrangements relating to hours of work and breaks </a:t>
            </a:r>
          </a:p>
          <a:p>
            <a:r>
              <a:rPr lang="en-US" dirty="0"/>
              <a:t>A clear explanation of how to resolve employment relationship problems </a:t>
            </a:r>
          </a:p>
          <a:p>
            <a:endParaRPr lang="en-US" dirty="0"/>
          </a:p>
          <a:p>
            <a:endParaRPr lang="en-US" dirty="0"/>
          </a:p>
        </p:txBody>
      </p:sp>
      <p:sp>
        <p:nvSpPr>
          <p:cNvPr id="4" name="Rectangle 3"/>
          <p:cNvSpPr/>
          <p:nvPr/>
        </p:nvSpPr>
        <p:spPr>
          <a:xfrm flipV="1">
            <a:off x="8423238" y="1789826"/>
            <a:ext cx="1021976" cy="412624"/>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flipV="1">
            <a:off x="6311035" y="1789826"/>
            <a:ext cx="1509773" cy="412624"/>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flipV="1">
            <a:off x="4084273" y="3199077"/>
            <a:ext cx="778183" cy="412624"/>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flipV="1">
            <a:off x="1760622" y="4259828"/>
            <a:ext cx="2323651" cy="412624"/>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flipV="1">
            <a:off x="5439737" y="5630306"/>
            <a:ext cx="5812762" cy="412624"/>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504491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xit" presetSubtype="10" fill="hold" grpId="0" nodeType="clickEffect">
                                  <p:stCondLst>
                                    <p:cond delay="0"/>
                                  </p:stCondLst>
                                  <p:childTnLst>
                                    <p:animEffect transition="out" filter="blinds(horizontal)">
                                      <p:cBhvr>
                                        <p:cTn id="6" dur="500"/>
                                        <p:tgtEl>
                                          <p:spTgt spid="5"/>
                                        </p:tgtEl>
                                      </p:cBhvr>
                                    </p:animEffect>
                                    <p:set>
                                      <p:cBhvr>
                                        <p:cTn id="7" dur="1" fill="hold">
                                          <p:stCondLst>
                                            <p:cond delay="499"/>
                                          </p:stCondLst>
                                        </p:cTn>
                                        <p:tgtEl>
                                          <p:spTgt spid="5"/>
                                        </p:tgtEl>
                                        <p:attrNameLst>
                                          <p:attrName>style.visibility</p:attrName>
                                        </p:attrNameLst>
                                      </p:cBhvr>
                                      <p:to>
                                        <p:strVal val="hidden"/>
                                      </p:to>
                                    </p:set>
                                  </p:childTnLst>
                                </p:cTn>
                              </p:par>
                              <p:par>
                                <p:cTn id="8" presetID="3" presetClass="exit" presetSubtype="10" fill="hold" grpId="0" nodeType="withEffect">
                                  <p:stCondLst>
                                    <p:cond delay="0"/>
                                  </p:stCondLst>
                                  <p:childTnLst>
                                    <p:animEffect transition="out" filter="blinds(horizontal)">
                                      <p:cBhvr>
                                        <p:cTn id="9" dur="500"/>
                                        <p:tgtEl>
                                          <p:spTgt spid="4"/>
                                        </p:tgtEl>
                                      </p:cBhvr>
                                    </p:animEffect>
                                    <p:set>
                                      <p:cBhvr>
                                        <p:cTn id="10" dur="1" fill="hold">
                                          <p:stCondLst>
                                            <p:cond delay="499"/>
                                          </p:stCondLst>
                                        </p:cTn>
                                        <p:tgtEl>
                                          <p:spTgt spid="4"/>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5" presetClass="exit" presetSubtype="10" fill="hold" grpId="0" nodeType="clickEffect">
                                  <p:stCondLst>
                                    <p:cond delay="0"/>
                                  </p:stCondLst>
                                  <p:childTnLst>
                                    <p:animEffect transition="out" filter="checkerboard(across)">
                                      <p:cBhvr>
                                        <p:cTn id="14" dur="500"/>
                                        <p:tgtEl>
                                          <p:spTgt spid="6"/>
                                        </p:tgtEl>
                                      </p:cBhvr>
                                    </p:animEffect>
                                    <p:set>
                                      <p:cBhvr>
                                        <p:cTn id="15" dur="1" fill="hold">
                                          <p:stCondLst>
                                            <p:cond delay="499"/>
                                          </p:stCondLst>
                                        </p:cTn>
                                        <p:tgtEl>
                                          <p:spTgt spid="6"/>
                                        </p:tgtEl>
                                        <p:attrNameLst>
                                          <p:attrName>style.visibility</p:attrName>
                                        </p:attrNameLst>
                                      </p:cBhvr>
                                      <p:to>
                                        <p:strVal val="hidden"/>
                                      </p:to>
                                    </p:set>
                                  </p:childTnLst>
                                </p:cTn>
                              </p:par>
                            </p:childTnLst>
                          </p:cTn>
                        </p:par>
                      </p:childTnLst>
                    </p:cTn>
                  </p:par>
                  <p:par>
                    <p:cTn id="16" fill="hold">
                      <p:stCondLst>
                        <p:cond delay="indefinite"/>
                      </p:stCondLst>
                      <p:childTnLst>
                        <p:par>
                          <p:cTn id="17" fill="hold">
                            <p:stCondLst>
                              <p:cond delay="0"/>
                            </p:stCondLst>
                            <p:childTnLst>
                              <p:par>
                                <p:cTn id="18" presetID="9" presetClass="exit" presetSubtype="0" fill="hold" grpId="0" nodeType="clickEffect">
                                  <p:stCondLst>
                                    <p:cond delay="0"/>
                                  </p:stCondLst>
                                  <p:childTnLst>
                                    <p:animEffect transition="out" filter="dissolve">
                                      <p:cBhvr>
                                        <p:cTn id="19" dur="500"/>
                                        <p:tgtEl>
                                          <p:spTgt spid="7"/>
                                        </p:tgtEl>
                                      </p:cBhvr>
                                    </p:animEffect>
                                    <p:set>
                                      <p:cBhvr>
                                        <p:cTn id="20" dur="1" fill="hold">
                                          <p:stCondLst>
                                            <p:cond delay="499"/>
                                          </p:stCondLst>
                                        </p:cTn>
                                        <p:tgtEl>
                                          <p:spTgt spid="7"/>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2" presetClass="exit" presetSubtype="4" fill="hold" grpId="0" nodeType="clickEffect">
                                  <p:stCondLst>
                                    <p:cond delay="0"/>
                                  </p:stCondLst>
                                  <p:childTnLst>
                                    <p:anim calcmode="lin" valueType="num">
                                      <p:cBhvr additive="base">
                                        <p:cTn id="24" dur="500"/>
                                        <p:tgtEl>
                                          <p:spTgt spid="8"/>
                                        </p:tgtEl>
                                        <p:attrNameLst>
                                          <p:attrName>ppt_x</p:attrName>
                                        </p:attrNameLst>
                                      </p:cBhvr>
                                      <p:tavLst>
                                        <p:tav tm="0">
                                          <p:val>
                                            <p:strVal val="ppt_x"/>
                                          </p:val>
                                        </p:tav>
                                        <p:tav tm="100000">
                                          <p:val>
                                            <p:strVal val="ppt_x"/>
                                          </p:val>
                                        </p:tav>
                                      </p:tavLst>
                                    </p:anim>
                                    <p:anim calcmode="lin" valueType="num">
                                      <p:cBhvr additive="base">
                                        <p:cTn id="25" dur="500"/>
                                        <p:tgtEl>
                                          <p:spTgt spid="8"/>
                                        </p:tgtEl>
                                        <p:attrNameLst>
                                          <p:attrName>ppt_y</p:attrName>
                                        </p:attrNameLst>
                                      </p:cBhvr>
                                      <p:tavLst>
                                        <p:tav tm="0">
                                          <p:val>
                                            <p:strVal val="ppt_y"/>
                                          </p:val>
                                        </p:tav>
                                        <p:tav tm="100000">
                                          <p:val>
                                            <p:strVal val="1+ppt_h/2"/>
                                          </p:val>
                                        </p:tav>
                                      </p:tavLst>
                                    </p:anim>
                                    <p:set>
                                      <p:cBhvr>
                                        <p:cTn id="26" dur="1" fill="hold">
                                          <p:stCondLst>
                                            <p:cond delay="499"/>
                                          </p:stCondLst>
                                        </p:cTn>
                                        <p:tgtEl>
                                          <p:spTgt spid="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854439"/>
          </a:xfrm>
        </p:spPr>
        <p:txBody>
          <a:bodyPr anchor="t">
            <a:normAutofit/>
          </a:bodyPr>
          <a:lstStyle/>
          <a:p>
            <a:pPr algn="ctr"/>
            <a:r>
              <a:rPr lang="en-US" sz="3600" b="1" dirty="0">
                <a:solidFill>
                  <a:srgbClr val="FF0000"/>
                </a:solidFill>
                <a:latin typeface="Arial" charset="0"/>
                <a:ea typeface="Arial" charset="0"/>
                <a:cs typeface="Arial" charset="0"/>
              </a:rPr>
              <a:t>Individual agreements </a:t>
            </a:r>
            <a:endParaRPr lang="en-US" sz="3600" dirty="0">
              <a:solidFill>
                <a:srgbClr val="FF0000"/>
              </a:solidFill>
              <a:latin typeface="Arial" charset="0"/>
              <a:ea typeface="Arial" charset="0"/>
              <a:cs typeface="Arial" charset="0"/>
            </a:endParaRPr>
          </a:p>
        </p:txBody>
      </p:sp>
      <p:sp>
        <p:nvSpPr>
          <p:cNvPr id="3" name="Content Placeholder 2"/>
          <p:cNvSpPr>
            <a:spLocks noGrp="1"/>
          </p:cNvSpPr>
          <p:nvPr>
            <p:ph idx="1"/>
          </p:nvPr>
        </p:nvSpPr>
        <p:spPr>
          <a:xfrm>
            <a:off x="838200" y="854439"/>
            <a:ext cx="10329472" cy="6003561"/>
          </a:xfrm>
        </p:spPr>
        <p:txBody>
          <a:bodyPr>
            <a:normAutofit/>
          </a:bodyPr>
          <a:lstStyle/>
          <a:p>
            <a:pPr marL="0" indent="0">
              <a:buNone/>
            </a:pPr>
            <a:r>
              <a:rPr lang="en-US" sz="2400" dirty="0">
                <a:latin typeface="Arial" charset="0"/>
                <a:ea typeface="Arial" charset="0"/>
                <a:cs typeface="Arial" charset="0"/>
              </a:rPr>
              <a:t>The agreement usually contains other terms and conditions mutually agreed upon between the employee and employer. </a:t>
            </a:r>
          </a:p>
          <a:p>
            <a:pPr marL="0" indent="0">
              <a:buNone/>
            </a:pPr>
            <a:r>
              <a:rPr lang="en-US" sz="2400" dirty="0">
                <a:latin typeface="Arial" charset="0"/>
                <a:ea typeface="Arial" charset="0"/>
                <a:cs typeface="Arial" charset="0"/>
              </a:rPr>
              <a:t>These include: </a:t>
            </a:r>
          </a:p>
          <a:p>
            <a:pPr lvl="1"/>
            <a:r>
              <a:rPr lang="en-US" dirty="0">
                <a:latin typeface="Arial" charset="0"/>
                <a:ea typeface="Arial" charset="0"/>
                <a:cs typeface="Arial" charset="0"/>
              </a:rPr>
              <a:t>hours of work and breaks </a:t>
            </a:r>
          </a:p>
          <a:p>
            <a:pPr lvl="1"/>
            <a:r>
              <a:rPr lang="en-US" dirty="0">
                <a:latin typeface="Arial" charset="0"/>
                <a:ea typeface="Arial" charset="0"/>
                <a:cs typeface="Arial" charset="0"/>
              </a:rPr>
              <a:t>leave and holidays </a:t>
            </a:r>
          </a:p>
          <a:p>
            <a:pPr lvl="1"/>
            <a:r>
              <a:rPr lang="en-US" dirty="0">
                <a:latin typeface="Arial" charset="0"/>
                <a:ea typeface="Arial" charset="0"/>
                <a:cs typeface="Arial" charset="0"/>
              </a:rPr>
              <a:t>termination procedures </a:t>
            </a:r>
          </a:p>
          <a:p>
            <a:pPr lvl="1"/>
            <a:r>
              <a:rPr lang="en-US" dirty="0">
                <a:latin typeface="Arial" charset="0"/>
                <a:ea typeface="Arial" charset="0"/>
                <a:cs typeface="Arial" charset="0"/>
              </a:rPr>
              <a:t>job descriptions </a:t>
            </a:r>
          </a:p>
          <a:p>
            <a:pPr lvl="1"/>
            <a:r>
              <a:rPr lang="en-US" dirty="0">
                <a:latin typeface="Arial" charset="0"/>
                <a:ea typeface="Arial" charset="0"/>
                <a:cs typeface="Arial" charset="0"/>
              </a:rPr>
              <a:t>general standards of performance and conduct </a:t>
            </a:r>
          </a:p>
          <a:p>
            <a:pPr lvl="1"/>
            <a:r>
              <a:rPr lang="en-US" dirty="0">
                <a:latin typeface="Arial" charset="0"/>
                <a:ea typeface="Arial" charset="0"/>
                <a:cs typeface="Arial" charset="0"/>
              </a:rPr>
              <a:t>method of variation </a:t>
            </a:r>
          </a:p>
          <a:p>
            <a:pPr lvl="1"/>
            <a:r>
              <a:rPr lang="en-US" dirty="0">
                <a:latin typeface="Arial" charset="0"/>
                <a:ea typeface="Arial" charset="0"/>
                <a:cs typeface="Arial" charset="0"/>
              </a:rPr>
              <a:t>deduction provisions – including union fees </a:t>
            </a:r>
          </a:p>
          <a:p>
            <a:endParaRPr lang="en-US" sz="2400" dirty="0">
              <a:latin typeface="Arial" charset="0"/>
              <a:ea typeface="Arial" charset="0"/>
              <a:cs typeface="Arial" charset="0"/>
            </a:endParaRPr>
          </a:p>
          <a:p>
            <a:pPr marL="0" indent="0">
              <a:buNone/>
            </a:pPr>
            <a:r>
              <a:rPr lang="en-US" sz="2400" dirty="0">
                <a:latin typeface="Arial" charset="0"/>
                <a:ea typeface="Arial" charset="0"/>
                <a:cs typeface="Arial" charset="0"/>
              </a:rPr>
              <a:t>Most individual employment agreements do not have an end date, unless they are fixed term agreements. </a:t>
            </a:r>
          </a:p>
          <a:p>
            <a:endParaRPr lang="en-US" sz="2400" dirty="0">
              <a:latin typeface="Arial" charset="0"/>
              <a:ea typeface="Arial" charset="0"/>
              <a:cs typeface="Arial" charset="0"/>
            </a:endParaRPr>
          </a:p>
        </p:txBody>
      </p:sp>
      <p:sp>
        <p:nvSpPr>
          <p:cNvPr id="4" name="Rectangle 3"/>
          <p:cNvSpPr/>
          <p:nvPr/>
        </p:nvSpPr>
        <p:spPr>
          <a:xfrm flipV="1">
            <a:off x="867737" y="1251944"/>
            <a:ext cx="1079397" cy="412624"/>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flipV="1">
            <a:off x="8961119" y="873087"/>
            <a:ext cx="1378795" cy="412624"/>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flipV="1">
            <a:off x="4095031" y="2048010"/>
            <a:ext cx="1111670" cy="412624"/>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flipV="1">
            <a:off x="4439276" y="3618626"/>
            <a:ext cx="5812762" cy="412624"/>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flipV="1">
            <a:off x="1532895" y="4054972"/>
            <a:ext cx="5812762" cy="412624"/>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flipV="1">
            <a:off x="1545468" y="4489995"/>
            <a:ext cx="1445158" cy="412624"/>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flipV="1">
            <a:off x="8530813" y="5319167"/>
            <a:ext cx="1376979" cy="412624"/>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233902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xit" presetSubtype="10" fill="hold" grpId="0" nodeType="clickEffect">
                                  <p:stCondLst>
                                    <p:cond delay="0"/>
                                  </p:stCondLst>
                                  <p:childTnLst>
                                    <p:animEffect transition="out" filter="blinds(horizontal)">
                                      <p:cBhvr>
                                        <p:cTn id="6" dur="500"/>
                                        <p:tgtEl>
                                          <p:spTgt spid="5"/>
                                        </p:tgtEl>
                                      </p:cBhvr>
                                    </p:animEffect>
                                    <p:set>
                                      <p:cBhvr>
                                        <p:cTn id="7" dur="1" fill="hold">
                                          <p:stCondLst>
                                            <p:cond delay="499"/>
                                          </p:stCondLst>
                                        </p:cTn>
                                        <p:tgtEl>
                                          <p:spTgt spid="5"/>
                                        </p:tgtEl>
                                        <p:attrNameLst>
                                          <p:attrName>style.visibility</p:attrName>
                                        </p:attrNameLst>
                                      </p:cBhvr>
                                      <p:to>
                                        <p:strVal val="hidden"/>
                                      </p:to>
                                    </p:set>
                                  </p:childTnLst>
                                </p:cTn>
                              </p:par>
                              <p:par>
                                <p:cTn id="8" presetID="3" presetClass="exit" presetSubtype="10" fill="hold" grpId="0" nodeType="withEffect">
                                  <p:stCondLst>
                                    <p:cond delay="0"/>
                                  </p:stCondLst>
                                  <p:childTnLst>
                                    <p:animEffect transition="out" filter="blinds(horizontal)">
                                      <p:cBhvr>
                                        <p:cTn id="9" dur="500"/>
                                        <p:tgtEl>
                                          <p:spTgt spid="4"/>
                                        </p:tgtEl>
                                      </p:cBhvr>
                                    </p:animEffect>
                                    <p:set>
                                      <p:cBhvr>
                                        <p:cTn id="10" dur="1" fill="hold">
                                          <p:stCondLst>
                                            <p:cond delay="499"/>
                                          </p:stCondLst>
                                        </p:cTn>
                                        <p:tgtEl>
                                          <p:spTgt spid="4"/>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5" presetClass="exit" presetSubtype="10" fill="hold" grpId="0" nodeType="clickEffect">
                                  <p:stCondLst>
                                    <p:cond delay="0"/>
                                  </p:stCondLst>
                                  <p:childTnLst>
                                    <p:animEffect transition="out" filter="checkerboard(across)">
                                      <p:cBhvr>
                                        <p:cTn id="14" dur="500"/>
                                        <p:tgtEl>
                                          <p:spTgt spid="6"/>
                                        </p:tgtEl>
                                      </p:cBhvr>
                                    </p:animEffect>
                                    <p:set>
                                      <p:cBhvr>
                                        <p:cTn id="15" dur="1" fill="hold">
                                          <p:stCondLst>
                                            <p:cond delay="499"/>
                                          </p:stCondLst>
                                        </p:cTn>
                                        <p:tgtEl>
                                          <p:spTgt spid="6"/>
                                        </p:tgtEl>
                                        <p:attrNameLst>
                                          <p:attrName>style.visibility</p:attrName>
                                        </p:attrNameLst>
                                      </p:cBhvr>
                                      <p:to>
                                        <p:strVal val="hidden"/>
                                      </p:to>
                                    </p:set>
                                  </p:childTnLst>
                                </p:cTn>
                              </p:par>
                            </p:childTnLst>
                          </p:cTn>
                        </p:par>
                      </p:childTnLst>
                    </p:cTn>
                  </p:par>
                  <p:par>
                    <p:cTn id="16" fill="hold">
                      <p:stCondLst>
                        <p:cond delay="indefinite"/>
                      </p:stCondLst>
                      <p:childTnLst>
                        <p:par>
                          <p:cTn id="17" fill="hold">
                            <p:stCondLst>
                              <p:cond delay="0"/>
                            </p:stCondLst>
                            <p:childTnLst>
                              <p:par>
                                <p:cTn id="18" presetID="9" presetClass="exit" presetSubtype="0" fill="hold" grpId="0" nodeType="clickEffect">
                                  <p:stCondLst>
                                    <p:cond delay="0"/>
                                  </p:stCondLst>
                                  <p:childTnLst>
                                    <p:animEffect transition="out" filter="dissolve">
                                      <p:cBhvr>
                                        <p:cTn id="19" dur="500"/>
                                        <p:tgtEl>
                                          <p:spTgt spid="7"/>
                                        </p:tgtEl>
                                      </p:cBhvr>
                                    </p:animEffect>
                                    <p:set>
                                      <p:cBhvr>
                                        <p:cTn id="20" dur="1" fill="hold">
                                          <p:stCondLst>
                                            <p:cond delay="499"/>
                                          </p:stCondLst>
                                        </p:cTn>
                                        <p:tgtEl>
                                          <p:spTgt spid="7"/>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18" presetClass="exit" presetSubtype="12" fill="hold" grpId="0" nodeType="clickEffect">
                                  <p:stCondLst>
                                    <p:cond delay="0"/>
                                  </p:stCondLst>
                                  <p:childTnLst>
                                    <p:animEffect transition="out" filter="strips(downLeft)">
                                      <p:cBhvr>
                                        <p:cTn id="24" dur="500"/>
                                        <p:tgtEl>
                                          <p:spTgt spid="8"/>
                                        </p:tgtEl>
                                      </p:cBhvr>
                                    </p:animEffect>
                                    <p:set>
                                      <p:cBhvr>
                                        <p:cTn id="25" dur="1" fill="hold">
                                          <p:stCondLst>
                                            <p:cond delay="499"/>
                                          </p:stCondLst>
                                        </p:cTn>
                                        <p:tgtEl>
                                          <p:spTgt spid="8"/>
                                        </p:tgtEl>
                                        <p:attrNameLst>
                                          <p:attrName>style.visibility</p:attrName>
                                        </p:attrNameLst>
                                      </p:cBhvr>
                                      <p:to>
                                        <p:strVal val="hidden"/>
                                      </p:to>
                                    </p:set>
                                  </p:childTnLst>
                                </p:cTn>
                              </p:par>
                            </p:childTnLst>
                          </p:cTn>
                        </p:par>
                      </p:childTnLst>
                    </p:cTn>
                  </p:par>
                  <p:par>
                    <p:cTn id="26" fill="hold">
                      <p:stCondLst>
                        <p:cond delay="indefinite"/>
                      </p:stCondLst>
                      <p:childTnLst>
                        <p:par>
                          <p:cTn id="27" fill="hold">
                            <p:stCondLst>
                              <p:cond delay="0"/>
                            </p:stCondLst>
                            <p:childTnLst>
                              <p:par>
                                <p:cTn id="28" presetID="16" presetClass="exit" presetSubtype="21" fill="hold" grpId="0" nodeType="clickEffect">
                                  <p:stCondLst>
                                    <p:cond delay="0"/>
                                  </p:stCondLst>
                                  <p:childTnLst>
                                    <p:animEffect transition="out" filter="barn(inVertical)">
                                      <p:cBhvr>
                                        <p:cTn id="29" dur="500"/>
                                        <p:tgtEl>
                                          <p:spTgt spid="9"/>
                                        </p:tgtEl>
                                      </p:cBhvr>
                                    </p:animEffect>
                                    <p:set>
                                      <p:cBhvr>
                                        <p:cTn id="30" dur="1" fill="hold">
                                          <p:stCondLst>
                                            <p:cond delay="499"/>
                                          </p:stCondLst>
                                        </p:cTn>
                                        <p:tgtEl>
                                          <p:spTgt spid="9"/>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21" presetClass="exit" presetSubtype="1" fill="hold" grpId="0" nodeType="clickEffect">
                                  <p:stCondLst>
                                    <p:cond delay="0"/>
                                  </p:stCondLst>
                                  <p:childTnLst>
                                    <p:animEffect transition="out" filter="wheel(1)">
                                      <p:cBhvr>
                                        <p:cTn id="34" dur="2000"/>
                                        <p:tgtEl>
                                          <p:spTgt spid="10"/>
                                        </p:tgtEl>
                                      </p:cBhvr>
                                    </p:animEffect>
                                    <p:set>
                                      <p:cBhvr>
                                        <p:cTn id="35" dur="1" fill="hold">
                                          <p:stCondLst>
                                            <p:cond delay="1999"/>
                                          </p:stCondLst>
                                        </p:cTn>
                                        <p:tgtEl>
                                          <p:spTgt spid="1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p:spPr>
        <p:txBody>
          <a:bodyPr anchor="t">
            <a:noAutofit/>
          </a:bodyPr>
          <a:lstStyle/>
          <a:p>
            <a:pPr algn="ctr"/>
            <a:r>
              <a:rPr lang="en-US" sz="3600" dirty="0">
                <a:solidFill>
                  <a:srgbClr val="FF0000"/>
                </a:solidFill>
                <a:latin typeface="Arial" charset="0"/>
                <a:ea typeface="Arial" charset="0"/>
                <a:cs typeface="Arial" charset="0"/>
              </a:rPr>
              <a:t>Rights and responsibilities </a:t>
            </a:r>
            <a:br>
              <a:rPr lang="en-US" sz="3600" dirty="0">
                <a:solidFill>
                  <a:srgbClr val="FF0000"/>
                </a:solidFill>
                <a:latin typeface="Arial" charset="0"/>
                <a:ea typeface="Arial" charset="0"/>
                <a:cs typeface="Arial" charset="0"/>
              </a:rPr>
            </a:br>
            <a:r>
              <a:rPr lang="en-US" sz="3600" dirty="0">
                <a:solidFill>
                  <a:srgbClr val="FF0000"/>
                </a:solidFill>
                <a:latin typeface="Arial" charset="0"/>
                <a:ea typeface="Arial" charset="0"/>
                <a:cs typeface="Arial" charset="0"/>
              </a:rPr>
              <a:t>arising from an employment relationship </a:t>
            </a:r>
            <a:br>
              <a:rPr lang="en-US" sz="3600" dirty="0">
                <a:solidFill>
                  <a:srgbClr val="FF0000"/>
                </a:solidFill>
                <a:latin typeface="Arial" charset="0"/>
                <a:ea typeface="Arial" charset="0"/>
                <a:cs typeface="Arial" charset="0"/>
              </a:rPr>
            </a:br>
            <a:endParaRPr lang="en-US" sz="3600" dirty="0">
              <a:solidFill>
                <a:srgbClr val="FF0000"/>
              </a:solidFill>
              <a:latin typeface="Arial" charset="0"/>
              <a:ea typeface="Arial" charset="0"/>
              <a:cs typeface="Arial" charset="0"/>
            </a:endParaRPr>
          </a:p>
        </p:txBody>
      </p:sp>
      <p:sp>
        <p:nvSpPr>
          <p:cNvPr id="3" name="Content Placeholder 2"/>
          <p:cNvSpPr>
            <a:spLocks noGrp="1"/>
          </p:cNvSpPr>
          <p:nvPr>
            <p:ph idx="1"/>
          </p:nvPr>
        </p:nvSpPr>
        <p:spPr/>
        <p:txBody>
          <a:bodyPr/>
          <a:lstStyle/>
          <a:p>
            <a:pPr marL="0" indent="0">
              <a:buNone/>
            </a:pPr>
            <a:r>
              <a:rPr lang="en-US" dirty="0">
                <a:latin typeface="Arial" charset="0"/>
                <a:ea typeface="Arial" charset="0"/>
                <a:cs typeface="Arial" charset="0"/>
              </a:rPr>
              <a:t>Every relationship between the employer and the employee gives rise to the following rights and responsibilities for both sides: </a:t>
            </a:r>
          </a:p>
          <a:p>
            <a:r>
              <a:rPr lang="en-US" dirty="0">
                <a:latin typeface="Arial" charset="0"/>
                <a:ea typeface="Arial" charset="0"/>
                <a:cs typeface="Arial" charset="0"/>
              </a:rPr>
              <a:t>Good faith </a:t>
            </a:r>
          </a:p>
          <a:p>
            <a:r>
              <a:rPr lang="en-US" dirty="0">
                <a:latin typeface="Arial" charset="0"/>
                <a:ea typeface="Arial" charset="0"/>
                <a:cs typeface="Arial" charset="0"/>
              </a:rPr>
              <a:t>Fair treatment </a:t>
            </a:r>
          </a:p>
          <a:p>
            <a:r>
              <a:rPr lang="en-US" dirty="0">
                <a:latin typeface="Arial" charset="0"/>
                <a:ea typeface="Arial" charset="0"/>
                <a:cs typeface="Arial" charset="0"/>
              </a:rPr>
              <a:t>Health and safety </a:t>
            </a:r>
          </a:p>
          <a:p>
            <a:endParaRPr lang="en-US" dirty="0">
              <a:latin typeface="Arial" charset="0"/>
              <a:ea typeface="Arial" charset="0"/>
              <a:cs typeface="Arial" charset="0"/>
            </a:endParaRPr>
          </a:p>
        </p:txBody>
      </p:sp>
      <p:sp>
        <p:nvSpPr>
          <p:cNvPr id="4" name="Rectangle 3"/>
          <p:cNvSpPr/>
          <p:nvPr/>
        </p:nvSpPr>
        <p:spPr>
          <a:xfrm flipV="1">
            <a:off x="1136678" y="2747257"/>
            <a:ext cx="5812762" cy="412624"/>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flipV="1">
            <a:off x="1136678" y="3247319"/>
            <a:ext cx="5812762" cy="412624"/>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flipV="1">
            <a:off x="1136678" y="3794982"/>
            <a:ext cx="5812762" cy="412624"/>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731738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xit" presetSubtype="10" fill="hold" grpId="0" nodeType="clickEffect">
                                  <p:stCondLst>
                                    <p:cond delay="0"/>
                                  </p:stCondLst>
                                  <p:childTnLst>
                                    <p:animEffect transition="out" filter="blinds(horizontal)">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5" presetClass="exit" presetSubtype="10" fill="hold" grpId="0" nodeType="clickEffect">
                                  <p:stCondLst>
                                    <p:cond delay="0"/>
                                  </p:stCondLst>
                                  <p:childTnLst>
                                    <p:animEffect transition="out" filter="checkerboard(across)">
                                      <p:cBhvr>
                                        <p:cTn id="11" dur="500"/>
                                        <p:tgtEl>
                                          <p:spTgt spid="5"/>
                                        </p:tgtEl>
                                      </p:cBhvr>
                                    </p:animEffect>
                                    <p:set>
                                      <p:cBhvr>
                                        <p:cTn id="12" dur="1" fill="hold">
                                          <p:stCondLst>
                                            <p:cond delay="499"/>
                                          </p:stCondLst>
                                        </p:cTn>
                                        <p:tgtEl>
                                          <p:spTgt spid="5"/>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 presetClass="exit" presetSubtype="4" fill="hold" grpId="0" nodeType="clickEffect">
                                  <p:stCondLst>
                                    <p:cond delay="0"/>
                                  </p:stCondLst>
                                  <p:childTnLst>
                                    <p:anim calcmode="lin" valueType="num">
                                      <p:cBhvr additive="base">
                                        <p:cTn id="16" dur="500"/>
                                        <p:tgtEl>
                                          <p:spTgt spid="6"/>
                                        </p:tgtEl>
                                        <p:attrNameLst>
                                          <p:attrName>ppt_x</p:attrName>
                                        </p:attrNameLst>
                                      </p:cBhvr>
                                      <p:tavLst>
                                        <p:tav tm="0">
                                          <p:val>
                                            <p:strVal val="ppt_x"/>
                                          </p:val>
                                        </p:tav>
                                        <p:tav tm="100000">
                                          <p:val>
                                            <p:strVal val="ppt_x"/>
                                          </p:val>
                                        </p:tav>
                                      </p:tavLst>
                                    </p:anim>
                                    <p:anim calcmode="lin" valueType="num">
                                      <p:cBhvr additive="base">
                                        <p:cTn id="17" dur="500"/>
                                        <p:tgtEl>
                                          <p:spTgt spid="6"/>
                                        </p:tgtEl>
                                        <p:attrNameLst>
                                          <p:attrName>ppt_y</p:attrName>
                                        </p:attrNameLst>
                                      </p:cBhvr>
                                      <p:tavLst>
                                        <p:tav tm="0">
                                          <p:val>
                                            <p:strVal val="ppt_y"/>
                                          </p:val>
                                        </p:tav>
                                        <p:tav tm="100000">
                                          <p:val>
                                            <p:strVal val="1+ppt_h/2"/>
                                          </p:val>
                                        </p:tav>
                                      </p:tavLst>
                                    </p:anim>
                                    <p:set>
                                      <p:cBhvr>
                                        <p:cTn id="18" dur="1" fill="hold">
                                          <p:stCondLst>
                                            <p:cond delay="499"/>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p:spPr>
        <p:txBody>
          <a:bodyPr anchor="t">
            <a:noAutofit/>
          </a:bodyPr>
          <a:lstStyle/>
          <a:p>
            <a:pPr algn="ctr"/>
            <a:r>
              <a:rPr lang="en-US" sz="3600" dirty="0">
                <a:solidFill>
                  <a:srgbClr val="FF0000"/>
                </a:solidFill>
                <a:latin typeface="Arial" charset="0"/>
                <a:ea typeface="Arial" charset="0"/>
                <a:cs typeface="Arial" charset="0"/>
              </a:rPr>
              <a:t>Rights and responsibilities </a:t>
            </a:r>
            <a:br>
              <a:rPr lang="en-US" sz="3600" dirty="0">
                <a:solidFill>
                  <a:srgbClr val="FF0000"/>
                </a:solidFill>
                <a:latin typeface="Arial" charset="0"/>
                <a:ea typeface="Arial" charset="0"/>
                <a:cs typeface="Arial" charset="0"/>
              </a:rPr>
            </a:br>
            <a:r>
              <a:rPr lang="en-US" sz="3600" dirty="0">
                <a:solidFill>
                  <a:srgbClr val="FF0000"/>
                </a:solidFill>
                <a:latin typeface="Arial" charset="0"/>
                <a:ea typeface="Arial" charset="0"/>
                <a:cs typeface="Arial" charset="0"/>
              </a:rPr>
              <a:t>arising from an employment relationship </a:t>
            </a:r>
            <a:br>
              <a:rPr lang="en-US" sz="3600" dirty="0">
                <a:solidFill>
                  <a:srgbClr val="FF0000"/>
                </a:solidFill>
                <a:latin typeface="Arial" charset="0"/>
                <a:ea typeface="Arial" charset="0"/>
                <a:cs typeface="Arial" charset="0"/>
              </a:rPr>
            </a:br>
            <a:endParaRPr lang="en-US" sz="3600" dirty="0">
              <a:solidFill>
                <a:srgbClr val="FF0000"/>
              </a:solidFill>
              <a:latin typeface="Arial" charset="0"/>
              <a:ea typeface="Arial" charset="0"/>
              <a:cs typeface="Arial" charset="0"/>
            </a:endParaRPr>
          </a:p>
        </p:txBody>
      </p:sp>
      <p:sp>
        <p:nvSpPr>
          <p:cNvPr id="3" name="Content Placeholder 2"/>
          <p:cNvSpPr>
            <a:spLocks noGrp="1"/>
          </p:cNvSpPr>
          <p:nvPr>
            <p:ph idx="1"/>
          </p:nvPr>
        </p:nvSpPr>
        <p:spPr>
          <a:xfrm>
            <a:off x="838200" y="1325562"/>
            <a:ext cx="10515600" cy="5532437"/>
          </a:xfrm>
        </p:spPr>
        <p:txBody>
          <a:bodyPr>
            <a:noAutofit/>
          </a:bodyPr>
          <a:lstStyle/>
          <a:p>
            <a:pPr marL="0" indent="0">
              <a:lnSpc>
                <a:spcPct val="120000"/>
              </a:lnSpc>
              <a:buNone/>
            </a:pPr>
            <a:r>
              <a:rPr lang="en-US" sz="2400" b="1" dirty="0">
                <a:solidFill>
                  <a:srgbClr val="FF0000"/>
                </a:solidFill>
                <a:latin typeface="Arial" charset="0"/>
                <a:ea typeface="Arial" charset="0"/>
                <a:cs typeface="Arial" charset="0"/>
              </a:rPr>
              <a:t>Good faith </a:t>
            </a:r>
            <a:endParaRPr lang="en-US" sz="2400" dirty="0">
              <a:solidFill>
                <a:srgbClr val="FF0000"/>
              </a:solidFill>
              <a:latin typeface="Arial" charset="0"/>
              <a:ea typeface="Arial" charset="0"/>
              <a:cs typeface="Arial" charset="0"/>
            </a:endParaRPr>
          </a:p>
          <a:p>
            <a:pPr marL="0" indent="0">
              <a:lnSpc>
                <a:spcPct val="120000"/>
              </a:lnSpc>
              <a:buNone/>
            </a:pPr>
            <a:r>
              <a:rPr lang="en-US" sz="2400" dirty="0">
                <a:latin typeface="Arial" charset="0"/>
                <a:ea typeface="Arial" charset="0"/>
                <a:cs typeface="Arial" charset="0"/>
              </a:rPr>
              <a:t>In an employment relationship, both employers and employees must act in good faith. This includes the requirement that they act honestly and openly, are responsive and communicative towards each other, and raise issues promptly. Good faith includes the following three elements: </a:t>
            </a:r>
          </a:p>
          <a:p>
            <a:pPr>
              <a:lnSpc>
                <a:spcPct val="120000"/>
              </a:lnSpc>
            </a:pPr>
            <a:r>
              <a:rPr lang="en-US" sz="2400" dirty="0">
                <a:latin typeface="Arial" charset="0"/>
                <a:ea typeface="Arial" charset="0"/>
                <a:cs typeface="Arial" charset="0"/>
              </a:rPr>
              <a:t>Parties must not act in a misleading or deceptive way. </a:t>
            </a:r>
          </a:p>
          <a:p>
            <a:pPr>
              <a:lnSpc>
                <a:spcPct val="120000"/>
              </a:lnSpc>
            </a:pPr>
            <a:r>
              <a:rPr lang="en-US" sz="2400" dirty="0">
                <a:latin typeface="Arial" charset="0"/>
                <a:ea typeface="Arial" charset="0"/>
                <a:cs typeface="Arial" charset="0"/>
              </a:rPr>
              <a:t>Parties must be responsive and communicative </a:t>
            </a:r>
          </a:p>
          <a:p>
            <a:pPr>
              <a:lnSpc>
                <a:spcPct val="120000"/>
              </a:lnSpc>
            </a:pPr>
            <a:r>
              <a:rPr lang="en-US" sz="2400" dirty="0">
                <a:latin typeface="Arial" charset="0"/>
                <a:ea typeface="Arial" charset="0"/>
                <a:cs typeface="Arial" charset="0"/>
              </a:rPr>
              <a:t>Before making a decision, which may result in employees losing their job, the employer must give the affected employees sufficient information to be able to understand the proposal and then give them a proper opportunity to comment. </a:t>
            </a:r>
          </a:p>
          <a:p>
            <a:pPr>
              <a:lnSpc>
                <a:spcPct val="120000"/>
              </a:lnSpc>
            </a:pPr>
            <a:endParaRPr lang="en-US" sz="2400" dirty="0">
              <a:latin typeface="Arial" charset="0"/>
              <a:ea typeface="Arial" charset="0"/>
              <a:cs typeface="Arial" charset="0"/>
            </a:endParaRPr>
          </a:p>
        </p:txBody>
      </p:sp>
      <p:sp>
        <p:nvSpPr>
          <p:cNvPr id="4" name="Rectangle 3"/>
          <p:cNvSpPr/>
          <p:nvPr/>
        </p:nvSpPr>
        <p:spPr>
          <a:xfrm flipV="1">
            <a:off x="8208085" y="2413769"/>
            <a:ext cx="3983915" cy="412624"/>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flipV="1">
            <a:off x="4484099" y="3885468"/>
            <a:ext cx="5812762" cy="412624"/>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flipV="1">
            <a:off x="5461252" y="4457723"/>
            <a:ext cx="5812762" cy="412624"/>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flipV="1">
            <a:off x="8950362" y="5012963"/>
            <a:ext cx="3241638" cy="412624"/>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224970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xit" presetSubtype="10" fill="hold" grpId="0" nodeType="clickEffect">
                                  <p:stCondLst>
                                    <p:cond delay="0"/>
                                  </p:stCondLst>
                                  <p:childTnLst>
                                    <p:animEffect transition="out" filter="blinds(horizontal)">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5" presetClass="exit" presetSubtype="10" fill="hold" grpId="0" nodeType="clickEffect">
                                  <p:stCondLst>
                                    <p:cond delay="0"/>
                                  </p:stCondLst>
                                  <p:childTnLst>
                                    <p:animEffect transition="out" filter="checkerboard(across)">
                                      <p:cBhvr>
                                        <p:cTn id="11" dur="500"/>
                                        <p:tgtEl>
                                          <p:spTgt spid="5"/>
                                        </p:tgtEl>
                                      </p:cBhvr>
                                    </p:animEffect>
                                    <p:set>
                                      <p:cBhvr>
                                        <p:cTn id="12" dur="1" fill="hold">
                                          <p:stCondLst>
                                            <p:cond delay="499"/>
                                          </p:stCondLst>
                                        </p:cTn>
                                        <p:tgtEl>
                                          <p:spTgt spid="5"/>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9" presetClass="exit" presetSubtype="0" fill="hold" grpId="0" nodeType="clickEffect">
                                  <p:stCondLst>
                                    <p:cond delay="0"/>
                                  </p:stCondLst>
                                  <p:childTnLst>
                                    <p:animEffect transition="out" filter="dissolve">
                                      <p:cBhvr>
                                        <p:cTn id="16" dur="500"/>
                                        <p:tgtEl>
                                          <p:spTgt spid="6"/>
                                        </p:tgtEl>
                                      </p:cBhvr>
                                    </p:animEffect>
                                    <p:set>
                                      <p:cBhvr>
                                        <p:cTn id="17" dur="1" fill="hold">
                                          <p:stCondLst>
                                            <p:cond delay="499"/>
                                          </p:stCondLst>
                                        </p:cTn>
                                        <p:tgtEl>
                                          <p:spTgt spid="6"/>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 presetClass="exit" presetSubtype="4" fill="hold" grpId="0" nodeType="clickEffect">
                                  <p:stCondLst>
                                    <p:cond delay="0"/>
                                  </p:stCondLst>
                                  <p:childTnLst>
                                    <p:anim calcmode="lin" valueType="num">
                                      <p:cBhvr additive="base">
                                        <p:cTn id="21" dur="500"/>
                                        <p:tgtEl>
                                          <p:spTgt spid="7"/>
                                        </p:tgtEl>
                                        <p:attrNameLst>
                                          <p:attrName>ppt_x</p:attrName>
                                        </p:attrNameLst>
                                      </p:cBhvr>
                                      <p:tavLst>
                                        <p:tav tm="0">
                                          <p:val>
                                            <p:strVal val="ppt_x"/>
                                          </p:val>
                                        </p:tav>
                                        <p:tav tm="100000">
                                          <p:val>
                                            <p:strVal val="ppt_x"/>
                                          </p:val>
                                        </p:tav>
                                      </p:tavLst>
                                    </p:anim>
                                    <p:anim calcmode="lin" valueType="num">
                                      <p:cBhvr additive="base">
                                        <p:cTn id="22" dur="500"/>
                                        <p:tgtEl>
                                          <p:spTgt spid="7"/>
                                        </p:tgtEl>
                                        <p:attrNameLst>
                                          <p:attrName>ppt_y</p:attrName>
                                        </p:attrNameLst>
                                      </p:cBhvr>
                                      <p:tavLst>
                                        <p:tav tm="0">
                                          <p:val>
                                            <p:strVal val="ppt_y"/>
                                          </p:val>
                                        </p:tav>
                                        <p:tav tm="100000">
                                          <p:val>
                                            <p:strVal val="1+ppt_h/2"/>
                                          </p:val>
                                        </p:tav>
                                      </p:tavLst>
                                    </p:anim>
                                    <p:set>
                                      <p:cBhvr>
                                        <p:cTn id="23" dur="1" fill="hold">
                                          <p:stCondLst>
                                            <p:cond delay="4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p:spPr>
        <p:txBody>
          <a:bodyPr anchor="t">
            <a:noAutofit/>
          </a:bodyPr>
          <a:lstStyle/>
          <a:p>
            <a:pPr algn="ctr"/>
            <a:r>
              <a:rPr lang="en-US" sz="3600" dirty="0">
                <a:solidFill>
                  <a:srgbClr val="FF0000"/>
                </a:solidFill>
                <a:latin typeface="Arial" charset="0"/>
                <a:ea typeface="Arial" charset="0"/>
                <a:cs typeface="Arial" charset="0"/>
              </a:rPr>
              <a:t>Rights and responsibilities </a:t>
            </a:r>
            <a:br>
              <a:rPr lang="en-US" sz="3600" dirty="0">
                <a:solidFill>
                  <a:srgbClr val="FF0000"/>
                </a:solidFill>
                <a:latin typeface="Arial" charset="0"/>
                <a:ea typeface="Arial" charset="0"/>
                <a:cs typeface="Arial" charset="0"/>
              </a:rPr>
            </a:br>
            <a:r>
              <a:rPr lang="en-US" sz="3600" dirty="0">
                <a:solidFill>
                  <a:srgbClr val="FF0000"/>
                </a:solidFill>
                <a:latin typeface="Arial" charset="0"/>
                <a:ea typeface="Arial" charset="0"/>
                <a:cs typeface="Arial" charset="0"/>
              </a:rPr>
              <a:t>arising from an employment relationship </a:t>
            </a:r>
            <a:br>
              <a:rPr lang="en-US" sz="3600" dirty="0">
                <a:solidFill>
                  <a:srgbClr val="FF0000"/>
                </a:solidFill>
                <a:latin typeface="Arial" charset="0"/>
                <a:ea typeface="Arial" charset="0"/>
                <a:cs typeface="Arial" charset="0"/>
              </a:rPr>
            </a:br>
            <a:endParaRPr lang="en-US" sz="3600" dirty="0">
              <a:solidFill>
                <a:srgbClr val="FF0000"/>
              </a:solidFill>
              <a:latin typeface="Arial" charset="0"/>
              <a:ea typeface="Arial" charset="0"/>
              <a:cs typeface="Arial" charset="0"/>
            </a:endParaRPr>
          </a:p>
        </p:txBody>
      </p:sp>
      <p:sp>
        <p:nvSpPr>
          <p:cNvPr id="3" name="Content Placeholder 2"/>
          <p:cNvSpPr>
            <a:spLocks noGrp="1"/>
          </p:cNvSpPr>
          <p:nvPr>
            <p:ph idx="1"/>
          </p:nvPr>
        </p:nvSpPr>
        <p:spPr>
          <a:xfrm>
            <a:off x="838200" y="1325562"/>
            <a:ext cx="10515600" cy="5532437"/>
          </a:xfrm>
        </p:spPr>
        <p:txBody>
          <a:bodyPr>
            <a:noAutofit/>
          </a:bodyPr>
          <a:lstStyle/>
          <a:p>
            <a:pPr marL="0" indent="0">
              <a:lnSpc>
                <a:spcPct val="100000"/>
              </a:lnSpc>
              <a:buNone/>
            </a:pPr>
            <a:r>
              <a:rPr lang="en-US" sz="2400" b="1" dirty="0">
                <a:solidFill>
                  <a:srgbClr val="FF0000"/>
                </a:solidFill>
                <a:latin typeface="Arial" charset="0"/>
                <a:ea typeface="Arial" charset="0"/>
                <a:cs typeface="Arial" charset="0"/>
              </a:rPr>
              <a:t>Fair treatment </a:t>
            </a:r>
            <a:endParaRPr lang="en-US" sz="2400" dirty="0">
              <a:solidFill>
                <a:srgbClr val="FF0000"/>
              </a:solidFill>
              <a:latin typeface="Arial" charset="0"/>
              <a:ea typeface="Arial" charset="0"/>
              <a:cs typeface="Arial" charset="0"/>
            </a:endParaRPr>
          </a:p>
          <a:p>
            <a:pPr marL="0" indent="0">
              <a:lnSpc>
                <a:spcPct val="100000"/>
              </a:lnSpc>
              <a:buNone/>
            </a:pPr>
            <a:r>
              <a:rPr lang="en-US" sz="2400" dirty="0">
                <a:latin typeface="Arial" charset="0"/>
                <a:ea typeface="Arial" charset="0"/>
                <a:cs typeface="Arial" charset="0"/>
              </a:rPr>
              <a:t>Both parties to the agreement are also required to use fair treatment on both sides, which means that they avoid discrimination and behave fairly. </a:t>
            </a:r>
          </a:p>
          <a:p>
            <a:pPr marL="0" indent="0">
              <a:lnSpc>
                <a:spcPct val="100000"/>
              </a:lnSpc>
              <a:buNone/>
            </a:pPr>
            <a:r>
              <a:rPr lang="en-US" sz="2400" dirty="0">
                <a:latin typeface="Arial" charset="0"/>
                <a:ea typeface="Arial" charset="0"/>
                <a:cs typeface="Arial" charset="0"/>
              </a:rPr>
              <a:t>It involves treating others fairly using common sense. </a:t>
            </a:r>
          </a:p>
          <a:p>
            <a:pPr marL="0" indent="0">
              <a:lnSpc>
                <a:spcPct val="100000"/>
              </a:lnSpc>
              <a:buNone/>
            </a:pPr>
            <a:r>
              <a:rPr lang="en-US" sz="2400" dirty="0">
                <a:latin typeface="Arial" charset="0"/>
                <a:ea typeface="Arial" charset="0"/>
                <a:cs typeface="Arial" charset="0"/>
              </a:rPr>
              <a:t>The concept of fair treatment is based on the question “What would a reasonable person do in the same situation?” </a:t>
            </a:r>
          </a:p>
          <a:p>
            <a:pPr marL="0" indent="0">
              <a:lnSpc>
                <a:spcPct val="100000"/>
              </a:lnSpc>
              <a:buNone/>
            </a:pPr>
            <a:r>
              <a:rPr lang="en-US" sz="2400" dirty="0">
                <a:latin typeface="Arial" charset="0"/>
                <a:ea typeface="Arial" charset="0"/>
                <a:cs typeface="Arial" charset="0"/>
              </a:rPr>
              <a:t>It includes acting honestly, openly, and without hidden motives, raising issues in a fair and timely way and working constructively and positively together. </a:t>
            </a:r>
          </a:p>
          <a:p>
            <a:pPr marL="0" indent="0">
              <a:lnSpc>
                <a:spcPct val="100000"/>
              </a:lnSpc>
              <a:buNone/>
            </a:pPr>
            <a:r>
              <a:rPr lang="en-US" sz="2400" dirty="0">
                <a:latin typeface="Arial" charset="0"/>
                <a:ea typeface="Arial" charset="0"/>
                <a:cs typeface="Arial" charset="0"/>
              </a:rPr>
              <a:t>It involves keeping an open mind, listening to each other and being prepared to change opinion about a particular situation or </a:t>
            </a:r>
            <a:r>
              <a:rPr lang="en-US" sz="2400" dirty="0" err="1">
                <a:latin typeface="Arial" charset="0"/>
                <a:ea typeface="Arial" charset="0"/>
                <a:cs typeface="Arial" charset="0"/>
              </a:rPr>
              <a:t>behaviour</a:t>
            </a:r>
            <a:r>
              <a:rPr lang="en-US" sz="2400" dirty="0">
                <a:latin typeface="Arial" charset="0"/>
                <a:ea typeface="Arial" charset="0"/>
                <a:cs typeface="Arial" charset="0"/>
              </a:rPr>
              <a:t>. </a:t>
            </a:r>
          </a:p>
          <a:p>
            <a:pPr>
              <a:lnSpc>
                <a:spcPct val="100000"/>
              </a:lnSpc>
            </a:pPr>
            <a:endParaRPr lang="en-US" sz="2400" dirty="0">
              <a:latin typeface="Arial" charset="0"/>
              <a:ea typeface="Arial" charset="0"/>
              <a:cs typeface="Arial" charset="0"/>
            </a:endParaRPr>
          </a:p>
        </p:txBody>
      </p:sp>
      <p:sp>
        <p:nvSpPr>
          <p:cNvPr id="4" name="Rectangle 3"/>
          <p:cNvSpPr/>
          <p:nvPr/>
        </p:nvSpPr>
        <p:spPr>
          <a:xfrm flipV="1">
            <a:off x="5870043" y="2725742"/>
            <a:ext cx="5812762" cy="412624"/>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flipV="1">
            <a:off x="878495" y="3597111"/>
            <a:ext cx="2639256" cy="412624"/>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163050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xit" presetSubtype="10" fill="hold" grpId="0" nodeType="clickEffect">
                                  <p:stCondLst>
                                    <p:cond delay="0"/>
                                  </p:stCondLst>
                                  <p:childTnLst>
                                    <p:animEffect transition="out" filter="blinds(horizontal)">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5" presetClass="exit" presetSubtype="10" fill="hold" grpId="0" nodeType="clickEffect">
                                  <p:stCondLst>
                                    <p:cond delay="0"/>
                                  </p:stCondLst>
                                  <p:childTnLst>
                                    <p:animEffect transition="out" filter="checkerboard(across)">
                                      <p:cBhvr>
                                        <p:cTn id="11" dur="500"/>
                                        <p:tgtEl>
                                          <p:spTgt spid="5"/>
                                        </p:tgtEl>
                                      </p:cBhvr>
                                    </p:animEffect>
                                    <p:set>
                                      <p:cBhvr>
                                        <p:cTn id="12" dur="1" fill="hold">
                                          <p:stCondLst>
                                            <p:cond delay="499"/>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p:spPr>
        <p:txBody>
          <a:bodyPr anchor="t">
            <a:noAutofit/>
          </a:bodyPr>
          <a:lstStyle/>
          <a:p>
            <a:pPr algn="ctr"/>
            <a:r>
              <a:rPr lang="en-US" sz="3600" dirty="0">
                <a:solidFill>
                  <a:srgbClr val="FF0000"/>
                </a:solidFill>
                <a:latin typeface="Arial" charset="0"/>
                <a:ea typeface="Arial" charset="0"/>
                <a:cs typeface="Arial" charset="0"/>
              </a:rPr>
              <a:t>Rights and responsibilities </a:t>
            </a:r>
            <a:br>
              <a:rPr lang="en-US" sz="3600" dirty="0">
                <a:solidFill>
                  <a:srgbClr val="FF0000"/>
                </a:solidFill>
                <a:latin typeface="Arial" charset="0"/>
                <a:ea typeface="Arial" charset="0"/>
                <a:cs typeface="Arial" charset="0"/>
              </a:rPr>
            </a:br>
            <a:r>
              <a:rPr lang="en-US" sz="3600" dirty="0">
                <a:solidFill>
                  <a:srgbClr val="FF0000"/>
                </a:solidFill>
                <a:latin typeface="Arial" charset="0"/>
                <a:ea typeface="Arial" charset="0"/>
                <a:cs typeface="Arial" charset="0"/>
              </a:rPr>
              <a:t>arising from an employment relationship </a:t>
            </a:r>
            <a:br>
              <a:rPr lang="en-US" sz="3600" dirty="0">
                <a:solidFill>
                  <a:srgbClr val="FF0000"/>
                </a:solidFill>
                <a:latin typeface="Arial" charset="0"/>
                <a:ea typeface="Arial" charset="0"/>
                <a:cs typeface="Arial" charset="0"/>
              </a:rPr>
            </a:br>
            <a:endParaRPr lang="en-US" sz="3600" dirty="0">
              <a:solidFill>
                <a:srgbClr val="FF0000"/>
              </a:solidFill>
              <a:latin typeface="Arial" charset="0"/>
              <a:ea typeface="Arial" charset="0"/>
              <a:cs typeface="Arial" charset="0"/>
            </a:endParaRPr>
          </a:p>
        </p:txBody>
      </p:sp>
      <p:sp>
        <p:nvSpPr>
          <p:cNvPr id="3" name="Content Placeholder 2"/>
          <p:cNvSpPr>
            <a:spLocks noGrp="1"/>
          </p:cNvSpPr>
          <p:nvPr>
            <p:ph idx="1"/>
          </p:nvPr>
        </p:nvSpPr>
        <p:spPr>
          <a:xfrm>
            <a:off x="494675" y="1325563"/>
            <a:ext cx="11182663" cy="5532437"/>
          </a:xfrm>
        </p:spPr>
        <p:txBody>
          <a:bodyPr>
            <a:noAutofit/>
          </a:bodyPr>
          <a:lstStyle/>
          <a:p>
            <a:pPr marL="0" indent="0">
              <a:lnSpc>
                <a:spcPct val="100000"/>
              </a:lnSpc>
              <a:buNone/>
            </a:pPr>
            <a:r>
              <a:rPr lang="en-US" sz="2400" b="1" dirty="0">
                <a:solidFill>
                  <a:srgbClr val="FF0000"/>
                </a:solidFill>
                <a:latin typeface="Arial" charset="0"/>
                <a:ea typeface="Arial" charset="0"/>
                <a:cs typeface="Arial" charset="0"/>
              </a:rPr>
              <a:t>Health and safety </a:t>
            </a:r>
            <a:endParaRPr lang="en-US" sz="2400" dirty="0">
              <a:solidFill>
                <a:srgbClr val="FF0000"/>
              </a:solidFill>
              <a:latin typeface="Arial" charset="0"/>
              <a:ea typeface="Arial" charset="0"/>
              <a:cs typeface="Arial" charset="0"/>
            </a:endParaRPr>
          </a:p>
          <a:p>
            <a:pPr marL="0" indent="0">
              <a:lnSpc>
                <a:spcPct val="100000"/>
              </a:lnSpc>
              <a:buNone/>
            </a:pPr>
            <a:r>
              <a:rPr lang="en-US" sz="2400" dirty="0">
                <a:latin typeface="Arial" charset="0"/>
                <a:ea typeface="Arial" charset="0"/>
                <a:cs typeface="Arial" charset="0"/>
              </a:rPr>
              <a:t>Both parties also have rights and responsibilities in relation to fulfilling their health and safety obligations. </a:t>
            </a:r>
          </a:p>
          <a:p>
            <a:pPr marL="0" indent="0">
              <a:lnSpc>
                <a:spcPct val="100000"/>
              </a:lnSpc>
              <a:buNone/>
            </a:pPr>
            <a:r>
              <a:rPr lang="en-US" sz="2400" dirty="0">
                <a:latin typeface="Arial" charset="0"/>
                <a:ea typeface="Arial" charset="0"/>
                <a:cs typeface="Arial" charset="0"/>
              </a:rPr>
              <a:t>The employer’s responsibilities include: </a:t>
            </a:r>
          </a:p>
          <a:p>
            <a:pPr>
              <a:lnSpc>
                <a:spcPct val="100000"/>
              </a:lnSpc>
            </a:pPr>
            <a:r>
              <a:rPr lang="en-US" sz="2400" dirty="0">
                <a:latin typeface="Arial" charset="0"/>
                <a:ea typeface="Arial" charset="0"/>
                <a:cs typeface="Arial" charset="0"/>
              </a:rPr>
              <a:t>Providing and maintaining a safe work environment </a:t>
            </a:r>
          </a:p>
          <a:p>
            <a:pPr>
              <a:lnSpc>
                <a:spcPct val="100000"/>
              </a:lnSpc>
            </a:pPr>
            <a:r>
              <a:rPr lang="en-US" sz="2400" dirty="0">
                <a:latin typeface="Arial" charset="0"/>
                <a:ea typeface="Arial" charset="0"/>
                <a:cs typeface="Arial" charset="0"/>
              </a:rPr>
              <a:t>Providing information, training, instruction or supervision that is necessary to protect people from risks to health and safety arising from the work carried out </a:t>
            </a:r>
          </a:p>
          <a:p>
            <a:pPr>
              <a:lnSpc>
                <a:spcPct val="100000"/>
              </a:lnSpc>
            </a:pPr>
            <a:r>
              <a:rPr lang="en-US" sz="2400" dirty="0">
                <a:latin typeface="Arial" charset="0"/>
                <a:ea typeface="Arial" charset="0"/>
                <a:cs typeface="Arial" charset="0"/>
              </a:rPr>
              <a:t>Monitoring the health of workers and the conditions at the workplace to prevent illness or injury to workers arising from the work carried out. </a:t>
            </a:r>
          </a:p>
          <a:p>
            <a:pPr marL="0" indent="0">
              <a:lnSpc>
                <a:spcPct val="100000"/>
              </a:lnSpc>
              <a:buNone/>
            </a:pPr>
            <a:r>
              <a:rPr lang="en-US" sz="2400" dirty="0">
                <a:latin typeface="Arial" charset="0"/>
                <a:ea typeface="Arial" charset="0"/>
                <a:cs typeface="Arial" charset="0"/>
              </a:rPr>
              <a:t>The employer must also manage risks as far as is reasonably practicable. This involves balancing a risk with the resources (time and cost) needed to manage it. </a:t>
            </a:r>
          </a:p>
        </p:txBody>
      </p:sp>
      <p:sp>
        <p:nvSpPr>
          <p:cNvPr id="4" name="Rectangle 3"/>
          <p:cNvSpPr/>
          <p:nvPr/>
        </p:nvSpPr>
        <p:spPr>
          <a:xfrm flipV="1">
            <a:off x="4643670" y="3220593"/>
            <a:ext cx="5812762" cy="412624"/>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flipV="1">
            <a:off x="2169412" y="3679157"/>
            <a:ext cx="6253826" cy="412624"/>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flipV="1">
            <a:off x="2771840" y="4566001"/>
            <a:ext cx="939548" cy="412624"/>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flipV="1">
            <a:off x="3869120" y="5417344"/>
            <a:ext cx="1929252" cy="412624"/>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46906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xit" presetSubtype="10" fill="hold" grpId="0" nodeType="clickEffect">
                                  <p:stCondLst>
                                    <p:cond delay="0"/>
                                  </p:stCondLst>
                                  <p:childTnLst>
                                    <p:animEffect transition="out" filter="blinds(horizontal)">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5" presetClass="exit" presetSubtype="10" fill="hold" grpId="0" nodeType="clickEffect">
                                  <p:stCondLst>
                                    <p:cond delay="0"/>
                                  </p:stCondLst>
                                  <p:childTnLst>
                                    <p:animEffect transition="out" filter="checkerboard(across)">
                                      <p:cBhvr>
                                        <p:cTn id="11" dur="500"/>
                                        <p:tgtEl>
                                          <p:spTgt spid="5"/>
                                        </p:tgtEl>
                                      </p:cBhvr>
                                    </p:animEffect>
                                    <p:set>
                                      <p:cBhvr>
                                        <p:cTn id="12" dur="1" fill="hold">
                                          <p:stCondLst>
                                            <p:cond delay="499"/>
                                          </p:stCondLst>
                                        </p:cTn>
                                        <p:tgtEl>
                                          <p:spTgt spid="5"/>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9" presetClass="exit" presetSubtype="0" fill="hold" grpId="0" nodeType="clickEffect">
                                  <p:stCondLst>
                                    <p:cond delay="0"/>
                                  </p:stCondLst>
                                  <p:childTnLst>
                                    <p:animEffect transition="out" filter="dissolve">
                                      <p:cBhvr>
                                        <p:cTn id="16" dur="500"/>
                                        <p:tgtEl>
                                          <p:spTgt spid="6"/>
                                        </p:tgtEl>
                                      </p:cBhvr>
                                    </p:animEffect>
                                    <p:set>
                                      <p:cBhvr>
                                        <p:cTn id="17" dur="1" fill="hold">
                                          <p:stCondLst>
                                            <p:cond delay="499"/>
                                          </p:stCondLst>
                                        </p:cTn>
                                        <p:tgtEl>
                                          <p:spTgt spid="6"/>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 presetClass="exit" presetSubtype="4" fill="hold" grpId="0" nodeType="clickEffect">
                                  <p:stCondLst>
                                    <p:cond delay="0"/>
                                  </p:stCondLst>
                                  <p:childTnLst>
                                    <p:anim calcmode="lin" valueType="num">
                                      <p:cBhvr additive="base">
                                        <p:cTn id="21" dur="500"/>
                                        <p:tgtEl>
                                          <p:spTgt spid="7"/>
                                        </p:tgtEl>
                                        <p:attrNameLst>
                                          <p:attrName>ppt_x</p:attrName>
                                        </p:attrNameLst>
                                      </p:cBhvr>
                                      <p:tavLst>
                                        <p:tav tm="0">
                                          <p:val>
                                            <p:strVal val="ppt_x"/>
                                          </p:val>
                                        </p:tav>
                                        <p:tav tm="100000">
                                          <p:val>
                                            <p:strVal val="ppt_x"/>
                                          </p:val>
                                        </p:tav>
                                      </p:tavLst>
                                    </p:anim>
                                    <p:anim calcmode="lin" valueType="num">
                                      <p:cBhvr additive="base">
                                        <p:cTn id="22" dur="500"/>
                                        <p:tgtEl>
                                          <p:spTgt spid="7"/>
                                        </p:tgtEl>
                                        <p:attrNameLst>
                                          <p:attrName>ppt_y</p:attrName>
                                        </p:attrNameLst>
                                      </p:cBhvr>
                                      <p:tavLst>
                                        <p:tav tm="0">
                                          <p:val>
                                            <p:strVal val="ppt_y"/>
                                          </p:val>
                                        </p:tav>
                                        <p:tav tm="100000">
                                          <p:val>
                                            <p:strVal val="1+ppt_h/2"/>
                                          </p:val>
                                        </p:tav>
                                      </p:tavLst>
                                    </p:anim>
                                    <p:set>
                                      <p:cBhvr>
                                        <p:cTn id="23" dur="1" fill="hold">
                                          <p:stCondLst>
                                            <p:cond delay="4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p:spPr>
        <p:txBody>
          <a:bodyPr anchor="t">
            <a:noAutofit/>
          </a:bodyPr>
          <a:lstStyle/>
          <a:p>
            <a:pPr algn="ctr"/>
            <a:r>
              <a:rPr lang="en-US" sz="3600" dirty="0">
                <a:solidFill>
                  <a:srgbClr val="FF0000"/>
                </a:solidFill>
                <a:latin typeface="Arial" charset="0"/>
                <a:ea typeface="Arial" charset="0"/>
                <a:cs typeface="Arial" charset="0"/>
              </a:rPr>
              <a:t>Rights and responsibilities </a:t>
            </a:r>
            <a:br>
              <a:rPr lang="en-US" sz="3600" dirty="0">
                <a:solidFill>
                  <a:srgbClr val="FF0000"/>
                </a:solidFill>
                <a:latin typeface="Arial" charset="0"/>
                <a:ea typeface="Arial" charset="0"/>
                <a:cs typeface="Arial" charset="0"/>
              </a:rPr>
            </a:br>
            <a:r>
              <a:rPr lang="en-US" sz="3600" dirty="0">
                <a:solidFill>
                  <a:srgbClr val="FF0000"/>
                </a:solidFill>
                <a:latin typeface="Arial" charset="0"/>
                <a:ea typeface="Arial" charset="0"/>
                <a:cs typeface="Arial" charset="0"/>
              </a:rPr>
              <a:t>arising from an employment relationship </a:t>
            </a:r>
            <a:br>
              <a:rPr lang="en-US" sz="3600" dirty="0">
                <a:solidFill>
                  <a:srgbClr val="FF0000"/>
                </a:solidFill>
                <a:latin typeface="Arial" charset="0"/>
                <a:ea typeface="Arial" charset="0"/>
                <a:cs typeface="Arial" charset="0"/>
              </a:rPr>
            </a:br>
            <a:endParaRPr lang="en-US" sz="3600" dirty="0">
              <a:solidFill>
                <a:srgbClr val="FF0000"/>
              </a:solidFill>
              <a:latin typeface="Arial" charset="0"/>
              <a:ea typeface="Arial" charset="0"/>
              <a:cs typeface="Arial" charset="0"/>
            </a:endParaRPr>
          </a:p>
        </p:txBody>
      </p:sp>
      <p:sp>
        <p:nvSpPr>
          <p:cNvPr id="3" name="Content Placeholder 2"/>
          <p:cNvSpPr>
            <a:spLocks noGrp="1"/>
          </p:cNvSpPr>
          <p:nvPr>
            <p:ph idx="1"/>
          </p:nvPr>
        </p:nvSpPr>
        <p:spPr>
          <a:xfrm>
            <a:off x="494675" y="1325563"/>
            <a:ext cx="11182663" cy="5532437"/>
          </a:xfrm>
        </p:spPr>
        <p:txBody>
          <a:bodyPr>
            <a:noAutofit/>
          </a:bodyPr>
          <a:lstStyle/>
          <a:p>
            <a:pPr marL="0" indent="0">
              <a:lnSpc>
                <a:spcPct val="100000"/>
              </a:lnSpc>
              <a:buNone/>
            </a:pPr>
            <a:r>
              <a:rPr lang="en-US" sz="2400" b="1" dirty="0">
                <a:solidFill>
                  <a:srgbClr val="FF0000"/>
                </a:solidFill>
                <a:latin typeface="Arial" charset="0"/>
                <a:ea typeface="Arial" charset="0"/>
                <a:cs typeface="Arial" charset="0"/>
              </a:rPr>
              <a:t>Health and safety </a:t>
            </a:r>
            <a:endParaRPr lang="en-US" sz="2400" dirty="0">
              <a:solidFill>
                <a:srgbClr val="FF0000"/>
              </a:solidFill>
              <a:latin typeface="Arial" charset="0"/>
              <a:ea typeface="Arial" charset="0"/>
              <a:cs typeface="Arial" charset="0"/>
            </a:endParaRPr>
          </a:p>
          <a:p>
            <a:pPr marL="0" indent="0">
              <a:buNone/>
            </a:pPr>
            <a:r>
              <a:rPr lang="en-US" sz="2400" dirty="0">
                <a:latin typeface="Arial" charset="0"/>
                <a:ea typeface="Arial" charset="0"/>
                <a:cs typeface="Arial" charset="0"/>
              </a:rPr>
              <a:t>Employees have the following responsibilities: </a:t>
            </a:r>
          </a:p>
          <a:p>
            <a:r>
              <a:rPr lang="en-US" sz="2400" dirty="0">
                <a:latin typeface="Arial" charset="0"/>
                <a:ea typeface="Arial" charset="0"/>
                <a:cs typeface="Arial" charset="0"/>
              </a:rPr>
              <a:t>Take reasonable care of their own health and safety </a:t>
            </a:r>
          </a:p>
          <a:p>
            <a:r>
              <a:rPr lang="en-US" sz="2400" dirty="0">
                <a:latin typeface="Arial" charset="0"/>
                <a:ea typeface="Arial" charset="0"/>
                <a:cs typeface="Arial" charset="0"/>
              </a:rPr>
              <a:t>Take reasonable care that others are not harmed by something they do or don’t do </a:t>
            </a:r>
          </a:p>
          <a:p>
            <a:r>
              <a:rPr lang="en-US" sz="2400" dirty="0">
                <a:latin typeface="Arial" charset="0"/>
                <a:ea typeface="Arial" charset="0"/>
                <a:cs typeface="Arial" charset="0"/>
              </a:rPr>
              <a:t>Follow any reasonable instructions given to them by the employer, and cooperate with any reasonable health and safety policy or procedure. </a:t>
            </a:r>
          </a:p>
        </p:txBody>
      </p:sp>
      <p:sp>
        <p:nvSpPr>
          <p:cNvPr id="4" name="Rectangle 3"/>
          <p:cNvSpPr/>
          <p:nvPr/>
        </p:nvSpPr>
        <p:spPr>
          <a:xfrm flipV="1">
            <a:off x="4138062" y="2238502"/>
            <a:ext cx="5812762" cy="412624"/>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flipV="1">
            <a:off x="10036884" y="2801265"/>
            <a:ext cx="1640453" cy="412624"/>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flipV="1">
            <a:off x="792434" y="3113017"/>
            <a:ext cx="1638794" cy="412624"/>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flipV="1">
            <a:off x="2320019" y="3521807"/>
            <a:ext cx="3187896" cy="412624"/>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242764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xit" presetSubtype="10" fill="hold" grpId="0" nodeType="clickEffect">
                                  <p:stCondLst>
                                    <p:cond delay="0"/>
                                  </p:stCondLst>
                                  <p:childTnLst>
                                    <p:animEffect transition="out" filter="blinds(horizontal)">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5" presetClass="exit" presetSubtype="10" fill="hold" grpId="0" nodeType="clickEffect">
                                  <p:stCondLst>
                                    <p:cond delay="0"/>
                                  </p:stCondLst>
                                  <p:childTnLst>
                                    <p:animEffect transition="out" filter="checkerboard(across)">
                                      <p:cBhvr>
                                        <p:cTn id="11" dur="500"/>
                                        <p:tgtEl>
                                          <p:spTgt spid="5"/>
                                        </p:tgtEl>
                                      </p:cBhvr>
                                    </p:animEffect>
                                    <p:set>
                                      <p:cBhvr>
                                        <p:cTn id="12" dur="1" fill="hold">
                                          <p:stCondLst>
                                            <p:cond delay="499"/>
                                          </p:stCondLst>
                                        </p:cTn>
                                        <p:tgtEl>
                                          <p:spTgt spid="5"/>
                                        </p:tgtEl>
                                        <p:attrNameLst>
                                          <p:attrName>style.visibility</p:attrName>
                                        </p:attrNameLst>
                                      </p:cBhvr>
                                      <p:to>
                                        <p:strVal val="hidden"/>
                                      </p:to>
                                    </p:set>
                                  </p:childTnLst>
                                </p:cTn>
                              </p:par>
                              <p:par>
                                <p:cTn id="13" presetID="5" presetClass="exit" presetSubtype="10" fill="hold" grpId="0" nodeType="withEffect">
                                  <p:stCondLst>
                                    <p:cond delay="0"/>
                                  </p:stCondLst>
                                  <p:childTnLst>
                                    <p:animEffect transition="out" filter="checkerboard(across)">
                                      <p:cBhvr>
                                        <p:cTn id="14" dur="500"/>
                                        <p:tgtEl>
                                          <p:spTgt spid="6"/>
                                        </p:tgtEl>
                                      </p:cBhvr>
                                    </p:animEffect>
                                    <p:set>
                                      <p:cBhvr>
                                        <p:cTn id="15" dur="1" fill="hold">
                                          <p:stCondLst>
                                            <p:cond delay="499"/>
                                          </p:stCondLst>
                                        </p:cTn>
                                        <p:tgtEl>
                                          <p:spTgt spid="6"/>
                                        </p:tgtEl>
                                        <p:attrNameLst>
                                          <p:attrName>style.visibility</p:attrName>
                                        </p:attrNameLst>
                                      </p:cBhvr>
                                      <p:to>
                                        <p:strVal val="hidden"/>
                                      </p:to>
                                    </p:set>
                                  </p:childTnLst>
                                </p:cTn>
                              </p:par>
                            </p:childTnLst>
                          </p:cTn>
                        </p:par>
                      </p:childTnLst>
                    </p:cTn>
                  </p:par>
                  <p:par>
                    <p:cTn id="16" fill="hold">
                      <p:stCondLst>
                        <p:cond delay="indefinite"/>
                      </p:stCondLst>
                      <p:childTnLst>
                        <p:par>
                          <p:cTn id="17" fill="hold">
                            <p:stCondLst>
                              <p:cond delay="0"/>
                            </p:stCondLst>
                            <p:childTnLst>
                              <p:par>
                                <p:cTn id="18" presetID="2" presetClass="exit" presetSubtype="4" fill="hold" grpId="0" nodeType="clickEffect">
                                  <p:stCondLst>
                                    <p:cond delay="0"/>
                                  </p:stCondLst>
                                  <p:childTnLst>
                                    <p:anim calcmode="lin" valueType="num">
                                      <p:cBhvr additive="base">
                                        <p:cTn id="19" dur="500"/>
                                        <p:tgtEl>
                                          <p:spTgt spid="7"/>
                                        </p:tgtEl>
                                        <p:attrNameLst>
                                          <p:attrName>ppt_x</p:attrName>
                                        </p:attrNameLst>
                                      </p:cBhvr>
                                      <p:tavLst>
                                        <p:tav tm="0">
                                          <p:val>
                                            <p:strVal val="ppt_x"/>
                                          </p:val>
                                        </p:tav>
                                        <p:tav tm="100000">
                                          <p:val>
                                            <p:strVal val="ppt_x"/>
                                          </p:val>
                                        </p:tav>
                                      </p:tavLst>
                                    </p:anim>
                                    <p:anim calcmode="lin" valueType="num">
                                      <p:cBhvr additive="base">
                                        <p:cTn id="20" dur="500"/>
                                        <p:tgtEl>
                                          <p:spTgt spid="7"/>
                                        </p:tgtEl>
                                        <p:attrNameLst>
                                          <p:attrName>ppt_y</p:attrName>
                                        </p:attrNameLst>
                                      </p:cBhvr>
                                      <p:tavLst>
                                        <p:tav tm="0">
                                          <p:val>
                                            <p:strVal val="ppt_y"/>
                                          </p:val>
                                        </p:tav>
                                        <p:tav tm="100000">
                                          <p:val>
                                            <p:strVal val="1+ppt_h/2"/>
                                          </p:val>
                                        </p:tav>
                                      </p:tavLst>
                                    </p:anim>
                                    <p:set>
                                      <p:cBhvr>
                                        <p:cTn id="21" dur="1" fill="hold">
                                          <p:stCondLst>
                                            <p:cond delay="4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p:spPr>
        <p:txBody>
          <a:bodyPr anchor="t">
            <a:noAutofit/>
          </a:bodyPr>
          <a:lstStyle/>
          <a:p>
            <a:pPr algn="ctr"/>
            <a:r>
              <a:rPr lang="en-US" sz="3600" dirty="0">
                <a:solidFill>
                  <a:srgbClr val="FF0000"/>
                </a:solidFill>
                <a:latin typeface="Arial" charset="0"/>
                <a:ea typeface="Arial" charset="0"/>
                <a:cs typeface="Arial" charset="0"/>
              </a:rPr>
              <a:t>Rights and responsibilities </a:t>
            </a:r>
            <a:br>
              <a:rPr lang="en-US" sz="3600" dirty="0">
                <a:solidFill>
                  <a:srgbClr val="FF0000"/>
                </a:solidFill>
                <a:latin typeface="Arial" charset="0"/>
                <a:ea typeface="Arial" charset="0"/>
                <a:cs typeface="Arial" charset="0"/>
              </a:rPr>
            </a:br>
            <a:r>
              <a:rPr lang="en-US" sz="3600" dirty="0">
                <a:solidFill>
                  <a:srgbClr val="FF0000"/>
                </a:solidFill>
                <a:latin typeface="Arial" charset="0"/>
                <a:ea typeface="Arial" charset="0"/>
                <a:cs typeface="Arial" charset="0"/>
              </a:rPr>
              <a:t>arising from an employment relationship </a:t>
            </a:r>
            <a:br>
              <a:rPr lang="en-US" sz="3600" dirty="0">
                <a:solidFill>
                  <a:srgbClr val="FF0000"/>
                </a:solidFill>
                <a:latin typeface="Arial" charset="0"/>
                <a:ea typeface="Arial" charset="0"/>
                <a:cs typeface="Arial" charset="0"/>
              </a:rPr>
            </a:br>
            <a:endParaRPr lang="en-US" sz="3600" dirty="0">
              <a:solidFill>
                <a:srgbClr val="FF0000"/>
              </a:solidFill>
              <a:latin typeface="Arial" charset="0"/>
              <a:ea typeface="Arial" charset="0"/>
              <a:cs typeface="Arial" charset="0"/>
            </a:endParaRPr>
          </a:p>
        </p:txBody>
      </p:sp>
      <p:sp>
        <p:nvSpPr>
          <p:cNvPr id="3" name="Content Placeholder 2"/>
          <p:cNvSpPr>
            <a:spLocks noGrp="1"/>
          </p:cNvSpPr>
          <p:nvPr>
            <p:ph idx="1"/>
          </p:nvPr>
        </p:nvSpPr>
        <p:spPr>
          <a:xfrm>
            <a:off x="494675" y="1325563"/>
            <a:ext cx="11182663" cy="5532437"/>
          </a:xfrm>
        </p:spPr>
        <p:txBody>
          <a:bodyPr>
            <a:noAutofit/>
          </a:bodyPr>
          <a:lstStyle/>
          <a:p>
            <a:pPr marL="0" indent="0">
              <a:buNone/>
            </a:pPr>
            <a:r>
              <a:rPr lang="en-US" sz="2400" dirty="0">
                <a:solidFill>
                  <a:srgbClr val="FF0000"/>
                </a:solidFill>
                <a:latin typeface="Arial" charset="0"/>
                <a:ea typeface="Arial" charset="0"/>
                <a:cs typeface="Arial" charset="0"/>
              </a:rPr>
              <a:t>Right to representation </a:t>
            </a:r>
          </a:p>
          <a:p>
            <a:r>
              <a:rPr lang="en-US" sz="2400" dirty="0">
                <a:latin typeface="Arial" charset="0"/>
                <a:ea typeface="Arial" charset="0"/>
                <a:cs typeface="Arial" charset="0"/>
              </a:rPr>
              <a:t>An employee is entitled to a representative when they negotiate or renegotiate the terms of their agreement with their employer. </a:t>
            </a:r>
          </a:p>
          <a:p>
            <a:r>
              <a:rPr lang="en-US" sz="2400" dirty="0">
                <a:latin typeface="Arial" charset="0"/>
                <a:ea typeface="Arial" charset="0"/>
                <a:cs typeface="Arial" charset="0"/>
              </a:rPr>
              <a:t>Representatives can be useful: </a:t>
            </a:r>
          </a:p>
          <a:p>
            <a:pPr lvl="1"/>
            <a:r>
              <a:rPr lang="en-US" dirty="0">
                <a:latin typeface="Arial" charset="0"/>
                <a:ea typeface="Arial" charset="0"/>
                <a:cs typeface="Arial" charset="0"/>
              </a:rPr>
              <a:t>In helping negotiate the terms of the employment agreement </a:t>
            </a:r>
          </a:p>
          <a:p>
            <a:pPr lvl="1"/>
            <a:r>
              <a:rPr lang="en-US" dirty="0">
                <a:latin typeface="Arial" charset="0"/>
                <a:ea typeface="Arial" charset="0"/>
                <a:cs typeface="Arial" charset="0"/>
              </a:rPr>
              <a:t>When the employee is unsure of their rights and feel they need a capable person to support them </a:t>
            </a:r>
          </a:p>
          <a:p>
            <a:pPr lvl="1"/>
            <a:r>
              <a:rPr lang="en-US" dirty="0">
                <a:latin typeface="Arial" charset="0"/>
                <a:ea typeface="Arial" charset="0"/>
                <a:cs typeface="Arial" charset="0"/>
              </a:rPr>
              <a:t>When the employee is confused about the terms or conditions of their agreement </a:t>
            </a:r>
          </a:p>
          <a:p>
            <a:pPr lvl="1"/>
            <a:r>
              <a:rPr lang="en-US" dirty="0">
                <a:latin typeface="Arial" charset="0"/>
                <a:ea typeface="Arial" charset="0"/>
                <a:cs typeface="Arial" charset="0"/>
              </a:rPr>
              <a:t>In situations where there is a disagreement or a problem in the employment relationship. </a:t>
            </a:r>
            <a:endParaRPr lang="en-US" sz="2400" dirty="0">
              <a:latin typeface="Arial" charset="0"/>
              <a:ea typeface="Arial" charset="0"/>
              <a:cs typeface="Arial" charset="0"/>
            </a:endParaRPr>
          </a:p>
        </p:txBody>
      </p:sp>
      <p:sp>
        <p:nvSpPr>
          <p:cNvPr id="4" name="Rectangle 3"/>
          <p:cNvSpPr/>
          <p:nvPr/>
        </p:nvSpPr>
        <p:spPr>
          <a:xfrm flipV="1">
            <a:off x="8089750" y="1832857"/>
            <a:ext cx="4082263" cy="412624"/>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flipV="1">
            <a:off x="4318119" y="3364732"/>
            <a:ext cx="2911020" cy="412624"/>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flipV="1">
            <a:off x="4322758" y="4078338"/>
            <a:ext cx="1368037" cy="412624"/>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flipV="1">
            <a:off x="5183369" y="4754563"/>
            <a:ext cx="3734720" cy="412624"/>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154787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xit" presetSubtype="10" fill="hold" grpId="0" nodeType="clickEffect">
                                  <p:stCondLst>
                                    <p:cond delay="0"/>
                                  </p:stCondLst>
                                  <p:childTnLst>
                                    <p:animEffect transition="out" filter="blinds(horizontal)">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5" presetClass="exit" presetSubtype="10" fill="hold" grpId="0" nodeType="clickEffect">
                                  <p:stCondLst>
                                    <p:cond delay="0"/>
                                  </p:stCondLst>
                                  <p:childTnLst>
                                    <p:animEffect transition="out" filter="checkerboard(across)">
                                      <p:cBhvr>
                                        <p:cTn id="11" dur="500"/>
                                        <p:tgtEl>
                                          <p:spTgt spid="5"/>
                                        </p:tgtEl>
                                      </p:cBhvr>
                                    </p:animEffect>
                                    <p:set>
                                      <p:cBhvr>
                                        <p:cTn id="12" dur="1" fill="hold">
                                          <p:stCondLst>
                                            <p:cond delay="499"/>
                                          </p:stCondLst>
                                        </p:cTn>
                                        <p:tgtEl>
                                          <p:spTgt spid="5"/>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9" presetClass="exit" presetSubtype="0" fill="hold" grpId="0" nodeType="clickEffect">
                                  <p:stCondLst>
                                    <p:cond delay="0"/>
                                  </p:stCondLst>
                                  <p:childTnLst>
                                    <p:animEffect transition="out" filter="dissolve">
                                      <p:cBhvr>
                                        <p:cTn id="16" dur="500"/>
                                        <p:tgtEl>
                                          <p:spTgt spid="6"/>
                                        </p:tgtEl>
                                      </p:cBhvr>
                                    </p:animEffect>
                                    <p:set>
                                      <p:cBhvr>
                                        <p:cTn id="17" dur="1" fill="hold">
                                          <p:stCondLst>
                                            <p:cond delay="499"/>
                                          </p:stCondLst>
                                        </p:cTn>
                                        <p:tgtEl>
                                          <p:spTgt spid="6"/>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 presetClass="exit" presetSubtype="4" fill="hold" grpId="0" nodeType="clickEffect">
                                  <p:stCondLst>
                                    <p:cond delay="0"/>
                                  </p:stCondLst>
                                  <p:childTnLst>
                                    <p:anim calcmode="lin" valueType="num">
                                      <p:cBhvr additive="base">
                                        <p:cTn id="21" dur="500"/>
                                        <p:tgtEl>
                                          <p:spTgt spid="7"/>
                                        </p:tgtEl>
                                        <p:attrNameLst>
                                          <p:attrName>ppt_x</p:attrName>
                                        </p:attrNameLst>
                                      </p:cBhvr>
                                      <p:tavLst>
                                        <p:tav tm="0">
                                          <p:val>
                                            <p:strVal val="ppt_x"/>
                                          </p:val>
                                        </p:tav>
                                        <p:tav tm="100000">
                                          <p:val>
                                            <p:strVal val="ppt_x"/>
                                          </p:val>
                                        </p:tav>
                                      </p:tavLst>
                                    </p:anim>
                                    <p:anim calcmode="lin" valueType="num">
                                      <p:cBhvr additive="base">
                                        <p:cTn id="22" dur="500"/>
                                        <p:tgtEl>
                                          <p:spTgt spid="7"/>
                                        </p:tgtEl>
                                        <p:attrNameLst>
                                          <p:attrName>ppt_y</p:attrName>
                                        </p:attrNameLst>
                                      </p:cBhvr>
                                      <p:tavLst>
                                        <p:tav tm="0">
                                          <p:val>
                                            <p:strVal val="ppt_y"/>
                                          </p:val>
                                        </p:tav>
                                        <p:tav tm="100000">
                                          <p:val>
                                            <p:strVal val="1+ppt_h/2"/>
                                          </p:val>
                                        </p:tav>
                                      </p:tavLst>
                                    </p:anim>
                                    <p:set>
                                      <p:cBhvr>
                                        <p:cTn id="23" dur="1" fill="hold">
                                          <p:stCondLst>
                                            <p:cond delay="4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p:spPr>
        <p:txBody>
          <a:bodyPr anchor="t">
            <a:noAutofit/>
          </a:bodyPr>
          <a:lstStyle/>
          <a:p>
            <a:pPr algn="ctr"/>
            <a:r>
              <a:rPr lang="en-US" sz="3600" dirty="0">
                <a:solidFill>
                  <a:srgbClr val="FF0000"/>
                </a:solidFill>
                <a:latin typeface="Arial" charset="0"/>
                <a:ea typeface="Arial" charset="0"/>
                <a:cs typeface="Arial" charset="0"/>
              </a:rPr>
              <a:t>Rights and responsibilities </a:t>
            </a:r>
            <a:br>
              <a:rPr lang="en-US" sz="3600" dirty="0">
                <a:solidFill>
                  <a:srgbClr val="FF0000"/>
                </a:solidFill>
                <a:latin typeface="Arial" charset="0"/>
                <a:ea typeface="Arial" charset="0"/>
                <a:cs typeface="Arial" charset="0"/>
              </a:rPr>
            </a:br>
            <a:r>
              <a:rPr lang="en-US" sz="3600" dirty="0">
                <a:solidFill>
                  <a:srgbClr val="FF0000"/>
                </a:solidFill>
                <a:latin typeface="Arial" charset="0"/>
                <a:ea typeface="Arial" charset="0"/>
                <a:cs typeface="Arial" charset="0"/>
              </a:rPr>
              <a:t>arising from an employment relationship </a:t>
            </a:r>
            <a:br>
              <a:rPr lang="en-US" sz="3600" dirty="0">
                <a:solidFill>
                  <a:srgbClr val="FF0000"/>
                </a:solidFill>
                <a:latin typeface="Arial" charset="0"/>
                <a:ea typeface="Arial" charset="0"/>
                <a:cs typeface="Arial" charset="0"/>
              </a:rPr>
            </a:br>
            <a:endParaRPr lang="en-US" sz="3600" dirty="0">
              <a:solidFill>
                <a:srgbClr val="FF0000"/>
              </a:solidFill>
              <a:latin typeface="Arial" charset="0"/>
              <a:ea typeface="Arial" charset="0"/>
              <a:cs typeface="Arial" charset="0"/>
            </a:endParaRPr>
          </a:p>
        </p:txBody>
      </p:sp>
      <p:sp>
        <p:nvSpPr>
          <p:cNvPr id="3" name="Content Placeholder 2"/>
          <p:cNvSpPr>
            <a:spLocks noGrp="1"/>
          </p:cNvSpPr>
          <p:nvPr>
            <p:ph idx="1"/>
          </p:nvPr>
        </p:nvSpPr>
        <p:spPr>
          <a:xfrm>
            <a:off x="494675" y="1325563"/>
            <a:ext cx="11182663" cy="5532437"/>
          </a:xfrm>
        </p:spPr>
        <p:txBody>
          <a:bodyPr>
            <a:noAutofit/>
          </a:bodyPr>
          <a:lstStyle/>
          <a:p>
            <a:pPr marL="0" indent="0">
              <a:lnSpc>
                <a:spcPct val="100000"/>
              </a:lnSpc>
              <a:spcBef>
                <a:spcPts val="600"/>
              </a:spcBef>
              <a:buNone/>
            </a:pPr>
            <a:r>
              <a:rPr lang="en-US" sz="2400" b="1" dirty="0">
                <a:solidFill>
                  <a:srgbClr val="FF0000"/>
                </a:solidFill>
                <a:latin typeface="Arial" charset="0"/>
                <a:ea typeface="Arial" charset="0"/>
                <a:cs typeface="Arial" charset="0"/>
              </a:rPr>
              <a:t>Right to negotiate collectively </a:t>
            </a:r>
          </a:p>
          <a:p>
            <a:pPr marL="0" indent="0">
              <a:lnSpc>
                <a:spcPct val="100000"/>
              </a:lnSpc>
              <a:spcBef>
                <a:spcPts val="600"/>
              </a:spcBef>
              <a:buNone/>
            </a:pPr>
            <a:endParaRPr lang="en-US" sz="2400" b="1" dirty="0">
              <a:solidFill>
                <a:srgbClr val="FF0000"/>
              </a:solidFill>
              <a:latin typeface="Arial" charset="0"/>
              <a:ea typeface="Arial" charset="0"/>
              <a:cs typeface="Arial" charset="0"/>
            </a:endParaRPr>
          </a:p>
          <a:p>
            <a:pPr>
              <a:lnSpc>
                <a:spcPct val="100000"/>
              </a:lnSpc>
              <a:spcBef>
                <a:spcPts val="600"/>
              </a:spcBef>
            </a:pPr>
            <a:r>
              <a:rPr lang="en-US" sz="2400" dirty="0">
                <a:latin typeface="Arial" charset="0"/>
                <a:ea typeface="Arial" charset="0"/>
                <a:cs typeface="Arial" charset="0"/>
              </a:rPr>
              <a:t>An employee has the right to join a union and to be represented by their union. </a:t>
            </a:r>
          </a:p>
          <a:p>
            <a:pPr>
              <a:lnSpc>
                <a:spcPct val="100000"/>
              </a:lnSpc>
              <a:spcBef>
                <a:spcPts val="600"/>
              </a:spcBef>
            </a:pPr>
            <a:r>
              <a:rPr lang="en-US" sz="2400" dirty="0">
                <a:latin typeface="Arial" charset="0"/>
                <a:ea typeface="Arial" charset="0"/>
                <a:cs typeface="Arial" charset="0"/>
              </a:rPr>
              <a:t>If they do join a union, they must participate in a collective employment agreement if the union has negotiated one that covers their work.  </a:t>
            </a:r>
          </a:p>
          <a:p>
            <a:pPr>
              <a:lnSpc>
                <a:spcPct val="100000"/>
              </a:lnSpc>
              <a:spcBef>
                <a:spcPts val="600"/>
              </a:spcBef>
            </a:pPr>
            <a:r>
              <a:rPr lang="en-US" sz="2400" dirty="0">
                <a:latin typeface="Arial" charset="0"/>
                <a:ea typeface="Arial" charset="0"/>
                <a:cs typeface="Arial" charset="0"/>
              </a:rPr>
              <a:t>Only registered unions and employers can negotiate for collective agreements. </a:t>
            </a:r>
          </a:p>
          <a:p>
            <a:pPr>
              <a:lnSpc>
                <a:spcPct val="100000"/>
              </a:lnSpc>
              <a:spcBef>
                <a:spcPts val="600"/>
              </a:spcBef>
            </a:pPr>
            <a:r>
              <a:rPr lang="en-US" sz="2400" dirty="0">
                <a:latin typeface="Arial" charset="0"/>
                <a:ea typeface="Arial" charset="0"/>
                <a:cs typeface="Arial" charset="0"/>
              </a:rPr>
              <a:t>Mediators from the Employment Relations Service can also assist if the negotiations have stalled or stopped. </a:t>
            </a:r>
          </a:p>
          <a:p>
            <a:pPr>
              <a:lnSpc>
                <a:spcPct val="100000"/>
              </a:lnSpc>
              <a:spcBef>
                <a:spcPts val="600"/>
              </a:spcBef>
            </a:pPr>
            <a:r>
              <a:rPr lang="en-US" sz="2400" dirty="0">
                <a:latin typeface="Arial" charset="0"/>
                <a:ea typeface="Arial" charset="0"/>
                <a:cs typeface="Arial" charset="0"/>
              </a:rPr>
              <a:t>Although bargaining parties do not have to reach an agreement, the employer and the union must participate in the process and bargain in good faith. </a:t>
            </a:r>
          </a:p>
        </p:txBody>
      </p:sp>
      <p:sp>
        <p:nvSpPr>
          <p:cNvPr id="4" name="Rectangle 3"/>
          <p:cNvSpPr/>
          <p:nvPr/>
        </p:nvSpPr>
        <p:spPr>
          <a:xfrm flipV="1">
            <a:off x="2631991" y="2238502"/>
            <a:ext cx="1767887" cy="412624"/>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flipV="1">
            <a:off x="4493064" y="2651126"/>
            <a:ext cx="778183" cy="412624"/>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flipV="1">
            <a:off x="8347933" y="3472845"/>
            <a:ext cx="3722145" cy="412624"/>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flipV="1">
            <a:off x="3215526" y="4341939"/>
            <a:ext cx="5812762" cy="412624"/>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flipV="1">
            <a:off x="4518536" y="4773906"/>
            <a:ext cx="946349" cy="412624"/>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flipV="1">
            <a:off x="8928846" y="5163658"/>
            <a:ext cx="3141231" cy="412624"/>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74502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xit" presetSubtype="10" fill="hold" grpId="0" nodeType="clickEffect">
                                  <p:stCondLst>
                                    <p:cond delay="0"/>
                                  </p:stCondLst>
                                  <p:childTnLst>
                                    <p:animEffect transition="out" filter="blinds(horizontal)">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5" presetClass="exit" presetSubtype="10" fill="hold" grpId="0" nodeType="clickEffect">
                                  <p:stCondLst>
                                    <p:cond delay="0"/>
                                  </p:stCondLst>
                                  <p:childTnLst>
                                    <p:animEffect transition="out" filter="checkerboard(across)">
                                      <p:cBhvr>
                                        <p:cTn id="11" dur="500"/>
                                        <p:tgtEl>
                                          <p:spTgt spid="5"/>
                                        </p:tgtEl>
                                      </p:cBhvr>
                                    </p:animEffect>
                                    <p:set>
                                      <p:cBhvr>
                                        <p:cTn id="12" dur="1" fill="hold">
                                          <p:stCondLst>
                                            <p:cond delay="499"/>
                                          </p:stCondLst>
                                        </p:cTn>
                                        <p:tgtEl>
                                          <p:spTgt spid="5"/>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9" presetClass="exit" presetSubtype="0" fill="hold" grpId="0" nodeType="clickEffect">
                                  <p:stCondLst>
                                    <p:cond delay="0"/>
                                  </p:stCondLst>
                                  <p:childTnLst>
                                    <p:animEffect transition="out" filter="dissolve">
                                      <p:cBhvr>
                                        <p:cTn id="16" dur="500"/>
                                        <p:tgtEl>
                                          <p:spTgt spid="6"/>
                                        </p:tgtEl>
                                      </p:cBhvr>
                                    </p:animEffect>
                                    <p:set>
                                      <p:cBhvr>
                                        <p:cTn id="17" dur="1" fill="hold">
                                          <p:stCondLst>
                                            <p:cond delay="499"/>
                                          </p:stCondLst>
                                        </p:cTn>
                                        <p:tgtEl>
                                          <p:spTgt spid="6"/>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 presetClass="exit" presetSubtype="4" fill="hold" grpId="0" nodeType="clickEffect">
                                  <p:stCondLst>
                                    <p:cond delay="0"/>
                                  </p:stCondLst>
                                  <p:childTnLst>
                                    <p:anim calcmode="lin" valueType="num">
                                      <p:cBhvr additive="base">
                                        <p:cTn id="21" dur="500"/>
                                        <p:tgtEl>
                                          <p:spTgt spid="7"/>
                                        </p:tgtEl>
                                        <p:attrNameLst>
                                          <p:attrName>ppt_x</p:attrName>
                                        </p:attrNameLst>
                                      </p:cBhvr>
                                      <p:tavLst>
                                        <p:tav tm="0">
                                          <p:val>
                                            <p:strVal val="ppt_x"/>
                                          </p:val>
                                        </p:tav>
                                        <p:tav tm="100000">
                                          <p:val>
                                            <p:strVal val="ppt_x"/>
                                          </p:val>
                                        </p:tav>
                                      </p:tavLst>
                                    </p:anim>
                                    <p:anim calcmode="lin" valueType="num">
                                      <p:cBhvr additive="base">
                                        <p:cTn id="22" dur="500"/>
                                        <p:tgtEl>
                                          <p:spTgt spid="7"/>
                                        </p:tgtEl>
                                        <p:attrNameLst>
                                          <p:attrName>ppt_y</p:attrName>
                                        </p:attrNameLst>
                                      </p:cBhvr>
                                      <p:tavLst>
                                        <p:tav tm="0">
                                          <p:val>
                                            <p:strVal val="ppt_y"/>
                                          </p:val>
                                        </p:tav>
                                        <p:tav tm="100000">
                                          <p:val>
                                            <p:strVal val="1+ppt_h/2"/>
                                          </p:val>
                                        </p:tav>
                                      </p:tavLst>
                                    </p:anim>
                                    <p:set>
                                      <p:cBhvr>
                                        <p:cTn id="23" dur="1" fill="hold">
                                          <p:stCondLst>
                                            <p:cond delay="499"/>
                                          </p:stCondLst>
                                        </p:cTn>
                                        <p:tgtEl>
                                          <p:spTgt spid="7"/>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21" presetClass="exit" presetSubtype="1" fill="hold" grpId="0" nodeType="clickEffect">
                                  <p:stCondLst>
                                    <p:cond delay="0"/>
                                  </p:stCondLst>
                                  <p:childTnLst>
                                    <p:animEffect transition="out" filter="wheel(1)">
                                      <p:cBhvr>
                                        <p:cTn id="27" dur="2000"/>
                                        <p:tgtEl>
                                          <p:spTgt spid="8"/>
                                        </p:tgtEl>
                                      </p:cBhvr>
                                    </p:animEffect>
                                    <p:set>
                                      <p:cBhvr>
                                        <p:cTn id="28" dur="1" fill="hold">
                                          <p:stCondLst>
                                            <p:cond delay="1999"/>
                                          </p:stCondLst>
                                        </p:cTn>
                                        <p:tgtEl>
                                          <p:spTgt spid="8"/>
                                        </p:tgtEl>
                                        <p:attrNameLst>
                                          <p:attrName>style.visibility</p:attrName>
                                        </p:attrNameLst>
                                      </p:cBhvr>
                                      <p:to>
                                        <p:strVal val="hidden"/>
                                      </p:to>
                                    </p:set>
                                  </p:childTnLst>
                                </p:cTn>
                              </p:par>
                              <p:par>
                                <p:cTn id="29" presetID="21" presetClass="exit" presetSubtype="1" fill="hold" grpId="0" nodeType="withEffect">
                                  <p:stCondLst>
                                    <p:cond delay="0"/>
                                  </p:stCondLst>
                                  <p:childTnLst>
                                    <p:animEffect transition="out" filter="wheel(1)">
                                      <p:cBhvr>
                                        <p:cTn id="30" dur="2000"/>
                                        <p:tgtEl>
                                          <p:spTgt spid="9"/>
                                        </p:tgtEl>
                                      </p:cBhvr>
                                    </p:animEffect>
                                    <p:set>
                                      <p:cBhvr>
                                        <p:cTn id="31" dur="1" fill="hold">
                                          <p:stCondLst>
                                            <p:cond delay="1999"/>
                                          </p:stCondLst>
                                        </p:cTn>
                                        <p:tgtEl>
                                          <p:spTgt spid="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884420"/>
          </a:xfrm>
        </p:spPr>
        <p:txBody>
          <a:bodyPr anchor="t">
            <a:normAutofit/>
          </a:bodyPr>
          <a:lstStyle/>
          <a:p>
            <a:pPr algn="ctr"/>
            <a:r>
              <a:rPr lang="en-US" sz="3600">
                <a:solidFill>
                  <a:srgbClr val="FF0000"/>
                </a:solidFill>
                <a:latin typeface="Arial" charset="0"/>
                <a:ea typeface="Arial" charset="0"/>
                <a:cs typeface="Arial" charset="0"/>
              </a:rPr>
              <a:t>Sources for employment related information </a:t>
            </a:r>
          </a:p>
        </p:txBody>
      </p:sp>
      <p:sp>
        <p:nvSpPr>
          <p:cNvPr id="3" name="Content Placeholder 2"/>
          <p:cNvSpPr>
            <a:spLocks noGrp="1"/>
          </p:cNvSpPr>
          <p:nvPr>
            <p:ph idx="1"/>
          </p:nvPr>
        </p:nvSpPr>
        <p:spPr>
          <a:xfrm>
            <a:off x="838200" y="884420"/>
            <a:ext cx="10515600" cy="5973579"/>
          </a:xfrm>
        </p:spPr>
        <p:txBody>
          <a:bodyPr>
            <a:normAutofit/>
          </a:bodyPr>
          <a:lstStyle/>
          <a:p>
            <a:pPr marL="0" indent="0">
              <a:buNone/>
            </a:pPr>
            <a:r>
              <a:rPr lang="en-US" sz="2400" dirty="0">
                <a:latin typeface="Arial" charset="0"/>
                <a:ea typeface="Arial" charset="0"/>
                <a:cs typeface="Arial" charset="0"/>
              </a:rPr>
              <a:t>There are a number of sources of information and assistance in relation to negotiating an employment agreement and to issues which may arise in the employment relationship. </a:t>
            </a:r>
          </a:p>
          <a:p>
            <a:pPr marL="0" indent="0">
              <a:buNone/>
            </a:pPr>
            <a:r>
              <a:rPr lang="en-US" sz="2400" b="1" dirty="0">
                <a:solidFill>
                  <a:srgbClr val="FF0000"/>
                </a:solidFill>
                <a:latin typeface="Arial" charset="0"/>
                <a:ea typeface="Arial" charset="0"/>
                <a:cs typeface="Arial" charset="0"/>
              </a:rPr>
              <a:t>Employers</a:t>
            </a:r>
            <a:r>
              <a:rPr lang="en-US" sz="2400" b="1" dirty="0">
                <a:latin typeface="Arial" charset="0"/>
                <a:ea typeface="Arial" charset="0"/>
                <a:cs typeface="Arial" charset="0"/>
              </a:rPr>
              <a:t> </a:t>
            </a:r>
            <a:endParaRPr lang="en-US" sz="2400" dirty="0">
              <a:latin typeface="Arial" charset="0"/>
              <a:ea typeface="Arial" charset="0"/>
              <a:cs typeface="Arial" charset="0"/>
            </a:endParaRPr>
          </a:p>
          <a:p>
            <a:r>
              <a:rPr lang="en-US" sz="2400" dirty="0">
                <a:latin typeface="Arial" charset="0"/>
                <a:ea typeface="Arial" charset="0"/>
                <a:cs typeface="Arial" charset="0"/>
              </a:rPr>
              <a:t>The employer is a very good source of information in relation to employment rights and responsibilities. Most employers will want to assist their employees with queries. It is always best to discuss a problem with one’s employer first. </a:t>
            </a:r>
          </a:p>
          <a:p>
            <a:r>
              <a:rPr lang="en-US" sz="2400" dirty="0">
                <a:latin typeface="Arial" charset="0"/>
                <a:ea typeface="Arial" charset="0"/>
                <a:cs typeface="Arial" charset="0"/>
              </a:rPr>
              <a:t>If the matter is not resolved to the satisfaction of both parties, the employee can look at other alternatives. </a:t>
            </a:r>
          </a:p>
          <a:p>
            <a:pPr>
              <a:lnSpc>
                <a:spcPct val="100000"/>
              </a:lnSpc>
              <a:spcBef>
                <a:spcPts val="600"/>
              </a:spcBef>
            </a:pPr>
            <a:endParaRPr lang="en-US" sz="2400" dirty="0">
              <a:latin typeface="Arial" charset="0"/>
              <a:ea typeface="Arial" charset="0"/>
              <a:cs typeface="Arial" charset="0"/>
            </a:endParaRPr>
          </a:p>
          <a:p>
            <a:pPr marL="0" indent="0">
              <a:buNone/>
            </a:pPr>
            <a:r>
              <a:rPr lang="en-US" sz="2400" b="1" dirty="0">
                <a:solidFill>
                  <a:srgbClr val="FF0000"/>
                </a:solidFill>
                <a:latin typeface="Arial" charset="0"/>
                <a:ea typeface="Arial" charset="0"/>
                <a:cs typeface="Arial" charset="0"/>
              </a:rPr>
              <a:t>Costs</a:t>
            </a:r>
            <a:r>
              <a:rPr lang="en-US" sz="2400" b="1" dirty="0">
                <a:latin typeface="Arial" charset="0"/>
                <a:ea typeface="Arial" charset="0"/>
                <a:cs typeface="Arial" charset="0"/>
              </a:rPr>
              <a:t> </a:t>
            </a:r>
            <a:endParaRPr lang="en-US" sz="2400" dirty="0">
              <a:latin typeface="Arial" charset="0"/>
              <a:ea typeface="Arial" charset="0"/>
              <a:cs typeface="Arial" charset="0"/>
            </a:endParaRPr>
          </a:p>
          <a:p>
            <a:r>
              <a:rPr lang="en-US" sz="2400" dirty="0">
                <a:latin typeface="Arial" charset="0"/>
                <a:ea typeface="Arial" charset="0"/>
                <a:cs typeface="Arial" charset="0"/>
              </a:rPr>
              <a:t>There are none. An employer will usually want to sort out any difficulties as quickly as possible so that it does not interfere with the smooth running of the business or enterprise. </a:t>
            </a:r>
          </a:p>
          <a:p>
            <a:endParaRPr lang="en-US" sz="2400" dirty="0">
              <a:latin typeface="Arial" charset="0"/>
              <a:ea typeface="Arial" charset="0"/>
              <a:cs typeface="Arial" charset="0"/>
            </a:endParaRPr>
          </a:p>
        </p:txBody>
      </p:sp>
      <p:sp>
        <p:nvSpPr>
          <p:cNvPr id="4" name="Rectangle 3"/>
          <p:cNvSpPr/>
          <p:nvPr/>
        </p:nvSpPr>
        <p:spPr>
          <a:xfrm flipV="1">
            <a:off x="838200" y="2048009"/>
            <a:ext cx="5812762" cy="412624"/>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flipV="1">
            <a:off x="1082890" y="2464168"/>
            <a:ext cx="1993797" cy="412624"/>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flipV="1">
            <a:off x="2481383" y="5619549"/>
            <a:ext cx="864245" cy="412624"/>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flipV="1">
            <a:off x="4116546" y="4246692"/>
            <a:ext cx="5812762" cy="412624"/>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593000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xit" presetSubtype="10" fill="hold" grpId="0" nodeType="clickEffect">
                                  <p:stCondLst>
                                    <p:cond delay="0"/>
                                  </p:stCondLst>
                                  <p:childTnLst>
                                    <p:animEffect transition="out" filter="blinds(horizontal)">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par>
                                <p:cTn id="8" presetID="3" presetClass="exit" presetSubtype="10" fill="hold" grpId="0" nodeType="withEffect">
                                  <p:stCondLst>
                                    <p:cond delay="0"/>
                                  </p:stCondLst>
                                  <p:childTnLst>
                                    <p:animEffect transition="out" filter="blinds(horizontal)">
                                      <p:cBhvr>
                                        <p:cTn id="9" dur="500"/>
                                        <p:tgtEl>
                                          <p:spTgt spid="5"/>
                                        </p:tgtEl>
                                      </p:cBhvr>
                                    </p:animEffect>
                                    <p:set>
                                      <p:cBhvr>
                                        <p:cTn id="10" dur="1" fill="hold">
                                          <p:stCondLst>
                                            <p:cond delay="499"/>
                                          </p:stCondLst>
                                        </p:cTn>
                                        <p:tgtEl>
                                          <p:spTgt spid="5"/>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5" presetClass="exit" presetSubtype="10" fill="hold" grpId="0" nodeType="clickEffect">
                                  <p:stCondLst>
                                    <p:cond delay="0"/>
                                  </p:stCondLst>
                                  <p:childTnLst>
                                    <p:animEffect transition="out" filter="checkerboard(across)">
                                      <p:cBhvr>
                                        <p:cTn id="14" dur="500"/>
                                        <p:tgtEl>
                                          <p:spTgt spid="7"/>
                                        </p:tgtEl>
                                      </p:cBhvr>
                                    </p:animEffect>
                                    <p:set>
                                      <p:cBhvr>
                                        <p:cTn id="15" dur="1" fill="hold">
                                          <p:stCondLst>
                                            <p:cond delay="499"/>
                                          </p:stCondLst>
                                        </p:cTn>
                                        <p:tgtEl>
                                          <p:spTgt spid="7"/>
                                        </p:tgtEl>
                                        <p:attrNameLst>
                                          <p:attrName>style.visibility</p:attrName>
                                        </p:attrNameLst>
                                      </p:cBhvr>
                                      <p:to>
                                        <p:strVal val="hidden"/>
                                      </p:to>
                                    </p:set>
                                  </p:childTnLst>
                                </p:cTn>
                              </p:par>
                            </p:childTnLst>
                          </p:cTn>
                        </p:par>
                      </p:childTnLst>
                    </p:cTn>
                  </p:par>
                  <p:par>
                    <p:cTn id="16" fill="hold">
                      <p:stCondLst>
                        <p:cond delay="indefinite"/>
                      </p:stCondLst>
                      <p:childTnLst>
                        <p:par>
                          <p:cTn id="17" fill="hold">
                            <p:stCondLst>
                              <p:cond delay="0"/>
                            </p:stCondLst>
                            <p:childTnLst>
                              <p:par>
                                <p:cTn id="18" presetID="2" presetClass="exit" presetSubtype="4" fill="hold" grpId="0" nodeType="clickEffect">
                                  <p:stCondLst>
                                    <p:cond delay="0"/>
                                  </p:stCondLst>
                                  <p:childTnLst>
                                    <p:anim calcmode="lin" valueType="num">
                                      <p:cBhvr additive="base">
                                        <p:cTn id="19" dur="500"/>
                                        <p:tgtEl>
                                          <p:spTgt spid="6"/>
                                        </p:tgtEl>
                                        <p:attrNameLst>
                                          <p:attrName>ppt_x</p:attrName>
                                        </p:attrNameLst>
                                      </p:cBhvr>
                                      <p:tavLst>
                                        <p:tav tm="0">
                                          <p:val>
                                            <p:strVal val="ppt_x"/>
                                          </p:val>
                                        </p:tav>
                                        <p:tav tm="100000">
                                          <p:val>
                                            <p:strVal val="ppt_x"/>
                                          </p:val>
                                        </p:tav>
                                      </p:tavLst>
                                    </p:anim>
                                    <p:anim calcmode="lin" valueType="num">
                                      <p:cBhvr additive="base">
                                        <p:cTn id="20" dur="500"/>
                                        <p:tgtEl>
                                          <p:spTgt spid="6"/>
                                        </p:tgtEl>
                                        <p:attrNameLst>
                                          <p:attrName>ppt_y</p:attrName>
                                        </p:attrNameLst>
                                      </p:cBhvr>
                                      <p:tavLst>
                                        <p:tav tm="0">
                                          <p:val>
                                            <p:strVal val="ppt_y"/>
                                          </p:val>
                                        </p:tav>
                                        <p:tav tm="100000">
                                          <p:val>
                                            <p:strVal val="1+ppt_h/2"/>
                                          </p:val>
                                        </p:tav>
                                      </p:tavLst>
                                    </p:anim>
                                    <p:set>
                                      <p:cBhvr>
                                        <p:cTn id="21" dur="1" fill="hold">
                                          <p:stCondLst>
                                            <p:cond delay="499"/>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alphaModFix amt="35000"/>
            <a:extLst>
              <a:ext uri="{28A0092B-C50C-407E-A947-70E740481C1C}">
                <a14:useLocalDpi xmlns:a14="http://schemas.microsoft.com/office/drawing/2010/main" val="0"/>
              </a:ext>
            </a:extLst>
          </a:blip>
          <a:stretch>
            <a:fillRect/>
          </a:stretch>
        </p:blipFill>
        <p:spPr>
          <a:xfrm>
            <a:off x="0" y="12418"/>
            <a:ext cx="12192000" cy="6845582"/>
          </a:xfrm>
          <a:prstGeom prst="rect">
            <a:avLst/>
          </a:prstGeom>
        </p:spPr>
      </p:pic>
      <p:sp>
        <p:nvSpPr>
          <p:cNvPr id="2" name="Title 1"/>
          <p:cNvSpPr>
            <a:spLocks noGrp="1"/>
          </p:cNvSpPr>
          <p:nvPr>
            <p:ph type="ctrTitle"/>
          </p:nvPr>
        </p:nvSpPr>
        <p:spPr>
          <a:xfrm>
            <a:off x="0" y="0"/>
            <a:ext cx="12192000" cy="2387600"/>
          </a:xfrm>
        </p:spPr>
        <p:txBody>
          <a:bodyPr anchor="t"/>
          <a:lstStyle/>
          <a:p>
            <a:r>
              <a:rPr lang="en-US" b="1" dirty="0">
                <a:solidFill>
                  <a:srgbClr val="FF0000"/>
                </a:solidFill>
                <a:latin typeface="Arial" charset="0"/>
                <a:ea typeface="Arial" charset="0"/>
                <a:cs typeface="Arial" charset="0"/>
              </a:rPr>
              <a:t>Employment Rights &amp; Responsibilities</a:t>
            </a:r>
          </a:p>
        </p:txBody>
      </p:sp>
      <p:sp>
        <p:nvSpPr>
          <p:cNvPr id="3" name="Subtitle 2"/>
          <p:cNvSpPr>
            <a:spLocks noGrp="1"/>
          </p:cNvSpPr>
          <p:nvPr>
            <p:ph type="subTitle" idx="1"/>
          </p:nvPr>
        </p:nvSpPr>
        <p:spPr>
          <a:xfrm>
            <a:off x="600075" y="1900238"/>
            <a:ext cx="10901363" cy="4945343"/>
          </a:xfrm>
        </p:spPr>
        <p:txBody>
          <a:bodyPr>
            <a:normAutofit/>
          </a:bodyPr>
          <a:lstStyle/>
          <a:p>
            <a:pPr marL="457200" indent="-457200" algn="l">
              <a:lnSpc>
                <a:spcPct val="110000"/>
              </a:lnSpc>
              <a:spcBef>
                <a:spcPts val="600"/>
              </a:spcBef>
              <a:buFont typeface="+mj-lt"/>
              <a:buAutoNum type="arabicPeriod"/>
            </a:pPr>
            <a:r>
              <a:rPr lang="en-NZ" b="1" dirty="0">
                <a:latin typeface="Arial" charset="0"/>
                <a:ea typeface="Arial" charset="0"/>
                <a:cs typeface="Arial" charset="0"/>
              </a:rPr>
              <a:t>Demonstrate knowledge of basic employment rights and responsibilities in accordance with the Employment Relations Act.</a:t>
            </a:r>
            <a:endParaRPr lang="en-US" b="1" dirty="0">
              <a:latin typeface="Arial" charset="0"/>
              <a:ea typeface="Arial" charset="0"/>
              <a:cs typeface="Arial" charset="0"/>
            </a:endParaRPr>
          </a:p>
          <a:p>
            <a:pPr marL="457200" indent="-457200" algn="l">
              <a:lnSpc>
                <a:spcPct val="110000"/>
              </a:lnSpc>
              <a:spcBef>
                <a:spcPts val="600"/>
              </a:spcBef>
              <a:buFont typeface="+mj-lt"/>
              <a:buAutoNum type="arabicPeriod"/>
            </a:pPr>
            <a:r>
              <a:rPr lang="en-NZ" b="1" dirty="0">
                <a:latin typeface="Arial" charset="0"/>
                <a:ea typeface="Arial" charset="0"/>
                <a:cs typeface="Arial" charset="0"/>
              </a:rPr>
              <a:t> Describe collective and individual employment agreements in terms of their purpose and the relationship between the parties </a:t>
            </a:r>
          </a:p>
          <a:p>
            <a:pPr marL="457200" indent="-457200" algn="l">
              <a:lnSpc>
                <a:spcPct val="110000"/>
              </a:lnSpc>
              <a:spcBef>
                <a:spcPts val="600"/>
              </a:spcBef>
              <a:buFont typeface="+mj-lt"/>
              <a:buAutoNum type="arabicPeriod"/>
            </a:pPr>
            <a:r>
              <a:rPr lang="en-NZ" b="1" dirty="0">
                <a:latin typeface="Arial" charset="0"/>
                <a:ea typeface="Arial" charset="0"/>
                <a:cs typeface="Arial" charset="0"/>
              </a:rPr>
              <a:t>Identify rights and responsibilities arising from an employment relationship.</a:t>
            </a:r>
            <a:endParaRPr lang="en-US" b="1" dirty="0">
              <a:latin typeface="Arial" charset="0"/>
              <a:ea typeface="Arial" charset="0"/>
              <a:cs typeface="Arial" charset="0"/>
            </a:endParaRPr>
          </a:p>
          <a:p>
            <a:pPr marL="457200" indent="-457200" algn="l">
              <a:lnSpc>
                <a:spcPct val="110000"/>
              </a:lnSpc>
              <a:spcBef>
                <a:spcPts val="600"/>
              </a:spcBef>
              <a:buFont typeface="+mj-lt"/>
              <a:buAutoNum type="arabicPeriod"/>
            </a:pPr>
            <a:r>
              <a:rPr lang="en-NZ" b="1" dirty="0">
                <a:latin typeface="Arial" charset="0"/>
                <a:ea typeface="Arial" charset="0"/>
                <a:cs typeface="Arial" charset="0"/>
              </a:rPr>
              <a:t> Describe the rights to representation and to negotiate collective agreements.</a:t>
            </a:r>
            <a:endParaRPr lang="en-US" b="1" dirty="0">
              <a:latin typeface="Arial" charset="0"/>
              <a:ea typeface="Arial" charset="0"/>
              <a:cs typeface="Arial" charset="0"/>
            </a:endParaRPr>
          </a:p>
          <a:p>
            <a:pPr marL="457200" indent="-457200" algn="l">
              <a:lnSpc>
                <a:spcPct val="110000"/>
              </a:lnSpc>
              <a:spcBef>
                <a:spcPts val="600"/>
              </a:spcBef>
              <a:buFont typeface="+mj-lt"/>
              <a:buAutoNum type="arabicPeriod"/>
            </a:pPr>
            <a:r>
              <a:rPr lang="en-NZ" b="1" dirty="0">
                <a:latin typeface="Arial" charset="0"/>
                <a:ea typeface="Arial" charset="0"/>
                <a:cs typeface="Arial" charset="0"/>
              </a:rPr>
              <a:t> Identify by name, services provided, and any cost involved, sources of information in relation to employment agreement negotiation and employment relations problems.</a:t>
            </a:r>
            <a:endParaRPr lang="en-US" b="1" dirty="0">
              <a:latin typeface="Arial" charset="0"/>
              <a:ea typeface="Arial" charset="0"/>
              <a:cs typeface="Arial" charset="0"/>
            </a:endParaRPr>
          </a:p>
        </p:txBody>
      </p:sp>
    </p:spTree>
    <p:extLst>
      <p:ext uri="{BB962C8B-B14F-4D97-AF65-F5344CB8AC3E}">
        <p14:creationId xmlns:p14="http://schemas.microsoft.com/office/powerpoint/2010/main" val="18278623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884420"/>
          </a:xfrm>
        </p:spPr>
        <p:txBody>
          <a:bodyPr anchor="t">
            <a:normAutofit/>
          </a:bodyPr>
          <a:lstStyle/>
          <a:p>
            <a:pPr algn="ctr"/>
            <a:r>
              <a:rPr lang="en-US" sz="3600">
                <a:solidFill>
                  <a:srgbClr val="FF0000"/>
                </a:solidFill>
                <a:latin typeface="Arial" charset="0"/>
                <a:ea typeface="Arial" charset="0"/>
                <a:cs typeface="Arial" charset="0"/>
              </a:rPr>
              <a:t>Sources for employment related information </a:t>
            </a:r>
          </a:p>
        </p:txBody>
      </p:sp>
      <p:sp>
        <p:nvSpPr>
          <p:cNvPr id="3" name="Content Placeholder 2"/>
          <p:cNvSpPr>
            <a:spLocks noGrp="1"/>
          </p:cNvSpPr>
          <p:nvPr>
            <p:ph idx="1"/>
          </p:nvPr>
        </p:nvSpPr>
        <p:spPr>
          <a:xfrm>
            <a:off x="838200" y="884420"/>
            <a:ext cx="10515600" cy="5973579"/>
          </a:xfrm>
        </p:spPr>
        <p:txBody>
          <a:bodyPr>
            <a:normAutofit lnSpcReduction="10000"/>
          </a:bodyPr>
          <a:lstStyle/>
          <a:p>
            <a:pPr marL="0" indent="0">
              <a:lnSpc>
                <a:spcPct val="100000"/>
              </a:lnSpc>
              <a:spcBef>
                <a:spcPts val="600"/>
              </a:spcBef>
              <a:buNone/>
            </a:pPr>
            <a:r>
              <a:rPr lang="en-US" sz="2400" b="1" dirty="0">
                <a:solidFill>
                  <a:srgbClr val="FF0000"/>
                </a:solidFill>
                <a:latin typeface="Arial" charset="0"/>
                <a:ea typeface="Arial" charset="0"/>
                <a:cs typeface="Arial" charset="0"/>
              </a:rPr>
              <a:t>Employment New Zealand </a:t>
            </a:r>
            <a:endParaRPr lang="en-US" sz="2400" dirty="0">
              <a:solidFill>
                <a:srgbClr val="FF0000"/>
              </a:solidFill>
              <a:latin typeface="Arial" charset="0"/>
              <a:ea typeface="Arial" charset="0"/>
              <a:cs typeface="Arial" charset="0"/>
            </a:endParaRPr>
          </a:p>
          <a:p>
            <a:pPr marL="0" indent="0">
              <a:lnSpc>
                <a:spcPct val="100000"/>
              </a:lnSpc>
              <a:spcBef>
                <a:spcPts val="600"/>
              </a:spcBef>
              <a:buNone/>
            </a:pPr>
            <a:r>
              <a:rPr lang="en-US" sz="2400" dirty="0">
                <a:latin typeface="Arial" charset="0"/>
                <a:ea typeface="Arial" charset="0"/>
                <a:cs typeface="Arial" charset="0"/>
              </a:rPr>
              <a:t>One of the best sources of advice is the Employment New Zealand website </a:t>
            </a:r>
            <a:r>
              <a:rPr lang="en-US" sz="2400" dirty="0" err="1">
                <a:latin typeface="Arial" charset="0"/>
                <a:ea typeface="Arial" charset="0"/>
                <a:cs typeface="Arial" charset="0"/>
              </a:rPr>
              <a:t>www.employment.govt.nz</a:t>
            </a:r>
            <a:r>
              <a:rPr lang="en-US" sz="2400" dirty="0">
                <a:latin typeface="Arial" charset="0"/>
                <a:ea typeface="Arial" charset="0"/>
                <a:cs typeface="Arial" charset="0"/>
              </a:rPr>
              <a:t>/ </a:t>
            </a:r>
          </a:p>
          <a:p>
            <a:pPr marL="0" indent="0">
              <a:lnSpc>
                <a:spcPct val="100000"/>
              </a:lnSpc>
              <a:spcBef>
                <a:spcPts val="600"/>
              </a:spcBef>
              <a:buNone/>
            </a:pPr>
            <a:endParaRPr lang="en-US" sz="2400" dirty="0">
              <a:latin typeface="Arial" charset="0"/>
              <a:ea typeface="Arial" charset="0"/>
              <a:cs typeface="Arial" charset="0"/>
            </a:endParaRPr>
          </a:p>
          <a:p>
            <a:pPr marL="0" indent="0">
              <a:lnSpc>
                <a:spcPct val="100000"/>
              </a:lnSpc>
              <a:spcBef>
                <a:spcPts val="600"/>
              </a:spcBef>
              <a:buNone/>
            </a:pPr>
            <a:r>
              <a:rPr lang="en-US" sz="2400" dirty="0">
                <a:latin typeface="Arial" charset="0"/>
                <a:ea typeface="Arial" charset="0"/>
                <a:cs typeface="Arial" charset="0"/>
              </a:rPr>
              <a:t>The services offered include: </a:t>
            </a:r>
          </a:p>
          <a:p>
            <a:pPr lvl="1">
              <a:lnSpc>
                <a:spcPct val="100000"/>
              </a:lnSpc>
              <a:spcBef>
                <a:spcPts val="600"/>
              </a:spcBef>
            </a:pPr>
            <a:r>
              <a:rPr lang="en-US" sz="2600" dirty="0">
                <a:latin typeface="Arial" charset="0"/>
                <a:ea typeface="Arial" charset="0"/>
                <a:cs typeface="Arial" charset="0"/>
              </a:rPr>
              <a:t>Information about rights and obligations </a:t>
            </a:r>
          </a:p>
          <a:p>
            <a:pPr lvl="1">
              <a:lnSpc>
                <a:spcPct val="100000"/>
              </a:lnSpc>
              <a:spcBef>
                <a:spcPts val="600"/>
              </a:spcBef>
            </a:pPr>
            <a:r>
              <a:rPr lang="en-US" sz="2600" dirty="0">
                <a:latin typeface="Arial" charset="0"/>
                <a:ea typeface="Arial" charset="0"/>
                <a:cs typeface="Arial" charset="0"/>
              </a:rPr>
              <a:t>Information about employment services </a:t>
            </a:r>
          </a:p>
          <a:p>
            <a:pPr lvl="1">
              <a:lnSpc>
                <a:spcPct val="100000"/>
              </a:lnSpc>
              <a:spcBef>
                <a:spcPts val="600"/>
              </a:spcBef>
            </a:pPr>
            <a:r>
              <a:rPr lang="en-US" sz="2600" dirty="0">
                <a:latin typeface="Arial" charset="0"/>
                <a:ea typeface="Arial" charset="0"/>
                <a:cs typeface="Arial" charset="0"/>
              </a:rPr>
              <a:t>Assistance to resolve problems, including mediation through Employment New Zealand </a:t>
            </a:r>
          </a:p>
          <a:p>
            <a:pPr lvl="1">
              <a:lnSpc>
                <a:spcPct val="100000"/>
              </a:lnSpc>
              <a:spcBef>
                <a:spcPts val="600"/>
              </a:spcBef>
            </a:pPr>
            <a:r>
              <a:rPr lang="en-US" sz="2600" dirty="0">
                <a:latin typeface="Arial" charset="0"/>
                <a:ea typeface="Arial" charset="0"/>
                <a:cs typeface="Arial" charset="0"/>
              </a:rPr>
              <a:t>Other mediation services if needed </a:t>
            </a:r>
          </a:p>
          <a:p>
            <a:pPr marL="0" indent="0">
              <a:lnSpc>
                <a:spcPct val="100000"/>
              </a:lnSpc>
              <a:spcBef>
                <a:spcPts val="600"/>
              </a:spcBef>
              <a:buNone/>
            </a:pPr>
            <a:endParaRPr lang="en-US" sz="2400" dirty="0">
              <a:latin typeface="Arial" charset="0"/>
              <a:ea typeface="Arial" charset="0"/>
              <a:cs typeface="Arial" charset="0"/>
            </a:endParaRPr>
          </a:p>
          <a:p>
            <a:pPr marL="0" indent="0">
              <a:lnSpc>
                <a:spcPct val="100000"/>
              </a:lnSpc>
              <a:spcBef>
                <a:spcPts val="600"/>
              </a:spcBef>
              <a:buNone/>
            </a:pPr>
            <a:r>
              <a:rPr lang="en-US" sz="2400" b="1" dirty="0">
                <a:solidFill>
                  <a:srgbClr val="FF0000"/>
                </a:solidFill>
                <a:latin typeface="Arial" charset="0"/>
                <a:ea typeface="Arial" charset="0"/>
                <a:cs typeface="Arial" charset="0"/>
              </a:rPr>
              <a:t>Costs</a:t>
            </a:r>
            <a:r>
              <a:rPr lang="en-US" sz="2400" b="1" dirty="0">
                <a:latin typeface="Arial" charset="0"/>
                <a:ea typeface="Arial" charset="0"/>
                <a:cs typeface="Arial" charset="0"/>
              </a:rPr>
              <a:t> </a:t>
            </a:r>
            <a:endParaRPr lang="en-US" sz="2400" dirty="0">
              <a:latin typeface="Arial" charset="0"/>
              <a:ea typeface="Arial" charset="0"/>
              <a:cs typeface="Arial" charset="0"/>
            </a:endParaRPr>
          </a:p>
          <a:p>
            <a:pPr>
              <a:lnSpc>
                <a:spcPct val="100000"/>
              </a:lnSpc>
              <a:spcBef>
                <a:spcPts val="600"/>
              </a:spcBef>
            </a:pPr>
            <a:r>
              <a:rPr lang="en-US" sz="2400" dirty="0">
                <a:latin typeface="Arial" charset="0"/>
                <a:ea typeface="Arial" charset="0"/>
                <a:cs typeface="Arial" charset="0"/>
              </a:rPr>
              <a:t>All services offered by Employment New Zealand, including mediation, are free. </a:t>
            </a:r>
          </a:p>
          <a:p>
            <a:pPr>
              <a:lnSpc>
                <a:spcPct val="100000"/>
              </a:lnSpc>
              <a:spcBef>
                <a:spcPts val="600"/>
              </a:spcBef>
            </a:pPr>
            <a:endParaRPr lang="en-US" sz="2400" dirty="0">
              <a:latin typeface="Arial" charset="0"/>
              <a:ea typeface="Arial" charset="0"/>
              <a:cs typeface="Arial" charset="0"/>
            </a:endParaRPr>
          </a:p>
          <a:p>
            <a:pPr>
              <a:lnSpc>
                <a:spcPct val="100000"/>
              </a:lnSpc>
              <a:spcBef>
                <a:spcPts val="600"/>
              </a:spcBef>
            </a:pPr>
            <a:endParaRPr lang="en-US" sz="2400" dirty="0">
              <a:latin typeface="Arial" charset="0"/>
              <a:ea typeface="Arial" charset="0"/>
              <a:cs typeface="Arial" charset="0"/>
            </a:endParaRPr>
          </a:p>
        </p:txBody>
      </p:sp>
      <p:sp>
        <p:nvSpPr>
          <p:cNvPr id="4" name="Rectangle 3"/>
          <p:cNvSpPr/>
          <p:nvPr/>
        </p:nvSpPr>
        <p:spPr>
          <a:xfrm flipV="1">
            <a:off x="838200" y="884419"/>
            <a:ext cx="5812762" cy="412624"/>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flipV="1">
            <a:off x="6300349" y="1297043"/>
            <a:ext cx="3693505" cy="412624"/>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flipV="1">
            <a:off x="4181092" y="2839651"/>
            <a:ext cx="5812762" cy="412624"/>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flipV="1">
            <a:off x="1104405" y="6114400"/>
            <a:ext cx="799699" cy="412624"/>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flipV="1">
            <a:off x="4181092" y="5701776"/>
            <a:ext cx="3682748" cy="412624"/>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480739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xit" presetSubtype="10" fill="hold" grpId="0" nodeType="clickEffect">
                                  <p:stCondLst>
                                    <p:cond delay="0"/>
                                  </p:stCondLst>
                                  <p:childTnLst>
                                    <p:animEffect transition="out" filter="blinds(horizontal)">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5" presetClass="exit" presetSubtype="10" fill="hold" grpId="0" nodeType="clickEffect">
                                  <p:stCondLst>
                                    <p:cond delay="0"/>
                                  </p:stCondLst>
                                  <p:childTnLst>
                                    <p:animEffect transition="out" filter="checkerboard(across)">
                                      <p:cBhvr>
                                        <p:cTn id="11" dur="500"/>
                                        <p:tgtEl>
                                          <p:spTgt spid="5"/>
                                        </p:tgtEl>
                                      </p:cBhvr>
                                    </p:animEffect>
                                    <p:set>
                                      <p:cBhvr>
                                        <p:cTn id="12" dur="1" fill="hold">
                                          <p:stCondLst>
                                            <p:cond delay="499"/>
                                          </p:stCondLst>
                                        </p:cTn>
                                        <p:tgtEl>
                                          <p:spTgt spid="5"/>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9" presetClass="exit" presetSubtype="0" fill="hold" grpId="0" nodeType="clickEffect">
                                  <p:stCondLst>
                                    <p:cond delay="0"/>
                                  </p:stCondLst>
                                  <p:childTnLst>
                                    <p:animEffect transition="out" filter="dissolve">
                                      <p:cBhvr>
                                        <p:cTn id="16" dur="500"/>
                                        <p:tgtEl>
                                          <p:spTgt spid="6"/>
                                        </p:tgtEl>
                                      </p:cBhvr>
                                    </p:animEffect>
                                    <p:set>
                                      <p:cBhvr>
                                        <p:cTn id="17" dur="1" fill="hold">
                                          <p:stCondLst>
                                            <p:cond delay="499"/>
                                          </p:stCondLst>
                                        </p:cTn>
                                        <p:tgtEl>
                                          <p:spTgt spid="6"/>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 presetClass="exit" presetSubtype="4" fill="hold" grpId="0" nodeType="clickEffect">
                                  <p:stCondLst>
                                    <p:cond delay="0"/>
                                  </p:stCondLst>
                                  <p:childTnLst>
                                    <p:anim calcmode="lin" valueType="num">
                                      <p:cBhvr additive="base">
                                        <p:cTn id="21" dur="500"/>
                                        <p:tgtEl>
                                          <p:spTgt spid="8"/>
                                        </p:tgtEl>
                                        <p:attrNameLst>
                                          <p:attrName>ppt_x</p:attrName>
                                        </p:attrNameLst>
                                      </p:cBhvr>
                                      <p:tavLst>
                                        <p:tav tm="0">
                                          <p:val>
                                            <p:strVal val="ppt_x"/>
                                          </p:val>
                                        </p:tav>
                                        <p:tav tm="100000">
                                          <p:val>
                                            <p:strVal val="ppt_x"/>
                                          </p:val>
                                        </p:tav>
                                      </p:tavLst>
                                    </p:anim>
                                    <p:anim calcmode="lin" valueType="num">
                                      <p:cBhvr additive="base">
                                        <p:cTn id="22" dur="500"/>
                                        <p:tgtEl>
                                          <p:spTgt spid="8"/>
                                        </p:tgtEl>
                                        <p:attrNameLst>
                                          <p:attrName>ppt_y</p:attrName>
                                        </p:attrNameLst>
                                      </p:cBhvr>
                                      <p:tavLst>
                                        <p:tav tm="0">
                                          <p:val>
                                            <p:strVal val="ppt_y"/>
                                          </p:val>
                                        </p:tav>
                                        <p:tav tm="100000">
                                          <p:val>
                                            <p:strVal val="1+ppt_h/2"/>
                                          </p:val>
                                        </p:tav>
                                      </p:tavLst>
                                    </p:anim>
                                    <p:set>
                                      <p:cBhvr>
                                        <p:cTn id="23" dur="1" fill="hold">
                                          <p:stCondLst>
                                            <p:cond delay="499"/>
                                          </p:stCondLst>
                                        </p:cTn>
                                        <p:tgtEl>
                                          <p:spTgt spid="8"/>
                                        </p:tgtEl>
                                        <p:attrNameLst>
                                          <p:attrName>style.visibility</p:attrName>
                                        </p:attrNameLst>
                                      </p:cBhvr>
                                      <p:to>
                                        <p:strVal val="hidden"/>
                                      </p:to>
                                    </p:set>
                                  </p:childTnLst>
                                </p:cTn>
                              </p:par>
                              <p:par>
                                <p:cTn id="24" presetID="2" presetClass="exit" presetSubtype="4" fill="hold" grpId="0" nodeType="withEffect">
                                  <p:stCondLst>
                                    <p:cond delay="0"/>
                                  </p:stCondLst>
                                  <p:childTnLst>
                                    <p:anim calcmode="lin" valueType="num">
                                      <p:cBhvr additive="base">
                                        <p:cTn id="25" dur="500"/>
                                        <p:tgtEl>
                                          <p:spTgt spid="7"/>
                                        </p:tgtEl>
                                        <p:attrNameLst>
                                          <p:attrName>ppt_x</p:attrName>
                                        </p:attrNameLst>
                                      </p:cBhvr>
                                      <p:tavLst>
                                        <p:tav tm="0">
                                          <p:val>
                                            <p:strVal val="ppt_x"/>
                                          </p:val>
                                        </p:tav>
                                        <p:tav tm="100000">
                                          <p:val>
                                            <p:strVal val="ppt_x"/>
                                          </p:val>
                                        </p:tav>
                                      </p:tavLst>
                                    </p:anim>
                                    <p:anim calcmode="lin" valueType="num">
                                      <p:cBhvr additive="base">
                                        <p:cTn id="26" dur="500"/>
                                        <p:tgtEl>
                                          <p:spTgt spid="7"/>
                                        </p:tgtEl>
                                        <p:attrNameLst>
                                          <p:attrName>ppt_y</p:attrName>
                                        </p:attrNameLst>
                                      </p:cBhvr>
                                      <p:tavLst>
                                        <p:tav tm="0">
                                          <p:val>
                                            <p:strVal val="ppt_y"/>
                                          </p:val>
                                        </p:tav>
                                        <p:tav tm="100000">
                                          <p:val>
                                            <p:strVal val="1+ppt_h/2"/>
                                          </p:val>
                                        </p:tav>
                                      </p:tavLst>
                                    </p:anim>
                                    <p:set>
                                      <p:cBhvr>
                                        <p:cTn id="27" dur="1" fill="hold">
                                          <p:stCondLst>
                                            <p:cond delay="4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884420"/>
          </a:xfrm>
        </p:spPr>
        <p:txBody>
          <a:bodyPr anchor="t">
            <a:normAutofit/>
          </a:bodyPr>
          <a:lstStyle/>
          <a:p>
            <a:pPr algn="ctr"/>
            <a:r>
              <a:rPr lang="en-US" sz="3600">
                <a:solidFill>
                  <a:srgbClr val="FF0000"/>
                </a:solidFill>
                <a:latin typeface="Arial" charset="0"/>
                <a:ea typeface="Arial" charset="0"/>
                <a:cs typeface="Arial" charset="0"/>
              </a:rPr>
              <a:t>Sources for employment related information </a:t>
            </a:r>
          </a:p>
        </p:txBody>
      </p:sp>
      <p:sp>
        <p:nvSpPr>
          <p:cNvPr id="3" name="Content Placeholder 2"/>
          <p:cNvSpPr>
            <a:spLocks noGrp="1"/>
          </p:cNvSpPr>
          <p:nvPr>
            <p:ph idx="1"/>
          </p:nvPr>
        </p:nvSpPr>
        <p:spPr>
          <a:xfrm>
            <a:off x="838200" y="884420"/>
            <a:ext cx="10515600" cy="5973579"/>
          </a:xfrm>
        </p:spPr>
        <p:txBody>
          <a:bodyPr>
            <a:noAutofit/>
          </a:bodyPr>
          <a:lstStyle/>
          <a:p>
            <a:pPr marL="0" indent="0">
              <a:lnSpc>
                <a:spcPct val="120000"/>
              </a:lnSpc>
              <a:spcBef>
                <a:spcPts val="600"/>
              </a:spcBef>
              <a:buNone/>
            </a:pPr>
            <a:r>
              <a:rPr lang="en-US" sz="2400" b="1" dirty="0">
                <a:solidFill>
                  <a:srgbClr val="FF0000"/>
                </a:solidFill>
                <a:latin typeface="Arial" charset="0"/>
                <a:ea typeface="Arial" charset="0"/>
                <a:cs typeface="Arial" charset="0"/>
              </a:rPr>
              <a:t>Employment Relations Authority </a:t>
            </a:r>
            <a:endParaRPr lang="en-US" sz="2400" dirty="0">
              <a:solidFill>
                <a:srgbClr val="FF0000"/>
              </a:solidFill>
              <a:latin typeface="Arial" charset="0"/>
              <a:ea typeface="Arial" charset="0"/>
              <a:cs typeface="Arial" charset="0"/>
            </a:endParaRPr>
          </a:p>
          <a:p>
            <a:pPr marL="0" indent="0">
              <a:lnSpc>
                <a:spcPct val="120000"/>
              </a:lnSpc>
              <a:spcBef>
                <a:spcPts val="600"/>
              </a:spcBef>
              <a:buNone/>
            </a:pPr>
            <a:r>
              <a:rPr lang="en-US" sz="2400" dirty="0">
                <a:latin typeface="Arial" charset="0"/>
                <a:ea typeface="Arial" charset="0"/>
                <a:cs typeface="Arial" charset="0"/>
              </a:rPr>
              <a:t>The Employment Relations Authority is part of the Ministry of Business, Innovation and Employment. They are usually approached after mediation has failed to resolve the problems in the employment relationship. </a:t>
            </a:r>
          </a:p>
          <a:p>
            <a:pPr marL="0" indent="0">
              <a:lnSpc>
                <a:spcPct val="120000"/>
              </a:lnSpc>
              <a:spcBef>
                <a:spcPts val="600"/>
              </a:spcBef>
              <a:buNone/>
            </a:pPr>
            <a:r>
              <a:rPr lang="en-US" sz="2400" dirty="0">
                <a:latin typeface="Arial" charset="0"/>
                <a:ea typeface="Arial" charset="0"/>
                <a:cs typeface="Arial" charset="0"/>
              </a:rPr>
              <a:t>The Employment Relations Authority is an investigative body that operates in an informal way. It looks into the facts and makes a decision which is binding on the parties. </a:t>
            </a:r>
          </a:p>
          <a:p>
            <a:pPr>
              <a:lnSpc>
                <a:spcPct val="120000"/>
              </a:lnSpc>
              <a:spcBef>
                <a:spcPts val="600"/>
              </a:spcBef>
            </a:pPr>
            <a:endParaRPr lang="en-US" sz="2400" dirty="0">
              <a:latin typeface="Arial" charset="0"/>
              <a:ea typeface="Arial" charset="0"/>
              <a:cs typeface="Arial" charset="0"/>
            </a:endParaRPr>
          </a:p>
          <a:p>
            <a:pPr>
              <a:lnSpc>
                <a:spcPct val="120000"/>
              </a:lnSpc>
              <a:spcBef>
                <a:spcPts val="600"/>
              </a:spcBef>
            </a:pPr>
            <a:endParaRPr lang="en-US" sz="2400" dirty="0">
              <a:latin typeface="Arial" charset="0"/>
              <a:ea typeface="Arial" charset="0"/>
              <a:cs typeface="Arial" charset="0"/>
            </a:endParaRPr>
          </a:p>
          <a:p>
            <a:pPr>
              <a:lnSpc>
                <a:spcPct val="120000"/>
              </a:lnSpc>
              <a:spcBef>
                <a:spcPts val="600"/>
              </a:spcBef>
            </a:pPr>
            <a:endParaRPr lang="en-US" sz="2400" dirty="0">
              <a:latin typeface="Arial" charset="0"/>
              <a:ea typeface="Arial" charset="0"/>
              <a:cs typeface="Arial" charset="0"/>
            </a:endParaRPr>
          </a:p>
          <a:p>
            <a:pPr marL="0" indent="0">
              <a:lnSpc>
                <a:spcPct val="120000"/>
              </a:lnSpc>
              <a:spcBef>
                <a:spcPts val="600"/>
              </a:spcBef>
              <a:buNone/>
            </a:pPr>
            <a:endParaRPr lang="en-US" sz="2400" dirty="0">
              <a:latin typeface="Arial" charset="0"/>
              <a:ea typeface="Arial" charset="0"/>
              <a:cs typeface="Arial" charset="0"/>
            </a:endParaRPr>
          </a:p>
          <a:p>
            <a:pPr marL="0" indent="0">
              <a:lnSpc>
                <a:spcPct val="120000"/>
              </a:lnSpc>
              <a:spcBef>
                <a:spcPts val="600"/>
              </a:spcBef>
              <a:buNone/>
            </a:pPr>
            <a:endParaRPr lang="en-US" sz="2400" dirty="0">
              <a:latin typeface="Arial" charset="0"/>
              <a:ea typeface="Arial" charset="0"/>
              <a:cs typeface="Arial" charset="0"/>
            </a:endParaRPr>
          </a:p>
        </p:txBody>
      </p:sp>
      <p:sp>
        <p:nvSpPr>
          <p:cNvPr id="4" name="Rectangle 3"/>
          <p:cNvSpPr/>
          <p:nvPr/>
        </p:nvSpPr>
        <p:spPr>
          <a:xfrm flipV="1">
            <a:off x="838200" y="983003"/>
            <a:ext cx="5812762" cy="412624"/>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flipV="1">
            <a:off x="1480923" y="1494209"/>
            <a:ext cx="4392752" cy="412624"/>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flipV="1">
            <a:off x="1480923" y="2947380"/>
            <a:ext cx="4392752" cy="412624"/>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414541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grpId="0" nodeType="clickEffect">
                                  <p:stCondLst>
                                    <p:cond delay="0"/>
                                  </p:stCondLst>
                                  <p:childTnLst>
                                    <p:anim calcmode="lin" valueType="num">
                                      <p:cBhvr additive="base">
                                        <p:cTn id="6" dur="500"/>
                                        <p:tgtEl>
                                          <p:spTgt spid="4"/>
                                        </p:tgtEl>
                                        <p:attrNameLst>
                                          <p:attrName>ppt_x</p:attrName>
                                        </p:attrNameLst>
                                      </p:cBhvr>
                                      <p:tavLst>
                                        <p:tav tm="0">
                                          <p:val>
                                            <p:strVal val="ppt_x"/>
                                          </p:val>
                                        </p:tav>
                                        <p:tav tm="100000">
                                          <p:val>
                                            <p:strVal val="ppt_x"/>
                                          </p:val>
                                        </p:tav>
                                      </p:tavLst>
                                    </p:anim>
                                    <p:anim calcmode="lin" valueType="num">
                                      <p:cBhvr additive="base">
                                        <p:cTn id="7" dur="500"/>
                                        <p:tgtEl>
                                          <p:spTgt spid="4"/>
                                        </p:tgtEl>
                                        <p:attrNameLst>
                                          <p:attrName>ppt_y</p:attrName>
                                        </p:attrNameLst>
                                      </p:cBhvr>
                                      <p:tavLst>
                                        <p:tav tm="0">
                                          <p:val>
                                            <p:strVal val="ppt_y"/>
                                          </p:val>
                                        </p:tav>
                                        <p:tav tm="100000">
                                          <p:val>
                                            <p:strVal val="1+ppt_h/2"/>
                                          </p:val>
                                        </p:tav>
                                      </p:tavLst>
                                    </p:anim>
                                    <p:set>
                                      <p:cBhvr>
                                        <p:cTn id="8" dur="1" fill="hold">
                                          <p:stCondLst>
                                            <p:cond delay="499"/>
                                          </p:stCondLst>
                                        </p:cTn>
                                        <p:tgtEl>
                                          <p:spTgt spid="4"/>
                                        </p:tgtEl>
                                        <p:attrNameLst>
                                          <p:attrName>style.visibility</p:attrName>
                                        </p:attrNameLst>
                                      </p:cBhvr>
                                      <p:to>
                                        <p:strVal val="hidden"/>
                                      </p:to>
                                    </p:set>
                                  </p:childTnLst>
                                </p:cTn>
                              </p:par>
                              <p:par>
                                <p:cTn id="9" presetID="2" presetClass="exit" presetSubtype="4" fill="hold" grpId="0" nodeType="withEffect">
                                  <p:stCondLst>
                                    <p:cond delay="0"/>
                                  </p:stCondLst>
                                  <p:childTnLst>
                                    <p:anim calcmode="lin" valueType="num">
                                      <p:cBhvr additive="base">
                                        <p:cTn id="10" dur="500"/>
                                        <p:tgtEl>
                                          <p:spTgt spid="5"/>
                                        </p:tgtEl>
                                        <p:attrNameLst>
                                          <p:attrName>ppt_x</p:attrName>
                                        </p:attrNameLst>
                                      </p:cBhvr>
                                      <p:tavLst>
                                        <p:tav tm="0">
                                          <p:val>
                                            <p:strVal val="ppt_x"/>
                                          </p:val>
                                        </p:tav>
                                        <p:tav tm="100000">
                                          <p:val>
                                            <p:strVal val="ppt_x"/>
                                          </p:val>
                                        </p:tav>
                                      </p:tavLst>
                                    </p:anim>
                                    <p:anim calcmode="lin" valueType="num">
                                      <p:cBhvr additive="base">
                                        <p:cTn id="11" dur="500"/>
                                        <p:tgtEl>
                                          <p:spTgt spid="5"/>
                                        </p:tgtEl>
                                        <p:attrNameLst>
                                          <p:attrName>ppt_y</p:attrName>
                                        </p:attrNameLst>
                                      </p:cBhvr>
                                      <p:tavLst>
                                        <p:tav tm="0">
                                          <p:val>
                                            <p:strVal val="ppt_y"/>
                                          </p:val>
                                        </p:tav>
                                        <p:tav tm="100000">
                                          <p:val>
                                            <p:strVal val="1+ppt_h/2"/>
                                          </p:val>
                                        </p:tav>
                                      </p:tavLst>
                                    </p:anim>
                                    <p:set>
                                      <p:cBhvr>
                                        <p:cTn id="12" dur="1" fill="hold">
                                          <p:stCondLst>
                                            <p:cond delay="499"/>
                                          </p:stCondLst>
                                        </p:cTn>
                                        <p:tgtEl>
                                          <p:spTgt spid="5"/>
                                        </p:tgtEl>
                                        <p:attrNameLst>
                                          <p:attrName>style.visibility</p:attrName>
                                        </p:attrNameLst>
                                      </p:cBhvr>
                                      <p:to>
                                        <p:strVal val="hidden"/>
                                      </p:to>
                                    </p:set>
                                  </p:childTnLst>
                                </p:cTn>
                              </p:par>
                              <p:par>
                                <p:cTn id="13" presetID="2" presetClass="exit" presetSubtype="4" fill="hold" grpId="0" nodeType="withEffect">
                                  <p:stCondLst>
                                    <p:cond delay="0"/>
                                  </p:stCondLst>
                                  <p:childTnLst>
                                    <p:anim calcmode="lin" valueType="num">
                                      <p:cBhvr additive="base">
                                        <p:cTn id="14" dur="500"/>
                                        <p:tgtEl>
                                          <p:spTgt spid="6"/>
                                        </p:tgtEl>
                                        <p:attrNameLst>
                                          <p:attrName>ppt_x</p:attrName>
                                        </p:attrNameLst>
                                      </p:cBhvr>
                                      <p:tavLst>
                                        <p:tav tm="0">
                                          <p:val>
                                            <p:strVal val="ppt_x"/>
                                          </p:val>
                                        </p:tav>
                                        <p:tav tm="100000">
                                          <p:val>
                                            <p:strVal val="ppt_x"/>
                                          </p:val>
                                        </p:tav>
                                      </p:tavLst>
                                    </p:anim>
                                    <p:anim calcmode="lin" valueType="num">
                                      <p:cBhvr additive="base">
                                        <p:cTn id="15" dur="500"/>
                                        <p:tgtEl>
                                          <p:spTgt spid="6"/>
                                        </p:tgtEl>
                                        <p:attrNameLst>
                                          <p:attrName>ppt_y</p:attrName>
                                        </p:attrNameLst>
                                      </p:cBhvr>
                                      <p:tavLst>
                                        <p:tav tm="0">
                                          <p:val>
                                            <p:strVal val="ppt_y"/>
                                          </p:val>
                                        </p:tav>
                                        <p:tav tm="100000">
                                          <p:val>
                                            <p:strVal val="1+ppt_h/2"/>
                                          </p:val>
                                        </p:tav>
                                      </p:tavLst>
                                    </p:anim>
                                    <p:set>
                                      <p:cBhvr>
                                        <p:cTn id="16" dur="1" fill="hold">
                                          <p:stCondLst>
                                            <p:cond delay="499"/>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884420"/>
          </a:xfrm>
        </p:spPr>
        <p:txBody>
          <a:bodyPr anchor="t">
            <a:normAutofit/>
          </a:bodyPr>
          <a:lstStyle/>
          <a:p>
            <a:pPr algn="ctr"/>
            <a:r>
              <a:rPr lang="en-US" sz="3600">
                <a:solidFill>
                  <a:srgbClr val="FF0000"/>
                </a:solidFill>
                <a:latin typeface="Arial" charset="0"/>
                <a:ea typeface="Arial" charset="0"/>
                <a:cs typeface="Arial" charset="0"/>
              </a:rPr>
              <a:t>Sources for employment related information </a:t>
            </a:r>
          </a:p>
        </p:txBody>
      </p:sp>
      <p:sp>
        <p:nvSpPr>
          <p:cNvPr id="3" name="Content Placeholder 2"/>
          <p:cNvSpPr>
            <a:spLocks noGrp="1"/>
          </p:cNvSpPr>
          <p:nvPr>
            <p:ph idx="1"/>
          </p:nvPr>
        </p:nvSpPr>
        <p:spPr>
          <a:xfrm>
            <a:off x="838200" y="884420"/>
            <a:ext cx="10515600" cy="5973579"/>
          </a:xfrm>
        </p:spPr>
        <p:txBody>
          <a:bodyPr>
            <a:noAutofit/>
          </a:bodyPr>
          <a:lstStyle/>
          <a:p>
            <a:pPr marL="0" indent="0">
              <a:lnSpc>
                <a:spcPct val="120000"/>
              </a:lnSpc>
              <a:spcBef>
                <a:spcPts val="600"/>
              </a:spcBef>
              <a:buNone/>
            </a:pPr>
            <a:r>
              <a:rPr lang="en-US" sz="2400" b="1" dirty="0">
                <a:solidFill>
                  <a:srgbClr val="FF0000"/>
                </a:solidFill>
                <a:latin typeface="Arial" charset="0"/>
                <a:ea typeface="Arial" charset="0"/>
                <a:cs typeface="Arial" charset="0"/>
              </a:rPr>
              <a:t>Employment Relations Authority </a:t>
            </a:r>
            <a:endParaRPr lang="en-US" sz="2400" dirty="0">
              <a:solidFill>
                <a:srgbClr val="FF0000"/>
              </a:solidFill>
              <a:latin typeface="Arial" charset="0"/>
              <a:ea typeface="Arial" charset="0"/>
              <a:cs typeface="Arial" charset="0"/>
            </a:endParaRPr>
          </a:p>
          <a:p>
            <a:pPr marL="0" indent="0">
              <a:lnSpc>
                <a:spcPct val="120000"/>
              </a:lnSpc>
              <a:spcBef>
                <a:spcPts val="600"/>
              </a:spcBef>
              <a:buNone/>
            </a:pPr>
            <a:r>
              <a:rPr lang="en-US" sz="2400" dirty="0">
                <a:latin typeface="Arial" charset="0"/>
                <a:ea typeface="Arial" charset="0"/>
                <a:cs typeface="Arial" charset="0"/>
              </a:rPr>
              <a:t>The Authority can help to resolve employment issues by: </a:t>
            </a:r>
          </a:p>
          <a:p>
            <a:pPr>
              <a:lnSpc>
                <a:spcPct val="120000"/>
              </a:lnSpc>
              <a:spcBef>
                <a:spcPts val="600"/>
              </a:spcBef>
            </a:pPr>
            <a:r>
              <a:rPr lang="en-US" sz="2400" dirty="0">
                <a:latin typeface="Arial" charset="0"/>
                <a:ea typeface="Arial" charset="0"/>
                <a:cs typeface="Arial" charset="0"/>
              </a:rPr>
              <a:t>Calling for evidence from the Parties concerned or anyone else who can help with their investigations </a:t>
            </a:r>
          </a:p>
          <a:p>
            <a:pPr>
              <a:lnSpc>
                <a:spcPct val="120000"/>
              </a:lnSpc>
              <a:spcBef>
                <a:spcPts val="600"/>
              </a:spcBef>
            </a:pPr>
            <a:r>
              <a:rPr lang="en-US" sz="2400" dirty="0">
                <a:latin typeface="Arial" charset="0"/>
                <a:ea typeface="Arial" charset="0"/>
                <a:cs typeface="Arial" charset="0"/>
              </a:rPr>
              <a:t>Holding investigation meetings  </a:t>
            </a:r>
          </a:p>
          <a:p>
            <a:pPr>
              <a:lnSpc>
                <a:spcPct val="120000"/>
              </a:lnSpc>
              <a:spcBef>
                <a:spcPts val="600"/>
              </a:spcBef>
            </a:pPr>
            <a:r>
              <a:rPr lang="en-US" sz="2400" dirty="0">
                <a:latin typeface="Arial" charset="0"/>
                <a:ea typeface="Arial" charset="0"/>
                <a:cs typeface="Arial" charset="0"/>
              </a:rPr>
              <a:t>Interviewing the parties concerned or any other relevant person </a:t>
            </a:r>
          </a:p>
          <a:p>
            <a:pPr>
              <a:lnSpc>
                <a:spcPct val="120000"/>
              </a:lnSpc>
              <a:spcBef>
                <a:spcPts val="600"/>
              </a:spcBef>
            </a:pPr>
            <a:r>
              <a:rPr lang="en-US" sz="2400" dirty="0">
                <a:latin typeface="Arial" charset="0"/>
                <a:ea typeface="Arial" charset="0"/>
                <a:cs typeface="Arial" charset="0"/>
              </a:rPr>
              <a:t>Directing the parties concerned to try mediation again If either party is not satisfied with the Authority’s decision they can then apply to the Employment Court for a hearing. </a:t>
            </a:r>
          </a:p>
          <a:p>
            <a:pPr marL="0" indent="0">
              <a:lnSpc>
                <a:spcPct val="120000"/>
              </a:lnSpc>
              <a:spcBef>
                <a:spcPts val="600"/>
              </a:spcBef>
              <a:buNone/>
            </a:pPr>
            <a:endParaRPr lang="en-US" sz="1600" b="1" dirty="0">
              <a:latin typeface="Arial" charset="0"/>
              <a:ea typeface="Arial" charset="0"/>
              <a:cs typeface="Arial" charset="0"/>
            </a:endParaRPr>
          </a:p>
          <a:p>
            <a:pPr marL="0" indent="0">
              <a:lnSpc>
                <a:spcPct val="120000"/>
              </a:lnSpc>
              <a:spcBef>
                <a:spcPts val="600"/>
              </a:spcBef>
              <a:buNone/>
            </a:pPr>
            <a:r>
              <a:rPr lang="en-US" sz="2400" b="1" dirty="0">
                <a:solidFill>
                  <a:srgbClr val="FF0000"/>
                </a:solidFill>
                <a:latin typeface="Arial" charset="0"/>
                <a:ea typeface="Arial" charset="0"/>
                <a:cs typeface="Arial" charset="0"/>
              </a:rPr>
              <a:t>Costs </a:t>
            </a:r>
            <a:endParaRPr lang="en-US" sz="2400" dirty="0">
              <a:solidFill>
                <a:srgbClr val="FF0000"/>
              </a:solidFill>
              <a:latin typeface="Arial" charset="0"/>
              <a:ea typeface="Arial" charset="0"/>
              <a:cs typeface="Arial" charset="0"/>
            </a:endParaRPr>
          </a:p>
          <a:p>
            <a:pPr>
              <a:lnSpc>
                <a:spcPct val="120000"/>
              </a:lnSpc>
              <a:spcBef>
                <a:spcPts val="600"/>
              </a:spcBef>
            </a:pPr>
            <a:r>
              <a:rPr lang="en-US" sz="2400" dirty="0">
                <a:latin typeface="Arial" charset="0"/>
                <a:ea typeface="Arial" charset="0"/>
                <a:cs typeface="Arial" charset="0"/>
              </a:rPr>
              <a:t>The services of the Employment Relations Authority are not free. </a:t>
            </a:r>
          </a:p>
          <a:p>
            <a:pPr>
              <a:lnSpc>
                <a:spcPct val="120000"/>
              </a:lnSpc>
              <a:spcBef>
                <a:spcPts val="600"/>
              </a:spcBef>
            </a:pPr>
            <a:endParaRPr lang="en-US" sz="2400" dirty="0">
              <a:latin typeface="Arial" charset="0"/>
              <a:ea typeface="Arial" charset="0"/>
              <a:cs typeface="Arial" charset="0"/>
            </a:endParaRPr>
          </a:p>
          <a:p>
            <a:pPr>
              <a:lnSpc>
                <a:spcPct val="120000"/>
              </a:lnSpc>
              <a:spcBef>
                <a:spcPts val="600"/>
              </a:spcBef>
            </a:pPr>
            <a:endParaRPr lang="en-US" sz="2400" dirty="0">
              <a:latin typeface="Arial" charset="0"/>
              <a:ea typeface="Arial" charset="0"/>
              <a:cs typeface="Arial" charset="0"/>
            </a:endParaRPr>
          </a:p>
          <a:p>
            <a:pPr>
              <a:lnSpc>
                <a:spcPct val="120000"/>
              </a:lnSpc>
              <a:spcBef>
                <a:spcPts val="600"/>
              </a:spcBef>
            </a:pPr>
            <a:endParaRPr lang="en-US" sz="2400" dirty="0">
              <a:latin typeface="Arial" charset="0"/>
              <a:ea typeface="Arial" charset="0"/>
              <a:cs typeface="Arial" charset="0"/>
            </a:endParaRPr>
          </a:p>
          <a:p>
            <a:pPr>
              <a:lnSpc>
                <a:spcPct val="120000"/>
              </a:lnSpc>
              <a:spcBef>
                <a:spcPts val="600"/>
              </a:spcBef>
            </a:pPr>
            <a:endParaRPr lang="en-US" sz="2400" dirty="0">
              <a:latin typeface="Arial" charset="0"/>
              <a:ea typeface="Arial" charset="0"/>
              <a:cs typeface="Arial" charset="0"/>
            </a:endParaRPr>
          </a:p>
          <a:p>
            <a:pPr>
              <a:lnSpc>
                <a:spcPct val="120000"/>
              </a:lnSpc>
              <a:spcBef>
                <a:spcPts val="600"/>
              </a:spcBef>
            </a:pPr>
            <a:endParaRPr lang="en-US" sz="2400" dirty="0">
              <a:latin typeface="Arial" charset="0"/>
              <a:ea typeface="Arial" charset="0"/>
              <a:cs typeface="Arial" charset="0"/>
            </a:endParaRPr>
          </a:p>
          <a:p>
            <a:pPr marL="0" indent="0">
              <a:lnSpc>
                <a:spcPct val="120000"/>
              </a:lnSpc>
              <a:spcBef>
                <a:spcPts val="600"/>
              </a:spcBef>
              <a:buNone/>
            </a:pPr>
            <a:endParaRPr lang="en-US" sz="2400" dirty="0">
              <a:latin typeface="Arial" charset="0"/>
              <a:ea typeface="Arial" charset="0"/>
              <a:cs typeface="Arial" charset="0"/>
            </a:endParaRPr>
          </a:p>
          <a:p>
            <a:pPr marL="0" indent="0">
              <a:lnSpc>
                <a:spcPct val="120000"/>
              </a:lnSpc>
              <a:spcBef>
                <a:spcPts val="600"/>
              </a:spcBef>
              <a:buNone/>
            </a:pPr>
            <a:endParaRPr lang="en-US" sz="2400" dirty="0">
              <a:latin typeface="Arial" charset="0"/>
              <a:ea typeface="Arial" charset="0"/>
              <a:cs typeface="Arial" charset="0"/>
            </a:endParaRPr>
          </a:p>
        </p:txBody>
      </p:sp>
      <p:sp>
        <p:nvSpPr>
          <p:cNvPr id="4" name="Rectangle 3"/>
          <p:cNvSpPr/>
          <p:nvPr/>
        </p:nvSpPr>
        <p:spPr>
          <a:xfrm flipV="1">
            <a:off x="2244716" y="2951652"/>
            <a:ext cx="5812762" cy="412624"/>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flipV="1">
            <a:off x="8692178" y="6239064"/>
            <a:ext cx="3388659" cy="412624"/>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flipV="1">
            <a:off x="6185646" y="3973629"/>
            <a:ext cx="1420009" cy="412624"/>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841501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xit" presetSubtype="10" fill="hold" grpId="0" nodeType="clickEffect">
                                  <p:stCondLst>
                                    <p:cond delay="0"/>
                                  </p:stCondLst>
                                  <p:childTnLst>
                                    <p:animEffect transition="out" filter="blinds(horizontal)">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5" presetClass="exit" presetSubtype="10" fill="hold" grpId="0" nodeType="clickEffect">
                                  <p:stCondLst>
                                    <p:cond delay="0"/>
                                  </p:stCondLst>
                                  <p:childTnLst>
                                    <p:animEffect transition="out" filter="checkerboard(across)">
                                      <p:cBhvr>
                                        <p:cTn id="11" dur="500"/>
                                        <p:tgtEl>
                                          <p:spTgt spid="6"/>
                                        </p:tgtEl>
                                      </p:cBhvr>
                                    </p:animEffect>
                                    <p:set>
                                      <p:cBhvr>
                                        <p:cTn id="12" dur="1" fill="hold">
                                          <p:stCondLst>
                                            <p:cond delay="499"/>
                                          </p:stCondLst>
                                        </p:cTn>
                                        <p:tgtEl>
                                          <p:spTgt spid="6"/>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 presetClass="exit" presetSubtype="4" fill="hold" grpId="0" nodeType="clickEffect">
                                  <p:stCondLst>
                                    <p:cond delay="0"/>
                                  </p:stCondLst>
                                  <p:childTnLst>
                                    <p:anim calcmode="lin" valueType="num">
                                      <p:cBhvr additive="base">
                                        <p:cTn id="16" dur="500"/>
                                        <p:tgtEl>
                                          <p:spTgt spid="5"/>
                                        </p:tgtEl>
                                        <p:attrNameLst>
                                          <p:attrName>ppt_x</p:attrName>
                                        </p:attrNameLst>
                                      </p:cBhvr>
                                      <p:tavLst>
                                        <p:tav tm="0">
                                          <p:val>
                                            <p:strVal val="ppt_x"/>
                                          </p:val>
                                        </p:tav>
                                        <p:tav tm="100000">
                                          <p:val>
                                            <p:strVal val="ppt_x"/>
                                          </p:val>
                                        </p:tav>
                                      </p:tavLst>
                                    </p:anim>
                                    <p:anim calcmode="lin" valueType="num">
                                      <p:cBhvr additive="base">
                                        <p:cTn id="17" dur="500"/>
                                        <p:tgtEl>
                                          <p:spTgt spid="5"/>
                                        </p:tgtEl>
                                        <p:attrNameLst>
                                          <p:attrName>ppt_y</p:attrName>
                                        </p:attrNameLst>
                                      </p:cBhvr>
                                      <p:tavLst>
                                        <p:tav tm="0">
                                          <p:val>
                                            <p:strVal val="ppt_y"/>
                                          </p:val>
                                        </p:tav>
                                        <p:tav tm="100000">
                                          <p:val>
                                            <p:strVal val="1+ppt_h/2"/>
                                          </p:val>
                                        </p:tav>
                                      </p:tavLst>
                                    </p:anim>
                                    <p:set>
                                      <p:cBhvr>
                                        <p:cTn id="18" dur="1" fill="hold">
                                          <p:stCondLst>
                                            <p:cond delay="499"/>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884420"/>
          </a:xfrm>
        </p:spPr>
        <p:txBody>
          <a:bodyPr anchor="t">
            <a:normAutofit/>
          </a:bodyPr>
          <a:lstStyle/>
          <a:p>
            <a:pPr algn="ctr"/>
            <a:r>
              <a:rPr lang="en-US" sz="3600">
                <a:solidFill>
                  <a:srgbClr val="FF0000"/>
                </a:solidFill>
                <a:latin typeface="Arial" charset="0"/>
                <a:ea typeface="Arial" charset="0"/>
                <a:cs typeface="Arial" charset="0"/>
              </a:rPr>
              <a:t>Sources for employment related information </a:t>
            </a:r>
          </a:p>
        </p:txBody>
      </p:sp>
      <p:sp>
        <p:nvSpPr>
          <p:cNvPr id="3" name="Content Placeholder 2"/>
          <p:cNvSpPr>
            <a:spLocks noGrp="1"/>
          </p:cNvSpPr>
          <p:nvPr>
            <p:ph idx="1"/>
          </p:nvPr>
        </p:nvSpPr>
        <p:spPr>
          <a:xfrm>
            <a:off x="838200" y="884420"/>
            <a:ext cx="10515600" cy="5973579"/>
          </a:xfrm>
        </p:spPr>
        <p:txBody>
          <a:bodyPr>
            <a:noAutofit/>
          </a:bodyPr>
          <a:lstStyle/>
          <a:p>
            <a:pPr marL="0" indent="0">
              <a:spcBef>
                <a:spcPts val="600"/>
              </a:spcBef>
              <a:buNone/>
            </a:pPr>
            <a:r>
              <a:rPr lang="en-US" sz="2400" b="1" dirty="0">
                <a:solidFill>
                  <a:srgbClr val="FF0000"/>
                </a:solidFill>
                <a:latin typeface="Arial" charset="0"/>
                <a:ea typeface="Arial" charset="0"/>
                <a:cs typeface="Arial" charset="0"/>
              </a:rPr>
              <a:t>The Unions </a:t>
            </a:r>
            <a:endParaRPr lang="en-US" sz="2400" dirty="0">
              <a:solidFill>
                <a:srgbClr val="FF0000"/>
              </a:solidFill>
              <a:latin typeface="Arial" charset="0"/>
              <a:ea typeface="Arial" charset="0"/>
              <a:cs typeface="Arial" charset="0"/>
            </a:endParaRPr>
          </a:p>
          <a:p>
            <a:pPr marL="0" indent="0">
              <a:spcBef>
                <a:spcPts val="600"/>
              </a:spcBef>
              <a:buNone/>
            </a:pPr>
            <a:r>
              <a:rPr lang="en-US" sz="2400" dirty="0">
                <a:latin typeface="Arial" charset="0"/>
                <a:ea typeface="Arial" charset="0"/>
                <a:cs typeface="Arial" charset="0"/>
              </a:rPr>
              <a:t>If you are a member of a union you can approach them for assistance. </a:t>
            </a:r>
          </a:p>
          <a:p>
            <a:pPr marL="0" indent="0">
              <a:spcBef>
                <a:spcPts val="600"/>
              </a:spcBef>
              <a:buNone/>
            </a:pPr>
            <a:r>
              <a:rPr lang="en-US" sz="2400" dirty="0">
                <a:latin typeface="Arial" charset="0"/>
                <a:ea typeface="Arial" charset="0"/>
                <a:cs typeface="Arial" charset="0"/>
              </a:rPr>
              <a:t>Their staff can assist in the following ways: </a:t>
            </a:r>
          </a:p>
          <a:p>
            <a:pPr lvl="1">
              <a:spcBef>
                <a:spcPts val="600"/>
              </a:spcBef>
            </a:pPr>
            <a:r>
              <a:rPr lang="en-US" dirty="0">
                <a:latin typeface="Arial" charset="0"/>
                <a:ea typeface="Arial" charset="0"/>
                <a:cs typeface="Arial" charset="0"/>
              </a:rPr>
              <a:t>Representing you while negotiating an employment agreement </a:t>
            </a:r>
          </a:p>
          <a:p>
            <a:pPr lvl="1">
              <a:spcBef>
                <a:spcPts val="600"/>
              </a:spcBef>
            </a:pPr>
            <a:r>
              <a:rPr lang="en-US" dirty="0">
                <a:latin typeface="Arial" charset="0"/>
                <a:ea typeface="Arial" charset="0"/>
                <a:cs typeface="Arial" charset="0"/>
              </a:rPr>
              <a:t>Representing you when enforcing an employment agreement </a:t>
            </a:r>
          </a:p>
          <a:p>
            <a:pPr lvl="1">
              <a:spcBef>
                <a:spcPts val="600"/>
              </a:spcBef>
            </a:pPr>
            <a:r>
              <a:rPr lang="en-US" dirty="0">
                <a:latin typeface="Arial" charset="0"/>
                <a:ea typeface="Arial" charset="0"/>
                <a:cs typeface="Arial" charset="0"/>
              </a:rPr>
              <a:t>Representing you in personal grievance procedures </a:t>
            </a:r>
          </a:p>
          <a:p>
            <a:pPr lvl="1">
              <a:spcBef>
                <a:spcPts val="600"/>
              </a:spcBef>
            </a:pPr>
            <a:r>
              <a:rPr lang="en-US" sz="2400" dirty="0">
                <a:latin typeface="Arial" charset="0"/>
                <a:ea typeface="Arial" charset="0"/>
                <a:cs typeface="Arial" charset="0"/>
              </a:rPr>
              <a:t>Offering advice on points of law </a:t>
            </a:r>
          </a:p>
          <a:p>
            <a:pPr lvl="1">
              <a:spcBef>
                <a:spcPts val="600"/>
              </a:spcBef>
            </a:pPr>
            <a:endParaRPr lang="en-US" sz="2400" dirty="0">
              <a:latin typeface="Arial" charset="0"/>
              <a:ea typeface="Arial" charset="0"/>
              <a:cs typeface="Arial" charset="0"/>
            </a:endParaRPr>
          </a:p>
          <a:p>
            <a:pPr marL="0" indent="0">
              <a:spcBef>
                <a:spcPts val="600"/>
              </a:spcBef>
              <a:buNone/>
            </a:pPr>
            <a:r>
              <a:rPr lang="en-US" sz="2400" b="1" dirty="0">
                <a:solidFill>
                  <a:srgbClr val="FF0000"/>
                </a:solidFill>
                <a:latin typeface="Arial" charset="0"/>
                <a:ea typeface="Arial" charset="0"/>
                <a:cs typeface="Arial" charset="0"/>
              </a:rPr>
              <a:t>Costs </a:t>
            </a:r>
            <a:endParaRPr lang="en-US" sz="2400" dirty="0">
              <a:solidFill>
                <a:srgbClr val="FF0000"/>
              </a:solidFill>
              <a:latin typeface="Arial" charset="0"/>
              <a:ea typeface="Arial" charset="0"/>
              <a:cs typeface="Arial" charset="0"/>
            </a:endParaRPr>
          </a:p>
          <a:p>
            <a:pPr>
              <a:spcBef>
                <a:spcPts val="600"/>
              </a:spcBef>
            </a:pPr>
            <a:r>
              <a:rPr lang="en-US" sz="2400" dirty="0">
                <a:latin typeface="Arial" charset="0"/>
                <a:ea typeface="Arial" charset="0"/>
                <a:cs typeface="Arial" charset="0"/>
              </a:rPr>
              <a:t>There is no cost involved other than the union fees that you regularly pay to your union. Union fees vary from union to union. </a:t>
            </a:r>
          </a:p>
          <a:p>
            <a:pPr>
              <a:spcBef>
                <a:spcPts val="600"/>
              </a:spcBef>
            </a:pPr>
            <a:endParaRPr lang="en-US" sz="2400" dirty="0">
              <a:latin typeface="Arial" charset="0"/>
              <a:ea typeface="Arial" charset="0"/>
              <a:cs typeface="Arial" charset="0"/>
            </a:endParaRPr>
          </a:p>
          <a:p>
            <a:pPr>
              <a:lnSpc>
                <a:spcPct val="120000"/>
              </a:lnSpc>
              <a:spcBef>
                <a:spcPts val="600"/>
              </a:spcBef>
            </a:pPr>
            <a:endParaRPr lang="en-US" sz="2400" dirty="0">
              <a:latin typeface="Arial" charset="0"/>
              <a:ea typeface="Arial" charset="0"/>
              <a:cs typeface="Arial" charset="0"/>
            </a:endParaRPr>
          </a:p>
          <a:p>
            <a:pPr>
              <a:lnSpc>
                <a:spcPct val="120000"/>
              </a:lnSpc>
              <a:spcBef>
                <a:spcPts val="600"/>
              </a:spcBef>
            </a:pPr>
            <a:endParaRPr lang="en-US" sz="2400" dirty="0">
              <a:latin typeface="Arial" charset="0"/>
              <a:ea typeface="Arial" charset="0"/>
              <a:cs typeface="Arial" charset="0"/>
            </a:endParaRPr>
          </a:p>
          <a:p>
            <a:pPr>
              <a:lnSpc>
                <a:spcPct val="120000"/>
              </a:lnSpc>
              <a:spcBef>
                <a:spcPts val="600"/>
              </a:spcBef>
            </a:pPr>
            <a:endParaRPr lang="en-US" sz="2400" dirty="0">
              <a:latin typeface="Arial" charset="0"/>
              <a:ea typeface="Arial" charset="0"/>
              <a:cs typeface="Arial" charset="0"/>
            </a:endParaRPr>
          </a:p>
          <a:p>
            <a:pPr>
              <a:lnSpc>
                <a:spcPct val="120000"/>
              </a:lnSpc>
              <a:spcBef>
                <a:spcPts val="600"/>
              </a:spcBef>
            </a:pPr>
            <a:endParaRPr lang="en-US" sz="2400" dirty="0">
              <a:latin typeface="Arial" charset="0"/>
              <a:ea typeface="Arial" charset="0"/>
              <a:cs typeface="Arial" charset="0"/>
            </a:endParaRPr>
          </a:p>
          <a:p>
            <a:pPr marL="0" indent="0">
              <a:lnSpc>
                <a:spcPct val="120000"/>
              </a:lnSpc>
              <a:spcBef>
                <a:spcPts val="600"/>
              </a:spcBef>
              <a:buNone/>
            </a:pPr>
            <a:endParaRPr lang="en-US" sz="2400" dirty="0">
              <a:latin typeface="Arial" charset="0"/>
              <a:ea typeface="Arial" charset="0"/>
              <a:cs typeface="Arial" charset="0"/>
            </a:endParaRPr>
          </a:p>
          <a:p>
            <a:pPr marL="0" indent="0">
              <a:lnSpc>
                <a:spcPct val="120000"/>
              </a:lnSpc>
              <a:spcBef>
                <a:spcPts val="600"/>
              </a:spcBef>
              <a:buNone/>
            </a:pPr>
            <a:endParaRPr lang="en-US" sz="2400" dirty="0">
              <a:latin typeface="Arial" charset="0"/>
              <a:ea typeface="Arial" charset="0"/>
              <a:cs typeface="Arial" charset="0"/>
            </a:endParaRPr>
          </a:p>
        </p:txBody>
      </p:sp>
      <p:sp>
        <p:nvSpPr>
          <p:cNvPr id="4" name="Rectangle 3"/>
          <p:cNvSpPr/>
          <p:nvPr/>
        </p:nvSpPr>
        <p:spPr>
          <a:xfrm flipV="1">
            <a:off x="838200" y="884419"/>
            <a:ext cx="5812762" cy="412624"/>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flipV="1">
            <a:off x="2309262" y="4554541"/>
            <a:ext cx="423180" cy="412624"/>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flipV="1">
            <a:off x="4279704" y="1297043"/>
            <a:ext cx="840936" cy="412624"/>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flipV="1">
            <a:off x="6852620" y="2166380"/>
            <a:ext cx="5133640" cy="412624"/>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flipV="1">
            <a:off x="6661720" y="2600554"/>
            <a:ext cx="5335298" cy="412624"/>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flipV="1">
            <a:off x="5407014" y="3367330"/>
            <a:ext cx="6579245" cy="412624"/>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flipV="1">
            <a:off x="5624409" y="2954708"/>
            <a:ext cx="6361849" cy="412624"/>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694417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xit" presetSubtype="10" fill="hold" grpId="0" nodeType="clickEffect">
                                  <p:stCondLst>
                                    <p:cond delay="0"/>
                                  </p:stCondLst>
                                  <p:childTnLst>
                                    <p:animEffect transition="out" filter="blinds(horizontal)">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par>
                                <p:cTn id="8" presetID="3" presetClass="exit" presetSubtype="10" fill="hold" grpId="0" nodeType="withEffect">
                                  <p:stCondLst>
                                    <p:cond delay="0"/>
                                  </p:stCondLst>
                                  <p:childTnLst>
                                    <p:animEffect transition="out" filter="blinds(horizontal)">
                                      <p:cBhvr>
                                        <p:cTn id="9" dur="500"/>
                                        <p:tgtEl>
                                          <p:spTgt spid="6"/>
                                        </p:tgtEl>
                                      </p:cBhvr>
                                    </p:animEffect>
                                    <p:set>
                                      <p:cBhvr>
                                        <p:cTn id="10" dur="1" fill="hold">
                                          <p:stCondLst>
                                            <p:cond delay="499"/>
                                          </p:stCondLst>
                                        </p:cTn>
                                        <p:tgtEl>
                                          <p:spTgt spid="6"/>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5" presetClass="exit" presetSubtype="10" fill="hold" grpId="0" nodeType="clickEffect">
                                  <p:stCondLst>
                                    <p:cond delay="0"/>
                                  </p:stCondLst>
                                  <p:childTnLst>
                                    <p:animEffect transition="out" filter="checkerboard(across)">
                                      <p:cBhvr>
                                        <p:cTn id="14" dur="500"/>
                                        <p:tgtEl>
                                          <p:spTgt spid="7"/>
                                        </p:tgtEl>
                                      </p:cBhvr>
                                    </p:animEffect>
                                    <p:set>
                                      <p:cBhvr>
                                        <p:cTn id="15" dur="1" fill="hold">
                                          <p:stCondLst>
                                            <p:cond delay="499"/>
                                          </p:stCondLst>
                                        </p:cTn>
                                        <p:tgtEl>
                                          <p:spTgt spid="7"/>
                                        </p:tgtEl>
                                        <p:attrNameLst>
                                          <p:attrName>style.visibility</p:attrName>
                                        </p:attrNameLst>
                                      </p:cBhvr>
                                      <p:to>
                                        <p:strVal val="hidden"/>
                                      </p:to>
                                    </p:set>
                                  </p:childTnLst>
                                </p:cTn>
                              </p:par>
                            </p:childTnLst>
                          </p:cTn>
                        </p:par>
                      </p:childTnLst>
                    </p:cTn>
                  </p:par>
                  <p:par>
                    <p:cTn id="16" fill="hold">
                      <p:stCondLst>
                        <p:cond delay="indefinite"/>
                      </p:stCondLst>
                      <p:childTnLst>
                        <p:par>
                          <p:cTn id="17" fill="hold">
                            <p:stCondLst>
                              <p:cond delay="0"/>
                            </p:stCondLst>
                            <p:childTnLst>
                              <p:par>
                                <p:cTn id="18" presetID="9" presetClass="exit" presetSubtype="0" fill="hold" grpId="0" nodeType="clickEffect">
                                  <p:stCondLst>
                                    <p:cond delay="0"/>
                                  </p:stCondLst>
                                  <p:childTnLst>
                                    <p:animEffect transition="out" filter="dissolve">
                                      <p:cBhvr>
                                        <p:cTn id="19" dur="500"/>
                                        <p:tgtEl>
                                          <p:spTgt spid="8"/>
                                        </p:tgtEl>
                                      </p:cBhvr>
                                    </p:animEffect>
                                    <p:set>
                                      <p:cBhvr>
                                        <p:cTn id="20" dur="1" fill="hold">
                                          <p:stCondLst>
                                            <p:cond delay="499"/>
                                          </p:stCondLst>
                                        </p:cTn>
                                        <p:tgtEl>
                                          <p:spTgt spid="8"/>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12" presetClass="exit" presetSubtype="4" fill="hold" grpId="0" nodeType="clickEffect">
                                  <p:stCondLst>
                                    <p:cond delay="0"/>
                                  </p:stCondLst>
                                  <p:childTnLst>
                                    <p:anim calcmode="lin" valueType="num">
                                      <p:cBhvr additive="base">
                                        <p:cTn id="24" dur="500"/>
                                        <p:tgtEl>
                                          <p:spTgt spid="10"/>
                                        </p:tgtEl>
                                        <p:attrNameLst>
                                          <p:attrName>ppt_y</p:attrName>
                                        </p:attrNameLst>
                                      </p:cBhvr>
                                      <p:tavLst>
                                        <p:tav tm="0">
                                          <p:val>
                                            <p:strVal val="#ppt_y"/>
                                          </p:val>
                                        </p:tav>
                                        <p:tav tm="100000">
                                          <p:val>
                                            <p:strVal val="#ppt_y+#ppt_h*1.125000"/>
                                          </p:val>
                                        </p:tav>
                                      </p:tavLst>
                                    </p:anim>
                                    <p:animEffect transition="out" filter="wipe(down)">
                                      <p:cBhvr>
                                        <p:cTn id="25" dur="500"/>
                                        <p:tgtEl>
                                          <p:spTgt spid="10"/>
                                        </p:tgtEl>
                                      </p:cBhvr>
                                    </p:animEffect>
                                    <p:set>
                                      <p:cBhvr>
                                        <p:cTn id="26" dur="1" fill="hold">
                                          <p:stCondLst>
                                            <p:cond delay="499"/>
                                          </p:stCondLst>
                                        </p:cTn>
                                        <p:tgtEl>
                                          <p:spTgt spid="10"/>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16" presetClass="exit" presetSubtype="21" fill="hold" grpId="0" nodeType="clickEffect">
                                  <p:stCondLst>
                                    <p:cond delay="0"/>
                                  </p:stCondLst>
                                  <p:childTnLst>
                                    <p:animEffect transition="out" filter="barn(inVertical)">
                                      <p:cBhvr>
                                        <p:cTn id="30" dur="500"/>
                                        <p:tgtEl>
                                          <p:spTgt spid="9"/>
                                        </p:tgtEl>
                                      </p:cBhvr>
                                    </p:animEffect>
                                    <p:set>
                                      <p:cBhvr>
                                        <p:cTn id="31" dur="1" fill="hold">
                                          <p:stCondLst>
                                            <p:cond delay="499"/>
                                          </p:stCondLst>
                                        </p:cTn>
                                        <p:tgtEl>
                                          <p:spTgt spid="9"/>
                                        </p:tgtEl>
                                        <p:attrNameLst>
                                          <p:attrName>style.visibility</p:attrName>
                                        </p:attrNameLst>
                                      </p:cBhvr>
                                      <p:to>
                                        <p:strVal val="hidden"/>
                                      </p:to>
                                    </p:set>
                                  </p:childTnLst>
                                </p:cTn>
                              </p:par>
                            </p:childTnLst>
                          </p:cTn>
                        </p:par>
                      </p:childTnLst>
                    </p:cTn>
                  </p:par>
                  <p:par>
                    <p:cTn id="32" fill="hold">
                      <p:stCondLst>
                        <p:cond delay="indefinite"/>
                      </p:stCondLst>
                      <p:childTnLst>
                        <p:par>
                          <p:cTn id="33" fill="hold">
                            <p:stCondLst>
                              <p:cond delay="0"/>
                            </p:stCondLst>
                            <p:childTnLst>
                              <p:par>
                                <p:cTn id="34" presetID="21" presetClass="exit" presetSubtype="1" fill="hold" grpId="0" nodeType="clickEffect">
                                  <p:stCondLst>
                                    <p:cond delay="0"/>
                                  </p:stCondLst>
                                  <p:childTnLst>
                                    <p:animEffect transition="out" filter="wheel(1)">
                                      <p:cBhvr>
                                        <p:cTn id="35" dur="2000"/>
                                        <p:tgtEl>
                                          <p:spTgt spid="5"/>
                                        </p:tgtEl>
                                      </p:cBhvr>
                                    </p:animEffect>
                                    <p:set>
                                      <p:cBhvr>
                                        <p:cTn id="36" dur="1" fill="hold">
                                          <p:stCondLst>
                                            <p:cond delay="1999"/>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884420"/>
          </a:xfrm>
        </p:spPr>
        <p:txBody>
          <a:bodyPr anchor="t">
            <a:normAutofit/>
          </a:bodyPr>
          <a:lstStyle/>
          <a:p>
            <a:pPr algn="ctr"/>
            <a:r>
              <a:rPr lang="en-US" sz="3600">
                <a:solidFill>
                  <a:srgbClr val="FF0000"/>
                </a:solidFill>
                <a:latin typeface="Arial" charset="0"/>
                <a:ea typeface="Arial" charset="0"/>
                <a:cs typeface="Arial" charset="0"/>
              </a:rPr>
              <a:t>Sources for employment related information </a:t>
            </a:r>
          </a:p>
        </p:txBody>
      </p:sp>
      <p:sp>
        <p:nvSpPr>
          <p:cNvPr id="3" name="Content Placeholder 2"/>
          <p:cNvSpPr>
            <a:spLocks noGrp="1"/>
          </p:cNvSpPr>
          <p:nvPr>
            <p:ph idx="1"/>
          </p:nvPr>
        </p:nvSpPr>
        <p:spPr>
          <a:xfrm>
            <a:off x="838200" y="884420"/>
            <a:ext cx="10515600" cy="5973579"/>
          </a:xfrm>
        </p:spPr>
        <p:txBody>
          <a:bodyPr>
            <a:noAutofit/>
          </a:bodyPr>
          <a:lstStyle/>
          <a:p>
            <a:pPr marL="0" indent="0">
              <a:spcBef>
                <a:spcPts val="600"/>
              </a:spcBef>
              <a:buNone/>
            </a:pPr>
            <a:r>
              <a:rPr lang="en-US" sz="2400" b="1" dirty="0">
                <a:solidFill>
                  <a:srgbClr val="FF0000"/>
                </a:solidFill>
                <a:latin typeface="Arial" charset="0"/>
                <a:ea typeface="Arial" charset="0"/>
                <a:cs typeface="Arial" charset="0"/>
              </a:rPr>
              <a:t>Citizen’s Advice Bureau </a:t>
            </a:r>
            <a:endParaRPr lang="en-US" sz="2400" dirty="0">
              <a:solidFill>
                <a:srgbClr val="FF0000"/>
              </a:solidFill>
              <a:latin typeface="Arial" charset="0"/>
              <a:ea typeface="Arial" charset="0"/>
              <a:cs typeface="Arial" charset="0"/>
            </a:endParaRPr>
          </a:p>
          <a:p>
            <a:pPr marL="0" indent="0">
              <a:spcBef>
                <a:spcPts val="600"/>
              </a:spcBef>
              <a:buNone/>
            </a:pPr>
            <a:r>
              <a:rPr lang="en-US" sz="2400" dirty="0">
                <a:latin typeface="Arial" charset="0"/>
                <a:ea typeface="Arial" charset="0"/>
                <a:cs typeface="Arial" charset="0"/>
              </a:rPr>
              <a:t>The various Citizen’s Advice Bureau situated around the country provide advice and pamphlets in relation to employment relationships. Most Citizen’s Advice Bureau are listed in the yellow pages. </a:t>
            </a:r>
          </a:p>
          <a:p>
            <a:pPr>
              <a:spcBef>
                <a:spcPts val="600"/>
              </a:spcBef>
            </a:pPr>
            <a:endParaRPr lang="en-US" sz="2400" dirty="0">
              <a:latin typeface="Arial" charset="0"/>
              <a:ea typeface="Arial" charset="0"/>
              <a:cs typeface="Arial" charset="0"/>
            </a:endParaRPr>
          </a:p>
          <a:p>
            <a:pPr marL="0" indent="0">
              <a:spcBef>
                <a:spcPts val="600"/>
              </a:spcBef>
              <a:buNone/>
            </a:pPr>
            <a:r>
              <a:rPr lang="en-US" sz="2400" b="1" dirty="0">
                <a:solidFill>
                  <a:srgbClr val="FF0000"/>
                </a:solidFill>
                <a:latin typeface="Arial" charset="0"/>
                <a:ea typeface="Arial" charset="0"/>
                <a:cs typeface="Arial" charset="0"/>
              </a:rPr>
              <a:t>Costs </a:t>
            </a:r>
            <a:endParaRPr lang="en-US" sz="2400" dirty="0">
              <a:solidFill>
                <a:srgbClr val="FF0000"/>
              </a:solidFill>
              <a:latin typeface="Arial" charset="0"/>
              <a:ea typeface="Arial" charset="0"/>
              <a:cs typeface="Arial" charset="0"/>
            </a:endParaRPr>
          </a:p>
          <a:p>
            <a:pPr>
              <a:spcBef>
                <a:spcPts val="600"/>
              </a:spcBef>
            </a:pPr>
            <a:r>
              <a:rPr lang="en-US" sz="2400" dirty="0">
                <a:latin typeface="Arial" charset="0"/>
                <a:ea typeface="Arial" charset="0"/>
                <a:cs typeface="Arial" charset="0"/>
              </a:rPr>
              <a:t>The advice and pamphlets are free. </a:t>
            </a:r>
          </a:p>
          <a:p>
            <a:pPr>
              <a:lnSpc>
                <a:spcPct val="120000"/>
              </a:lnSpc>
              <a:spcBef>
                <a:spcPts val="600"/>
              </a:spcBef>
            </a:pPr>
            <a:endParaRPr lang="en-US" sz="2400" dirty="0">
              <a:latin typeface="Arial" charset="0"/>
              <a:ea typeface="Arial" charset="0"/>
              <a:cs typeface="Arial" charset="0"/>
            </a:endParaRPr>
          </a:p>
          <a:p>
            <a:pPr>
              <a:lnSpc>
                <a:spcPct val="120000"/>
              </a:lnSpc>
              <a:spcBef>
                <a:spcPts val="600"/>
              </a:spcBef>
            </a:pPr>
            <a:endParaRPr lang="en-US" sz="2400" dirty="0">
              <a:latin typeface="Arial" charset="0"/>
              <a:ea typeface="Arial" charset="0"/>
              <a:cs typeface="Arial" charset="0"/>
            </a:endParaRPr>
          </a:p>
          <a:p>
            <a:pPr>
              <a:lnSpc>
                <a:spcPct val="120000"/>
              </a:lnSpc>
              <a:spcBef>
                <a:spcPts val="600"/>
              </a:spcBef>
            </a:pPr>
            <a:endParaRPr lang="en-US" sz="2400" dirty="0">
              <a:latin typeface="Arial" charset="0"/>
              <a:ea typeface="Arial" charset="0"/>
              <a:cs typeface="Arial" charset="0"/>
            </a:endParaRPr>
          </a:p>
          <a:p>
            <a:pPr marL="0" indent="0">
              <a:lnSpc>
                <a:spcPct val="120000"/>
              </a:lnSpc>
              <a:spcBef>
                <a:spcPts val="600"/>
              </a:spcBef>
              <a:buNone/>
            </a:pPr>
            <a:endParaRPr lang="en-US" sz="2400" dirty="0">
              <a:latin typeface="Arial" charset="0"/>
              <a:ea typeface="Arial" charset="0"/>
              <a:cs typeface="Arial" charset="0"/>
            </a:endParaRPr>
          </a:p>
          <a:p>
            <a:pPr marL="0" indent="0">
              <a:lnSpc>
                <a:spcPct val="120000"/>
              </a:lnSpc>
              <a:spcBef>
                <a:spcPts val="600"/>
              </a:spcBef>
              <a:buNone/>
            </a:pPr>
            <a:endParaRPr lang="en-US" sz="2400" dirty="0">
              <a:latin typeface="Arial" charset="0"/>
              <a:ea typeface="Arial" charset="0"/>
              <a:cs typeface="Arial" charset="0"/>
            </a:endParaRPr>
          </a:p>
        </p:txBody>
      </p:sp>
      <p:sp>
        <p:nvSpPr>
          <p:cNvPr id="4" name="Rectangle 3"/>
          <p:cNvSpPr/>
          <p:nvPr/>
        </p:nvSpPr>
        <p:spPr>
          <a:xfrm flipV="1">
            <a:off x="2567445" y="1297043"/>
            <a:ext cx="3284715" cy="412624"/>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flipV="1">
            <a:off x="838200" y="884419"/>
            <a:ext cx="5812762" cy="412624"/>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flipV="1">
            <a:off x="838200" y="2002038"/>
            <a:ext cx="2130911" cy="412624"/>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flipV="1">
            <a:off x="5289130" y="3156047"/>
            <a:ext cx="3080319" cy="412624"/>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flipV="1">
            <a:off x="10069158" y="1651757"/>
            <a:ext cx="1839604" cy="412624"/>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779128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xit" presetSubtype="10" fill="hold" grpId="0" nodeType="clickEffect">
                                  <p:stCondLst>
                                    <p:cond delay="0"/>
                                  </p:stCondLst>
                                  <p:childTnLst>
                                    <p:animEffect transition="out" filter="blinds(horizontal)">
                                      <p:cBhvr>
                                        <p:cTn id="6" dur="500"/>
                                        <p:tgtEl>
                                          <p:spTgt spid="5"/>
                                        </p:tgtEl>
                                      </p:cBhvr>
                                    </p:animEffect>
                                    <p:set>
                                      <p:cBhvr>
                                        <p:cTn id="7" dur="1" fill="hold">
                                          <p:stCondLst>
                                            <p:cond delay="499"/>
                                          </p:stCondLst>
                                        </p:cTn>
                                        <p:tgtEl>
                                          <p:spTgt spid="5"/>
                                        </p:tgtEl>
                                        <p:attrNameLst>
                                          <p:attrName>style.visibility</p:attrName>
                                        </p:attrNameLst>
                                      </p:cBhvr>
                                      <p:to>
                                        <p:strVal val="hidden"/>
                                      </p:to>
                                    </p:set>
                                  </p:childTnLst>
                                </p:cTn>
                              </p:par>
                              <p:par>
                                <p:cTn id="8" presetID="3" presetClass="exit" presetSubtype="10" fill="hold" grpId="0" nodeType="withEffect">
                                  <p:stCondLst>
                                    <p:cond delay="0"/>
                                  </p:stCondLst>
                                  <p:childTnLst>
                                    <p:animEffect transition="out" filter="blinds(horizontal)">
                                      <p:cBhvr>
                                        <p:cTn id="9" dur="500"/>
                                        <p:tgtEl>
                                          <p:spTgt spid="4"/>
                                        </p:tgtEl>
                                      </p:cBhvr>
                                    </p:animEffect>
                                    <p:set>
                                      <p:cBhvr>
                                        <p:cTn id="10" dur="1" fill="hold">
                                          <p:stCondLst>
                                            <p:cond delay="499"/>
                                          </p:stCondLst>
                                        </p:cTn>
                                        <p:tgtEl>
                                          <p:spTgt spid="4"/>
                                        </p:tgtEl>
                                        <p:attrNameLst>
                                          <p:attrName>style.visibility</p:attrName>
                                        </p:attrNameLst>
                                      </p:cBhvr>
                                      <p:to>
                                        <p:strVal val="hidden"/>
                                      </p:to>
                                    </p:set>
                                  </p:childTnLst>
                                </p:cTn>
                              </p:par>
                              <p:par>
                                <p:cTn id="11" presetID="3" presetClass="exit" presetSubtype="10" fill="hold" grpId="0" nodeType="withEffect">
                                  <p:stCondLst>
                                    <p:cond delay="0"/>
                                  </p:stCondLst>
                                  <p:childTnLst>
                                    <p:animEffect transition="out" filter="blinds(horizontal)">
                                      <p:cBhvr>
                                        <p:cTn id="12" dur="500"/>
                                        <p:tgtEl>
                                          <p:spTgt spid="8"/>
                                        </p:tgtEl>
                                      </p:cBhvr>
                                    </p:animEffect>
                                    <p:set>
                                      <p:cBhvr>
                                        <p:cTn id="13" dur="1" fill="hold">
                                          <p:stCondLst>
                                            <p:cond delay="499"/>
                                          </p:stCondLst>
                                        </p:cTn>
                                        <p:tgtEl>
                                          <p:spTgt spid="8"/>
                                        </p:tgtEl>
                                        <p:attrNameLst>
                                          <p:attrName>style.visibility</p:attrName>
                                        </p:attrNameLst>
                                      </p:cBhvr>
                                      <p:to>
                                        <p:strVal val="hidden"/>
                                      </p:to>
                                    </p:set>
                                  </p:childTnLst>
                                </p:cTn>
                              </p:par>
                              <p:par>
                                <p:cTn id="14" presetID="3" presetClass="exit" presetSubtype="10" fill="hold" grpId="0" nodeType="withEffect">
                                  <p:stCondLst>
                                    <p:cond delay="0"/>
                                  </p:stCondLst>
                                  <p:childTnLst>
                                    <p:animEffect transition="out" filter="blinds(horizontal)">
                                      <p:cBhvr>
                                        <p:cTn id="15" dur="500"/>
                                        <p:tgtEl>
                                          <p:spTgt spid="6"/>
                                        </p:tgtEl>
                                      </p:cBhvr>
                                    </p:animEffect>
                                    <p:set>
                                      <p:cBhvr>
                                        <p:cTn id="16" dur="1" fill="hold">
                                          <p:stCondLst>
                                            <p:cond delay="499"/>
                                          </p:stCondLst>
                                        </p:cTn>
                                        <p:tgtEl>
                                          <p:spTgt spid="6"/>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2" presetClass="exit" presetSubtype="4" fill="hold" grpId="0" nodeType="clickEffect">
                                  <p:stCondLst>
                                    <p:cond delay="0"/>
                                  </p:stCondLst>
                                  <p:childTnLst>
                                    <p:anim calcmode="lin" valueType="num">
                                      <p:cBhvr additive="base">
                                        <p:cTn id="20" dur="500"/>
                                        <p:tgtEl>
                                          <p:spTgt spid="7"/>
                                        </p:tgtEl>
                                        <p:attrNameLst>
                                          <p:attrName>ppt_x</p:attrName>
                                        </p:attrNameLst>
                                      </p:cBhvr>
                                      <p:tavLst>
                                        <p:tav tm="0">
                                          <p:val>
                                            <p:strVal val="ppt_x"/>
                                          </p:val>
                                        </p:tav>
                                        <p:tav tm="100000">
                                          <p:val>
                                            <p:strVal val="ppt_x"/>
                                          </p:val>
                                        </p:tav>
                                      </p:tavLst>
                                    </p:anim>
                                    <p:anim calcmode="lin" valueType="num">
                                      <p:cBhvr additive="base">
                                        <p:cTn id="21" dur="500"/>
                                        <p:tgtEl>
                                          <p:spTgt spid="7"/>
                                        </p:tgtEl>
                                        <p:attrNameLst>
                                          <p:attrName>ppt_y</p:attrName>
                                        </p:attrNameLst>
                                      </p:cBhvr>
                                      <p:tavLst>
                                        <p:tav tm="0">
                                          <p:val>
                                            <p:strVal val="ppt_y"/>
                                          </p:val>
                                        </p:tav>
                                        <p:tav tm="100000">
                                          <p:val>
                                            <p:strVal val="1+ppt_h/2"/>
                                          </p:val>
                                        </p:tav>
                                      </p:tavLst>
                                    </p:anim>
                                    <p:set>
                                      <p:cBhvr>
                                        <p:cTn id="22" dur="1" fill="hold">
                                          <p:stCondLst>
                                            <p:cond delay="4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884420"/>
          </a:xfrm>
        </p:spPr>
        <p:txBody>
          <a:bodyPr anchor="t">
            <a:normAutofit/>
          </a:bodyPr>
          <a:lstStyle/>
          <a:p>
            <a:pPr algn="ctr"/>
            <a:r>
              <a:rPr lang="en-US" sz="3600">
                <a:solidFill>
                  <a:srgbClr val="FF0000"/>
                </a:solidFill>
                <a:latin typeface="Arial" charset="0"/>
                <a:ea typeface="Arial" charset="0"/>
                <a:cs typeface="Arial" charset="0"/>
              </a:rPr>
              <a:t>Sources for employment related information </a:t>
            </a:r>
          </a:p>
        </p:txBody>
      </p:sp>
      <p:sp>
        <p:nvSpPr>
          <p:cNvPr id="3" name="Content Placeholder 2"/>
          <p:cNvSpPr>
            <a:spLocks noGrp="1"/>
          </p:cNvSpPr>
          <p:nvPr>
            <p:ph idx="1"/>
          </p:nvPr>
        </p:nvSpPr>
        <p:spPr>
          <a:xfrm>
            <a:off x="838200" y="884420"/>
            <a:ext cx="10515600" cy="5973579"/>
          </a:xfrm>
        </p:spPr>
        <p:txBody>
          <a:bodyPr>
            <a:noAutofit/>
          </a:bodyPr>
          <a:lstStyle/>
          <a:p>
            <a:pPr marL="0" indent="0">
              <a:spcBef>
                <a:spcPts val="600"/>
              </a:spcBef>
              <a:buNone/>
            </a:pPr>
            <a:r>
              <a:rPr lang="en-US" sz="2400" b="1" dirty="0">
                <a:solidFill>
                  <a:srgbClr val="FF0000"/>
                </a:solidFill>
                <a:latin typeface="Arial" charset="0"/>
                <a:ea typeface="Arial" charset="0"/>
                <a:cs typeface="Arial" charset="0"/>
              </a:rPr>
              <a:t>Lawyers </a:t>
            </a:r>
            <a:endParaRPr lang="en-US" sz="2400" dirty="0">
              <a:solidFill>
                <a:srgbClr val="FF0000"/>
              </a:solidFill>
              <a:latin typeface="Arial" charset="0"/>
              <a:ea typeface="Arial" charset="0"/>
              <a:cs typeface="Arial" charset="0"/>
            </a:endParaRPr>
          </a:p>
          <a:p>
            <a:pPr marL="0" indent="0">
              <a:spcBef>
                <a:spcPts val="600"/>
              </a:spcBef>
              <a:buNone/>
            </a:pPr>
            <a:r>
              <a:rPr lang="en-US" sz="2400" dirty="0">
                <a:latin typeface="Arial" charset="0"/>
                <a:ea typeface="Arial" charset="0"/>
                <a:cs typeface="Arial" charset="0"/>
              </a:rPr>
              <a:t>If you have an employment problem it is always best to find a lawyer who </a:t>
            </a:r>
            <a:r>
              <a:rPr lang="en-US" sz="2400" dirty="0" err="1">
                <a:latin typeface="Arial" charset="0"/>
                <a:ea typeface="Arial" charset="0"/>
                <a:cs typeface="Arial" charset="0"/>
              </a:rPr>
              <a:t>specialises</a:t>
            </a:r>
            <a:r>
              <a:rPr lang="en-US" sz="2400" dirty="0">
                <a:latin typeface="Arial" charset="0"/>
                <a:ea typeface="Arial" charset="0"/>
                <a:cs typeface="Arial" charset="0"/>
              </a:rPr>
              <a:t> in employment matters. They will be able to give you the advice you need without having to waste too much time researching employment issues. </a:t>
            </a:r>
          </a:p>
          <a:p>
            <a:pPr marL="0" indent="0">
              <a:spcBef>
                <a:spcPts val="600"/>
              </a:spcBef>
              <a:buNone/>
            </a:pPr>
            <a:r>
              <a:rPr lang="en-US" sz="2400" dirty="0">
                <a:latin typeface="Arial" charset="0"/>
                <a:ea typeface="Arial" charset="0"/>
                <a:cs typeface="Arial" charset="0"/>
              </a:rPr>
              <a:t>Such lawyers are able to: </a:t>
            </a:r>
          </a:p>
          <a:p>
            <a:pPr>
              <a:spcBef>
                <a:spcPts val="600"/>
              </a:spcBef>
            </a:pPr>
            <a:r>
              <a:rPr lang="en-US" sz="2400" dirty="0">
                <a:latin typeface="Arial" charset="0"/>
                <a:ea typeface="Arial" charset="0"/>
                <a:cs typeface="Arial" charset="0"/>
              </a:rPr>
              <a:t>Write up an employment agreement </a:t>
            </a:r>
          </a:p>
          <a:p>
            <a:pPr>
              <a:spcBef>
                <a:spcPts val="600"/>
              </a:spcBef>
            </a:pPr>
            <a:r>
              <a:rPr lang="en-US" sz="2400" dirty="0">
                <a:latin typeface="Arial" charset="0"/>
                <a:ea typeface="Arial" charset="0"/>
                <a:cs typeface="Arial" charset="0"/>
              </a:rPr>
              <a:t>Represent you in a personal grievance procedure </a:t>
            </a:r>
          </a:p>
          <a:p>
            <a:pPr>
              <a:spcBef>
                <a:spcPts val="600"/>
              </a:spcBef>
            </a:pPr>
            <a:r>
              <a:rPr lang="en-US" sz="2400" dirty="0">
                <a:latin typeface="Arial" charset="0"/>
                <a:ea typeface="Arial" charset="0"/>
                <a:cs typeface="Arial" charset="0"/>
              </a:rPr>
              <a:t>Check through your employment agreement </a:t>
            </a:r>
          </a:p>
          <a:p>
            <a:pPr>
              <a:spcBef>
                <a:spcPts val="600"/>
              </a:spcBef>
            </a:pPr>
            <a:r>
              <a:rPr lang="en-US" sz="2400" dirty="0">
                <a:latin typeface="Arial" charset="0"/>
                <a:ea typeface="Arial" charset="0"/>
                <a:cs typeface="Arial" charset="0"/>
              </a:rPr>
              <a:t>Give you advise on how to deal with problems you have in the employment relationship. </a:t>
            </a:r>
          </a:p>
          <a:p>
            <a:pPr>
              <a:spcBef>
                <a:spcPts val="600"/>
              </a:spcBef>
            </a:pPr>
            <a:endParaRPr lang="en-US" sz="2400" dirty="0">
              <a:latin typeface="Arial" charset="0"/>
              <a:ea typeface="Arial" charset="0"/>
              <a:cs typeface="Arial" charset="0"/>
            </a:endParaRPr>
          </a:p>
          <a:p>
            <a:pPr marL="0" indent="0">
              <a:spcBef>
                <a:spcPts val="600"/>
              </a:spcBef>
              <a:buNone/>
            </a:pPr>
            <a:r>
              <a:rPr lang="en-US" sz="2400" b="1" dirty="0">
                <a:solidFill>
                  <a:srgbClr val="FF0000"/>
                </a:solidFill>
                <a:latin typeface="Arial" charset="0"/>
                <a:ea typeface="Arial" charset="0"/>
                <a:cs typeface="Arial" charset="0"/>
              </a:rPr>
              <a:t>Costs </a:t>
            </a:r>
            <a:endParaRPr lang="en-US" sz="2400" dirty="0">
              <a:solidFill>
                <a:srgbClr val="FF0000"/>
              </a:solidFill>
              <a:latin typeface="Arial" charset="0"/>
              <a:ea typeface="Arial" charset="0"/>
              <a:cs typeface="Arial" charset="0"/>
            </a:endParaRPr>
          </a:p>
          <a:p>
            <a:pPr>
              <a:spcBef>
                <a:spcPts val="600"/>
              </a:spcBef>
            </a:pPr>
            <a:r>
              <a:rPr lang="en-US" sz="2400" dirty="0">
                <a:latin typeface="Arial" charset="0"/>
                <a:ea typeface="Arial" charset="0"/>
                <a:cs typeface="Arial" charset="0"/>
              </a:rPr>
              <a:t>Lawyers’ fees vary, and you would need to contact a lawyer to discuss with them what their costs would be  </a:t>
            </a:r>
          </a:p>
          <a:p>
            <a:pPr>
              <a:lnSpc>
                <a:spcPct val="120000"/>
              </a:lnSpc>
              <a:spcBef>
                <a:spcPts val="600"/>
              </a:spcBef>
            </a:pPr>
            <a:endParaRPr lang="en-US" sz="2400" dirty="0">
              <a:latin typeface="Arial" charset="0"/>
              <a:ea typeface="Arial" charset="0"/>
              <a:cs typeface="Arial" charset="0"/>
            </a:endParaRPr>
          </a:p>
          <a:p>
            <a:pPr>
              <a:lnSpc>
                <a:spcPct val="120000"/>
              </a:lnSpc>
              <a:spcBef>
                <a:spcPts val="600"/>
              </a:spcBef>
            </a:pPr>
            <a:endParaRPr lang="en-US" sz="2400" dirty="0">
              <a:latin typeface="Arial" charset="0"/>
              <a:ea typeface="Arial" charset="0"/>
              <a:cs typeface="Arial" charset="0"/>
            </a:endParaRPr>
          </a:p>
          <a:p>
            <a:pPr>
              <a:lnSpc>
                <a:spcPct val="120000"/>
              </a:lnSpc>
              <a:spcBef>
                <a:spcPts val="600"/>
              </a:spcBef>
            </a:pPr>
            <a:endParaRPr lang="en-US" sz="2400" dirty="0">
              <a:latin typeface="Arial" charset="0"/>
              <a:ea typeface="Arial" charset="0"/>
              <a:cs typeface="Arial" charset="0"/>
            </a:endParaRPr>
          </a:p>
          <a:p>
            <a:pPr marL="0" indent="0">
              <a:lnSpc>
                <a:spcPct val="120000"/>
              </a:lnSpc>
              <a:spcBef>
                <a:spcPts val="600"/>
              </a:spcBef>
              <a:buNone/>
            </a:pPr>
            <a:endParaRPr lang="en-US" sz="2400" dirty="0">
              <a:latin typeface="Arial" charset="0"/>
              <a:ea typeface="Arial" charset="0"/>
              <a:cs typeface="Arial" charset="0"/>
            </a:endParaRPr>
          </a:p>
          <a:p>
            <a:pPr marL="0" indent="0">
              <a:lnSpc>
                <a:spcPct val="120000"/>
              </a:lnSpc>
              <a:spcBef>
                <a:spcPts val="600"/>
              </a:spcBef>
              <a:buNone/>
            </a:pPr>
            <a:endParaRPr lang="en-US" sz="2400" dirty="0">
              <a:latin typeface="Arial" charset="0"/>
              <a:ea typeface="Arial" charset="0"/>
              <a:cs typeface="Arial" charset="0"/>
            </a:endParaRPr>
          </a:p>
        </p:txBody>
      </p:sp>
      <p:sp>
        <p:nvSpPr>
          <p:cNvPr id="4" name="Rectangle 3"/>
          <p:cNvSpPr/>
          <p:nvPr/>
        </p:nvSpPr>
        <p:spPr>
          <a:xfrm flipV="1">
            <a:off x="869553" y="884420"/>
            <a:ext cx="5812762" cy="412624"/>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flipV="1">
            <a:off x="9197788" y="1297043"/>
            <a:ext cx="1000462" cy="412624"/>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flipV="1">
            <a:off x="1717590" y="2682711"/>
            <a:ext cx="1100914" cy="412624"/>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flipV="1">
            <a:off x="1115162" y="5877732"/>
            <a:ext cx="2660772" cy="412624"/>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flipV="1">
            <a:off x="3885257" y="3871209"/>
            <a:ext cx="3645096" cy="412624"/>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98693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xit" presetSubtype="10" fill="hold" grpId="0" nodeType="clickEffect">
                                  <p:stCondLst>
                                    <p:cond delay="0"/>
                                  </p:stCondLst>
                                  <p:childTnLst>
                                    <p:animEffect transition="out" filter="blinds(horizontal)">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par>
                                <p:cTn id="8" presetID="3" presetClass="exit" presetSubtype="10" fill="hold" grpId="0" nodeType="withEffect">
                                  <p:stCondLst>
                                    <p:cond delay="0"/>
                                  </p:stCondLst>
                                  <p:childTnLst>
                                    <p:animEffect transition="out" filter="blinds(horizontal)">
                                      <p:cBhvr>
                                        <p:cTn id="9" dur="500"/>
                                        <p:tgtEl>
                                          <p:spTgt spid="5"/>
                                        </p:tgtEl>
                                      </p:cBhvr>
                                    </p:animEffect>
                                    <p:set>
                                      <p:cBhvr>
                                        <p:cTn id="10" dur="1" fill="hold">
                                          <p:stCondLst>
                                            <p:cond delay="499"/>
                                          </p:stCondLst>
                                        </p:cTn>
                                        <p:tgtEl>
                                          <p:spTgt spid="5"/>
                                        </p:tgtEl>
                                        <p:attrNameLst>
                                          <p:attrName>style.visibility</p:attrName>
                                        </p:attrNameLst>
                                      </p:cBhvr>
                                      <p:to>
                                        <p:strVal val="hidden"/>
                                      </p:to>
                                    </p:set>
                                  </p:childTnLst>
                                </p:cTn>
                              </p:par>
                              <p:par>
                                <p:cTn id="11" presetID="3" presetClass="exit" presetSubtype="10" fill="hold" grpId="0" nodeType="withEffect">
                                  <p:stCondLst>
                                    <p:cond delay="0"/>
                                  </p:stCondLst>
                                  <p:childTnLst>
                                    <p:animEffect transition="out" filter="blinds(horizontal)">
                                      <p:cBhvr>
                                        <p:cTn id="12" dur="500"/>
                                        <p:tgtEl>
                                          <p:spTgt spid="6"/>
                                        </p:tgtEl>
                                      </p:cBhvr>
                                    </p:animEffect>
                                    <p:set>
                                      <p:cBhvr>
                                        <p:cTn id="13" dur="1" fill="hold">
                                          <p:stCondLst>
                                            <p:cond delay="499"/>
                                          </p:stCondLst>
                                        </p:cTn>
                                        <p:tgtEl>
                                          <p:spTgt spid="6"/>
                                        </p:tgtEl>
                                        <p:attrNameLst>
                                          <p:attrName>style.visibility</p:attrName>
                                        </p:attrNameLst>
                                      </p:cBhvr>
                                      <p:to>
                                        <p:strVal val="hidden"/>
                                      </p:to>
                                    </p:set>
                                  </p:childTnLst>
                                </p:cTn>
                              </p:par>
                            </p:childTnLst>
                          </p:cTn>
                        </p:par>
                      </p:childTnLst>
                    </p:cTn>
                  </p:par>
                  <p:par>
                    <p:cTn id="14" fill="hold">
                      <p:stCondLst>
                        <p:cond delay="indefinite"/>
                      </p:stCondLst>
                      <p:childTnLst>
                        <p:par>
                          <p:cTn id="15" fill="hold">
                            <p:stCondLst>
                              <p:cond delay="0"/>
                            </p:stCondLst>
                            <p:childTnLst>
                              <p:par>
                                <p:cTn id="16" presetID="5" presetClass="exit" presetSubtype="10" fill="hold" grpId="0" nodeType="clickEffect">
                                  <p:stCondLst>
                                    <p:cond delay="0"/>
                                  </p:stCondLst>
                                  <p:childTnLst>
                                    <p:animEffect transition="out" filter="checkerboard(across)">
                                      <p:cBhvr>
                                        <p:cTn id="17" dur="500"/>
                                        <p:tgtEl>
                                          <p:spTgt spid="8"/>
                                        </p:tgtEl>
                                      </p:cBhvr>
                                    </p:animEffect>
                                    <p:set>
                                      <p:cBhvr>
                                        <p:cTn id="18" dur="1" fill="hold">
                                          <p:stCondLst>
                                            <p:cond delay="499"/>
                                          </p:stCondLst>
                                        </p:cTn>
                                        <p:tgtEl>
                                          <p:spTgt spid="8"/>
                                        </p:tgtEl>
                                        <p:attrNameLst>
                                          <p:attrName>style.visibility</p:attrName>
                                        </p:attrNameLst>
                                      </p:cBhvr>
                                      <p:to>
                                        <p:strVal val="hidden"/>
                                      </p:to>
                                    </p:set>
                                  </p:childTnLst>
                                </p:cTn>
                              </p:par>
                            </p:childTnLst>
                          </p:cTn>
                        </p:par>
                      </p:childTnLst>
                    </p:cTn>
                  </p:par>
                  <p:par>
                    <p:cTn id="19" fill="hold">
                      <p:stCondLst>
                        <p:cond delay="indefinite"/>
                      </p:stCondLst>
                      <p:childTnLst>
                        <p:par>
                          <p:cTn id="20" fill="hold">
                            <p:stCondLst>
                              <p:cond delay="0"/>
                            </p:stCondLst>
                            <p:childTnLst>
                              <p:par>
                                <p:cTn id="21" presetID="2" presetClass="exit" presetSubtype="4" fill="hold" grpId="0" nodeType="clickEffect">
                                  <p:stCondLst>
                                    <p:cond delay="0"/>
                                  </p:stCondLst>
                                  <p:childTnLst>
                                    <p:anim calcmode="lin" valueType="num">
                                      <p:cBhvr additive="base">
                                        <p:cTn id="22" dur="500"/>
                                        <p:tgtEl>
                                          <p:spTgt spid="7"/>
                                        </p:tgtEl>
                                        <p:attrNameLst>
                                          <p:attrName>ppt_x</p:attrName>
                                        </p:attrNameLst>
                                      </p:cBhvr>
                                      <p:tavLst>
                                        <p:tav tm="0">
                                          <p:val>
                                            <p:strVal val="ppt_x"/>
                                          </p:val>
                                        </p:tav>
                                        <p:tav tm="100000">
                                          <p:val>
                                            <p:strVal val="ppt_x"/>
                                          </p:val>
                                        </p:tav>
                                      </p:tavLst>
                                    </p:anim>
                                    <p:anim calcmode="lin" valueType="num">
                                      <p:cBhvr additive="base">
                                        <p:cTn id="23" dur="500"/>
                                        <p:tgtEl>
                                          <p:spTgt spid="7"/>
                                        </p:tgtEl>
                                        <p:attrNameLst>
                                          <p:attrName>ppt_y</p:attrName>
                                        </p:attrNameLst>
                                      </p:cBhvr>
                                      <p:tavLst>
                                        <p:tav tm="0">
                                          <p:val>
                                            <p:strVal val="ppt_y"/>
                                          </p:val>
                                        </p:tav>
                                        <p:tav tm="100000">
                                          <p:val>
                                            <p:strVal val="1+ppt_h/2"/>
                                          </p:val>
                                        </p:tav>
                                      </p:tavLst>
                                    </p:anim>
                                    <p:set>
                                      <p:cBhvr>
                                        <p:cTn id="24" dur="1" fill="hold">
                                          <p:stCondLst>
                                            <p:cond delay="4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8594789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93229" y="1006096"/>
            <a:ext cx="10515600" cy="4795098"/>
          </a:xfrm>
        </p:spPr>
        <p:txBody>
          <a:bodyPr/>
          <a:lstStyle/>
          <a:p>
            <a:r>
              <a:rPr lang="en-US" dirty="0"/>
              <a:t>The Employment Relations Act 2000 governs relationships between employers, employees, unions and other employment representatives and advocates. </a:t>
            </a:r>
          </a:p>
          <a:p>
            <a:r>
              <a:rPr lang="en-US" dirty="0"/>
              <a:t>The main aim of the Act is to assist these parties to build productive employment relationships. </a:t>
            </a:r>
          </a:p>
          <a:p>
            <a:r>
              <a:rPr lang="en-US" dirty="0"/>
              <a:t>The Employment Relations Act </a:t>
            </a:r>
            <a:r>
              <a:rPr lang="en-US" dirty="0" err="1"/>
              <a:t>recognises</a:t>
            </a:r>
            <a:r>
              <a:rPr lang="en-US" dirty="0"/>
              <a:t> that employment relationships are human relationships, not just contractual or economic arrangements and should be based on:</a:t>
            </a:r>
          </a:p>
          <a:p>
            <a:pPr lvl="1"/>
            <a:r>
              <a:rPr lang="en-US" sz="2800" dirty="0"/>
              <a:t> mutual trust, </a:t>
            </a:r>
          </a:p>
          <a:p>
            <a:pPr lvl="1"/>
            <a:r>
              <a:rPr lang="en-US" sz="2800" dirty="0"/>
              <a:t>confidence, and </a:t>
            </a:r>
          </a:p>
          <a:p>
            <a:pPr lvl="1"/>
            <a:r>
              <a:rPr lang="en-US" sz="2800" dirty="0"/>
              <a:t>fair dealing. </a:t>
            </a:r>
            <a:endParaRPr lang="en-US" dirty="0">
              <a:latin typeface="Arial" charset="0"/>
              <a:ea typeface="Arial" charset="0"/>
              <a:cs typeface="Arial" charset="0"/>
            </a:endParaRPr>
          </a:p>
        </p:txBody>
      </p:sp>
      <p:sp>
        <p:nvSpPr>
          <p:cNvPr id="4" name="TextBox 3"/>
          <p:cNvSpPr txBox="1"/>
          <p:nvPr/>
        </p:nvSpPr>
        <p:spPr>
          <a:xfrm>
            <a:off x="0" y="0"/>
            <a:ext cx="12192000" cy="646331"/>
          </a:xfrm>
          <a:prstGeom prst="rect">
            <a:avLst/>
          </a:prstGeom>
          <a:noFill/>
        </p:spPr>
        <p:txBody>
          <a:bodyPr wrap="square" rtlCol="0">
            <a:spAutoFit/>
          </a:bodyPr>
          <a:lstStyle/>
          <a:p>
            <a:pPr algn="ctr"/>
            <a:r>
              <a:rPr lang="en-US" sz="3600" dirty="0">
                <a:solidFill>
                  <a:srgbClr val="FF0000"/>
                </a:solidFill>
                <a:latin typeface="Arial" charset="0"/>
                <a:ea typeface="Arial" charset="0"/>
                <a:cs typeface="Arial" charset="0"/>
              </a:rPr>
              <a:t>Employment Relations Act 2000</a:t>
            </a:r>
          </a:p>
        </p:txBody>
      </p:sp>
      <p:sp>
        <p:nvSpPr>
          <p:cNvPr id="5" name="Rectangle 4"/>
          <p:cNvSpPr/>
          <p:nvPr/>
        </p:nvSpPr>
        <p:spPr>
          <a:xfrm>
            <a:off x="1573967" y="4407108"/>
            <a:ext cx="2473377" cy="449705"/>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1573966" y="4879298"/>
            <a:ext cx="2473377" cy="449705"/>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1573966" y="5351489"/>
            <a:ext cx="2473377" cy="449705"/>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714988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xit" presetSubtype="0" fill="hold" grpId="0" nodeType="clickEffect">
                                  <p:stCondLst>
                                    <p:cond delay="0"/>
                                  </p:stCondLst>
                                  <p:childTnLst>
                                    <p:animEffect transition="out" filter="dissolve">
                                      <p:cBhvr>
                                        <p:cTn id="6" dur="500"/>
                                        <p:tgtEl>
                                          <p:spTgt spid="5"/>
                                        </p:tgtEl>
                                      </p:cBhvr>
                                    </p:animEffect>
                                    <p:set>
                                      <p:cBhvr>
                                        <p:cTn id="7" dur="1" fill="hold">
                                          <p:stCondLst>
                                            <p:cond delay="499"/>
                                          </p:stCondLst>
                                        </p:cTn>
                                        <p:tgtEl>
                                          <p:spTgt spid="5"/>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9" presetClass="exit" presetSubtype="0" fill="hold" grpId="0" nodeType="clickEffect">
                                  <p:stCondLst>
                                    <p:cond delay="0"/>
                                  </p:stCondLst>
                                  <p:childTnLst>
                                    <p:animEffect transition="out" filter="dissolve">
                                      <p:cBhvr>
                                        <p:cTn id="11" dur="500"/>
                                        <p:tgtEl>
                                          <p:spTgt spid="6"/>
                                        </p:tgtEl>
                                      </p:cBhvr>
                                    </p:animEffect>
                                    <p:set>
                                      <p:cBhvr>
                                        <p:cTn id="12" dur="1" fill="hold">
                                          <p:stCondLst>
                                            <p:cond delay="499"/>
                                          </p:stCondLst>
                                        </p:cTn>
                                        <p:tgtEl>
                                          <p:spTgt spid="6"/>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9" presetClass="exit" presetSubtype="0" fill="hold" grpId="0" nodeType="clickEffect">
                                  <p:stCondLst>
                                    <p:cond delay="0"/>
                                  </p:stCondLst>
                                  <p:childTnLst>
                                    <p:animEffect transition="out" filter="dissolve">
                                      <p:cBhvr>
                                        <p:cTn id="16" dur="500"/>
                                        <p:tgtEl>
                                          <p:spTgt spid="7"/>
                                        </p:tgtEl>
                                      </p:cBhvr>
                                    </p:animEffect>
                                    <p:set>
                                      <p:cBhvr>
                                        <p:cTn id="17" dur="1" fill="hold">
                                          <p:stCondLst>
                                            <p:cond delay="4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944380"/>
          </a:xfrm>
        </p:spPr>
        <p:txBody>
          <a:bodyPr>
            <a:normAutofit/>
          </a:bodyPr>
          <a:lstStyle/>
          <a:p>
            <a:pPr algn="ctr"/>
            <a:r>
              <a:rPr lang="en-US" sz="3600" dirty="0">
                <a:solidFill>
                  <a:srgbClr val="FF0000"/>
                </a:solidFill>
                <a:latin typeface="Arial" charset="0"/>
                <a:ea typeface="Arial" charset="0"/>
                <a:cs typeface="Arial" charset="0"/>
              </a:rPr>
              <a:t>Who is an employee?</a:t>
            </a:r>
          </a:p>
        </p:txBody>
      </p:sp>
      <p:sp>
        <p:nvSpPr>
          <p:cNvPr id="3" name="Content Placeholder 2"/>
          <p:cNvSpPr>
            <a:spLocks noGrp="1"/>
          </p:cNvSpPr>
          <p:nvPr>
            <p:ph idx="1"/>
          </p:nvPr>
        </p:nvSpPr>
        <p:spPr>
          <a:xfrm>
            <a:off x="838200" y="1325563"/>
            <a:ext cx="10515600" cy="4227227"/>
          </a:xfrm>
        </p:spPr>
        <p:txBody>
          <a:bodyPr/>
          <a:lstStyle/>
          <a:p>
            <a:r>
              <a:rPr lang="en-US" dirty="0">
                <a:latin typeface="Arial" charset="0"/>
                <a:ea typeface="Arial" charset="0"/>
                <a:cs typeface="Arial" charset="0"/>
              </a:rPr>
              <a:t>Under the Employment Relations Act, an employee is defined as someone who is already working for an employer, or a person who is intending to work – in other words, the person has been offered a job and has accepted that offer. It also includes: </a:t>
            </a:r>
          </a:p>
          <a:p>
            <a:pPr lvl="1"/>
            <a:r>
              <a:rPr lang="en-US" sz="2800" dirty="0">
                <a:latin typeface="Arial" charset="0"/>
                <a:ea typeface="Arial" charset="0"/>
                <a:cs typeface="Arial" charset="0"/>
              </a:rPr>
              <a:t>People who work from home </a:t>
            </a:r>
          </a:p>
          <a:p>
            <a:pPr lvl="1"/>
            <a:r>
              <a:rPr lang="en-US" sz="2800" dirty="0">
                <a:latin typeface="Arial" charset="0"/>
                <a:ea typeface="Arial" charset="0"/>
                <a:cs typeface="Arial" charset="0"/>
              </a:rPr>
              <a:t>Fixed-term and seasonal employees </a:t>
            </a:r>
          </a:p>
          <a:p>
            <a:pPr lvl="1"/>
            <a:r>
              <a:rPr lang="en-US" sz="2800" dirty="0">
                <a:latin typeface="Arial" charset="0"/>
                <a:ea typeface="Arial" charset="0"/>
                <a:cs typeface="Arial" charset="0"/>
              </a:rPr>
              <a:t>Casual and part-time employees. </a:t>
            </a:r>
          </a:p>
          <a:p>
            <a:pPr lvl="1"/>
            <a:r>
              <a:rPr lang="en-US" sz="2800" dirty="0">
                <a:latin typeface="Arial" charset="0"/>
                <a:ea typeface="Arial" charset="0"/>
                <a:cs typeface="Arial" charset="0"/>
              </a:rPr>
              <a:t>Probationary and trial employees. </a:t>
            </a:r>
          </a:p>
          <a:p>
            <a:endParaRPr lang="en-US" dirty="0">
              <a:latin typeface="Arial" charset="0"/>
              <a:ea typeface="Arial" charset="0"/>
              <a:cs typeface="Arial" charset="0"/>
            </a:endParaRPr>
          </a:p>
        </p:txBody>
      </p:sp>
      <p:sp>
        <p:nvSpPr>
          <p:cNvPr id="4" name="Rectangle 3"/>
          <p:cNvSpPr/>
          <p:nvPr/>
        </p:nvSpPr>
        <p:spPr>
          <a:xfrm flipV="1">
            <a:off x="3523083" y="3272588"/>
            <a:ext cx="3407106" cy="412624"/>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flipV="1">
            <a:off x="1620772" y="3801506"/>
            <a:ext cx="5812762" cy="412624"/>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flipV="1">
            <a:off x="1631530" y="4250903"/>
            <a:ext cx="5812762" cy="412624"/>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flipV="1">
            <a:off x="1620772" y="4695796"/>
            <a:ext cx="5812762" cy="412624"/>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778868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xit" presetSubtype="10" fill="hold" grpId="0" nodeType="clickEffect">
                                  <p:stCondLst>
                                    <p:cond delay="0"/>
                                  </p:stCondLst>
                                  <p:childTnLst>
                                    <p:animEffect transition="out" filter="checkerboard(across)">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hidden"/>
                                      </p:to>
                                    </p:set>
                                  </p:childTnLst>
                                </p:cTn>
                              </p:par>
                            </p:childTnLst>
                          </p:cTn>
                        </p:par>
                      </p:childTnLst>
                    </p:cTn>
                  </p:par>
                  <p:par>
                    <p:cTn id="12" fill="hold">
                      <p:stCondLst>
                        <p:cond delay="indefinite"/>
                      </p:stCondLst>
                      <p:childTnLst>
                        <p:par>
                          <p:cTn id="13" fill="hold">
                            <p:stCondLst>
                              <p:cond delay="0"/>
                            </p:stCondLst>
                            <p:childTnLst>
                              <p:par>
                                <p:cTn id="14" presetID="9" presetClass="exit" presetSubtype="0" fill="hold" grpId="0" nodeType="clickEffect">
                                  <p:stCondLst>
                                    <p:cond delay="0"/>
                                  </p:stCondLst>
                                  <p:childTnLst>
                                    <p:animEffect transition="out" filter="dissolve">
                                      <p:cBhvr>
                                        <p:cTn id="15" dur="500"/>
                                        <p:tgtEl>
                                          <p:spTgt spid="6"/>
                                        </p:tgtEl>
                                      </p:cBhvr>
                                    </p:animEffect>
                                    <p:set>
                                      <p:cBhvr>
                                        <p:cTn id="16" dur="1" fill="hold">
                                          <p:stCondLst>
                                            <p:cond delay="499"/>
                                          </p:stCondLst>
                                        </p:cTn>
                                        <p:tgtEl>
                                          <p:spTgt spid="6"/>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2" presetClass="exit" presetSubtype="4" fill="hold" grpId="0" nodeType="clickEffect">
                                  <p:stCondLst>
                                    <p:cond delay="0"/>
                                  </p:stCondLst>
                                  <p:childTnLst>
                                    <p:anim calcmode="lin" valueType="num">
                                      <p:cBhvr additive="base">
                                        <p:cTn id="20" dur="500"/>
                                        <p:tgtEl>
                                          <p:spTgt spid="7"/>
                                        </p:tgtEl>
                                        <p:attrNameLst>
                                          <p:attrName>ppt_x</p:attrName>
                                        </p:attrNameLst>
                                      </p:cBhvr>
                                      <p:tavLst>
                                        <p:tav tm="0">
                                          <p:val>
                                            <p:strVal val="ppt_x"/>
                                          </p:val>
                                        </p:tav>
                                        <p:tav tm="100000">
                                          <p:val>
                                            <p:strVal val="ppt_x"/>
                                          </p:val>
                                        </p:tav>
                                      </p:tavLst>
                                    </p:anim>
                                    <p:anim calcmode="lin" valueType="num">
                                      <p:cBhvr additive="base">
                                        <p:cTn id="21" dur="500"/>
                                        <p:tgtEl>
                                          <p:spTgt spid="7"/>
                                        </p:tgtEl>
                                        <p:attrNameLst>
                                          <p:attrName>ppt_y</p:attrName>
                                        </p:attrNameLst>
                                      </p:cBhvr>
                                      <p:tavLst>
                                        <p:tav tm="0">
                                          <p:val>
                                            <p:strVal val="ppt_y"/>
                                          </p:val>
                                        </p:tav>
                                        <p:tav tm="100000">
                                          <p:val>
                                            <p:strVal val="1+ppt_h/2"/>
                                          </p:val>
                                        </p:tav>
                                      </p:tavLst>
                                    </p:anim>
                                    <p:set>
                                      <p:cBhvr>
                                        <p:cTn id="22" dur="1" fill="hold">
                                          <p:stCondLst>
                                            <p:cond delay="4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normAutofit/>
          </a:bodyPr>
          <a:lstStyle/>
          <a:p>
            <a:pPr algn="ctr"/>
            <a:r>
              <a:rPr lang="en-US" sz="3600" dirty="0">
                <a:solidFill>
                  <a:srgbClr val="FF0000"/>
                </a:solidFill>
                <a:latin typeface="Arial" charset="0"/>
                <a:ea typeface="Arial" charset="0"/>
                <a:cs typeface="Arial" charset="0"/>
              </a:rPr>
              <a:t>Who is not an employee? </a:t>
            </a:r>
            <a:br>
              <a:rPr lang="en-US" sz="3600" dirty="0">
                <a:solidFill>
                  <a:srgbClr val="FF0000"/>
                </a:solidFill>
                <a:latin typeface="Arial" charset="0"/>
                <a:ea typeface="Arial" charset="0"/>
                <a:cs typeface="Arial" charset="0"/>
              </a:rPr>
            </a:br>
            <a:endParaRPr lang="en-US" sz="3600" dirty="0">
              <a:solidFill>
                <a:srgbClr val="FF0000"/>
              </a:solidFill>
              <a:latin typeface="Arial" charset="0"/>
              <a:ea typeface="Arial" charset="0"/>
              <a:cs typeface="Arial" charset="0"/>
            </a:endParaRPr>
          </a:p>
        </p:txBody>
      </p:sp>
      <p:sp>
        <p:nvSpPr>
          <p:cNvPr id="3" name="Content Placeholder 2"/>
          <p:cNvSpPr>
            <a:spLocks noGrp="1"/>
          </p:cNvSpPr>
          <p:nvPr>
            <p:ph idx="1"/>
          </p:nvPr>
        </p:nvSpPr>
        <p:spPr>
          <a:xfrm>
            <a:off x="838200" y="699190"/>
            <a:ext cx="10515600" cy="2811722"/>
          </a:xfrm>
        </p:spPr>
        <p:txBody>
          <a:bodyPr/>
          <a:lstStyle/>
          <a:p>
            <a:r>
              <a:rPr lang="en-US" dirty="0">
                <a:latin typeface="Arial" charset="0"/>
                <a:ea typeface="Arial" charset="0"/>
                <a:cs typeface="Arial" charset="0"/>
              </a:rPr>
              <a:t>Some people in the work force, however, are not considered employees under this Act. They are: </a:t>
            </a:r>
          </a:p>
          <a:p>
            <a:pPr lvl="1"/>
            <a:r>
              <a:rPr lang="en-US" sz="2800" dirty="0">
                <a:latin typeface="Arial" charset="0"/>
                <a:ea typeface="Arial" charset="0"/>
                <a:cs typeface="Arial" charset="0"/>
              </a:rPr>
              <a:t>Self-employed or independent contractors. </a:t>
            </a:r>
          </a:p>
          <a:p>
            <a:pPr lvl="1"/>
            <a:r>
              <a:rPr lang="en-US" sz="2800" dirty="0">
                <a:latin typeface="Arial" charset="0"/>
                <a:ea typeface="Arial" charset="0"/>
                <a:cs typeface="Arial" charset="0"/>
              </a:rPr>
              <a:t>Volunteers who do not receive a reward for working. </a:t>
            </a:r>
          </a:p>
          <a:p>
            <a:pPr lvl="1"/>
            <a:r>
              <a:rPr lang="en-US" sz="2800" dirty="0">
                <a:latin typeface="Arial" charset="0"/>
                <a:ea typeface="Arial" charset="0"/>
                <a:cs typeface="Arial" charset="0"/>
              </a:rPr>
              <a:t>Share-</a:t>
            </a:r>
            <a:r>
              <a:rPr lang="en-US" sz="2800" dirty="0" err="1">
                <a:latin typeface="Arial" charset="0"/>
                <a:ea typeface="Arial" charset="0"/>
                <a:cs typeface="Arial" charset="0"/>
              </a:rPr>
              <a:t>milkers</a:t>
            </a:r>
            <a:r>
              <a:rPr lang="en-US" sz="2800" dirty="0">
                <a:latin typeface="Arial" charset="0"/>
                <a:ea typeface="Arial" charset="0"/>
                <a:cs typeface="Arial" charset="0"/>
              </a:rPr>
              <a:t>, or real estate agents whose agreement says they are independent contractors. </a:t>
            </a:r>
          </a:p>
        </p:txBody>
      </p:sp>
      <p:sp>
        <p:nvSpPr>
          <p:cNvPr id="4" name="Rectangle 3"/>
          <p:cNvSpPr/>
          <p:nvPr/>
        </p:nvSpPr>
        <p:spPr>
          <a:xfrm>
            <a:off x="0" y="3510912"/>
            <a:ext cx="12192000" cy="3416320"/>
          </a:xfrm>
          <a:prstGeom prst="rect">
            <a:avLst/>
          </a:prstGeom>
        </p:spPr>
        <p:txBody>
          <a:bodyPr wrap="square">
            <a:spAutoFit/>
          </a:bodyPr>
          <a:lstStyle/>
          <a:p>
            <a:pPr marL="342900" indent="-342900">
              <a:buFont typeface="Arial" charset="0"/>
              <a:buChar char="•"/>
            </a:pPr>
            <a:r>
              <a:rPr lang="en-US" sz="2400" dirty="0">
                <a:effectLst/>
                <a:latin typeface="Arial" charset="0"/>
                <a:ea typeface="Arial" charset="0"/>
                <a:cs typeface="Arial" charset="0"/>
              </a:rPr>
              <a:t>A self-employed contractor is a person who offers to do a specific job for another person or business and controls how and when the job is done. They usually supply their own equipment and materials. </a:t>
            </a:r>
          </a:p>
          <a:p>
            <a:pPr marL="342900" indent="-342900">
              <a:buFont typeface="Arial" charset="0"/>
              <a:buChar char="•"/>
            </a:pPr>
            <a:r>
              <a:rPr lang="en-US" sz="2400" dirty="0">
                <a:effectLst/>
                <a:latin typeface="Arial" charset="0"/>
                <a:ea typeface="Arial" charset="0"/>
                <a:cs typeface="Arial" charset="0"/>
              </a:rPr>
              <a:t>A contractor may be paid in instalments as the job is being completed or in a lump sum payment at the end of the job. </a:t>
            </a:r>
          </a:p>
          <a:p>
            <a:pPr marL="342900" indent="-342900">
              <a:buFont typeface="Arial" charset="0"/>
              <a:buChar char="•"/>
            </a:pPr>
            <a:r>
              <a:rPr lang="en-US" sz="2400" dirty="0">
                <a:effectLst/>
                <a:latin typeface="Arial" charset="0"/>
                <a:ea typeface="Arial" charset="0"/>
                <a:cs typeface="Arial" charset="0"/>
              </a:rPr>
              <a:t>The contractor in turn is responsible for paying their own tax, ACC levies and other expenses. </a:t>
            </a:r>
          </a:p>
          <a:p>
            <a:pPr marL="342900" indent="-342900">
              <a:buFont typeface="Arial" charset="0"/>
              <a:buChar char="•"/>
            </a:pPr>
            <a:r>
              <a:rPr lang="en-US" sz="2400" dirty="0">
                <a:effectLst/>
                <a:latin typeface="Arial" charset="0"/>
                <a:ea typeface="Arial" charset="0"/>
                <a:cs typeface="Arial" charset="0"/>
              </a:rPr>
              <a:t>The contractor is free to accept similar work from a number of businesses and can also employ others without approval from anyone else. </a:t>
            </a:r>
          </a:p>
        </p:txBody>
      </p:sp>
      <p:sp>
        <p:nvSpPr>
          <p:cNvPr id="5" name="Rectangle 4"/>
          <p:cNvSpPr/>
          <p:nvPr/>
        </p:nvSpPr>
        <p:spPr>
          <a:xfrm flipV="1">
            <a:off x="1599257" y="1574673"/>
            <a:ext cx="2370315" cy="412624"/>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flipV="1">
            <a:off x="1749864" y="4285600"/>
            <a:ext cx="5812762" cy="412624"/>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flipV="1">
            <a:off x="8046719" y="5400104"/>
            <a:ext cx="1333949" cy="412624"/>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368267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xit" presetSubtype="10" fill="hold" grpId="0" nodeType="clickEffect">
                                  <p:stCondLst>
                                    <p:cond delay="0"/>
                                  </p:stCondLst>
                                  <p:childTnLst>
                                    <p:animEffect transition="out" filter="blinds(horizontal)">
                                      <p:cBhvr>
                                        <p:cTn id="6" dur="500"/>
                                        <p:tgtEl>
                                          <p:spTgt spid="5"/>
                                        </p:tgtEl>
                                      </p:cBhvr>
                                    </p:animEffect>
                                    <p:set>
                                      <p:cBhvr>
                                        <p:cTn id="7" dur="1" fill="hold">
                                          <p:stCondLst>
                                            <p:cond delay="499"/>
                                          </p:stCondLst>
                                        </p:cTn>
                                        <p:tgtEl>
                                          <p:spTgt spid="5"/>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 presetClass="exit" presetSubtype="4" fill="hold" grpId="0" nodeType="clickEffect">
                                  <p:stCondLst>
                                    <p:cond delay="0"/>
                                  </p:stCondLst>
                                  <p:childTnLst>
                                    <p:anim calcmode="lin" valueType="num">
                                      <p:cBhvr additive="base">
                                        <p:cTn id="11" dur="500"/>
                                        <p:tgtEl>
                                          <p:spTgt spid="6"/>
                                        </p:tgtEl>
                                        <p:attrNameLst>
                                          <p:attrName>ppt_x</p:attrName>
                                        </p:attrNameLst>
                                      </p:cBhvr>
                                      <p:tavLst>
                                        <p:tav tm="0">
                                          <p:val>
                                            <p:strVal val="ppt_x"/>
                                          </p:val>
                                        </p:tav>
                                        <p:tav tm="100000">
                                          <p:val>
                                            <p:strVal val="ppt_x"/>
                                          </p:val>
                                        </p:tav>
                                      </p:tavLst>
                                    </p:anim>
                                    <p:anim calcmode="lin" valueType="num">
                                      <p:cBhvr additive="base">
                                        <p:cTn id="12" dur="500"/>
                                        <p:tgtEl>
                                          <p:spTgt spid="6"/>
                                        </p:tgtEl>
                                        <p:attrNameLst>
                                          <p:attrName>ppt_y</p:attrName>
                                        </p:attrNameLst>
                                      </p:cBhvr>
                                      <p:tavLst>
                                        <p:tav tm="0">
                                          <p:val>
                                            <p:strVal val="ppt_y"/>
                                          </p:val>
                                        </p:tav>
                                        <p:tav tm="100000">
                                          <p:val>
                                            <p:strVal val="1+ppt_h/2"/>
                                          </p:val>
                                        </p:tav>
                                      </p:tavLst>
                                    </p:anim>
                                    <p:set>
                                      <p:cBhvr>
                                        <p:cTn id="13" dur="1" fill="hold">
                                          <p:stCondLst>
                                            <p:cond delay="499"/>
                                          </p:stCondLst>
                                        </p:cTn>
                                        <p:tgtEl>
                                          <p:spTgt spid="6"/>
                                        </p:tgtEl>
                                        <p:attrNameLst>
                                          <p:attrName>style.visibility</p:attrName>
                                        </p:attrNameLst>
                                      </p:cBhvr>
                                      <p:to>
                                        <p:strVal val="hidden"/>
                                      </p:to>
                                    </p:set>
                                  </p:childTnLst>
                                </p:cTn>
                              </p:par>
                            </p:childTnLst>
                          </p:cTn>
                        </p:par>
                      </p:childTnLst>
                    </p:cTn>
                  </p:par>
                  <p:par>
                    <p:cTn id="14" fill="hold">
                      <p:stCondLst>
                        <p:cond delay="indefinite"/>
                      </p:stCondLst>
                      <p:childTnLst>
                        <p:par>
                          <p:cTn id="15" fill="hold">
                            <p:stCondLst>
                              <p:cond delay="0"/>
                            </p:stCondLst>
                            <p:childTnLst>
                              <p:par>
                                <p:cTn id="16" presetID="5" presetClass="exit" presetSubtype="10" fill="hold" grpId="0" nodeType="clickEffect">
                                  <p:stCondLst>
                                    <p:cond delay="0"/>
                                  </p:stCondLst>
                                  <p:childTnLst>
                                    <p:animEffect transition="out" filter="checkerboard(across)">
                                      <p:cBhvr>
                                        <p:cTn id="17" dur="500"/>
                                        <p:tgtEl>
                                          <p:spTgt spid="7"/>
                                        </p:tgtEl>
                                      </p:cBhvr>
                                    </p:animEffect>
                                    <p:set>
                                      <p:cBhvr>
                                        <p:cTn id="18" dur="1" fill="hold">
                                          <p:stCondLst>
                                            <p:cond delay="4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734518"/>
          </a:xfrm>
        </p:spPr>
        <p:txBody>
          <a:bodyPr anchor="t">
            <a:normAutofit/>
          </a:bodyPr>
          <a:lstStyle/>
          <a:p>
            <a:pPr algn="ctr"/>
            <a:r>
              <a:rPr lang="en-US" sz="3600" dirty="0">
                <a:solidFill>
                  <a:srgbClr val="FF0000"/>
                </a:solidFill>
                <a:latin typeface="Arial" charset="0"/>
                <a:ea typeface="Arial" charset="0"/>
                <a:cs typeface="Arial" charset="0"/>
              </a:rPr>
              <a:t>Employment agreements </a:t>
            </a:r>
            <a:endParaRPr lang="en-US" sz="3600" dirty="0">
              <a:latin typeface="Arial" charset="0"/>
              <a:ea typeface="Arial" charset="0"/>
              <a:cs typeface="Arial" charset="0"/>
            </a:endParaRPr>
          </a:p>
        </p:txBody>
      </p:sp>
      <p:sp>
        <p:nvSpPr>
          <p:cNvPr id="3" name="Content Placeholder 2"/>
          <p:cNvSpPr>
            <a:spLocks noGrp="1"/>
          </p:cNvSpPr>
          <p:nvPr>
            <p:ph idx="1"/>
          </p:nvPr>
        </p:nvSpPr>
        <p:spPr>
          <a:xfrm>
            <a:off x="523406" y="941205"/>
            <a:ext cx="10830393" cy="5916795"/>
          </a:xfrm>
        </p:spPr>
        <p:txBody>
          <a:bodyPr>
            <a:noAutofit/>
          </a:bodyPr>
          <a:lstStyle/>
          <a:p>
            <a:pPr marL="0" indent="0">
              <a:buNone/>
            </a:pPr>
            <a:r>
              <a:rPr lang="en-US" sz="2400" dirty="0">
                <a:latin typeface="Arial" charset="0"/>
                <a:ea typeface="Arial" charset="0"/>
                <a:cs typeface="Arial" charset="0"/>
              </a:rPr>
              <a:t>When you enter into an employment relationship, you are automatically entitled to all the rights and protections of an employee under the </a:t>
            </a:r>
          </a:p>
          <a:p>
            <a:pPr marL="0" indent="0">
              <a:buNone/>
            </a:pPr>
            <a:r>
              <a:rPr lang="en-US" sz="2400" dirty="0">
                <a:latin typeface="Arial" charset="0"/>
                <a:ea typeface="Arial" charset="0"/>
                <a:cs typeface="Arial" charset="0"/>
              </a:rPr>
              <a:t>Employment Relations Act. </a:t>
            </a:r>
          </a:p>
          <a:p>
            <a:r>
              <a:rPr lang="en-US" sz="2400" dirty="0">
                <a:latin typeface="Arial" charset="0"/>
                <a:ea typeface="Arial" charset="0"/>
                <a:cs typeface="Arial" charset="0"/>
              </a:rPr>
              <a:t>It is a requirement under the Act for your employer to: </a:t>
            </a:r>
          </a:p>
          <a:p>
            <a:pPr lvl="1"/>
            <a:r>
              <a:rPr lang="en-US" dirty="0">
                <a:latin typeface="Arial" charset="0"/>
                <a:ea typeface="Arial" charset="0"/>
                <a:cs typeface="Arial" charset="0"/>
              </a:rPr>
              <a:t>Provide you with a written copy of the employment agreement before you begin your employment </a:t>
            </a:r>
          </a:p>
          <a:p>
            <a:pPr lvl="1"/>
            <a:r>
              <a:rPr lang="en-US" dirty="0">
                <a:latin typeface="Arial" charset="0"/>
                <a:ea typeface="Arial" charset="0"/>
                <a:cs typeface="Arial" charset="0"/>
              </a:rPr>
              <a:t>Advise you that you may seek independent advice about the agreement </a:t>
            </a:r>
          </a:p>
          <a:p>
            <a:pPr lvl="1"/>
            <a:r>
              <a:rPr lang="en-US" dirty="0">
                <a:latin typeface="Arial" charset="0"/>
                <a:ea typeface="Arial" charset="0"/>
                <a:cs typeface="Arial" charset="0"/>
              </a:rPr>
              <a:t>Give you reasonable time to seek that advice </a:t>
            </a:r>
          </a:p>
          <a:p>
            <a:pPr lvl="1"/>
            <a:r>
              <a:rPr lang="en-US" dirty="0">
                <a:latin typeface="Arial" charset="0"/>
                <a:ea typeface="Arial" charset="0"/>
                <a:cs typeface="Arial" charset="0"/>
              </a:rPr>
              <a:t>Give you a copy of the employment agreement signed by both parties. </a:t>
            </a:r>
          </a:p>
          <a:p>
            <a:endParaRPr lang="en-US" sz="2400" dirty="0">
              <a:latin typeface="Arial" charset="0"/>
              <a:ea typeface="Arial" charset="0"/>
              <a:cs typeface="Arial" charset="0"/>
            </a:endParaRPr>
          </a:p>
          <a:p>
            <a:pPr marL="0" indent="0">
              <a:buNone/>
            </a:pPr>
            <a:r>
              <a:rPr lang="en-US" sz="2400" dirty="0">
                <a:latin typeface="Arial" charset="0"/>
                <a:ea typeface="Arial" charset="0"/>
                <a:cs typeface="Arial" charset="0"/>
              </a:rPr>
              <a:t>Once you and your employer have signed an employment agreement (or you have accepted in writing an offer of employment from the employer) you enter into an employment relationship. </a:t>
            </a:r>
          </a:p>
        </p:txBody>
      </p:sp>
      <p:sp>
        <p:nvSpPr>
          <p:cNvPr id="4" name="Rectangle 3"/>
          <p:cNvSpPr/>
          <p:nvPr/>
        </p:nvSpPr>
        <p:spPr>
          <a:xfrm flipV="1">
            <a:off x="523406" y="1725280"/>
            <a:ext cx="5812762" cy="412624"/>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flipV="1">
            <a:off x="9660367" y="2573901"/>
            <a:ext cx="935916" cy="412624"/>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flipV="1">
            <a:off x="7659445" y="4134993"/>
            <a:ext cx="4098664" cy="412624"/>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874503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xit" presetSubtype="10" fill="hold" grpId="0" nodeType="clickEffect">
                                  <p:stCondLst>
                                    <p:cond delay="0"/>
                                  </p:stCondLst>
                                  <p:childTnLst>
                                    <p:animEffect transition="out" filter="blinds(horizontal)">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5" presetClass="exit" presetSubtype="10" fill="hold" grpId="0" nodeType="clickEffect">
                                  <p:stCondLst>
                                    <p:cond delay="0"/>
                                  </p:stCondLst>
                                  <p:childTnLst>
                                    <p:animEffect transition="out" filter="checkerboard(across)">
                                      <p:cBhvr>
                                        <p:cTn id="11" dur="500"/>
                                        <p:tgtEl>
                                          <p:spTgt spid="5"/>
                                        </p:tgtEl>
                                      </p:cBhvr>
                                    </p:animEffect>
                                    <p:set>
                                      <p:cBhvr>
                                        <p:cTn id="12" dur="1" fill="hold">
                                          <p:stCondLst>
                                            <p:cond delay="499"/>
                                          </p:stCondLst>
                                        </p:cTn>
                                        <p:tgtEl>
                                          <p:spTgt spid="5"/>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 presetClass="exit" presetSubtype="4" fill="hold" grpId="0" nodeType="clickEffect">
                                  <p:stCondLst>
                                    <p:cond delay="0"/>
                                  </p:stCondLst>
                                  <p:childTnLst>
                                    <p:anim calcmode="lin" valueType="num">
                                      <p:cBhvr additive="base">
                                        <p:cTn id="16" dur="500"/>
                                        <p:tgtEl>
                                          <p:spTgt spid="6"/>
                                        </p:tgtEl>
                                        <p:attrNameLst>
                                          <p:attrName>ppt_x</p:attrName>
                                        </p:attrNameLst>
                                      </p:cBhvr>
                                      <p:tavLst>
                                        <p:tav tm="0">
                                          <p:val>
                                            <p:strVal val="ppt_x"/>
                                          </p:val>
                                        </p:tav>
                                        <p:tav tm="100000">
                                          <p:val>
                                            <p:strVal val="ppt_x"/>
                                          </p:val>
                                        </p:tav>
                                      </p:tavLst>
                                    </p:anim>
                                    <p:anim calcmode="lin" valueType="num">
                                      <p:cBhvr additive="base">
                                        <p:cTn id="17" dur="500"/>
                                        <p:tgtEl>
                                          <p:spTgt spid="6"/>
                                        </p:tgtEl>
                                        <p:attrNameLst>
                                          <p:attrName>ppt_y</p:attrName>
                                        </p:attrNameLst>
                                      </p:cBhvr>
                                      <p:tavLst>
                                        <p:tav tm="0">
                                          <p:val>
                                            <p:strVal val="ppt_y"/>
                                          </p:val>
                                        </p:tav>
                                        <p:tav tm="100000">
                                          <p:val>
                                            <p:strVal val="1+ppt_h/2"/>
                                          </p:val>
                                        </p:tav>
                                      </p:tavLst>
                                    </p:anim>
                                    <p:set>
                                      <p:cBhvr>
                                        <p:cTn id="18" dur="1" fill="hold">
                                          <p:stCondLst>
                                            <p:cond delay="499"/>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nchor="t">
            <a:normAutofit/>
          </a:bodyPr>
          <a:lstStyle/>
          <a:p>
            <a:pPr algn="ctr"/>
            <a:r>
              <a:rPr lang="en-US" dirty="0">
                <a:solidFill>
                  <a:srgbClr val="FF0000"/>
                </a:solidFill>
              </a:rPr>
              <a:t>Types of employee agreements </a:t>
            </a:r>
            <a:br>
              <a:rPr lang="en-US" dirty="0">
                <a:solidFill>
                  <a:srgbClr val="FF0000"/>
                </a:solidFill>
              </a:rPr>
            </a:br>
            <a:endParaRPr lang="en-US" dirty="0">
              <a:solidFill>
                <a:srgbClr val="FF0000"/>
              </a:solidFill>
            </a:endParaRPr>
          </a:p>
        </p:txBody>
      </p:sp>
      <p:sp>
        <p:nvSpPr>
          <p:cNvPr id="3" name="Content Placeholder 2"/>
          <p:cNvSpPr>
            <a:spLocks noGrp="1"/>
          </p:cNvSpPr>
          <p:nvPr>
            <p:ph idx="1"/>
          </p:nvPr>
        </p:nvSpPr>
        <p:spPr>
          <a:xfrm>
            <a:off x="838200" y="1016156"/>
            <a:ext cx="10515600" cy="4351338"/>
          </a:xfrm>
        </p:spPr>
        <p:txBody>
          <a:bodyPr/>
          <a:lstStyle/>
          <a:p>
            <a:pPr marL="0" indent="0">
              <a:buNone/>
            </a:pPr>
            <a:r>
              <a:rPr lang="en-US" dirty="0">
                <a:latin typeface="Arial" charset="0"/>
                <a:ea typeface="Arial" charset="0"/>
                <a:cs typeface="Arial" charset="0"/>
              </a:rPr>
              <a:t>There are two main types of employment agreements: </a:t>
            </a:r>
          </a:p>
          <a:p>
            <a:r>
              <a:rPr lang="en-US" dirty="0">
                <a:latin typeface="Arial" charset="0"/>
                <a:ea typeface="Arial" charset="0"/>
                <a:cs typeface="Arial" charset="0"/>
              </a:rPr>
              <a:t>Collective agreements. </a:t>
            </a:r>
          </a:p>
          <a:p>
            <a:r>
              <a:rPr lang="en-US" dirty="0">
                <a:latin typeface="Arial" charset="0"/>
                <a:ea typeface="Arial" charset="0"/>
                <a:cs typeface="Arial" charset="0"/>
              </a:rPr>
              <a:t>Individual agreements. </a:t>
            </a:r>
          </a:p>
          <a:p>
            <a:endParaRPr lang="en-US" dirty="0">
              <a:latin typeface="Arial" charset="0"/>
              <a:ea typeface="Arial" charset="0"/>
              <a:cs typeface="Arial" charset="0"/>
            </a:endParaRPr>
          </a:p>
        </p:txBody>
      </p:sp>
      <p:sp>
        <p:nvSpPr>
          <p:cNvPr id="4" name="Rectangle 3"/>
          <p:cNvSpPr/>
          <p:nvPr/>
        </p:nvSpPr>
        <p:spPr>
          <a:xfrm flipV="1">
            <a:off x="1136678" y="1531642"/>
            <a:ext cx="5812762" cy="412624"/>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flipV="1">
            <a:off x="1136678" y="2048010"/>
            <a:ext cx="5812762" cy="412624"/>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363703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xit" presetSubtype="10" fill="hold" grpId="0" nodeType="clickEffect">
                                  <p:stCondLst>
                                    <p:cond delay="0"/>
                                  </p:stCondLst>
                                  <p:childTnLst>
                                    <p:animEffect transition="out" filter="blinds(horizontal)">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5" presetClass="exit" presetSubtype="10" fill="hold" grpId="0" nodeType="clickEffect">
                                  <p:stCondLst>
                                    <p:cond delay="0"/>
                                  </p:stCondLst>
                                  <p:childTnLst>
                                    <p:animEffect transition="out" filter="checkerboard(across)">
                                      <p:cBhvr>
                                        <p:cTn id="11" dur="500"/>
                                        <p:tgtEl>
                                          <p:spTgt spid="5"/>
                                        </p:tgtEl>
                                      </p:cBhvr>
                                    </p:animEffect>
                                    <p:set>
                                      <p:cBhvr>
                                        <p:cTn id="12" dur="1" fill="hold">
                                          <p:stCondLst>
                                            <p:cond delay="499"/>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nchor="t"/>
          <a:lstStyle/>
          <a:p>
            <a:pPr algn="ctr"/>
            <a:r>
              <a:rPr lang="en-US" b="1">
                <a:solidFill>
                  <a:srgbClr val="FF0000"/>
                </a:solidFill>
              </a:rPr>
              <a:t>Collective Agreements </a:t>
            </a:r>
            <a:endParaRPr lang="en-US">
              <a:solidFill>
                <a:srgbClr val="FF0000"/>
              </a:solidFill>
            </a:endParaRPr>
          </a:p>
        </p:txBody>
      </p:sp>
      <p:sp>
        <p:nvSpPr>
          <p:cNvPr id="3" name="Content Placeholder 2"/>
          <p:cNvSpPr>
            <a:spLocks noGrp="1"/>
          </p:cNvSpPr>
          <p:nvPr>
            <p:ph idx="1"/>
          </p:nvPr>
        </p:nvSpPr>
        <p:spPr>
          <a:xfrm>
            <a:off x="149903" y="662780"/>
            <a:ext cx="11857218" cy="6195219"/>
          </a:xfrm>
        </p:spPr>
        <p:txBody>
          <a:bodyPr>
            <a:noAutofit/>
          </a:bodyPr>
          <a:lstStyle/>
          <a:p>
            <a:r>
              <a:rPr lang="en-US" sz="2400" dirty="0">
                <a:latin typeface="Arial" charset="0"/>
                <a:ea typeface="Arial" charset="0"/>
                <a:cs typeface="Arial" charset="0"/>
              </a:rPr>
              <a:t>A collective agreement always covers more than one employee and can only be negotiated by a union and the employers. </a:t>
            </a:r>
          </a:p>
          <a:p>
            <a:r>
              <a:rPr lang="en-US" sz="2400" dirty="0">
                <a:latin typeface="Arial" charset="0"/>
                <a:ea typeface="Arial" charset="0"/>
                <a:cs typeface="Arial" charset="0"/>
              </a:rPr>
              <a:t>Employees cannot receive the benefits of a collective agreement unless they are members of the relevant union. </a:t>
            </a:r>
          </a:p>
          <a:p>
            <a:r>
              <a:rPr lang="en-US" sz="2400" dirty="0">
                <a:latin typeface="Arial" charset="0"/>
                <a:ea typeface="Arial" charset="0"/>
                <a:cs typeface="Arial" charset="0"/>
              </a:rPr>
              <a:t>If an employee is starting in a new job and is not a member of the relevant union, they have 30 days to decide whether they want to join the union and sign the collective agreement or not. </a:t>
            </a:r>
          </a:p>
          <a:p>
            <a:r>
              <a:rPr lang="en-US" sz="2400" dirty="0">
                <a:latin typeface="Arial" charset="0"/>
                <a:ea typeface="Arial" charset="0"/>
                <a:cs typeface="Arial" charset="0"/>
              </a:rPr>
              <a:t>The employee is covered by the terms and conditions of the collective agreement during this 30-day deciding period. </a:t>
            </a:r>
          </a:p>
          <a:p>
            <a:r>
              <a:rPr lang="en-US" sz="2400" dirty="0">
                <a:latin typeface="Arial" charset="0"/>
                <a:ea typeface="Arial" charset="0"/>
                <a:cs typeface="Arial" charset="0"/>
              </a:rPr>
              <a:t>Collective agreements must be for a maximum term of three years and contain an expiry date. </a:t>
            </a:r>
          </a:p>
          <a:p>
            <a:r>
              <a:rPr lang="en-US" sz="2400" dirty="0">
                <a:latin typeface="Arial" charset="0"/>
                <a:ea typeface="Arial" charset="0"/>
                <a:cs typeface="Arial" charset="0"/>
              </a:rPr>
              <a:t>An employee covered by a collective agreement can negotiate individual terms as well, providing the individual terms are no less </a:t>
            </a:r>
            <a:r>
              <a:rPr lang="en-US" sz="2400" dirty="0" err="1">
                <a:latin typeface="Arial" charset="0"/>
                <a:ea typeface="Arial" charset="0"/>
                <a:cs typeface="Arial" charset="0"/>
              </a:rPr>
              <a:t>favourable</a:t>
            </a:r>
            <a:r>
              <a:rPr lang="en-US" sz="2400" dirty="0">
                <a:latin typeface="Arial" charset="0"/>
                <a:ea typeface="Arial" charset="0"/>
                <a:cs typeface="Arial" charset="0"/>
              </a:rPr>
              <a:t> than any of the terms in the collective agreement. </a:t>
            </a:r>
          </a:p>
          <a:p>
            <a:r>
              <a:rPr lang="en-US" sz="2400" dirty="0">
                <a:latin typeface="Arial" charset="0"/>
                <a:ea typeface="Arial" charset="0"/>
                <a:cs typeface="Arial" charset="0"/>
              </a:rPr>
              <a:t>A collective agreement must not contain anything that is contrary to law, or that is inconsistent with the Employment Relations Act. </a:t>
            </a:r>
          </a:p>
        </p:txBody>
      </p:sp>
      <p:sp>
        <p:nvSpPr>
          <p:cNvPr id="4" name="Rectangle 3"/>
          <p:cNvSpPr/>
          <p:nvPr/>
        </p:nvSpPr>
        <p:spPr>
          <a:xfrm flipV="1">
            <a:off x="5541038" y="662780"/>
            <a:ext cx="2075376" cy="412624"/>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flipV="1">
            <a:off x="2653506" y="1832857"/>
            <a:ext cx="2327285" cy="412624"/>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flipV="1">
            <a:off x="1825167" y="2575135"/>
            <a:ext cx="1197732" cy="412624"/>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flipV="1">
            <a:off x="1932744" y="3679157"/>
            <a:ext cx="1014851" cy="412624"/>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flipV="1">
            <a:off x="7863839" y="4139116"/>
            <a:ext cx="1621267" cy="412624"/>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flipV="1">
            <a:off x="6992470" y="4855954"/>
            <a:ext cx="623943" cy="412624"/>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flipV="1">
            <a:off x="8057478" y="6060612"/>
            <a:ext cx="2153344" cy="412624"/>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666788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xit" presetSubtype="10" fill="hold" grpId="0" nodeType="clickEffect">
                                  <p:stCondLst>
                                    <p:cond delay="0"/>
                                  </p:stCondLst>
                                  <p:childTnLst>
                                    <p:animEffect transition="out" filter="blinds(horizontal)">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5" presetClass="exit" presetSubtype="10" fill="hold" grpId="0" nodeType="clickEffect">
                                  <p:stCondLst>
                                    <p:cond delay="0"/>
                                  </p:stCondLst>
                                  <p:childTnLst>
                                    <p:animEffect transition="out" filter="checkerboard(across)">
                                      <p:cBhvr>
                                        <p:cTn id="11" dur="500"/>
                                        <p:tgtEl>
                                          <p:spTgt spid="5"/>
                                        </p:tgtEl>
                                      </p:cBhvr>
                                    </p:animEffect>
                                    <p:set>
                                      <p:cBhvr>
                                        <p:cTn id="12" dur="1" fill="hold">
                                          <p:stCondLst>
                                            <p:cond delay="499"/>
                                          </p:stCondLst>
                                        </p:cTn>
                                        <p:tgtEl>
                                          <p:spTgt spid="5"/>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9" presetClass="exit" presetSubtype="0" fill="hold" grpId="0" nodeType="clickEffect">
                                  <p:stCondLst>
                                    <p:cond delay="0"/>
                                  </p:stCondLst>
                                  <p:childTnLst>
                                    <p:animEffect transition="out" filter="dissolve">
                                      <p:cBhvr>
                                        <p:cTn id="20" dur="500"/>
                                        <p:tgtEl>
                                          <p:spTgt spid="7"/>
                                        </p:tgtEl>
                                      </p:cBhvr>
                                    </p:animEffect>
                                    <p:set>
                                      <p:cBhvr>
                                        <p:cTn id="21" dur="1" fill="hold">
                                          <p:stCondLst>
                                            <p:cond delay="499"/>
                                          </p:stCondLst>
                                        </p:cTn>
                                        <p:tgtEl>
                                          <p:spTgt spid="7"/>
                                        </p:tgtEl>
                                        <p:attrNameLst>
                                          <p:attrName>style.visibility</p:attrName>
                                        </p:attrNameLst>
                                      </p:cBhvr>
                                      <p:to>
                                        <p:strVal val="hidden"/>
                                      </p:to>
                                    </p:set>
                                  </p:childTnLst>
                                </p:cTn>
                              </p:par>
                            </p:childTnLst>
                          </p:cTn>
                        </p:par>
                      </p:childTnLst>
                    </p:cTn>
                  </p:par>
                  <p:par>
                    <p:cTn id="22" fill="hold">
                      <p:stCondLst>
                        <p:cond delay="indefinite"/>
                      </p:stCondLst>
                      <p:childTnLst>
                        <p:par>
                          <p:cTn id="23" fill="hold">
                            <p:stCondLst>
                              <p:cond delay="0"/>
                            </p:stCondLst>
                            <p:childTnLst>
                              <p:par>
                                <p:cTn id="24" presetID="2" presetClass="exit" presetSubtype="4" fill="hold" grpId="0" nodeType="clickEffect">
                                  <p:stCondLst>
                                    <p:cond delay="0"/>
                                  </p:stCondLst>
                                  <p:childTnLst>
                                    <p:anim calcmode="lin" valueType="num">
                                      <p:cBhvr additive="base">
                                        <p:cTn id="25" dur="500"/>
                                        <p:tgtEl>
                                          <p:spTgt spid="8"/>
                                        </p:tgtEl>
                                        <p:attrNameLst>
                                          <p:attrName>ppt_x</p:attrName>
                                        </p:attrNameLst>
                                      </p:cBhvr>
                                      <p:tavLst>
                                        <p:tav tm="0">
                                          <p:val>
                                            <p:strVal val="ppt_x"/>
                                          </p:val>
                                        </p:tav>
                                        <p:tav tm="100000">
                                          <p:val>
                                            <p:strVal val="ppt_x"/>
                                          </p:val>
                                        </p:tav>
                                      </p:tavLst>
                                    </p:anim>
                                    <p:anim calcmode="lin" valueType="num">
                                      <p:cBhvr additive="base">
                                        <p:cTn id="26" dur="500"/>
                                        <p:tgtEl>
                                          <p:spTgt spid="8"/>
                                        </p:tgtEl>
                                        <p:attrNameLst>
                                          <p:attrName>ppt_y</p:attrName>
                                        </p:attrNameLst>
                                      </p:cBhvr>
                                      <p:tavLst>
                                        <p:tav tm="0">
                                          <p:val>
                                            <p:strVal val="ppt_y"/>
                                          </p:val>
                                        </p:tav>
                                        <p:tav tm="100000">
                                          <p:val>
                                            <p:strVal val="1+ppt_h/2"/>
                                          </p:val>
                                        </p:tav>
                                      </p:tavLst>
                                    </p:anim>
                                    <p:set>
                                      <p:cBhvr>
                                        <p:cTn id="27" dur="1" fill="hold">
                                          <p:stCondLst>
                                            <p:cond delay="499"/>
                                          </p:stCondLst>
                                        </p:cTn>
                                        <p:tgtEl>
                                          <p:spTgt spid="8"/>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14" presetClass="exit" presetSubtype="10" fill="hold" grpId="0" nodeType="clickEffect">
                                  <p:stCondLst>
                                    <p:cond delay="0"/>
                                  </p:stCondLst>
                                  <p:childTnLst>
                                    <p:animEffect transition="out" filter="randombar(horizontal)">
                                      <p:cBhvr>
                                        <p:cTn id="31" dur="500"/>
                                        <p:tgtEl>
                                          <p:spTgt spid="9"/>
                                        </p:tgtEl>
                                      </p:cBhvr>
                                    </p:animEffect>
                                    <p:set>
                                      <p:cBhvr>
                                        <p:cTn id="32" dur="1" fill="hold">
                                          <p:stCondLst>
                                            <p:cond delay="499"/>
                                          </p:stCondLst>
                                        </p:cTn>
                                        <p:tgtEl>
                                          <p:spTgt spid="9"/>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21" presetClass="exit" presetSubtype="1" fill="hold" grpId="0" nodeType="clickEffect">
                                  <p:stCondLst>
                                    <p:cond delay="0"/>
                                  </p:stCondLst>
                                  <p:childTnLst>
                                    <p:animEffect transition="out" filter="wheel(1)">
                                      <p:cBhvr>
                                        <p:cTn id="36" dur="2000"/>
                                        <p:tgtEl>
                                          <p:spTgt spid="10"/>
                                        </p:tgtEl>
                                      </p:cBhvr>
                                    </p:animEffect>
                                    <p:set>
                                      <p:cBhvr>
                                        <p:cTn id="37" dur="1" fill="hold">
                                          <p:stCondLst>
                                            <p:cond delay="1999"/>
                                          </p:stCondLst>
                                        </p:cTn>
                                        <p:tgtEl>
                                          <p:spTgt spid="1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854439"/>
          </a:xfrm>
        </p:spPr>
        <p:txBody>
          <a:bodyPr anchor="t">
            <a:normAutofit/>
          </a:bodyPr>
          <a:lstStyle/>
          <a:p>
            <a:pPr algn="ctr"/>
            <a:r>
              <a:rPr lang="en-US" sz="3600" b="1" dirty="0">
                <a:solidFill>
                  <a:srgbClr val="FF0000"/>
                </a:solidFill>
                <a:latin typeface="Arial" charset="0"/>
                <a:ea typeface="Arial" charset="0"/>
                <a:cs typeface="Arial" charset="0"/>
              </a:rPr>
              <a:t>Individual agreements </a:t>
            </a:r>
            <a:endParaRPr lang="en-US" sz="3600" dirty="0">
              <a:solidFill>
                <a:srgbClr val="FF0000"/>
              </a:solidFill>
              <a:latin typeface="Arial" charset="0"/>
              <a:ea typeface="Arial" charset="0"/>
              <a:cs typeface="Arial" charset="0"/>
            </a:endParaRPr>
          </a:p>
        </p:txBody>
      </p:sp>
      <p:sp>
        <p:nvSpPr>
          <p:cNvPr id="3" name="Content Placeholder 2"/>
          <p:cNvSpPr>
            <a:spLocks noGrp="1"/>
          </p:cNvSpPr>
          <p:nvPr>
            <p:ph idx="1"/>
          </p:nvPr>
        </p:nvSpPr>
        <p:spPr>
          <a:xfrm>
            <a:off x="193622" y="854439"/>
            <a:ext cx="11363794" cy="6003561"/>
          </a:xfrm>
        </p:spPr>
        <p:txBody>
          <a:bodyPr>
            <a:normAutofit/>
          </a:bodyPr>
          <a:lstStyle/>
          <a:p>
            <a:pPr>
              <a:lnSpc>
                <a:spcPct val="120000"/>
              </a:lnSpc>
              <a:spcBef>
                <a:spcPts val="600"/>
              </a:spcBef>
            </a:pPr>
            <a:r>
              <a:rPr lang="en-US" dirty="0">
                <a:latin typeface="Arial" charset="0"/>
                <a:ea typeface="Arial" charset="0"/>
                <a:cs typeface="Arial" charset="0"/>
              </a:rPr>
              <a:t>Individual agreements cover only one employee. </a:t>
            </a:r>
          </a:p>
          <a:p>
            <a:pPr>
              <a:lnSpc>
                <a:spcPct val="120000"/>
              </a:lnSpc>
              <a:spcBef>
                <a:spcPts val="600"/>
              </a:spcBef>
            </a:pPr>
            <a:r>
              <a:rPr lang="en-US" dirty="0">
                <a:latin typeface="Arial" charset="0"/>
                <a:ea typeface="Arial" charset="0"/>
                <a:cs typeface="Arial" charset="0"/>
              </a:rPr>
              <a:t>Where there is no collective agreement, or the employee does not wish to join the collective, the employer and employee will negotiate an individual agreement. </a:t>
            </a:r>
          </a:p>
          <a:p>
            <a:pPr>
              <a:lnSpc>
                <a:spcPct val="120000"/>
              </a:lnSpc>
              <a:spcBef>
                <a:spcPts val="600"/>
              </a:spcBef>
            </a:pPr>
            <a:r>
              <a:rPr lang="en-US" dirty="0">
                <a:latin typeface="Arial" charset="0"/>
                <a:ea typeface="Arial" charset="0"/>
                <a:cs typeface="Arial" charset="0"/>
              </a:rPr>
              <a:t>The basic purpose of an individual agreement is to define the rights and responsibilities that apply to the employment relationship – for only that employee. </a:t>
            </a:r>
          </a:p>
          <a:p>
            <a:pPr>
              <a:lnSpc>
                <a:spcPct val="120000"/>
              </a:lnSpc>
              <a:spcBef>
                <a:spcPts val="600"/>
              </a:spcBef>
            </a:pPr>
            <a:r>
              <a:rPr lang="en-US" dirty="0">
                <a:latin typeface="Arial" charset="0"/>
                <a:ea typeface="Arial" charset="0"/>
                <a:cs typeface="Arial" charset="0"/>
              </a:rPr>
              <a:t>Section 65 of the Employment Relations Act, deals with the form and content of an individual employment agreement. It states that the agreement must be in writing</a:t>
            </a:r>
          </a:p>
        </p:txBody>
      </p:sp>
      <p:sp>
        <p:nvSpPr>
          <p:cNvPr id="4" name="Rectangle 3"/>
          <p:cNvSpPr/>
          <p:nvPr/>
        </p:nvSpPr>
        <p:spPr>
          <a:xfrm flipV="1">
            <a:off x="5069520" y="999032"/>
            <a:ext cx="3489110" cy="412624"/>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flipV="1">
            <a:off x="509297" y="4199540"/>
            <a:ext cx="5366222" cy="412624"/>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flipV="1">
            <a:off x="1792894" y="4794672"/>
            <a:ext cx="444696" cy="412624"/>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flipV="1">
            <a:off x="3614569" y="5802428"/>
            <a:ext cx="3108961" cy="412624"/>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705846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xit" presetSubtype="10" fill="hold" grpId="0" nodeType="clickEffect">
                                  <p:stCondLst>
                                    <p:cond delay="0"/>
                                  </p:stCondLst>
                                  <p:childTnLst>
                                    <p:animEffect transition="out" filter="blinds(horizontal)">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5" presetClass="exit" presetSubtype="10" fill="hold" grpId="0" nodeType="clickEffect">
                                  <p:stCondLst>
                                    <p:cond delay="0"/>
                                  </p:stCondLst>
                                  <p:childTnLst>
                                    <p:animEffect transition="out" filter="checkerboard(across)">
                                      <p:cBhvr>
                                        <p:cTn id="11" dur="500"/>
                                        <p:tgtEl>
                                          <p:spTgt spid="5"/>
                                        </p:tgtEl>
                                      </p:cBhvr>
                                    </p:animEffect>
                                    <p:set>
                                      <p:cBhvr>
                                        <p:cTn id="12" dur="1" fill="hold">
                                          <p:stCondLst>
                                            <p:cond delay="499"/>
                                          </p:stCondLst>
                                        </p:cTn>
                                        <p:tgtEl>
                                          <p:spTgt spid="5"/>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9" presetClass="exit" presetSubtype="0" fill="hold" grpId="0" nodeType="clickEffect">
                                  <p:stCondLst>
                                    <p:cond delay="0"/>
                                  </p:stCondLst>
                                  <p:childTnLst>
                                    <p:animEffect transition="out" filter="dissolve">
                                      <p:cBhvr>
                                        <p:cTn id="16" dur="500"/>
                                        <p:tgtEl>
                                          <p:spTgt spid="6"/>
                                        </p:tgtEl>
                                      </p:cBhvr>
                                    </p:animEffect>
                                    <p:set>
                                      <p:cBhvr>
                                        <p:cTn id="17" dur="1" fill="hold">
                                          <p:stCondLst>
                                            <p:cond delay="499"/>
                                          </p:stCondLst>
                                        </p:cTn>
                                        <p:tgtEl>
                                          <p:spTgt spid="6"/>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 presetClass="exit" presetSubtype="4" fill="hold" grpId="0" nodeType="clickEffect">
                                  <p:stCondLst>
                                    <p:cond delay="0"/>
                                  </p:stCondLst>
                                  <p:childTnLst>
                                    <p:anim calcmode="lin" valueType="num">
                                      <p:cBhvr additive="base">
                                        <p:cTn id="21" dur="500"/>
                                        <p:tgtEl>
                                          <p:spTgt spid="7"/>
                                        </p:tgtEl>
                                        <p:attrNameLst>
                                          <p:attrName>ppt_x</p:attrName>
                                        </p:attrNameLst>
                                      </p:cBhvr>
                                      <p:tavLst>
                                        <p:tav tm="0">
                                          <p:val>
                                            <p:strVal val="ppt_x"/>
                                          </p:val>
                                        </p:tav>
                                        <p:tav tm="100000">
                                          <p:val>
                                            <p:strVal val="ppt_x"/>
                                          </p:val>
                                        </p:tav>
                                      </p:tavLst>
                                    </p:anim>
                                    <p:anim calcmode="lin" valueType="num">
                                      <p:cBhvr additive="base">
                                        <p:cTn id="22" dur="500"/>
                                        <p:tgtEl>
                                          <p:spTgt spid="7"/>
                                        </p:tgtEl>
                                        <p:attrNameLst>
                                          <p:attrName>ppt_y</p:attrName>
                                        </p:attrNameLst>
                                      </p:cBhvr>
                                      <p:tavLst>
                                        <p:tav tm="0">
                                          <p:val>
                                            <p:strVal val="ppt_y"/>
                                          </p:val>
                                        </p:tav>
                                        <p:tav tm="100000">
                                          <p:val>
                                            <p:strVal val="1+ppt_h/2"/>
                                          </p:val>
                                        </p:tav>
                                      </p:tavLst>
                                    </p:anim>
                                    <p:set>
                                      <p:cBhvr>
                                        <p:cTn id="23" dur="1" fill="hold">
                                          <p:stCondLst>
                                            <p:cond delay="4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368</TotalTime>
  <Words>2243</Words>
  <Application>Microsoft Macintosh PowerPoint</Application>
  <PresentationFormat>Widescreen</PresentationFormat>
  <Paragraphs>206</Paragraphs>
  <Slides>26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26</vt:i4>
      </vt:variant>
    </vt:vector>
  </HeadingPairs>
  <TitlesOfParts>
    <vt:vector size="30" baseType="lpstr">
      <vt:lpstr>Arial</vt:lpstr>
      <vt:lpstr>Calibri</vt:lpstr>
      <vt:lpstr>Calibri Light</vt:lpstr>
      <vt:lpstr>Office Theme</vt:lpstr>
      <vt:lpstr>Employment Rights &amp; Responsibilities</vt:lpstr>
      <vt:lpstr>Employment Rights &amp; Responsibilities</vt:lpstr>
      <vt:lpstr>PowerPoint Presentation</vt:lpstr>
      <vt:lpstr>Who is an employee?</vt:lpstr>
      <vt:lpstr>Who is not an employee?  </vt:lpstr>
      <vt:lpstr>Employment agreements </vt:lpstr>
      <vt:lpstr>Types of employee agreements  </vt:lpstr>
      <vt:lpstr>Collective Agreements </vt:lpstr>
      <vt:lpstr>Individual agreements </vt:lpstr>
      <vt:lpstr>Individual agreements </vt:lpstr>
      <vt:lpstr>Individual agreements </vt:lpstr>
      <vt:lpstr>Rights and responsibilities  arising from an employment relationship  </vt:lpstr>
      <vt:lpstr>Rights and responsibilities  arising from an employment relationship  </vt:lpstr>
      <vt:lpstr>Rights and responsibilities  arising from an employment relationship  </vt:lpstr>
      <vt:lpstr>Rights and responsibilities  arising from an employment relationship  </vt:lpstr>
      <vt:lpstr>Rights and responsibilities  arising from an employment relationship  </vt:lpstr>
      <vt:lpstr>Rights and responsibilities  arising from an employment relationship  </vt:lpstr>
      <vt:lpstr>Rights and responsibilities  arising from an employment relationship  </vt:lpstr>
      <vt:lpstr>Sources for employment related information </vt:lpstr>
      <vt:lpstr>Sources for employment related information </vt:lpstr>
      <vt:lpstr>Sources for employment related information </vt:lpstr>
      <vt:lpstr>Sources for employment related information </vt:lpstr>
      <vt:lpstr>Sources for employment related information </vt:lpstr>
      <vt:lpstr>Sources for employment related information </vt:lpstr>
      <vt:lpstr>Sources for employment related information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Employment Rights &amp; Responsibilities</dc:title>
  <dc:creator>Philip Clague</dc:creator>
  <cp:lastModifiedBy>Suresh Palapati</cp:lastModifiedBy>
  <cp:revision>20</cp:revision>
  <dcterms:created xsi:type="dcterms:W3CDTF">2018-05-22T21:53:29Z</dcterms:created>
  <dcterms:modified xsi:type="dcterms:W3CDTF">2020-06-15T01:43:29Z</dcterms:modified>
</cp:coreProperties>
</file>