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92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12430-FD58-4F66-A9C9-A051E5BD5B94}" type="datetimeFigureOut">
              <a:rPr lang="en-NZ" smtClean="0"/>
              <a:t>20/08/2019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A6D9A-7821-4227-B167-AF587D1D1D6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6117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8B24E-3A45-46FB-8EB2-174A21FBE045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175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20/08/2019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049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20/08/2019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2489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20/08/2019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5753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20/08/2019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4856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20/08/2019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6457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20/08/2019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64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20/08/2019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9994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20/08/2019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324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20/08/2019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97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20/08/2019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277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20/08/2019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99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20/08/2019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1668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20/08/2019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621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20/08/2019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47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20/08/2019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6976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20/08/2019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3487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B5EC2-C2ED-4976-B608-A7783E0067E3}" type="datetimeFigureOut">
              <a:rPr lang="en-NZ" smtClean="0"/>
              <a:t>20/08/2019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3507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API/window.setTimeout" TargetMode="External"/><Relationship Id="rId2" Type="http://schemas.openxmlformats.org/officeDocument/2006/relationships/hyperlink" Target="https://developer.mozilla.org/en-US/docs/Web/API/window.setInterva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mozilla.org/en-US/docs/Web/API/EventListener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" TargetMode="External"/><Relationship Id="rId2" Type="http://schemas.openxmlformats.org/officeDocument/2006/relationships/hyperlink" Target="http://www.w3schools.com/html/html5_canvas.as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tags/canvas_fill.asp" TargetMode="External"/><Relationship Id="rId2" Type="http://schemas.openxmlformats.org/officeDocument/2006/relationships/hyperlink" Target="http://www.w3schools.com/tags/canvas_stroke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altLang="en-US" dirty="0" smtClean="0"/>
              <a:t>Canvas HTML5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Z" sz="3600" dirty="0" smtClean="0"/>
              <a:t>Week 5 Session 1</a:t>
            </a:r>
            <a:endParaRPr lang="en-NZ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FA00-9269-4263-BFE8-ECA78D4EFF58}" type="datetime1">
              <a:rPr lang="en-NZ" smtClean="0"/>
              <a:t>20/08/2019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ISCG6420 IWD –Introduction to internet &amp; website development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031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Example:</a:t>
            </a:r>
            <a:endParaRPr lang="en-NZ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t="8162" r="13381" b="7657"/>
          <a:stretch/>
        </p:blipFill>
        <p:spPr bwMode="auto">
          <a:xfrm>
            <a:off x="677334" y="1202341"/>
            <a:ext cx="9655385" cy="544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63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Linear Gradient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79132" y="5915487"/>
            <a:ext cx="8579296" cy="762000"/>
          </a:xfrm>
        </p:spPr>
        <p:txBody>
          <a:bodyPr>
            <a:normAutofit/>
          </a:bodyPr>
          <a:lstStyle/>
          <a:p>
            <a:r>
              <a:rPr lang="en-NZ" sz="3200" dirty="0" err="1"/>
              <a:t>createLinearGradient</a:t>
            </a:r>
            <a:r>
              <a:rPr lang="en-NZ" sz="3200" dirty="0"/>
              <a:t>(</a:t>
            </a:r>
            <a:r>
              <a:rPr lang="en-NZ" sz="3200" i="1" dirty="0"/>
              <a:t>x0,y0,x1,y1</a:t>
            </a:r>
            <a:r>
              <a:rPr lang="en-NZ" sz="3200" dirty="0"/>
              <a:t>);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04950" y="1562552"/>
            <a:ext cx="5643154" cy="4352935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NZ" sz="2000" dirty="0" err="1"/>
              <a:t>var</a:t>
            </a:r>
            <a:r>
              <a:rPr lang="en-NZ" sz="2000" dirty="0"/>
              <a:t> </a:t>
            </a:r>
            <a:r>
              <a:rPr lang="en-NZ" sz="2000" dirty="0" err="1"/>
              <a:t>mygradient</a:t>
            </a:r>
            <a:r>
              <a:rPr lang="en-NZ" sz="2000" dirty="0"/>
              <a:t>=</a:t>
            </a:r>
          </a:p>
          <a:p>
            <a:pPr marL="109728" indent="0">
              <a:buNone/>
            </a:pPr>
            <a:r>
              <a:rPr lang="en-NZ" sz="2000" dirty="0" err="1"/>
              <a:t>cntx.createLinearGradient</a:t>
            </a:r>
            <a:r>
              <a:rPr lang="en-NZ" sz="2000" dirty="0"/>
              <a:t>(30,30,300,300);</a:t>
            </a:r>
          </a:p>
          <a:p>
            <a:pPr marL="109728" indent="0">
              <a:buNone/>
            </a:pPr>
            <a:endParaRPr lang="en-NZ" sz="2000" dirty="0"/>
          </a:p>
          <a:p>
            <a:pPr marL="109728" indent="0">
              <a:buNone/>
            </a:pPr>
            <a:r>
              <a:rPr lang="en-NZ" sz="2000" dirty="0" err="1"/>
              <a:t>mygradient.addColorStop</a:t>
            </a:r>
            <a:r>
              <a:rPr lang="en-NZ" sz="2000" dirty="0"/>
              <a:t>(0,"#ffdd30");  </a:t>
            </a:r>
          </a:p>
          <a:p>
            <a:pPr marL="109728" indent="0">
              <a:buNone/>
            </a:pPr>
            <a:r>
              <a:rPr lang="en-NZ" sz="2000" dirty="0" err="1"/>
              <a:t>mygradient.addColorStop</a:t>
            </a:r>
            <a:r>
              <a:rPr lang="en-NZ" sz="2000" dirty="0"/>
              <a:t>(0.25,"#3de6a6");  </a:t>
            </a:r>
          </a:p>
          <a:p>
            <a:pPr marL="109728" indent="0">
              <a:buNone/>
            </a:pPr>
            <a:r>
              <a:rPr lang="en-NZ" sz="2000" dirty="0" err="1"/>
              <a:t>mygradient.addColorStop</a:t>
            </a:r>
            <a:r>
              <a:rPr lang="en-NZ" sz="2000" dirty="0"/>
              <a:t>(0.5,"#003333");  </a:t>
            </a:r>
          </a:p>
          <a:p>
            <a:pPr marL="109728" indent="0">
              <a:buNone/>
            </a:pPr>
            <a:r>
              <a:rPr lang="en-NZ" sz="2000" dirty="0" err="1"/>
              <a:t>mygradient.addColorStop</a:t>
            </a:r>
            <a:r>
              <a:rPr lang="en-NZ" sz="2000" dirty="0"/>
              <a:t>(0.75,"#00ccee");  </a:t>
            </a:r>
          </a:p>
          <a:p>
            <a:pPr marL="109728" indent="0">
              <a:buNone/>
            </a:pPr>
            <a:r>
              <a:rPr lang="en-NZ" sz="2000" dirty="0" err="1"/>
              <a:t>mygradient.addColorStop</a:t>
            </a:r>
            <a:r>
              <a:rPr lang="en-NZ" sz="2000" dirty="0"/>
              <a:t>(1,"#333333");              </a:t>
            </a:r>
          </a:p>
          <a:p>
            <a:pPr marL="109728" indent="0">
              <a:buNone/>
            </a:pPr>
            <a:r>
              <a:rPr lang="en-NZ" sz="2000" dirty="0" err="1"/>
              <a:t>cntx.fillStyle</a:t>
            </a:r>
            <a:r>
              <a:rPr lang="en-NZ" sz="2000" dirty="0"/>
              <a:t>=</a:t>
            </a:r>
            <a:r>
              <a:rPr lang="en-NZ" sz="2000" dirty="0" err="1"/>
              <a:t>mygradient</a:t>
            </a:r>
            <a:r>
              <a:rPr lang="en-NZ" sz="2000" dirty="0"/>
              <a:t>;  </a:t>
            </a:r>
          </a:p>
          <a:p>
            <a:pPr marL="109728" indent="0">
              <a:buNone/>
            </a:pPr>
            <a:r>
              <a:rPr lang="en-NZ" sz="2000" dirty="0" err="1"/>
              <a:t>cntx.fillRect</a:t>
            </a:r>
            <a:r>
              <a:rPr lang="en-NZ" sz="2000" dirty="0"/>
              <a:t>(0,0,400,400);</a:t>
            </a:r>
          </a:p>
          <a:p>
            <a:endParaRPr lang="en-NZ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8" r="78718" b="46224"/>
          <a:stretch/>
        </p:blipFill>
        <p:spPr bwMode="auto">
          <a:xfrm>
            <a:off x="6600056" y="1052736"/>
            <a:ext cx="3752258" cy="408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9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196752"/>
            <a:ext cx="8229600" cy="54006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NZ" sz="2400" dirty="0" err="1"/>
              <a:t>var</a:t>
            </a:r>
            <a:r>
              <a:rPr lang="en-NZ" sz="2400" dirty="0"/>
              <a:t> </a:t>
            </a:r>
            <a:r>
              <a:rPr lang="en-NZ" sz="2400" dirty="0" err="1"/>
              <a:t>mygradient</a:t>
            </a:r>
            <a:r>
              <a:rPr lang="en-NZ" sz="2400" dirty="0"/>
              <a:t>=</a:t>
            </a:r>
          </a:p>
          <a:p>
            <a:pPr marL="109728" indent="0">
              <a:buNone/>
            </a:pPr>
            <a:r>
              <a:rPr lang="en-NZ" sz="2400" dirty="0" err="1"/>
              <a:t>cntx.createRadialGradient</a:t>
            </a:r>
            <a:r>
              <a:rPr lang="en-NZ" sz="2400" dirty="0"/>
              <a:t>(200,200,10,300,300,300);</a:t>
            </a:r>
          </a:p>
          <a:p>
            <a:pPr marL="109728" indent="0">
              <a:buNone/>
            </a:pPr>
            <a:endParaRPr lang="en-NZ" sz="2400" dirty="0"/>
          </a:p>
          <a:p>
            <a:pPr marL="109728" indent="0">
              <a:buNone/>
            </a:pPr>
            <a:r>
              <a:rPr lang="en-NZ" sz="2400" dirty="0" err="1"/>
              <a:t>mygradient.addColorStop</a:t>
            </a:r>
            <a:r>
              <a:rPr lang="en-NZ" sz="2400" dirty="0"/>
              <a:t>(0,"#00ccee");  </a:t>
            </a:r>
          </a:p>
          <a:p>
            <a:pPr marL="109728" indent="0">
              <a:buNone/>
            </a:pPr>
            <a:r>
              <a:rPr lang="en-NZ" sz="2400" dirty="0" err="1"/>
              <a:t>mygradient.addColorStop</a:t>
            </a:r>
            <a:r>
              <a:rPr lang="en-NZ" sz="2400" dirty="0"/>
              <a:t>(0.25,"blue");  </a:t>
            </a:r>
          </a:p>
          <a:p>
            <a:pPr marL="109728" indent="0">
              <a:buNone/>
            </a:pPr>
            <a:r>
              <a:rPr lang="en-NZ" sz="2400" dirty="0" err="1"/>
              <a:t>mygradient.addColorStop</a:t>
            </a:r>
            <a:r>
              <a:rPr lang="en-NZ" sz="2400" dirty="0"/>
              <a:t>(0.5,"green");  </a:t>
            </a:r>
          </a:p>
          <a:p>
            <a:pPr marL="109728" indent="0">
              <a:buNone/>
            </a:pPr>
            <a:r>
              <a:rPr lang="en-NZ" sz="2400" dirty="0" err="1"/>
              <a:t>mygradient.addColorStop</a:t>
            </a:r>
            <a:r>
              <a:rPr lang="en-NZ" sz="2400" dirty="0"/>
              <a:t>(0.75,"yellow");  </a:t>
            </a:r>
          </a:p>
          <a:p>
            <a:pPr marL="109728" indent="0">
              <a:buNone/>
            </a:pPr>
            <a:r>
              <a:rPr lang="en-NZ" sz="2400" dirty="0" err="1"/>
              <a:t>mygradient.addColorStop</a:t>
            </a:r>
            <a:r>
              <a:rPr lang="en-NZ" sz="2400" dirty="0"/>
              <a:t>(1,"#00ff00");                  </a:t>
            </a:r>
          </a:p>
          <a:p>
            <a:pPr marL="109728" indent="0">
              <a:buNone/>
            </a:pPr>
            <a:r>
              <a:rPr lang="en-NZ" sz="2400" dirty="0" err="1"/>
              <a:t>cntx.fillStyle</a:t>
            </a:r>
            <a:r>
              <a:rPr lang="en-NZ" sz="2400" dirty="0"/>
              <a:t>=</a:t>
            </a:r>
            <a:r>
              <a:rPr lang="en-NZ" sz="2400" dirty="0" err="1"/>
              <a:t>mygradient</a:t>
            </a:r>
            <a:r>
              <a:rPr lang="en-NZ" sz="2400" dirty="0"/>
              <a:t>;</a:t>
            </a:r>
          </a:p>
          <a:p>
            <a:pPr marL="109728" indent="0">
              <a:buNone/>
            </a:pPr>
            <a:r>
              <a:rPr lang="en-NZ" sz="2400" dirty="0" err="1"/>
              <a:t>cntx.fillRect</a:t>
            </a:r>
            <a:r>
              <a:rPr lang="en-NZ" sz="2400" dirty="0"/>
              <a:t>(0,0,400,400);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Radial Gradient</a:t>
            </a:r>
            <a:endParaRPr lang="en-N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0" r="79088" b="47342"/>
          <a:stretch/>
        </p:blipFill>
        <p:spPr bwMode="auto">
          <a:xfrm>
            <a:off x="7896201" y="4149081"/>
            <a:ext cx="2555775" cy="251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1524001" y="5776355"/>
            <a:ext cx="7011753" cy="6344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 fontScale="850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NZ" sz="3200" dirty="0" err="1"/>
              <a:t>createRadialGradient</a:t>
            </a:r>
            <a:r>
              <a:rPr lang="en-NZ" sz="3200" dirty="0"/>
              <a:t>(</a:t>
            </a:r>
            <a:r>
              <a:rPr lang="en-NZ" sz="3200" i="1" dirty="0"/>
              <a:t>x0,y0,r0,x1,y1,r1</a:t>
            </a:r>
            <a:r>
              <a:rPr lang="en-NZ" sz="3200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1176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If we do two….</a:t>
            </a:r>
            <a:endParaRPr lang="en-NZ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9" r="16042" b="9580"/>
          <a:stretch/>
        </p:blipFill>
        <p:spPr bwMode="auto">
          <a:xfrm>
            <a:off x="567562" y="1406082"/>
            <a:ext cx="8816212" cy="468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9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Three</a:t>
            </a:r>
            <a:r>
              <a:rPr lang="en-NZ" dirty="0"/>
              <a:t> squares </a:t>
            </a:r>
            <a:r>
              <a:rPr lang="en-NZ" dirty="0" smtClean="0"/>
              <a:t>…and Four squares</a:t>
            </a:r>
            <a:endParaRPr lang="en-N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6" t="15642" r="72536" b="25935"/>
          <a:stretch/>
        </p:blipFill>
        <p:spPr bwMode="auto">
          <a:xfrm>
            <a:off x="482621" y="1412777"/>
            <a:ext cx="4362482" cy="509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t="15711" r="69032" b="36816"/>
          <a:stretch/>
        </p:blipFill>
        <p:spPr bwMode="auto">
          <a:xfrm>
            <a:off x="4975668" y="1412777"/>
            <a:ext cx="4104456" cy="408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08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Challenge: Build that patterns</a:t>
            </a:r>
            <a:endParaRPr lang="en-N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" t="16580" r="69617" b="37961"/>
          <a:stretch/>
        </p:blipFill>
        <p:spPr bwMode="auto">
          <a:xfrm>
            <a:off x="456821" y="1304435"/>
            <a:ext cx="3618790" cy="352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 t="17061" r="68535" b="36279"/>
          <a:stretch/>
        </p:blipFill>
        <p:spPr bwMode="auto">
          <a:xfrm>
            <a:off x="5498916" y="1304435"/>
            <a:ext cx="3775086" cy="366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456821" y="4980527"/>
            <a:ext cx="4742196" cy="14095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 fontScale="850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NZ" sz="3200" dirty="0"/>
              <a:t>For the first square:</a:t>
            </a:r>
          </a:p>
          <a:p>
            <a:pPr marL="109728" indent="0">
              <a:buNone/>
            </a:pPr>
            <a:r>
              <a:rPr lang="en-NZ" sz="3200" dirty="0" err="1"/>
              <a:t>cntx.createRadialGradient</a:t>
            </a:r>
            <a:endParaRPr lang="en-NZ" sz="3200" dirty="0"/>
          </a:p>
          <a:p>
            <a:pPr marL="109728" indent="0">
              <a:buNone/>
            </a:pPr>
            <a:r>
              <a:rPr lang="en-NZ" sz="3200" dirty="0"/>
              <a:t>(100,100,20,100,100,100);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5342709" y="4980527"/>
            <a:ext cx="4341602" cy="14095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NZ" sz="1800" dirty="0"/>
              <a:t>For the first square:</a:t>
            </a:r>
          </a:p>
          <a:p>
            <a:pPr marL="109728" indent="0">
              <a:buNone/>
            </a:pPr>
            <a:r>
              <a:rPr lang="en-NZ" sz="1800" dirty="0" err="1"/>
              <a:t>cntx.createRadialGradient</a:t>
            </a:r>
            <a:endParaRPr lang="en-NZ" sz="1800" dirty="0"/>
          </a:p>
          <a:p>
            <a:pPr marL="109728" indent="0">
              <a:buNone/>
            </a:pPr>
            <a:r>
              <a:rPr lang="en-NZ" sz="1800" dirty="0"/>
              <a:t>(10,10,20,100,100,200);</a:t>
            </a:r>
          </a:p>
        </p:txBody>
      </p:sp>
    </p:spTree>
    <p:extLst>
      <p:ext uri="{BB962C8B-B14F-4D97-AF65-F5344CB8AC3E}">
        <p14:creationId xmlns:p14="http://schemas.microsoft.com/office/powerpoint/2010/main" val="22704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Allow user to input colours as well: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390" r="63665" b="31051"/>
          <a:stretch/>
        </p:blipFill>
        <p:spPr>
          <a:xfrm>
            <a:off x="525176" y="1270000"/>
            <a:ext cx="9715198" cy="548954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FBF8-8670-49E0-A74C-DFE66A11C26F}" type="datetime1">
              <a:rPr lang="en-NZ" smtClean="0"/>
              <a:t>20/08/2019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ISCG6420 IWD –Introduction to internet &amp; website development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35005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User Input: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55880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NZ" sz="2000" dirty="0"/>
              <a:t>&lt;input type="text" id="color1" </a:t>
            </a:r>
            <a:r>
              <a:rPr lang="en-NZ" sz="2000" dirty="0" smtClean="0"/>
              <a:t>/&gt;</a:t>
            </a:r>
            <a:endParaRPr lang="en-NZ" sz="2000" dirty="0"/>
          </a:p>
          <a:p>
            <a:pPr marL="109728" indent="0">
              <a:buNone/>
            </a:pPr>
            <a:r>
              <a:rPr lang="en-NZ" sz="2000" dirty="0"/>
              <a:t>&lt;button </a:t>
            </a:r>
            <a:r>
              <a:rPr lang="en-NZ" sz="2000" dirty="0" err="1"/>
              <a:t>onclick</a:t>
            </a:r>
            <a:r>
              <a:rPr lang="en-NZ" sz="2000" dirty="0"/>
              <a:t>="</a:t>
            </a:r>
            <a:r>
              <a:rPr lang="en-NZ" sz="2000" dirty="0" err="1"/>
              <a:t>ChangeColor</a:t>
            </a:r>
            <a:r>
              <a:rPr lang="en-NZ" sz="2000" dirty="0"/>
              <a:t>();" </a:t>
            </a:r>
            <a:r>
              <a:rPr lang="en-NZ" sz="2000" dirty="0" err="1"/>
              <a:t>href</a:t>
            </a:r>
            <a:r>
              <a:rPr lang="en-NZ" sz="2000" dirty="0"/>
              <a:t>="</a:t>
            </a:r>
            <a:r>
              <a:rPr lang="en-NZ" sz="2000" dirty="0" err="1"/>
              <a:t>javascript</a:t>
            </a:r>
            <a:r>
              <a:rPr lang="en-NZ" sz="2000" dirty="0"/>
              <a:t>:;"&gt;Change </a:t>
            </a:r>
            <a:r>
              <a:rPr lang="en-NZ" sz="2000" dirty="0" err="1"/>
              <a:t>Color</a:t>
            </a:r>
            <a:r>
              <a:rPr lang="en-NZ" sz="2000" dirty="0"/>
              <a:t>&lt;/button&gt;</a:t>
            </a:r>
          </a:p>
          <a:p>
            <a:pPr marL="109728" indent="0">
              <a:buNone/>
            </a:pPr>
            <a:endParaRPr lang="en-NZ" sz="2000" dirty="0" smtClean="0"/>
          </a:p>
          <a:p>
            <a:pPr marL="109728" indent="0">
              <a:buNone/>
            </a:pPr>
            <a:r>
              <a:rPr lang="en-NZ" sz="2000" dirty="0"/>
              <a:t>&lt;script</a:t>
            </a:r>
            <a:r>
              <a:rPr lang="en-NZ" sz="2000" dirty="0" smtClean="0"/>
              <a:t>&gt;</a:t>
            </a:r>
          </a:p>
          <a:p>
            <a:pPr marL="109728" indent="0">
              <a:buNone/>
            </a:pPr>
            <a:r>
              <a:rPr lang="en-NZ" sz="2000" dirty="0" smtClean="0"/>
              <a:t>function </a:t>
            </a:r>
            <a:r>
              <a:rPr lang="en-NZ" sz="2000" dirty="0" err="1" smtClean="0"/>
              <a:t>ChangeColor</a:t>
            </a:r>
            <a:r>
              <a:rPr lang="en-NZ" sz="2000" dirty="0" smtClean="0"/>
              <a:t>(){</a:t>
            </a:r>
          </a:p>
          <a:p>
            <a:pPr marL="109728" indent="0">
              <a:buNone/>
            </a:pPr>
            <a:r>
              <a:rPr lang="en-NZ" sz="2000" dirty="0" smtClean="0"/>
              <a:t>      </a:t>
            </a:r>
            <a:r>
              <a:rPr lang="en-NZ" sz="2000" dirty="0" err="1"/>
              <a:t>var</a:t>
            </a:r>
            <a:r>
              <a:rPr lang="en-NZ" sz="2000" dirty="0"/>
              <a:t> </a:t>
            </a:r>
            <a:r>
              <a:rPr lang="en-NZ" sz="2000" dirty="0" err="1"/>
              <a:t>newColor</a:t>
            </a:r>
            <a:r>
              <a:rPr lang="en-NZ" sz="2000" dirty="0"/>
              <a:t> = </a:t>
            </a:r>
            <a:r>
              <a:rPr lang="en-NZ" sz="2000" dirty="0" err="1"/>
              <a:t>document.getElementById</a:t>
            </a:r>
            <a:r>
              <a:rPr lang="en-NZ" sz="2000" dirty="0"/>
              <a:t>('color1');</a:t>
            </a:r>
          </a:p>
          <a:p>
            <a:pPr marL="109728" indent="0">
              <a:buNone/>
            </a:pPr>
            <a:r>
              <a:rPr lang="en-NZ" sz="2000" dirty="0"/>
              <a:t>      </a:t>
            </a:r>
            <a:r>
              <a:rPr lang="en-NZ" sz="2000" dirty="0" err="1"/>
              <a:t>var</a:t>
            </a:r>
            <a:r>
              <a:rPr lang="en-NZ" sz="2000" dirty="0"/>
              <a:t> </a:t>
            </a:r>
            <a:r>
              <a:rPr lang="en-NZ" sz="2000" dirty="0" err="1"/>
              <a:t>userName</a:t>
            </a:r>
            <a:r>
              <a:rPr lang="en-NZ" sz="2000" dirty="0"/>
              <a:t> = </a:t>
            </a:r>
            <a:r>
              <a:rPr lang="en-NZ" sz="2000" dirty="0" err="1"/>
              <a:t>document.getElementById</a:t>
            </a:r>
            <a:r>
              <a:rPr lang="en-NZ" sz="2000" dirty="0"/>
              <a:t>('user');</a:t>
            </a:r>
          </a:p>
          <a:p>
            <a:pPr marL="109728" indent="0">
              <a:buNone/>
            </a:pPr>
            <a:r>
              <a:rPr lang="en-NZ" sz="2000" dirty="0"/>
              <a:t>      alert(</a:t>
            </a:r>
            <a:r>
              <a:rPr lang="en-NZ" sz="2000" dirty="0" err="1"/>
              <a:t>newColor.value</a:t>
            </a:r>
            <a:r>
              <a:rPr lang="en-NZ" sz="2000" dirty="0"/>
              <a:t>);</a:t>
            </a:r>
          </a:p>
          <a:p>
            <a:pPr marL="109728" indent="0">
              <a:buNone/>
            </a:pPr>
            <a:r>
              <a:rPr lang="en-NZ" sz="2000" dirty="0"/>
              <a:t>     </a:t>
            </a:r>
            <a:r>
              <a:rPr lang="en-NZ" sz="2000" dirty="0" err="1"/>
              <a:t>ctx.strokeStyle</a:t>
            </a:r>
            <a:r>
              <a:rPr lang="en-NZ" sz="2000" dirty="0"/>
              <a:t> = </a:t>
            </a:r>
            <a:r>
              <a:rPr lang="en-NZ" sz="2000" dirty="0" err="1"/>
              <a:t>newColor.value</a:t>
            </a:r>
            <a:r>
              <a:rPr lang="en-NZ" sz="2000" dirty="0"/>
              <a:t>;</a:t>
            </a:r>
          </a:p>
          <a:p>
            <a:pPr marL="109728" indent="0">
              <a:buNone/>
            </a:pPr>
            <a:r>
              <a:rPr lang="en-NZ" sz="2000" dirty="0"/>
              <a:t>	</a:t>
            </a:r>
            <a:r>
              <a:rPr lang="en-NZ" sz="2000" dirty="0" err="1"/>
              <a:t>ctx.stroke</a:t>
            </a:r>
            <a:r>
              <a:rPr lang="en-NZ" sz="2000" dirty="0"/>
              <a:t>();</a:t>
            </a:r>
          </a:p>
          <a:p>
            <a:pPr marL="109728" indent="0">
              <a:buNone/>
            </a:pPr>
            <a:r>
              <a:rPr lang="en-NZ" sz="2000" dirty="0"/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289935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0245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" t="9606" r="6301" b="12226"/>
          <a:stretch/>
        </p:blipFill>
        <p:spPr bwMode="auto">
          <a:xfrm>
            <a:off x="580432" y="1930400"/>
            <a:ext cx="8425549" cy="410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99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NZ" sz="2000" dirty="0"/>
              <a:t>&lt;select id="color1"&gt;</a:t>
            </a:r>
          </a:p>
          <a:p>
            <a:pPr marL="109728" indent="0">
              <a:buNone/>
            </a:pPr>
            <a:r>
              <a:rPr lang="en-NZ" sz="2000" dirty="0"/>
              <a:t>  &lt;option value="red"&gt;Red&lt;/option&gt;</a:t>
            </a:r>
          </a:p>
          <a:p>
            <a:pPr marL="109728" indent="0">
              <a:buNone/>
            </a:pPr>
            <a:r>
              <a:rPr lang="en-NZ" sz="2000" dirty="0"/>
              <a:t>  &lt;option value="green"&gt;Green&lt;/option&gt;</a:t>
            </a:r>
          </a:p>
          <a:p>
            <a:pPr marL="109728" indent="0">
              <a:buNone/>
            </a:pPr>
            <a:r>
              <a:rPr lang="en-NZ" sz="2000" dirty="0"/>
              <a:t>  &lt;option value="blue"&gt;Blue&lt;/option&gt;</a:t>
            </a:r>
          </a:p>
          <a:p>
            <a:pPr marL="109728" indent="0">
              <a:buNone/>
            </a:pPr>
            <a:r>
              <a:rPr lang="en-NZ" sz="2000" dirty="0"/>
              <a:t>  &lt;option value="yellow"&gt;Yellow&lt;/option&gt;</a:t>
            </a:r>
          </a:p>
          <a:p>
            <a:pPr marL="109728" indent="0">
              <a:buNone/>
            </a:pPr>
            <a:r>
              <a:rPr lang="en-NZ" sz="2000" dirty="0"/>
              <a:t>&lt;/select&gt;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Select element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908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0869" y="2677886"/>
            <a:ext cx="8988526" cy="4180114"/>
          </a:xfrm>
        </p:spPr>
        <p:txBody>
          <a:bodyPr>
            <a:normAutofit/>
          </a:bodyPr>
          <a:lstStyle/>
          <a:p>
            <a:r>
              <a:rPr lang="en-NZ" sz="2800" dirty="0"/>
              <a:t>The HTML5 &lt;canvas&gt; element is used to draw graphics, on the fly, via scripting (usually JavaScript).</a:t>
            </a:r>
          </a:p>
          <a:p>
            <a:r>
              <a:rPr lang="en-NZ" sz="2800" dirty="0"/>
              <a:t>The &lt;canvas&gt; element is only a container for graphics. You must use a script to actually draw the graphics.</a:t>
            </a:r>
          </a:p>
          <a:p>
            <a:r>
              <a:rPr lang="en-NZ" sz="2800" dirty="0"/>
              <a:t>Canvas has several methods for drawing paths, boxes, circles, text, and adding images.</a:t>
            </a:r>
          </a:p>
          <a:p>
            <a:endParaRPr lang="en-NZ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629" y="609600"/>
            <a:ext cx="9927771" cy="1320800"/>
          </a:xfrm>
        </p:spPr>
        <p:txBody>
          <a:bodyPr>
            <a:normAutofit fontScale="90000"/>
          </a:bodyPr>
          <a:lstStyle/>
          <a:p>
            <a:r>
              <a:rPr lang="en-NZ" dirty="0"/>
              <a:t>&lt;canvas id="</a:t>
            </a:r>
            <a:r>
              <a:rPr lang="en-NZ" dirty="0" err="1"/>
              <a:t>myCanvas</a:t>
            </a:r>
            <a:r>
              <a:rPr lang="en-NZ" dirty="0"/>
              <a:t>" width="400" height="400" </a:t>
            </a:r>
            <a:r>
              <a:rPr lang="en-NZ" dirty="0" smtClean="0"/>
              <a:t>&gt;</a:t>
            </a:r>
            <a:r>
              <a:rPr lang="en-NZ" dirty="0"/>
              <a:t/>
            </a:r>
            <a:br>
              <a:rPr lang="en-NZ" dirty="0"/>
            </a:br>
            <a:r>
              <a:rPr lang="en-NZ" dirty="0" smtClean="0"/>
              <a:t>&lt;/</a:t>
            </a:r>
            <a:r>
              <a:rPr lang="en-NZ" dirty="0"/>
              <a:t>canvas&gt;</a:t>
            </a:r>
          </a:p>
        </p:txBody>
      </p:sp>
    </p:spTree>
    <p:extLst>
      <p:ext uri="{BB962C8B-B14F-4D97-AF65-F5344CB8AC3E}">
        <p14:creationId xmlns:p14="http://schemas.microsoft.com/office/powerpoint/2010/main" val="57103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 r="8027" b="5665"/>
          <a:stretch/>
        </p:blipFill>
        <p:spPr bwMode="auto">
          <a:xfrm>
            <a:off x="338710" y="609600"/>
            <a:ext cx="8935292" cy="534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9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800" dirty="0" smtClean="0"/>
              <a:t>Animation </a:t>
            </a:r>
            <a:r>
              <a:rPr lang="en-NZ" sz="2800" dirty="0"/>
              <a:t>works by changing the properties of the element, or layer, in such small increments, that it looks smooth to the user. </a:t>
            </a:r>
            <a:endParaRPr lang="en-NZ" sz="2800" dirty="0" smtClean="0"/>
          </a:p>
          <a:p>
            <a:endParaRPr lang="en-NZ" sz="2800" dirty="0"/>
          </a:p>
          <a:p>
            <a:r>
              <a:rPr lang="en-NZ" sz="2800" dirty="0" smtClean="0"/>
              <a:t>If </a:t>
            </a:r>
            <a:r>
              <a:rPr lang="en-NZ" sz="2800" dirty="0"/>
              <a:t>you slow down animation, and make these increments larger, you'll actually be able to see the element jumping between the different increments.</a:t>
            </a:r>
          </a:p>
          <a:p>
            <a:endParaRPr lang="en-NZ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sz="4400" dirty="0"/>
              <a:t>HTML – Canvas- </a:t>
            </a:r>
            <a:r>
              <a:rPr lang="en-NZ" sz="4400" dirty="0" smtClean="0"/>
              <a:t>Animation</a:t>
            </a:r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How </a:t>
            </a:r>
            <a:r>
              <a:rPr lang="en-NZ" dirty="0"/>
              <a:t>does animation work?</a:t>
            </a:r>
            <a:br>
              <a:rPr lang="en-NZ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9539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47" y="1008743"/>
            <a:ext cx="9981303" cy="5849257"/>
          </a:xfrm>
        </p:spPr>
        <p:txBody>
          <a:bodyPr>
            <a:no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NZ" sz="2400" b="1" dirty="0"/>
              <a:t>Clear the canvas</a:t>
            </a:r>
            <a:r>
              <a:rPr lang="en-NZ" sz="2400" dirty="0"/>
              <a:t/>
            </a:r>
            <a:br>
              <a:rPr lang="en-NZ" sz="2400" dirty="0"/>
            </a:br>
            <a:r>
              <a:rPr lang="en-NZ" sz="2400" dirty="0"/>
              <a:t>Unless the shapes you'll be drawing fill the complete canvas (for instance a backdrop image), you need to clear any shapes that have been drawn previously. The easiest way to do this is using the </a:t>
            </a:r>
            <a:r>
              <a:rPr lang="en-NZ" sz="2400" dirty="0" err="1"/>
              <a:t>clearRect</a:t>
            </a:r>
            <a:r>
              <a:rPr lang="en-NZ" sz="2400" dirty="0"/>
              <a:t>() method</a:t>
            </a:r>
            <a:r>
              <a:rPr lang="en-NZ" sz="2400" dirty="0" smtClean="0"/>
              <a:t>.</a:t>
            </a:r>
            <a:endParaRPr lang="en-NZ" sz="2400" dirty="0"/>
          </a:p>
          <a:p>
            <a:pPr marL="624078" indent="-514350">
              <a:buFont typeface="+mj-lt"/>
              <a:buAutoNum type="arabicPeriod"/>
            </a:pPr>
            <a:r>
              <a:rPr lang="en-NZ" sz="2400" b="1" dirty="0"/>
              <a:t>Save the canvas state</a:t>
            </a:r>
            <a:r>
              <a:rPr lang="en-NZ" sz="2400" dirty="0"/>
              <a:t/>
            </a:r>
            <a:br>
              <a:rPr lang="en-NZ" sz="2400" dirty="0"/>
            </a:br>
            <a:r>
              <a:rPr lang="en-NZ" sz="2400" dirty="0"/>
              <a:t>If you're changing any setting (such as styles, transformations, </a:t>
            </a:r>
            <a:r>
              <a:rPr lang="en-NZ" sz="2400" dirty="0" err="1"/>
              <a:t>etc</a:t>
            </a:r>
            <a:r>
              <a:rPr lang="en-NZ" sz="2400" dirty="0"/>
              <a:t>) which affect the canvas state and you want to make sure the original state is used each time a frame is drawn, you need to save that original state</a:t>
            </a:r>
            <a:r>
              <a:rPr lang="en-NZ" sz="2400" dirty="0" smtClean="0"/>
              <a:t>.</a:t>
            </a:r>
            <a:endParaRPr lang="en-NZ" sz="2400" dirty="0"/>
          </a:p>
          <a:p>
            <a:pPr marL="624078" indent="-514350">
              <a:buFont typeface="+mj-lt"/>
              <a:buAutoNum type="arabicPeriod"/>
            </a:pPr>
            <a:r>
              <a:rPr lang="en-NZ" sz="2400" b="1" dirty="0"/>
              <a:t>Draw animated shapes</a:t>
            </a:r>
            <a:r>
              <a:rPr lang="en-NZ" sz="2400" dirty="0"/>
              <a:t/>
            </a:r>
            <a:br>
              <a:rPr lang="en-NZ" sz="2400" dirty="0"/>
            </a:br>
            <a:r>
              <a:rPr lang="en-NZ" sz="2400" dirty="0"/>
              <a:t>The step where you do the actual frame rendering</a:t>
            </a:r>
            <a:r>
              <a:rPr lang="en-NZ" sz="2400" dirty="0" smtClean="0"/>
              <a:t>.</a:t>
            </a:r>
            <a:endParaRPr lang="en-NZ" sz="2400" dirty="0"/>
          </a:p>
          <a:p>
            <a:pPr marL="624078" indent="-514350">
              <a:buFont typeface="+mj-lt"/>
              <a:buAutoNum type="arabicPeriod"/>
            </a:pPr>
            <a:r>
              <a:rPr lang="en-NZ" sz="2400" b="1" dirty="0"/>
              <a:t>Restore the canvas state</a:t>
            </a:r>
            <a:r>
              <a:rPr lang="en-NZ" sz="2400" dirty="0"/>
              <a:t/>
            </a:r>
            <a:br>
              <a:rPr lang="en-NZ" sz="2400" dirty="0"/>
            </a:br>
            <a:r>
              <a:rPr lang="en-NZ" sz="2400" dirty="0"/>
              <a:t>If you've saved the state, restore it before drawing a new frame.</a:t>
            </a:r>
          </a:p>
          <a:p>
            <a:endParaRPr lang="en-NZ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454" y="230778"/>
            <a:ext cx="8596668" cy="1320800"/>
          </a:xfrm>
        </p:spPr>
        <p:txBody>
          <a:bodyPr/>
          <a:lstStyle/>
          <a:p>
            <a:r>
              <a:rPr lang="en-NZ" dirty="0" smtClean="0"/>
              <a:t>Animation Steps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3831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800" dirty="0" smtClean="0"/>
              <a:t>First </a:t>
            </a:r>
            <a:r>
              <a:rPr lang="en-NZ" sz="2800" dirty="0"/>
              <a:t>there's the </a:t>
            </a:r>
            <a:r>
              <a:rPr lang="en-NZ" sz="2800" dirty="0" err="1">
                <a:hlinkClick r:id="rId2" tooltip="Calls a function or executes a code snippet repeatedly, with a fixed time delay between each call to that function."/>
              </a:rPr>
              <a:t>window.setInterval</a:t>
            </a:r>
            <a:r>
              <a:rPr lang="en-NZ" sz="2800" dirty="0">
                <a:hlinkClick r:id="rId2" tooltip="Calls a function or executes a code snippet repeatedly, with a fixed time delay between each call to that function."/>
              </a:rPr>
              <a:t>()</a:t>
            </a:r>
            <a:r>
              <a:rPr lang="en-NZ" sz="2800" dirty="0"/>
              <a:t> and </a:t>
            </a:r>
            <a:r>
              <a:rPr lang="en-NZ" sz="2800" dirty="0" err="1">
                <a:hlinkClick r:id="rId3" tooltip="Calls a function or executes a code snippet after a specified delay."/>
              </a:rPr>
              <a:t>window.setTimeout</a:t>
            </a:r>
            <a:r>
              <a:rPr lang="en-NZ" sz="2800" dirty="0">
                <a:hlinkClick r:id="rId3" tooltip="Calls a function or executes a code snippet after a specified delay."/>
              </a:rPr>
              <a:t>()</a:t>
            </a:r>
            <a:r>
              <a:rPr lang="en-NZ" sz="2800" dirty="0"/>
              <a:t> functions, which can be used to call a specific function over a set period of time.</a:t>
            </a:r>
          </a:p>
          <a:p>
            <a:endParaRPr lang="en-NZ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To Animate use Scheduled </a:t>
            </a:r>
            <a:r>
              <a:rPr lang="en-NZ" dirty="0"/>
              <a:t>updates</a:t>
            </a:r>
            <a:br>
              <a:rPr lang="en-NZ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8294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Autofit/>
          </a:bodyPr>
          <a:lstStyle/>
          <a:p>
            <a:r>
              <a:rPr lang="en-NZ" sz="2800" dirty="0" err="1"/>
              <a:t>setInterval</a:t>
            </a:r>
            <a:r>
              <a:rPr lang="en-NZ" sz="2800" dirty="0"/>
              <a:t>(</a:t>
            </a:r>
            <a:r>
              <a:rPr lang="en-NZ" sz="2800" i="1" dirty="0"/>
              <a:t>function</a:t>
            </a:r>
            <a:r>
              <a:rPr lang="en-NZ" sz="2800" dirty="0"/>
              <a:t>, </a:t>
            </a:r>
            <a:r>
              <a:rPr lang="en-NZ" sz="2800" i="1" dirty="0"/>
              <a:t>delay</a:t>
            </a:r>
            <a:r>
              <a:rPr lang="en-NZ" sz="2800" dirty="0"/>
              <a:t>) Starts repeatedly executing the function specified by function every delay milliseconds. </a:t>
            </a:r>
            <a:endParaRPr lang="en-NZ" sz="2800" dirty="0" smtClean="0"/>
          </a:p>
          <a:p>
            <a:r>
              <a:rPr lang="en-NZ" sz="2800" dirty="0" err="1" smtClean="0"/>
              <a:t>setTimeout</a:t>
            </a:r>
            <a:r>
              <a:rPr lang="en-NZ" sz="2800" dirty="0" smtClean="0"/>
              <a:t>(</a:t>
            </a:r>
            <a:r>
              <a:rPr lang="en-NZ" sz="2800" i="1" dirty="0" smtClean="0"/>
              <a:t>function</a:t>
            </a:r>
            <a:r>
              <a:rPr lang="en-NZ" sz="2800" dirty="0"/>
              <a:t>, </a:t>
            </a:r>
            <a:r>
              <a:rPr lang="en-NZ" sz="2800" i="1" dirty="0"/>
              <a:t>delay</a:t>
            </a:r>
            <a:r>
              <a:rPr lang="en-NZ" sz="2800" dirty="0"/>
              <a:t>) Executes the function specified by function in delay milliseconds. </a:t>
            </a:r>
            <a:endParaRPr lang="en-NZ" sz="2800" dirty="0" smtClean="0"/>
          </a:p>
          <a:p>
            <a:r>
              <a:rPr lang="en-NZ" sz="2800" dirty="0" smtClean="0"/>
              <a:t>If </a:t>
            </a:r>
            <a:r>
              <a:rPr lang="en-NZ" sz="2800" dirty="0"/>
              <a:t>you </a:t>
            </a:r>
            <a:r>
              <a:rPr lang="en-NZ" sz="2800" b="1" dirty="0"/>
              <a:t>don't want</a:t>
            </a:r>
            <a:r>
              <a:rPr lang="en-NZ" sz="2800" dirty="0"/>
              <a:t> any user interaction it's best to use the </a:t>
            </a:r>
            <a:r>
              <a:rPr lang="en-NZ" sz="2800" dirty="0" err="1"/>
              <a:t>setInterval</a:t>
            </a:r>
            <a:r>
              <a:rPr lang="en-NZ" sz="2800" dirty="0"/>
              <a:t>() </a:t>
            </a:r>
            <a:endParaRPr lang="en-NZ" sz="2800" dirty="0" smtClean="0"/>
          </a:p>
          <a:p>
            <a:pPr marL="109728" indent="0">
              <a:buNone/>
            </a:pPr>
            <a:r>
              <a:rPr lang="en-NZ" sz="2800" dirty="0" smtClean="0"/>
              <a:t>function </a:t>
            </a:r>
            <a:r>
              <a:rPr lang="en-NZ" sz="2800" dirty="0"/>
              <a:t>which repeatedly executes the supplied code.</a:t>
            </a:r>
          </a:p>
          <a:p>
            <a:endParaRPr lang="en-NZ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7710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800" dirty="0" smtClean="0"/>
              <a:t>Other way to control </a:t>
            </a:r>
            <a:r>
              <a:rPr lang="en-NZ" sz="2800" dirty="0"/>
              <a:t>an animation is user input. </a:t>
            </a:r>
            <a:endParaRPr lang="en-NZ" sz="2800" dirty="0" smtClean="0"/>
          </a:p>
          <a:p>
            <a:r>
              <a:rPr lang="en-NZ" sz="2800" dirty="0" smtClean="0"/>
              <a:t>If </a:t>
            </a:r>
            <a:r>
              <a:rPr lang="en-NZ" sz="2800" dirty="0"/>
              <a:t>we wanted to make a game, we could use keyboard or mouse events to control the animation. By setting </a:t>
            </a:r>
            <a:r>
              <a:rPr lang="en-NZ" sz="2800" dirty="0" err="1" smtClean="0">
                <a:hlinkClick r:id="rId2" tooltip="This method is called whenever an event occurs of the type for which the EventListener interface was registered."/>
              </a:rPr>
              <a:t>EventListeners</a:t>
            </a:r>
            <a:r>
              <a:rPr lang="en-NZ" sz="2800" dirty="0" smtClean="0"/>
              <a:t>, </a:t>
            </a:r>
            <a:r>
              <a:rPr lang="en-NZ" sz="2800" dirty="0"/>
              <a:t>we catch any user interaction and execute our animation functions.</a:t>
            </a:r>
          </a:p>
          <a:p>
            <a:endParaRPr lang="en-NZ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Updating on user interaction</a:t>
            </a:r>
            <a:br>
              <a:rPr lang="en-NZ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656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39291" y="118905"/>
            <a:ext cx="6522720" cy="65039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000" dirty="0"/>
              <a:t>&lt;body </a:t>
            </a:r>
            <a:r>
              <a:rPr lang="en-NZ" sz="2000" b="1" dirty="0" err="1"/>
              <a:t>onLoad</a:t>
            </a:r>
            <a:r>
              <a:rPr lang="en-NZ" sz="2000" b="1" dirty="0"/>
              <a:t>="</a:t>
            </a:r>
            <a:r>
              <a:rPr lang="en-NZ" sz="2000" b="1" dirty="0" err="1"/>
              <a:t>init</a:t>
            </a:r>
            <a:r>
              <a:rPr lang="en-NZ" sz="2000" b="1" dirty="0"/>
              <a:t>();"&gt;</a:t>
            </a:r>
          </a:p>
          <a:p>
            <a:pPr marL="0" indent="0">
              <a:buNone/>
            </a:pPr>
            <a:r>
              <a:rPr lang="en-NZ" sz="2000" dirty="0"/>
              <a:t>  &lt;canvas id="</a:t>
            </a:r>
            <a:r>
              <a:rPr lang="en-NZ" sz="2000" dirty="0" err="1"/>
              <a:t>myCanvas</a:t>
            </a:r>
            <a:r>
              <a:rPr lang="en-NZ" sz="2000" dirty="0"/>
              <a:t>" width="400" height="400" &gt;</a:t>
            </a:r>
          </a:p>
          <a:p>
            <a:pPr marL="0" indent="0">
              <a:buNone/>
            </a:pPr>
            <a:r>
              <a:rPr lang="en-NZ" sz="2000" dirty="0"/>
              <a:t>  &lt;/canvas&gt;</a:t>
            </a:r>
          </a:p>
          <a:p>
            <a:pPr marL="0" indent="0">
              <a:buNone/>
            </a:pPr>
            <a:r>
              <a:rPr lang="en-NZ" sz="2000" dirty="0"/>
              <a:t>&lt;/body</a:t>
            </a:r>
            <a:r>
              <a:rPr lang="en-NZ" sz="2000" dirty="0" smtClean="0"/>
              <a:t>&gt;</a:t>
            </a:r>
            <a:endParaRPr lang="en-NZ" sz="2000" dirty="0"/>
          </a:p>
          <a:p>
            <a:pPr marL="0" indent="0">
              <a:buNone/>
            </a:pPr>
            <a:r>
              <a:rPr lang="en-NZ" sz="2000" dirty="0"/>
              <a:t>&lt;script&gt;</a:t>
            </a:r>
          </a:p>
          <a:p>
            <a:pPr marL="0" indent="0">
              <a:buNone/>
            </a:pPr>
            <a:r>
              <a:rPr lang="en-NZ" sz="2000" dirty="0" err="1"/>
              <a:t>var</a:t>
            </a:r>
            <a:r>
              <a:rPr lang="en-NZ" sz="2000" dirty="0"/>
              <a:t> context;</a:t>
            </a:r>
          </a:p>
          <a:p>
            <a:pPr marL="0" indent="0">
              <a:buNone/>
            </a:pPr>
            <a:r>
              <a:rPr lang="en-NZ" sz="2000" dirty="0" err="1"/>
              <a:t>var</a:t>
            </a:r>
            <a:r>
              <a:rPr lang="en-NZ" sz="2000" dirty="0"/>
              <a:t> x=10;</a:t>
            </a:r>
          </a:p>
          <a:p>
            <a:pPr marL="0" indent="0">
              <a:buNone/>
            </a:pPr>
            <a:r>
              <a:rPr lang="en-NZ" sz="2000" dirty="0" err="1"/>
              <a:t>var</a:t>
            </a:r>
            <a:r>
              <a:rPr lang="en-NZ" sz="2000" dirty="0"/>
              <a:t> y=10;</a:t>
            </a:r>
          </a:p>
          <a:p>
            <a:pPr marL="0" indent="0">
              <a:buNone/>
            </a:pPr>
            <a:r>
              <a:rPr lang="en-NZ" sz="2000" dirty="0" err="1"/>
              <a:t>var</a:t>
            </a:r>
            <a:r>
              <a:rPr lang="en-NZ" sz="2000" dirty="0"/>
              <a:t> dx=20;</a:t>
            </a:r>
          </a:p>
          <a:p>
            <a:pPr marL="0" indent="0">
              <a:buNone/>
            </a:pPr>
            <a:r>
              <a:rPr lang="en-NZ" sz="2000" dirty="0" err="1"/>
              <a:t>var</a:t>
            </a:r>
            <a:r>
              <a:rPr lang="en-NZ" sz="2000" dirty="0"/>
              <a:t> </a:t>
            </a:r>
            <a:r>
              <a:rPr lang="en-NZ" sz="2000" dirty="0" err="1"/>
              <a:t>dy</a:t>
            </a:r>
            <a:r>
              <a:rPr lang="en-NZ" sz="2000" dirty="0"/>
              <a:t>=20</a:t>
            </a:r>
            <a:r>
              <a:rPr lang="en-NZ" sz="2000" dirty="0" smtClean="0"/>
              <a:t>;</a:t>
            </a:r>
            <a:endParaRPr lang="en-NZ" sz="2000" dirty="0"/>
          </a:p>
          <a:p>
            <a:pPr marL="0" indent="0">
              <a:buNone/>
            </a:pPr>
            <a:r>
              <a:rPr lang="en-NZ" sz="2000" dirty="0"/>
              <a:t>function </a:t>
            </a:r>
            <a:r>
              <a:rPr lang="en-NZ" sz="2000" dirty="0" err="1"/>
              <a:t>init</a:t>
            </a:r>
            <a:r>
              <a:rPr lang="en-NZ" sz="2000" dirty="0"/>
              <a:t>()</a:t>
            </a:r>
          </a:p>
          <a:p>
            <a:pPr marL="0" indent="0">
              <a:buNone/>
            </a:pPr>
            <a:r>
              <a:rPr lang="en-NZ" sz="2000" dirty="0"/>
              <a:t>{</a:t>
            </a:r>
          </a:p>
          <a:p>
            <a:pPr marL="0" indent="0">
              <a:buNone/>
            </a:pPr>
            <a:r>
              <a:rPr lang="en-NZ" sz="2000" dirty="0"/>
              <a:t>  context= </a:t>
            </a:r>
            <a:r>
              <a:rPr lang="en-NZ" sz="2000" dirty="0" err="1"/>
              <a:t>myCanvas.getContext</a:t>
            </a:r>
            <a:r>
              <a:rPr lang="en-NZ" sz="2000" dirty="0"/>
              <a:t>('2d');</a:t>
            </a:r>
          </a:p>
          <a:p>
            <a:pPr marL="0" indent="0">
              <a:buNone/>
            </a:pPr>
            <a:r>
              <a:rPr lang="en-NZ" sz="2000" dirty="0"/>
              <a:t>  </a:t>
            </a:r>
            <a:r>
              <a:rPr lang="en-NZ" sz="2000" dirty="0" err="1"/>
              <a:t>setInterval</a:t>
            </a:r>
            <a:r>
              <a:rPr lang="en-NZ" sz="2000" dirty="0"/>
              <a:t>(draw,110);</a:t>
            </a:r>
          </a:p>
          <a:p>
            <a:pPr marL="0" indent="0">
              <a:buNone/>
            </a:pPr>
            <a:r>
              <a:rPr lang="en-NZ" sz="2000" dirty="0"/>
              <a:t>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Example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6101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01632" y="248194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000" dirty="0"/>
              <a:t>function draw()</a:t>
            </a:r>
          </a:p>
          <a:p>
            <a:pPr marL="0" indent="0">
              <a:buNone/>
            </a:pPr>
            <a:r>
              <a:rPr lang="en-NZ" sz="2000" dirty="0"/>
              <a:t>{</a:t>
            </a:r>
          </a:p>
          <a:p>
            <a:pPr marL="0" indent="0">
              <a:buNone/>
            </a:pPr>
            <a:r>
              <a:rPr lang="en-NZ" sz="2000" dirty="0"/>
              <a:t>  //</a:t>
            </a:r>
            <a:r>
              <a:rPr lang="en-NZ" sz="2000" dirty="0" err="1"/>
              <a:t>context.clearRect</a:t>
            </a:r>
            <a:r>
              <a:rPr lang="en-NZ" sz="2000" dirty="0"/>
              <a:t>(0,0, 400,400);</a:t>
            </a:r>
          </a:p>
          <a:p>
            <a:pPr marL="0" indent="0">
              <a:buNone/>
            </a:pPr>
            <a:r>
              <a:rPr lang="en-NZ" sz="2000" dirty="0"/>
              <a:t>  </a:t>
            </a:r>
            <a:r>
              <a:rPr lang="en-NZ" sz="2000" dirty="0" err="1"/>
              <a:t>context.beginPath</a:t>
            </a:r>
            <a:r>
              <a:rPr lang="en-NZ" sz="2000" dirty="0"/>
              <a:t>();</a:t>
            </a:r>
          </a:p>
          <a:p>
            <a:pPr marL="0" indent="0">
              <a:buNone/>
            </a:pPr>
            <a:r>
              <a:rPr lang="en-NZ" sz="2000" dirty="0"/>
              <a:t>  </a:t>
            </a:r>
            <a:r>
              <a:rPr lang="en-NZ" sz="2000" dirty="0" err="1"/>
              <a:t>context.fillStyle</a:t>
            </a:r>
            <a:r>
              <a:rPr lang="en-NZ" sz="2000" dirty="0"/>
              <a:t>="#FF00FF";</a:t>
            </a:r>
          </a:p>
          <a:p>
            <a:pPr marL="0" indent="0">
              <a:buNone/>
            </a:pPr>
            <a:r>
              <a:rPr lang="en-NZ" sz="2000" dirty="0"/>
              <a:t>  // Draws a circle of radius 10 at the coordinates 10,10 on the canvas</a:t>
            </a:r>
          </a:p>
          <a:p>
            <a:pPr marL="0" indent="0">
              <a:buNone/>
            </a:pPr>
            <a:r>
              <a:rPr lang="en-NZ" sz="2000" dirty="0"/>
              <a:t>  context.arc(x,y,10,0,2*</a:t>
            </a:r>
            <a:r>
              <a:rPr lang="en-NZ" sz="2000" dirty="0" err="1"/>
              <a:t>Math.PI,true</a:t>
            </a:r>
            <a:r>
              <a:rPr lang="en-NZ" sz="2000" dirty="0"/>
              <a:t>);</a:t>
            </a:r>
          </a:p>
          <a:p>
            <a:pPr marL="0" indent="0">
              <a:buNone/>
            </a:pPr>
            <a:r>
              <a:rPr lang="en-NZ" sz="2000" dirty="0"/>
              <a:t>  </a:t>
            </a:r>
            <a:r>
              <a:rPr lang="en-NZ" sz="2000" dirty="0" err="1"/>
              <a:t>context.closePath</a:t>
            </a:r>
            <a:r>
              <a:rPr lang="en-NZ" sz="2000" dirty="0"/>
              <a:t>();</a:t>
            </a:r>
          </a:p>
          <a:p>
            <a:pPr marL="0" indent="0">
              <a:buNone/>
            </a:pPr>
            <a:r>
              <a:rPr lang="en-NZ" sz="2000" dirty="0"/>
              <a:t>  </a:t>
            </a:r>
            <a:r>
              <a:rPr lang="en-NZ" sz="2000" dirty="0" err="1"/>
              <a:t>context.fill</a:t>
            </a:r>
            <a:r>
              <a:rPr lang="en-NZ" sz="2000" dirty="0"/>
              <a:t>();</a:t>
            </a:r>
          </a:p>
          <a:p>
            <a:pPr marL="0" indent="0">
              <a:buNone/>
            </a:pPr>
            <a:r>
              <a:rPr lang="en-NZ" sz="2000" dirty="0"/>
              <a:t>  x+=dx;</a:t>
            </a:r>
          </a:p>
          <a:p>
            <a:pPr marL="0" indent="0">
              <a:buNone/>
            </a:pPr>
            <a:r>
              <a:rPr lang="en-NZ" sz="2000" dirty="0"/>
              <a:t>//y+=</a:t>
            </a:r>
            <a:r>
              <a:rPr lang="en-NZ" sz="2000" dirty="0" err="1"/>
              <a:t>dy</a:t>
            </a:r>
            <a:r>
              <a:rPr lang="en-NZ" sz="2000" dirty="0"/>
              <a:t>;</a:t>
            </a:r>
          </a:p>
          <a:p>
            <a:pPr marL="0" indent="0">
              <a:buNone/>
            </a:pPr>
            <a:r>
              <a:rPr lang="en-NZ" sz="2000" dirty="0"/>
              <a:t> if (x&gt;300) { </a:t>
            </a:r>
            <a:r>
              <a:rPr lang="en-NZ" sz="2000" dirty="0" err="1"/>
              <a:t>clearInterval</a:t>
            </a:r>
            <a:r>
              <a:rPr lang="en-NZ" sz="2000" dirty="0"/>
              <a:t>(</a:t>
            </a:r>
            <a:r>
              <a:rPr lang="en-NZ" sz="2000" dirty="0" err="1"/>
              <a:t>myMove</a:t>
            </a:r>
            <a:r>
              <a:rPr lang="en-NZ" sz="2000" dirty="0"/>
              <a:t>);}</a:t>
            </a:r>
          </a:p>
          <a:p>
            <a:pPr marL="0" indent="0">
              <a:buNone/>
            </a:pPr>
            <a:r>
              <a:rPr lang="en-NZ" sz="2000" dirty="0"/>
              <a:t>  </a:t>
            </a:r>
          </a:p>
          <a:p>
            <a:pPr marL="0" indent="0">
              <a:buNone/>
            </a:pPr>
            <a:r>
              <a:rPr lang="en-NZ" sz="2000" dirty="0" smtClean="0"/>
              <a:t>}</a:t>
            </a:r>
            <a:endParaRPr lang="en-NZ" sz="2000" dirty="0"/>
          </a:p>
          <a:p>
            <a:pPr marL="0" indent="0">
              <a:buNone/>
            </a:pPr>
            <a:r>
              <a:rPr lang="en-NZ" sz="2000" dirty="0"/>
              <a:t>&lt;/script&gt;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609600"/>
            <a:ext cx="1360472" cy="1023257"/>
          </a:xfrm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0741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In order to produce animation, we must use a technique </a:t>
            </a:r>
            <a:r>
              <a:rPr lang="en-NZ" sz="2800" dirty="0" smtClean="0"/>
              <a:t>-- </a:t>
            </a:r>
            <a:r>
              <a:rPr lang="en-NZ" sz="2800" dirty="0"/>
              <a:t>named redrawing, which is where we repeatedly draw something, in this case the element, to the screen as often as possible</a:t>
            </a:r>
            <a:r>
              <a:rPr lang="en-NZ" sz="2800" dirty="0" smtClean="0"/>
              <a:t>.</a:t>
            </a:r>
          </a:p>
          <a:p>
            <a:r>
              <a:rPr lang="en-NZ" sz="2800" dirty="0" smtClean="0"/>
              <a:t>Before we do new draw we need to clear canvas </a:t>
            </a:r>
            <a:r>
              <a:rPr lang="en-NZ" sz="2800" dirty="0" err="1" smtClean="0"/>
              <a:t>context.clearRect</a:t>
            </a:r>
            <a:r>
              <a:rPr lang="en-NZ" sz="2800" dirty="0" smtClean="0"/>
              <a:t>(0,0</a:t>
            </a:r>
            <a:r>
              <a:rPr lang="en-NZ" sz="2800" dirty="0"/>
              <a:t>, 400,400);</a:t>
            </a:r>
          </a:p>
          <a:p>
            <a:endParaRPr lang="en-NZ" sz="2800" dirty="0" smtClean="0"/>
          </a:p>
          <a:p>
            <a:endParaRPr lang="en-NZ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err="1"/>
              <a:t>setInterval</a:t>
            </a:r>
            <a:r>
              <a:rPr lang="en-NZ" dirty="0"/>
              <a:t>(draw,110);</a:t>
            </a:r>
            <a:br>
              <a:rPr lang="en-NZ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858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1363762"/>
            <a:ext cx="8229600" cy="5188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&lt;script&gt;</a:t>
            </a:r>
          </a:p>
          <a:p>
            <a:pPr marL="0" indent="0">
              <a:buNone/>
            </a:pPr>
            <a:r>
              <a:rPr lang="en-NZ" dirty="0"/>
              <a:t> </a:t>
            </a:r>
            <a:r>
              <a:rPr lang="en-NZ" dirty="0" err="1"/>
              <a:t>var</a:t>
            </a:r>
            <a:r>
              <a:rPr lang="en-NZ" dirty="0"/>
              <a:t> </a:t>
            </a:r>
            <a:r>
              <a:rPr lang="en-NZ" dirty="0" err="1"/>
              <a:t>mycanvas</a:t>
            </a:r>
            <a:r>
              <a:rPr lang="en-NZ" dirty="0"/>
              <a:t>=</a:t>
            </a:r>
            <a:r>
              <a:rPr lang="en-NZ" dirty="0" err="1"/>
              <a:t>document.getElementById</a:t>
            </a:r>
            <a:r>
              <a:rPr lang="en-NZ" dirty="0"/>
              <a:t>("canvas1");</a:t>
            </a:r>
          </a:p>
          <a:p>
            <a:pPr marL="0" indent="0">
              <a:buNone/>
            </a:pPr>
            <a:r>
              <a:rPr lang="en-NZ" dirty="0"/>
              <a:t> </a:t>
            </a:r>
            <a:r>
              <a:rPr lang="en-NZ" dirty="0" err="1"/>
              <a:t>var</a:t>
            </a:r>
            <a:r>
              <a:rPr lang="en-NZ" dirty="0"/>
              <a:t> </a:t>
            </a:r>
            <a:r>
              <a:rPr lang="en-NZ" dirty="0" err="1"/>
              <a:t>cntx</a:t>
            </a:r>
            <a:r>
              <a:rPr lang="en-NZ" dirty="0"/>
              <a:t>=</a:t>
            </a:r>
            <a:r>
              <a:rPr lang="en-NZ" dirty="0" err="1"/>
              <a:t>mycanvas.getContext</a:t>
            </a:r>
            <a:r>
              <a:rPr lang="en-NZ" dirty="0"/>
              <a:t>('2d');</a:t>
            </a:r>
          </a:p>
          <a:p>
            <a:pPr marL="0" indent="0">
              <a:buNone/>
            </a:pPr>
            <a:r>
              <a:rPr lang="en-NZ" dirty="0"/>
              <a:t> </a:t>
            </a:r>
            <a:r>
              <a:rPr lang="en-NZ" dirty="0" err="1"/>
              <a:t>var</a:t>
            </a:r>
            <a:r>
              <a:rPr lang="en-NZ" dirty="0"/>
              <a:t> c1=0.25;</a:t>
            </a:r>
          </a:p>
          <a:p>
            <a:pPr marL="0" indent="0">
              <a:buNone/>
            </a:pPr>
            <a:r>
              <a:rPr lang="en-NZ" dirty="0"/>
              <a:t> </a:t>
            </a:r>
            <a:r>
              <a:rPr lang="en-NZ" dirty="0" err="1"/>
              <a:t>var</a:t>
            </a:r>
            <a:r>
              <a:rPr lang="en-NZ" dirty="0"/>
              <a:t> c2=0.5;</a:t>
            </a:r>
          </a:p>
          <a:p>
            <a:pPr marL="0" indent="0">
              <a:buNone/>
            </a:pPr>
            <a:r>
              <a:rPr lang="en-NZ" dirty="0"/>
              <a:t> </a:t>
            </a:r>
            <a:r>
              <a:rPr lang="en-NZ" dirty="0" err="1"/>
              <a:t>var</a:t>
            </a:r>
            <a:r>
              <a:rPr lang="en-NZ" dirty="0"/>
              <a:t> c3=0.75;</a:t>
            </a:r>
          </a:p>
          <a:p>
            <a:pPr marL="0" indent="0">
              <a:buNone/>
            </a:pPr>
            <a:r>
              <a:rPr lang="en-NZ" dirty="0"/>
              <a:t> </a:t>
            </a:r>
            <a:r>
              <a:rPr lang="en-NZ" dirty="0" err="1"/>
              <a:t>var</a:t>
            </a:r>
            <a:r>
              <a:rPr lang="en-NZ" dirty="0"/>
              <a:t> dc1=0.05;</a:t>
            </a:r>
          </a:p>
          <a:p>
            <a:pPr marL="0" indent="0">
              <a:buNone/>
            </a:pPr>
            <a:r>
              <a:rPr lang="en-NZ" dirty="0"/>
              <a:t> </a:t>
            </a:r>
            <a:r>
              <a:rPr lang="en-NZ" dirty="0" err="1"/>
              <a:t>var</a:t>
            </a:r>
            <a:r>
              <a:rPr lang="en-NZ" dirty="0"/>
              <a:t> dc2=0.05;</a:t>
            </a:r>
          </a:p>
          <a:p>
            <a:pPr marL="0" indent="0">
              <a:buNone/>
            </a:pPr>
            <a:r>
              <a:rPr lang="en-NZ" dirty="0"/>
              <a:t> </a:t>
            </a:r>
            <a:r>
              <a:rPr lang="en-NZ" dirty="0" err="1"/>
              <a:t>var</a:t>
            </a:r>
            <a:r>
              <a:rPr lang="en-NZ" dirty="0"/>
              <a:t> dc3=0.05;</a:t>
            </a:r>
          </a:p>
          <a:p>
            <a:pPr marL="0" indent="0">
              <a:buNone/>
            </a:pPr>
            <a:r>
              <a:rPr lang="en-NZ" dirty="0"/>
              <a:t> function </a:t>
            </a:r>
            <a:r>
              <a:rPr lang="en-NZ" dirty="0" err="1"/>
              <a:t>init</a:t>
            </a:r>
            <a:r>
              <a:rPr lang="en-NZ" dirty="0"/>
              <a:t>()</a:t>
            </a:r>
          </a:p>
          <a:p>
            <a:pPr marL="0" indent="0">
              <a:buNone/>
            </a:pPr>
            <a:r>
              <a:rPr lang="en-NZ" dirty="0"/>
              <a:t>{ </a:t>
            </a:r>
          </a:p>
          <a:p>
            <a:pPr marL="0" indent="0">
              <a:buNone/>
            </a:pPr>
            <a:r>
              <a:rPr lang="en-NZ" dirty="0"/>
              <a:t>  </a:t>
            </a:r>
            <a:r>
              <a:rPr lang="en-NZ" dirty="0" err="1"/>
              <a:t>myMove</a:t>
            </a:r>
            <a:r>
              <a:rPr lang="en-NZ" dirty="0"/>
              <a:t>=</a:t>
            </a:r>
            <a:r>
              <a:rPr lang="en-NZ" dirty="0" err="1"/>
              <a:t>setInterval</a:t>
            </a:r>
            <a:r>
              <a:rPr lang="en-NZ" dirty="0"/>
              <a:t>(draw,220);</a:t>
            </a:r>
          </a:p>
          <a:p>
            <a:pPr marL="0" indent="0">
              <a:buNone/>
            </a:pPr>
            <a:r>
              <a:rPr lang="en-NZ" dirty="0"/>
              <a:t>}</a:t>
            </a: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Animate Gradient -2</a:t>
            </a:r>
          </a:p>
        </p:txBody>
      </p:sp>
    </p:spTree>
    <p:extLst>
      <p:ext uri="{BB962C8B-B14F-4D97-AF65-F5344CB8AC3E}">
        <p14:creationId xmlns:p14="http://schemas.microsoft.com/office/powerpoint/2010/main" val="385488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90383" y="230777"/>
            <a:ext cx="8596668" cy="6627223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NZ" dirty="0"/>
              <a:t>&lt;!DOCTYPE html&gt;</a:t>
            </a:r>
          </a:p>
          <a:p>
            <a:pPr marL="109728" indent="0">
              <a:buNone/>
            </a:pPr>
            <a:r>
              <a:rPr lang="en-NZ" dirty="0"/>
              <a:t>&lt;html&gt;</a:t>
            </a:r>
          </a:p>
          <a:p>
            <a:pPr marL="109728" indent="0">
              <a:buNone/>
            </a:pPr>
            <a:r>
              <a:rPr lang="en-NZ" dirty="0"/>
              <a:t>&lt;body&gt;</a:t>
            </a:r>
          </a:p>
          <a:p>
            <a:pPr marL="109728" indent="0">
              <a:buNone/>
            </a:pPr>
            <a:r>
              <a:rPr lang="en-NZ" dirty="0"/>
              <a:t>&lt;canvas id="</a:t>
            </a:r>
            <a:r>
              <a:rPr lang="en-NZ" dirty="0" err="1"/>
              <a:t>myCanvas</a:t>
            </a:r>
            <a:r>
              <a:rPr lang="en-NZ" dirty="0"/>
              <a:t>" width="300" height="150" style="border:1px solid #d3d3d3;"&gt;</a:t>
            </a:r>
          </a:p>
          <a:p>
            <a:pPr marL="109728" indent="0">
              <a:buNone/>
            </a:pPr>
            <a:r>
              <a:rPr lang="en-NZ" dirty="0"/>
              <a:t>Your browser does not support the HTML5 canvas tag.&lt;/canvas</a:t>
            </a:r>
            <a:r>
              <a:rPr lang="en-NZ" dirty="0" smtClean="0"/>
              <a:t>&gt;</a:t>
            </a:r>
            <a:endParaRPr lang="en-NZ" dirty="0"/>
          </a:p>
          <a:p>
            <a:pPr marL="509778" lvl="1" indent="0">
              <a:buNone/>
            </a:pPr>
            <a:r>
              <a:rPr lang="en-NZ" sz="1800" dirty="0"/>
              <a:t>&lt;script&gt;</a:t>
            </a:r>
          </a:p>
          <a:p>
            <a:pPr marL="509778" lvl="1" indent="0">
              <a:buNone/>
            </a:pPr>
            <a:r>
              <a:rPr lang="en-NZ" sz="1800" dirty="0" err="1"/>
              <a:t>var</a:t>
            </a:r>
            <a:r>
              <a:rPr lang="en-NZ" sz="1800" dirty="0"/>
              <a:t> c=</a:t>
            </a:r>
            <a:r>
              <a:rPr lang="en-NZ" sz="1800" dirty="0" err="1"/>
              <a:t>document.getElementById</a:t>
            </a:r>
            <a:r>
              <a:rPr lang="en-NZ" sz="1800" dirty="0"/>
              <a:t>("</a:t>
            </a:r>
            <a:r>
              <a:rPr lang="en-NZ" sz="1800" dirty="0" err="1"/>
              <a:t>myCanvas</a:t>
            </a:r>
            <a:r>
              <a:rPr lang="en-NZ" sz="1800" dirty="0"/>
              <a:t>");</a:t>
            </a:r>
          </a:p>
          <a:p>
            <a:pPr marL="509778" lvl="1" indent="0">
              <a:buNone/>
            </a:pPr>
            <a:r>
              <a:rPr lang="en-NZ" sz="1800" dirty="0" err="1"/>
              <a:t>var</a:t>
            </a:r>
            <a:r>
              <a:rPr lang="en-NZ" sz="1800" dirty="0"/>
              <a:t> </a:t>
            </a:r>
            <a:r>
              <a:rPr lang="en-NZ" sz="1800" dirty="0" err="1"/>
              <a:t>ctx</a:t>
            </a:r>
            <a:r>
              <a:rPr lang="en-NZ" sz="1800" dirty="0"/>
              <a:t>=</a:t>
            </a:r>
            <a:r>
              <a:rPr lang="en-NZ" sz="1800" dirty="0" err="1"/>
              <a:t>c.getContext</a:t>
            </a:r>
            <a:r>
              <a:rPr lang="en-NZ" sz="1800" dirty="0"/>
              <a:t>("2d");</a:t>
            </a:r>
          </a:p>
          <a:p>
            <a:pPr marL="509778" lvl="1" indent="0">
              <a:buNone/>
            </a:pPr>
            <a:r>
              <a:rPr lang="en-NZ" sz="1800" dirty="0" err="1"/>
              <a:t>ctx.beginPath</a:t>
            </a:r>
            <a:r>
              <a:rPr lang="en-NZ" sz="1800" dirty="0"/>
              <a:t>();</a:t>
            </a:r>
          </a:p>
          <a:p>
            <a:pPr marL="509778" lvl="1" indent="0">
              <a:buNone/>
            </a:pPr>
            <a:r>
              <a:rPr lang="en-NZ" sz="1800" dirty="0" err="1"/>
              <a:t>ctx.moveTo</a:t>
            </a:r>
            <a:r>
              <a:rPr lang="en-NZ" sz="1800" dirty="0"/>
              <a:t>(0,0);</a:t>
            </a:r>
          </a:p>
          <a:p>
            <a:pPr marL="509778" lvl="1" indent="0">
              <a:buNone/>
            </a:pPr>
            <a:r>
              <a:rPr lang="en-NZ" sz="1800" dirty="0" err="1"/>
              <a:t>ctx.lineTo</a:t>
            </a:r>
            <a:r>
              <a:rPr lang="en-NZ" sz="1800" dirty="0"/>
              <a:t>(300,150);</a:t>
            </a:r>
          </a:p>
          <a:p>
            <a:pPr marL="509778" lvl="1" indent="0">
              <a:buNone/>
            </a:pPr>
            <a:r>
              <a:rPr lang="en-NZ" sz="1800" dirty="0" err="1"/>
              <a:t>ctx.lineWidth</a:t>
            </a:r>
            <a:r>
              <a:rPr lang="en-NZ" sz="1800" dirty="0"/>
              <a:t> = 3;</a:t>
            </a:r>
          </a:p>
          <a:p>
            <a:pPr marL="509778" lvl="1" indent="0">
              <a:buNone/>
            </a:pPr>
            <a:r>
              <a:rPr lang="en-NZ" sz="1800" dirty="0" err="1"/>
              <a:t>ctx.stroke</a:t>
            </a:r>
            <a:r>
              <a:rPr lang="en-NZ" sz="1800" dirty="0"/>
              <a:t>();</a:t>
            </a:r>
          </a:p>
          <a:p>
            <a:pPr marL="509778" lvl="1" indent="0">
              <a:buNone/>
            </a:pPr>
            <a:r>
              <a:rPr lang="en-NZ" sz="1800" dirty="0"/>
              <a:t>&lt;/script</a:t>
            </a:r>
            <a:r>
              <a:rPr lang="en-NZ" sz="1800" dirty="0" smtClean="0"/>
              <a:t>&gt;</a:t>
            </a:r>
            <a:endParaRPr lang="en-NZ" sz="1800" dirty="0"/>
          </a:p>
          <a:p>
            <a:pPr marL="109728" indent="0">
              <a:buNone/>
            </a:pPr>
            <a:r>
              <a:rPr lang="en-NZ" dirty="0"/>
              <a:t>&lt;/body&gt;</a:t>
            </a:r>
          </a:p>
          <a:p>
            <a:pPr marL="109728" indent="0">
              <a:buNone/>
            </a:pPr>
            <a:r>
              <a:rPr lang="en-NZ" dirty="0"/>
              <a:t>&lt;/html&gt;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Draw a Line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006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84354" y="185782"/>
            <a:ext cx="7207646" cy="66722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1400" dirty="0"/>
              <a:t>function draw()</a:t>
            </a:r>
          </a:p>
          <a:p>
            <a:pPr marL="0" indent="0">
              <a:buNone/>
            </a:pPr>
            <a:r>
              <a:rPr lang="en-NZ" sz="1400" dirty="0"/>
              <a:t>{</a:t>
            </a:r>
          </a:p>
          <a:p>
            <a:pPr marL="0" indent="0">
              <a:buNone/>
            </a:pPr>
            <a:r>
              <a:rPr lang="en-NZ" sz="1400" dirty="0"/>
              <a:t>  </a:t>
            </a:r>
            <a:r>
              <a:rPr lang="en-NZ" sz="1400" dirty="0" err="1"/>
              <a:t>var</a:t>
            </a:r>
            <a:r>
              <a:rPr lang="en-NZ" sz="1400" dirty="0"/>
              <a:t> </a:t>
            </a:r>
            <a:r>
              <a:rPr lang="en-NZ" sz="1400" dirty="0" err="1"/>
              <a:t>mygradient</a:t>
            </a:r>
            <a:r>
              <a:rPr lang="en-NZ" sz="1400" dirty="0"/>
              <a:t>=</a:t>
            </a:r>
            <a:r>
              <a:rPr lang="en-NZ" sz="1400" dirty="0" err="1"/>
              <a:t>cntx.createLinearGradient</a:t>
            </a:r>
            <a:r>
              <a:rPr lang="en-NZ" sz="1400" dirty="0"/>
              <a:t>(0,0,400,400);   </a:t>
            </a:r>
          </a:p>
          <a:p>
            <a:pPr marL="0" indent="0">
              <a:buNone/>
            </a:pPr>
            <a:r>
              <a:rPr lang="en-NZ" sz="1400" dirty="0"/>
              <a:t>  </a:t>
            </a:r>
            <a:r>
              <a:rPr lang="en-NZ" sz="1400" dirty="0" err="1"/>
              <a:t>mygradient.addColorStop</a:t>
            </a:r>
            <a:r>
              <a:rPr lang="en-NZ" sz="1400" dirty="0"/>
              <a:t>(0,"#ffdd30");</a:t>
            </a:r>
          </a:p>
          <a:p>
            <a:pPr marL="0" indent="0">
              <a:buNone/>
            </a:pPr>
            <a:r>
              <a:rPr lang="en-NZ" sz="1400" dirty="0"/>
              <a:t>  </a:t>
            </a:r>
            <a:r>
              <a:rPr lang="en-NZ" sz="1400" dirty="0" err="1"/>
              <a:t>mygradient.addColorStop</a:t>
            </a:r>
            <a:r>
              <a:rPr lang="en-NZ" sz="1400" dirty="0"/>
              <a:t>(c1,"#3de6a6");</a:t>
            </a:r>
          </a:p>
          <a:p>
            <a:pPr marL="0" indent="0">
              <a:buNone/>
            </a:pPr>
            <a:r>
              <a:rPr lang="en-NZ" sz="1400" dirty="0"/>
              <a:t>  </a:t>
            </a:r>
            <a:r>
              <a:rPr lang="en-NZ" sz="1400" dirty="0" err="1"/>
              <a:t>mygradient.addColorStop</a:t>
            </a:r>
            <a:r>
              <a:rPr lang="en-NZ" sz="1400" dirty="0"/>
              <a:t>(c2,"#003333");</a:t>
            </a:r>
          </a:p>
          <a:p>
            <a:pPr marL="0" indent="0">
              <a:buNone/>
            </a:pPr>
            <a:r>
              <a:rPr lang="en-NZ" sz="1400" dirty="0"/>
              <a:t>  </a:t>
            </a:r>
            <a:r>
              <a:rPr lang="en-NZ" sz="1400" dirty="0" err="1"/>
              <a:t>mygradient.addColorStop</a:t>
            </a:r>
            <a:r>
              <a:rPr lang="en-NZ" sz="1400" dirty="0"/>
              <a:t>(c3,"#00ccee");</a:t>
            </a:r>
          </a:p>
          <a:p>
            <a:pPr marL="0" indent="0">
              <a:buNone/>
            </a:pPr>
            <a:r>
              <a:rPr lang="en-NZ" sz="1400" dirty="0"/>
              <a:t>  </a:t>
            </a:r>
            <a:r>
              <a:rPr lang="en-NZ" sz="1400" dirty="0" err="1"/>
              <a:t>mygradient.addColorStop</a:t>
            </a:r>
            <a:r>
              <a:rPr lang="en-NZ" sz="1400" dirty="0"/>
              <a:t>(1,"#333333");                </a:t>
            </a:r>
          </a:p>
          <a:p>
            <a:pPr marL="0" indent="0">
              <a:buNone/>
            </a:pPr>
            <a:r>
              <a:rPr lang="en-NZ" sz="1400" dirty="0"/>
              <a:t>  </a:t>
            </a:r>
            <a:r>
              <a:rPr lang="en-NZ" sz="1400" dirty="0" err="1"/>
              <a:t>cntx.fillStyle</a:t>
            </a:r>
            <a:r>
              <a:rPr lang="en-NZ" sz="1400" dirty="0"/>
              <a:t>=</a:t>
            </a:r>
            <a:r>
              <a:rPr lang="en-NZ" sz="1400" dirty="0" err="1"/>
              <a:t>mygradient</a:t>
            </a:r>
            <a:r>
              <a:rPr lang="en-NZ" sz="1400" dirty="0"/>
              <a:t>;</a:t>
            </a:r>
          </a:p>
          <a:p>
            <a:pPr marL="0" indent="0">
              <a:buNone/>
            </a:pPr>
            <a:r>
              <a:rPr lang="en-NZ" sz="1400" dirty="0"/>
              <a:t>  </a:t>
            </a:r>
            <a:r>
              <a:rPr lang="en-NZ" sz="1400" dirty="0" err="1"/>
              <a:t>cntx.fillRect</a:t>
            </a:r>
            <a:r>
              <a:rPr lang="en-NZ" sz="1400" dirty="0"/>
              <a:t>(0,0,200,200);</a:t>
            </a:r>
          </a:p>
          <a:p>
            <a:pPr marL="0" indent="0">
              <a:buNone/>
            </a:pPr>
            <a:r>
              <a:rPr lang="en-NZ" sz="1400" dirty="0" smtClean="0"/>
              <a:t>//……</a:t>
            </a:r>
            <a:endParaRPr lang="en-NZ" sz="1400" dirty="0"/>
          </a:p>
          <a:p>
            <a:pPr marL="0" indent="0">
              <a:buNone/>
            </a:pPr>
            <a:r>
              <a:rPr lang="en-NZ" sz="1400" dirty="0" smtClean="0"/>
              <a:t>//…. in the end add conditions:</a:t>
            </a:r>
          </a:p>
          <a:p>
            <a:pPr marL="0" indent="0">
              <a:buNone/>
            </a:pPr>
            <a:endParaRPr lang="en-NZ" sz="1400" dirty="0"/>
          </a:p>
          <a:p>
            <a:pPr marL="0" indent="0">
              <a:buNone/>
            </a:pPr>
            <a:r>
              <a:rPr lang="en-NZ" sz="1400" dirty="0"/>
              <a:t>c1=c1+ dc1;</a:t>
            </a:r>
          </a:p>
          <a:p>
            <a:pPr marL="0" indent="0">
              <a:buNone/>
            </a:pPr>
            <a:r>
              <a:rPr lang="en-NZ" sz="1400" dirty="0"/>
              <a:t> c2=c2+dc2;</a:t>
            </a:r>
          </a:p>
          <a:p>
            <a:pPr marL="0" indent="0">
              <a:buNone/>
            </a:pPr>
            <a:r>
              <a:rPr lang="en-NZ" sz="1400" dirty="0"/>
              <a:t> c3=c3+dc3;</a:t>
            </a:r>
          </a:p>
          <a:p>
            <a:pPr marL="0" indent="0">
              <a:buNone/>
            </a:pPr>
            <a:endParaRPr lang="en-NZ" sz="1400" dirty="0"/>
          </a:p>
          <a:p>
            <a:pPr marL="0" indent="0">
              <a:buNone/>
            </a:pPr>
            <a:r>
              <a:rPr lang="en-NZ" sz="1400" dirty="0"/>
              <a:t>if (c3&gt;0.94) {dc1= -dc1 ;dc2= -dc2 ; dc3= -dc3 ;}</a:t>
            </a:r>
          </a:p>
          <a:p>
            <a:pPr marL="0" indent="0">
              <a:buNone/>
            </a:pPr>
            <a:r>
              <a:rPr lang="en-NZ" sz="1400" dirty="0"/>
              <a:t>if (c3&lt;0.74) {dc1= -dc1 ;dc2= -dc2 ; dc3= -dc3 ;}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Animate Gradient -2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8885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Different Animations:</a:t>
            </a:r>
            <a:endParaRPr lang="en-N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2" t="19534" r="80153" b="50565"/>
          <a:stretch/>
        </p:blipFill>
        <p:spPr bwMode="auto">
          <a:xfrm>
            <a:off x="9027274" y="500175"/>
            <a:ext cx="2267744" cy="28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1886" y="1440521"/>
            <a:ext cx="847779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000" dirty="0"/>
              <a:t>function draw()</a:t>
            </a:r>
          </a:p>
          <a:p>
            <a:r>
              <a:rPr lang="en-NZ" sz="2000" dirty="0"/>
              <a:t>{</a:t>
            </a:r>
          </a:p>
          <a:p>
            <a:r>
              <a:rPr lang="en-NZ" sz="2000" dirty="0"/>
              <a:t>	//</a:t>
            </a:r>
            <a:r>
              <a:rPr lang="en-NZ" sz="2000" dirty="0" err="1"/>
              <a:t>context.clearRect</a:t>
            </a:r>
            <a:r>
              <a:rPr lang="en-NZ" sz="2000" dirty="0"/>
              <a:t>(0,0, 400,400);</a:t>
            </a:r>
          </a:p>
          <a:p>
            <a:r>
              <a:rPr lang="en-NZ" sz="2000" dirty="0"/>
              <a:t>	</a:t>
            </a:r>
            <a:r>
              <a:rPr lang="en-NZ" sz="2000" dirty="0" err="1"/>
              <a:t>context.beginPath</a:t>
            </a:r>
            <a:r>
              <a:rPr lang="en-NZ" sz="2000" dirty="0"/>
              <a:t>();  </a:t>
            </a:r>
          </a:p>
          <a:p>
            <a:r>
              <a:rPr lang="en-NZ" sz="2000" dirty="0"/>
              <a:t>	// Draws a circle of radius rad at the coordinates </a:t>
            </a:r>
            <a:r>
              <a:rPr lang="en-NZ" sz="2000" dirty="0" err="1"/>
              <a:t>x,y</a:t>
            </a:r>
            <a:r>
              <a:rPr lang="en-NZ" sz="2000" dirty="0"/>
              <a:t> on the canvas</a:t>
            </a:r>
          </a:p>
          <a:p>
            <a:r>
              <a:rPr lang="en-NZ" sz="2000" dirty="0"/>
              <a:t>	</a:t>
            </a:r>
            <a:r>
              <a:rPr lang="en-NZ" sz="2000" dirty="0" err="1"/>
              <a:t>context.lineWidth</a:t>
            </a:r>
            <a:r>
              <a:rPr lang="en-NZ" sz="2000" dirty="0"/>
              <a:t>=5;  </a:t>
            </a:r>
          </a:p>
          <a:p>
            <a:r>
              <a:rPr lang="en-NZ" sz="2000" dirty="0"/>
              <a:t>	</a:t>
            </a:r>
            <a:r>
              <a:rPr lang="en-NZ" sz="2000" dirty="0" err="1"/>
              <a:t>context.strokeStyle</a:t>
            </a:r>
            <a:r>
              <a:rPr lang="en-NZ" sz="2000" dirty="0"/>
              <a:t>= col;</a:t>
            </a:r>
          </a:p>
          <a:p>
            <a:r>
              <a:rPr lang="en-NZ" sz="2000" dirty="0"/>
              <a:t>	context.arc(x,y,rad,c1,c2,false);</a:t>
            </a:r>
          </a:p>
          <a:p>
            <a:r>
              <a:rPr lang="en-NZ" sz="2000" dirty="0"/>
              <a:t>	</a:t>
            </a:r>
            <a:r>
              <a:rPr lang="en-NZ" sz="2000" dirty="0" err="1"/>
              <a:t>context.stroke</a:t>
            </a:r>
            <a:r>
              <a:rPr lang="en-NZ" sz="2000" dirty="0"/>
              <a:t>();	</a:t>
            </a:r>
          </a:p>
          <a:p>
            <a:r>
              <a:rPr lang="en-NZ" sz="2000" dirty="0"/>
              <a:t>	rad=</a:t>
            </a:r>
            <a:r>
              <a:rPr lang="en-NZ" sz="2000" dirty="0" err="1"/>
              <a:t>rad+drad</a:t>
            </a:r>
            <a:r>
              <a:rPr lang="en-NZ" sz="2000" dirty="0"/>
              <a:t>;	</a:t>
            </a:r>
          </a:p>
          <a:p>
            <a:r>
              <a:rPr lang="en-NZ" sz="2000" dirty="0"/>
              <a:t>	c1=c1+dc;</a:t>
            </a:r>
          </a:p>
          <a:p>
            <a:r>
              <a:rPr lang="en-NZ" sz="2000" dirty="0"/>
              <a:t>	c2=c2+dc;</a:t>
            </a:r>
          </a:p>
          <a:p>
            <a:r>
              <a:rPr lang="en-NZ" sz="2000" dirty="0"/>
              <a:t>	if (rad&gt;100) {</a:t>
            </a:r>
          </a:p>
          <a:p>
            <a:r>
              <a:rPr lang="en-NZ" sz="2000" dirty="0"/>
              <a:t>		</a:t>
            </a:r>
            <a:r>
              <a:rPr lang="en-NZ" sz="2000" dirty="0" err="1"/>
              <a:t>clearInterval</a:t>
            </a:r>
            <a:r>
              <a:rPr lang="en-NZ" sz="2000" dirty="0"/>
              <a:t>(</a:t>
            </a:r>
            <a:r>
              <a:rPr lang="en-NZ" sz="2000" dirty="0" err="1"/>
              <a:t>myMove</a:t>
            </a:r>
            <a:r>
              <a:rPr lang="en-NZ" sz="2000" dirty="0"/>
              <a:t>);</a:t>
            </a:r>
          </a:p>
          <a:p>
            <a:r>
              <a:rPr lang="en-NZ" sz="2000" dirty="0"/>
              <a:t>	}   </a:t>
            </a:r>
          </a:p>
          <a:p>
            <a:r>
              <a:rPr lang="en-NZ" sz="2000" dirty="0"/>
              <a:t>}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 t="20612" r="76365" b="51642"/>
          <a:stretch/>
        </p:blipFill>
        <p:spPr bwMode="auto">
          <a:xfrm>
            <a:off x="8707540" y="4234800"/>
            <a:ext cx="2352347" cy="195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35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If we want to stop animation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1363755"/>
            <a:ext cx="8596668" cy="47888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1400" dirty="0" err="1" smtClean="0"/>
              <a:t>var</a:t>
            </a:r>
            <a:r>
              <a:rPr lang="en-NZ" sz="1400" dirty="0" smtClean="0"/>
              <a:t> </a:t>
            </a:r>
            <a:r>
              <a:rPr lang="en-NZ" sz="1400" b="1" dirty="0" err="1"/>
              <a:t>myMove</a:t>
            </a:r>
            <a:r>
              <a:rPr lang="en-NZ" sz="1400" dirty="0"/>
              <a:t>;</a:t>
            </a:r>
          </a:p>
          <a:p>
            <a:pPr marL="0" indent="0">
              <a:buNone/>
            </a:pPr>
            <a:r>
              <a:rPr lang="en-NZ" sz="1400" dirty="0"/>
              <a:t>context= </a:t>
            </a:r>
            <a:r>
              <a:rPr lang="en-NZ" sz="1400" dirty="0" err="1"/>
              <a:t>myCanvas.getContext</a:t>
            </a:r>
            <a:r>
              <a:rPr lang="en-NZ" sz="1400" dirty="0"/>
              <a:t>('2d');</a:t>
            </a:r>
          </a:p>
          <a:p>
            <a:pPr marL="0" indent="0">
              <a:buNone/>
            </a:pPr>
            <a:endParaRPr lang="en-NZ" sz="1400" dirty="0"/>
          </a:p>
          <a:p>
            <a:pPr marL="0" indent="0">
              <a:buNone/>
            </a:pPr>
            <a:r>
              <a:rPr lang="en-NZ" sz="1400" dirty="0"/>
              <a:t>function </a:t>
            </a:r>
            <a:r>
              <a:rPr lang="en-NZ" sz="1400" dirty="0" err="1"/>
              <a:t>init</a:t>
            </a:r>
            <a:r>
              <a:rPr lang="en-NZ" sz="1400" dirty="0"/>
              <a:t>()</a:t>
            </a:r>
          </a:p>
          <a:p>
            <a:pPr marL="0" indent="0">
              <a:buNone/>
            </a:pPr>
            <a:r>
              <a:rPr lang="en-NZ" sz="1400" dirty="0"/>
              <a:t>{ </a:t>
            </a:r>
          </a:p>
          <a:p>
            <a:pPr marL="0" indent="0">
              <a:buNone/>
            </a:pPr>
            <a:r>
              <a:rPr lang="en-NZ" sz="1400" dirty="0"/>
              <a:t>  </a:t>
            </a:r>
            <a:r>
              <a:rPr lang="en-NZ" sz="1400" b="1" dirty="0" err="1"/>
              <a:t>myMove</a:t>
            </a:r>
            <a:r>
              <a:rPr lang="en-NZ" sz="1400" dirty="0"/>
              <a:t>=</a:t>
            </a:r>
            <a:r>
              <a:rPr lang="en-NZ" sz="1400" dirty="0" err="1"/>
              <a:t>setInterval</a:t>
            </a:r>
            <a:r>
              <a:rPr lang="en-NZ" sz="1400" dirty="0"/>
              <a:t>(draw,20);</a:t>
            </a:r>
          </a:p>
          <a:p>
            <a:pPr marL="0" indent="0">
              <a:buNone/>
            </a:pPr>
            <a:r>
              <a:rPr lang="en-NZ" sz="1400" dirty="0" smtClean="0"/>
              <a:t>}</a:t>
            </a:r>
            <a:endParaRPr lang="en-NZ" sz="1400" dirty="0"/>
          </a:p>
          <a:p>
            <a:pPr marL="0" indent="0">
              <a:buNone/>
            </a:pPr>
            <a:r>
              <a:rPr lang="en-NZ" sz="1400" dirty="0"/>
              <a:t>function draw()</a:t>
            </a:r>
          </a:p>
          <a:p>
            <a:pPr marL="0" indent="0">
              <a:buNone/>
            </a:pPr>
            <a:r>
              <a:rPr lang="en-NZ" sz="1400" dirty="0"/>
              <a:t>{</a:t>
            </a:r>
          </a:p>
          <a:p>
            <a:pPr marL="0" indent="0">
              <a:buNone/>
            </a:pPr>
            <a:r>
              <a:rPr lang="en-NZ" sz="1400" dirty="0"/>
              <a:t>	</a:t>
            </a:r>
            <a:r>
              <a:rPr lang="en-NZ" sz="1400" dirty="0" smtClean="0"/>
              <a:t>//……</a:t>
            </a:r>
            <a:endParaRPr lang="en-NZ" sz="1400" dirty="0"/>
          </a:p>
          <a:p>
            <a:pPr marL="0" indent="0">
              <a:buNone/>
            </a:pPr>
            <a:r>
              <a:rPr lang="en-NZ" sz="1400" dirty="0"/>
              <a:t>	</a:t>
            </a:r>
            <a:r>
              <a:rPr lang="en-NZ" sz="1400" dirty="0" smtClean="0"/>
              <a:t>//….</a:t>
            </a:r>
            <a:endParaRPr lang="en-NZ" sz="1400" dirty="0"/>
          </a:p>
          <a:p>
            <a:pPr marL="0" indent="0">
              <a:buNone/>
            </a:pPr>
            <a:r>
              <a:rPr lang="en-NZ" sz="1400" dirty="0"/>
              <a:t>	if (rad&gt;100) {</a:t>
            </a:r>
          </a:p>
          <a:p>
            <a:pPr marL="0" indent="0">
              <a:buNone/>
            </a:pPr>
            <a:r>
              <a:rPr lang="en-NZ" sz="1400" dirty="0"/>
              <a:t>		</a:t>
            </a:r>
            <a:r>
              <a:rPr lang="en-NZ" sz="1400" b="1" dirty="0" err="1"/>
              <a:t>clearInterval</a:t>
            </a:r>
            <a:r>
              <a:rPr lang="en-NZ" sz="1400" b="1" dirty="0"/>
              <a:t>(</a:t>
            </a:r>
            <a:r>
              <a:rPr lang="en-NZ" sz="1400" b="1" dirty="0" err="1"/>
              <a:t>myMove</a:t>
            </a:r>
            <a:r>
              <a:rPr lang="en-NZ" sz="1400" b="1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6283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Animated Face:</a:t>
            </a:r>
            <a:endParaRPr lang="en-N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" t="13069" r="56061" b="21472"/>
          <a:stretch/>
        </p:blipFill>
        <p:spPr bwMode="auto">
          <a:xfrm>
            <a:off x="2115720" y="1268760"/>
            <a:ext cx="3474720" cy="296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 t="8759" r="54697" b="22819"/>
          <a:stretch/>
        </p:blipFill>
        <p:spPr bwMode="auto">
          <a:xfrm>
            <a:off x="5624696" y="1052736"/>
            <a:ext cx="3560064" cy="309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t="13877" r="62274" b="22819"/>
          <a:stretch/>
        </p:blipFill>
        <p:spPr bwMode="auto">
          <a:xfrm>
            <a:off x="1824320" y="3981808"/>
            <a:ext cx="2877312" cy="286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10644" r="56820" b="25781"/>
          <a:stretch/>
        </p:blipFill>
        <p:spPr bwMode="auto">
          <a:xfrm>
            <a:off x="5636136" y="3946352"/>
            <a:ext cx="3182112" cy="287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7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>
                <a:hlinkClick r:id="rId2"/>
              </a:rPr>
              <a:t>https://testdrive-archive.azurewebsites.net/Graphics/CanvasPad/Default.html</a:t>
            </a:r>
          </a:p>
          <a:p>
            <a:r>
              <a:rPr lang="en-NZ" dirty="0" smtClean="0">
                <a:hlinkClick r:id="rId2"/>
              </a:rPr>
              <a:t>http</a:t>
            </a:r>
            <a:r>
              <a:rPr lang="en-NZ" dirty="0">
                <a:hlinkClick r:id="rId2"/>
              </a:rPr>
              <a:t>://</a:t>
            </a:r>
            <a:r>
              <a:rPr lang="en-NZ" dirty="0" smtClean="0">
                <a:hlinkClick r:id="rId2"/>
              </a:rPr>
              <a:t>www.w3schools.com/html/html5_canvas.asp</a:t>
            </a:r>
            <a:endParaRPr lang="en-NZ" dirty="0" smtClean="0"/>
          </a:p>
          <a:p>
            <a:r>
              <a:rPr lang="en-NZ" altLang="en-US" dirty="0">
                <a:hlinkClick r:id="rId3"/>
              </a:rPr>
              <a:t>https://</a:t>
            </a:r>
            <a:r>
              <a:rPr lang="en-NZ" altLang="en-US" dirty="0" smtClean="0">
                <a:hlinkClick r:id="rId3"/>
              </a:rPr>
              <a:t>www.w3schools.com</a:t>
            </a:r>
            <a:endParaRPr lang="en-NZ" altLang="en-US" dirty="0" smtClean="0"/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Resources: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375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839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400" dirty="0" smtClean="0"/>
              <a:t>Try to set different colour:</a:t>
            </a:r>
          </a:p>
          <a:p>
            <a:pPr marL="0" indent="0">
              <a:buNone/>
            </a:pPr>
            <a:r>
              <a:rPr lang="en-NZ" sz="2400" dirty="0" err="1"/>
              <a:t>ctx.strokeStyle</a:t>
            </a:r>
            <a:r>
              <a:rPr lang="en-NZ" sz="2400" dirty="0"/>
              <a:t> = "red";  //</a:t>
            </a:r>
            <a:r>
              <a:rPr lang="en-NZ" sz="2400" dirty="0" err="1" smtClean="0"/>
              <a:t>rgba</a:t>
            </a:r>
            <a:r>
              <a:rPr lang="en-NZ" sz="2400" dirty="0" smtClean="0"/>
              <a:t>(255,0,0,1)</a:t>
            </a:r>
          </a:p>
          <a:p>
            <a:pPr marL="0" indent="0">
              <a:buNone/>
            </a:pPr>
            <a:r>
              <a:rPr lang="en-NZ" sz="2400" dirty="0" err="1"/>
              <a:t>ctx.strokeStyle</a:t>
            </a:r>
            <a:r>
              <a:rPr lang="en-NZ" sz="2400" dirty="0"/>
              <a:t> =</a:t>
            </a:r>
            <a:r>
              <a:rPr lang="en-NZ" sz="2400" dirty="0" smtClean="0"/>
              <a:t>”#00FF00” </a:t>
            </a:r>
          </a:p>
          <a:p>
            <a:pPr marL="0" indent="0">
              <a:buNone/>
            </a:pPr>
            <a:r>
              <a:rPr lang="en-NZ" sz="2400" dirty="0" err="1" smtClean="0"/>
              <a:t>ctx.strokeStyle</a:t>
            </a:r>
            <a:r>
              <a:rPr lang="en-NZ" sz="2400" dirty="0" smtClean="0"/>
              <a:t> </a:t>
            </a:r>
            <a:r>
              <a:rPr lang="en-NZ" sz="2400" dirty="0"/>
              <a:t>="</a:t>
            </a:r>
            <a:r>
              <a:rPr lang="en-NZ" sz="2400" dirty="0" err="1"/>
              <a:t>rgba</a:t>
            </a:r>
            <a:r>
              <a:rPr lang="en-NZ" sz="2400" dirty="0"/>
              <a:t>(144,0,0, 0.5)"; </a:t>
            </a:r>
            <a:endParaRPr lang="en-NZ" sz="2400" dirty="0" smtClean="0"/>
          </a:p>
          <a:p>
            <a:pPr marL="0" indent="0">
              <a:buNone/>
            </a:pPr>
            <a:r>
              <a:rPr lang="en-NZ" sz="2400" dirty="0" smtClean="0"/>
              <a:t>//red with 0.5 opacity</a:t>
            </a:r>
            <a:endParaRPr lang="en-NZ" sz="2400" dirty="0"/>
          </a:p>
          <a:p>
            <a:pPr marL="0" indent="0">
              <a:buNone/>
            </a:pPr>
            <a:r>
              <a:rPr lang="en-NZ" sz="2400" dirty="0"/>
              <a:t>//RGB </a:t>
            </a:r>
            <a:r>
              <a:rPr lang="en-NZ" sz="2400" dirty="0" err="1"/>
              <a:t>colors</a:t>
            </a:r>
            <a:r>
              <a:rPr lang="en-NZ" sz="2400" dirty="0"/>
              <a:t> with opacity</a:t>
            </a:r>
            <a:endParaRPr lang="en-NZ" sz="2400" dirty="0" smtClean="0"/>
          </a:p>
          <a:p>
            <a:pPr marL="0" indent="0">
              <a:buNone/>
            </a:pPr>
            <a:r>
              <a:rPr lang="en-NZ" sz="2400" dirty="0" smtClean="0"/>
              <a:t>Other property for line:</a:t>
            </a:r>
          </a:p>
          <a:p>
            <a:pPr marL="0" indent="0">
              <a:buNone/>
            </a:pPr>
            <a:r>
              <a:rPr lang="en-NZ" sz="2400" dirty="0" err="1" smtClean="0"/>
              <a:t>ctx.lineWidth</a:t>
            </a:r>
            <a:r>
              <a:rPr lang="en-NZ" sz="2400" dirty="0" smtClean="0"/>
              <a:t> </a:t>
            </a:r>
            <a:r>
              <a:rPr lang="en-NZ" sz="2400" dirty="0"/>
              <a:t>= </a:t>
            </a:r>
            <a:r>
              <a:rPr lang="en-NZ" sz="2400" dirty="0" smtClean="0"/>
              <a:t>20;</a:t>
            </a:r>
            <a:endParaRPr lang="en-NZ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0" r="78952" b="69469"/>
          <a:stretch/>
        </p:blipFill>
        <p:spPr bwMode="auto">
          <a:xfrm>
            <a:off x="6058433" y="3965226"/>
            <a:ext cx="340331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46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NZ" b="1" dirty="0" err="1"/>
              <a:t>ctx.fillText</a:t>
            </a:r>
            <a:r>
              <a:rPr lang="en-NZ" b="1" dirty="0"/>
              <a:t>("IE9 supports HTML5 Canvas", 0, 0);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Text on canvas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4592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Draw a Rectangle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sz="3200" dirty="0"/>
              <a:t>//draw  rectangle</a:t>
            </a:r>
          </a:p>
          <a:p>
            <a:pPr marL="0" indent="0">
              <a:buNone/>
            </a:pPr>
            <a:endParaRPr lang="en-NZ" sz="3200" dirty="0"/>
          </a:p>
          <a:p>
            <a:pPr marL="0" indent="0">
              <a:buNone/>
            </a:pPr>
            <a:r>
              <a:rPr lang="en-NZ" sz="3200" dirty="0" err="1" smtClean="0"/>
              <a:t>ctx.fillStyle</a:t>
            </a:r>
            <a:r>
              <a:rPr lang="en-NZ" sz="3200" dirty="0"/>
              <a:t>='</a:t>
            </a:r>
            <a:r>
              <a:rPr lang="en-NZ" sz="3200" dirty="0" err="1"/>
              <a:t>rgb</a:t>
            </a:r>
            <a:r>
              <a:rPr lang="en-NZ" sz="3200" dirty="0"/>
              <a:t>(200,200,200)'; </a:t>
            </a:r>
          </a:p>
          <a:p>
            <a:pPr marL="0" indent="0">
              <a:buNone/>
            </a:pPr>
            <a:r>
              <a:rPr lang="en-NZ" sz="3200" dirty="0" err="1" smtClean="0"/>
              <a:t>ctx.fillRect</a:t>
            </a:r>
            <a:r>
              <a:rPr lang="en-NZ" sz="3200" dirty="0" smtClean="0"/>
              <a:t>(50,50,400,400</a:t>
            </a:r>
            <a:r>
              <a:rPr lang="en-NZ" sz="3200" dirty="0"/>
              <a:t>);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292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6731" y="1080016"/>
            <a:ext cx="8229600" cy="4594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b="1" dirty="0" smtClean="0"/>
              <a:t>Definition </a:t>
            </a:r>
            <a:r>
              <a:rPr lang="en-NZ" b="1" dirty="0"/>
              <a:t>and Usage</a:t>
            </a:r>
          </a:p>
          <a:p>
            <a:pPr marL="0" indent="0">
              <a:buNone/>
            </a:pPr>
            <a:r>
              <a:rPr lang="en-NZ" dirty="0"/>
              <a:t>The arc() method creates an arc/curve (used to create circles, or parts of circles).</a:t>
            </a:r>
          </a:p>
          <a:p>
            <a:pPr marL="0" indent="0">
              <a:buNone/>
            </a:pPr>
            <a:r>
              <a:rPr lang="en-NZ" b="1" dirty="0"/>
              <a:t>Tip:</a:t>
            </a:r>
            <a:r>
              <a:rPr lang="en-NZ" dirty="0"/>
              <a:t> To create a circle with arc(): Set start angle to 0 and end angle to 2*</a:t>
            </a:r>
            <a:r>
              <a:rPr lang="en-NZ" dirty="0" err="1"/>
              <a:t>Math.PI</a:t>
            </a:r>
            <a:r>
              <a:rPr lang="en-NZ" dirty="0"/>
              <a:t>. </a:t>
            </a:r>
          </a:p>
          <a:p>
            <a:pPr marL="0" indent="0">
              <a:buNone/>
            </a:pPr>
            <a:r>
              <a:rPr lang="en-NZ" b="1" dirty="0"/>
              <a:t>Tip:</a:t>
            </a:r>
            <a:r>
              <a:rPr lang="en-NZ" dirty="0"/>
              <a:t> Use the </a:t>
            </a:r>
            <a:r>
              <a:rPr lang="en-NZ" dirty="0">
                <a:hlinkClick r:id="rId2"/>
              </a:rPr>
              <a:t>stroke()</a:t>
            </a:r>
            <a:r>
              <a:rPr lang="en-NZ" dirty="0"/>
              <a:t> or the </a:t>
            </a:r>
            <a:r>
              <a:rPr lang="en-NZ" dirty="0">
                <a:hlinkClick r:id="rId3"/>
              </a:rPr>
              <a:t>fill()</a:t>
            </a:r>
            <a:r>
              <a:rPr lang="en-NZ" dirty="0"/>
              <a:t> method to actually draw the arc on the canvas</a:t>
            </a:r>
            <a:r>
              <a:rPr lang="en-NZ" dirty="0" smtClean="0"/>
              <a:t>.</a:t>
            </a:r>
            <a:endParaRPr lang="en-NZ" dirty="0"/>
          </a:p>
          <a:p>
            <a:pPr marL="0" indent="0">
              <a:buNone/>
            </a:pPr>
            <a:r>
              <a:rPr lang="en-NZ" dirty="0" err="1"/>
              <a:t>Center</a:t>
            </a:r>
            <a:endParaRPr lang="en-NZ" dirty="0"/>
          </a:p>
          <a:p>
            <a:pPr marL="0" indent="0">
              <a:buNone/>
            </a:pPr>
            <a:r>
              <a:rPr lang="en-NZ" dirty="0"/>
              <a:t>arc(</a:t>
            </a:r>
            <a:r>
              <a:rPr lang="en-NZ" b="1" dirty="0"/>
              <a:t>100,75</a:t>
            </a:r>
            <a:r>
              <a:rPr lang="en-NZ" dirty="0"/>
              <a:t>,50,0*Math.PI,1.5*</a:t>
            </a:r>
            <a:r>
              <a:rPr lang="en-NZ" dirty="0" err="1"/>
              <a:t>Math.PI</a:t>
            </a:r>
            <a:r>
              <a:rPr lang="en-NZ" dirty="0"/>
              <a:t>)</a:t>
            </a:r>
            <a:br>
              <a:rPr lang="en-NZ" dirty="0"/>
            </a:br>
            <a:endParaRPr lang="en-NZ" dirty="0"/>
          </a:p>
          <a:p>
            <a:pPr marL="0" indent="0">
              <a:buNone/>
            </a:pPr>
            <a:r>
              <a:rPr lang="en-NZ" dirty="0"/>
              <a:t>Start angle</a:t>
            </a:r>
          </a:p>
          <a:p>
            <a:pPr marL="0" indent="0">
              <a:buNone/>
            </a:pPr>
            <a:r>
              <a:rPr lang="en-NZ" dirty="0"/>
              <a:t>arc(100,75,50,</a:t>
            </a:r>
            <a:r>
              <a:rPr lang="en-NZ" b="1" dirty="0"/>
              <a:t>0</a:t>
            </a:r>
            <a:r>
              <a:rPr lang="en-NZ" dirty="0"/>
              <a:t>,1.5*</a:t>
            </a:r>
            <a:r>
              <a:rPr lang="en-NZ" dirty="0" err="1"/>
              <a:t>Math.PI</a:t>
            </a:r>
            <a:r>
              <a:rPr lang="en-NZ" dirty="0"/>
              <a:t>)</a:t>
            </a:r>
            <a:br>
              <a:rPr lang="en-NZ" dirty="0"/>
            </a:br>
            <a:endParaRPr lang="en-NZ" dirty="0"/>
          </a:p>
          <a:p>
            <a:pPr marL="0" indent="0">
              <a:buNone/>
            </a:pPr>
            <a:r>
              <a:rPr lang="en-NZ" dirty="0"/>
              <a:t>End angle</a:t>
            </a:r>
          </a:p>
          <a:p>
            <a:pPr marL="0" indent="0">
              <a:buNone/>
            </a:pPr>
            <a:r>
              <a:rPr lang="en-NZ" dirty="0"/>
              <a:t>arc(100,75,50,0*Math.PI,</a:t>
            </a:r>
            <a:r>
              <a:rPr lang="en-NZ" b="1" dirty="0"/>
              <a:t>1.5*</a:t>
            </a:r>
            <a:r>
              <a:rPr lang="en-NZ" b="1" dirty="0" err="1"/>
              <a:t>Math.PI</a:t>
            </a:r>
            <a:r>
              <a:rPr lang="en-NZ" dirty="0"/>
              <a:t>) </a:t>
            </a:r>
            <a:br>
              <a:rPr lang="en-NZ" dirty="0"/>
            </a:b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6731" y="321568"/>
            <a:ext cx="8596668" cy="1320800"/>
          </a:xfrm>
        </p:spPr>
        <p:txBody>
          <a:bodyPr/>
          <a:lstStyle/>
          <a:p>
            <a:r>
              <a:rPr lang="en-NZ" dirty="0" smtClean="0"/>
              <a:t>ARC</a:t>
            </a:r>
            <a:endParaRPr lang="en-N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08"/>
          <a:stretch/>
        </p:blipFill>
        <p:spPr bwMode="auto">
          <a:xfrm>
            <a:off x="4893203" y="3308990"/>
            <a:ext cx="4747185" cy="337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1984850" y="321568"/>
            <a:ext cx="8579296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 fontScale="925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NZ" sz="3200" b="1" dirty="0"/>
              <a:t>arc(x, y, r, </a:t>
            </a:r>
            <a:r>
              <a:rPr lang="en-NZ" sz="3200" b="1" dirty="0" err="1"/>
              <a:t>sAngle</a:t>
            </a:r>
            <a:r>
              <a:rPr lang="en-NZ" sz="3200" b="1" dirty="0"/>
              <a:t>, </a:t>
            </a:r>
            <a:r>
              <a:rPr lang="en-NZ" sz="3200" b="1" dirty="0" err="1"/>
              <a:t>eAngle,counterclockwise</a:t>
            </a:r>
            <a:r>
              <a:rPr lang="en-NZ" sz="3200" b="1" dirty="0"/>
              <a:t>);</a:t>
            </a:r>
          </a:p>
          <a:p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408576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36317" y="609600"/>
            <a:ext cx="8596668" cy="5151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800" dirty="0"/>
              <a:t>// draw  circle</a:t>
            </a:r>
          </a:p>
          <a:p>
            <a:pPr marL="0" indent="0">
              <a:buNone/>
            </a:pPr>
            <a:r>
              <a:rPr lang="en-NZ" sz="2800" dirty="0" err="1" smtClean="0"/>
              <a:t>ctx.beginPath</a:t>
            </a:r>
            <a:r>
              <a:rPr lang="en-NZ" sz="2800" dirty="0"/>
              <a:t>(); </a:t>
            </a:r>
          </a:p>
          <a:p>
            <a:pPr marL="0" indent="0">
              <a:buNone/>
            </a:pPr>
            <a:r>
              <a:rPr lang="en-NZ" sz="2800" dirty="0" smtClean="0"/>
              <a:t>ctx.arc(250</a:t>
            </a:r>
            <a:r>
              <a:rPr lang="en-NZ" sz="2800" dirty="0"/>
              <a:t>, 250, 100, 0, </a:t>
            </a:r>
            <a:r>
              <a:rPr lang="en-NZ" sz="2800" dirty="0" err="1"/>
              <a:t>Math.PI</a:t>
            </a:r>
            <a:r>
              <a:rPr lang="en-NZ" sz="2800" dirty="0"/>
              <a:t> * 2, true);</a:t>
            </a:r>
          </a:p>
          <a:p>
            <a:pPr marL="0" indent="0">
              <a:buNone/>
            </a:pPr>
            <a:r>
              <a:rPr lang="en-NZ" sz="2800" dirty="0" err="1" smtClean="0"/>
              <a:t>ctx.fillStyle</a:t>
            </a:r>
            <a:r>
              <a:rPr lang="en-NZ" sz="2800" dirty="0"/>
              <a:t>='</a:t>
            </a:r>
            <a:r>
              <a:rPr lang="en-NZ" sz="2800" dirty="0" err="1"/>
              <a:t>rgb</a:t>
            </a:r>
            <a:r>
              <a:rPr lang="en-NZ" sz="2800" dirty="0"/>
              <a:t>(255,154,145)';</a:t>
            </a:r>
          </a:p>
          <a:p>
            <a:pPr marL="0" indent="0">
              <a:buNone/>
            </a:pPr>
            <a:r>
              <a:rPr lang="en-NZ" sz="2800" dirty="0" err="1" smtClean="0"/>
              <a:t>ctx.fill</a:t>
            </a:r>
            <a:r>
              <a:rPr lang="en-NZ" sz="2800" dirty="0"/>
              <a:t>();  </a:t>
            </a:r>
          </a:p>
          <a:p>
            <a:pPr marL="0" indent="0">
              <a:buNone/>
            </a:pPr>
            <a:r>
              <a:rPr lang="en-NZ" sz="2800" dirty="0" err="1" smtClean="0"/>
              <a:t>ctx.closePath</a:t>
            </a:r>
            <a:r>
              <a:rPr lang="en-NZ" sz="2800" dirty="0"/>
              <a:t>();</a:t>
            </a:r>
          </a:p>
          <a:p>
            <a:pPr marL="0" indent="0">
              <a:buNone/>
            </a:pPr>
            <a:r>
              <a:rPr lang="en-NZ" sz="2800" dirty="0" err="1" smtClean="0"/>
              <a:t>ctx.lineWidth</a:t>
            </a:r>
            <a:r>
              <a:rPr lang="en-NZ" sz="2800" dirty="0"/>
              <a:t>="4";</a:t>
            </a:r>
          </a:p>
          <a:p>
            <a:pPr marL="0" indent="0">
              <a:buNone/>
            </a:pPr>
            <a:r>
              <a:rPr lang="en-NZ" sz="2800" dirty="0" err="1" smtClean="0"/>
              <a:t>ctx.strokeStyle</a:t>
            </a:r>
            <a:r>
              <a:rPr lang="en-NZ" sz="2800" dirty="0"/>
              <a:t>="black";</a:t>
            </a:r>
          </a:p>
          <a:p>
            <a:pPr marL="0" indent="0">
              <a:buNone/>
            </a:pPr>
            <a:r>
              <a:rPr lang="en-NZ" sz="2800" dirty="0" err="1" smtClean="0"/>
              <a:t>ctx.stroke</a:t>
            </a:r>
            <a:r>
              <a:rPr lang="en-NZ" sz="2800" dirty="0"/>
              <a:t>();</a:t>
            </a:r>
          </a:p>
          <a:p>
            <a:endParaRPr lang="en-NZ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Circle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1204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027" y="107577"/>
            <a:ext cx="5911725" cy="582706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Try next code using w3school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41" y="690283"/>
            <a:ext cx="3998259" cy="59884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NZ" sz="1400" dirty="0"/>
              <a:t>&lt;canvas id="</a:t>
            </a:r>
            <a:r>
              <a:rPr lang="en-NZ" sz="1400" dirty="0" err="1"/>
              <a:t>myCanvas</a:t>
            </a:r>
            <a:r>
              <a:rPr lang="en-NZ" sz="1400" dirty="0"/>
              <a:t>" width="300" height="300"</a:t>
            </a:r>
          </a:p>
          <a:p>
            <a:pPr marL="0" indent="0">
              <a:buNone/>
            </a:pPr>
            <a:r>
              <a:rPr lang="en-NZ" sz="1400" dirty="0"/>
              <a:t>style="background-</a:t>
            </a:r>
            <a:r>
              <a:rPr lang="en-NZ" sz="1400" dirty="0" err="1"/>
              <a:t>color</a:t>
            </a:r>
            <a:r>
              <a:rPr lang="en-NZ" sz="1400" dirty="0"/>
              <a:t>: pink; border:1px solid #c3c3c3;"&gt;</a:t>
            </a:r>
          </a:p>
          <a:p>
            <a:pPr marL="0" indent="0">
              <a:buNone/>
            </a:pPr>
            <a:r>
              <a:rPr lang="en-NZ" sz="1400" dirty="0"/>
              <a:t>Your browser does not support the canvas element.</a:t>
            </a:r>
          </a:p>
          <a:p>
            <a:pPr marL="0" indent="0">
              <a:buNone/>
            </a:pPr>
            <a:r>
              <a:rPr lang="en-NZ" sz="1400" dirty="0"/>
              <a:t>&lt;/canvas&gt;</a:t>
            </a:r>
          </a:p>
          <a:p>
            <a:pPr marL="0" indent="0">
              <a:buNone/>
            </a:pPr>
            <a:endParaRPr lang="en-NZ" sz="1400" dirty="0"/>
          </a:p>
          <a:p>
            <a:pPr marL="0" indent="0">
              <a:buNone/>
            </a:pPr>
            <a:r>
              <a:rPr lang="en-NZ" sz="1400" dirty="0"/>
              <a:t>&lt;script&gt;</a:t>
            </a:r>
          </a:p>
          <a:p>
            <a:pPr marL="0" indent="0">
              <a:buNone/>
            </a:pPr>
            <a:r>
              <a:rPr lang="en-NZ" sz="1400" dirty="0" err="1"/>
              <a:t>var</a:t>
            </a:r>
            <a:r>
              <a:rPr lang="en-NZ" sz="1400" dirty="0"/>
              <a:t> canvas = </a:t>
            </a:r>
            <a:r>
              <a:rPr lang="en-NZ" sz="1400" dirty="0" err="1"/>
              <a:t>document.getElementById</a:t>
            </a:r>
            <a:r>
              <a:rPr lang="en-NZ" sz="1400" dirty="0"/>
              <a:t>("</a:t>
            </a:r>
            <a:r>
              <a:rPr lang="en-NZ" sz="1400" dirty="0" err="1"/>
              <a:t>myCanvas</a:t>
            </a:r>
            <a:r>
              <a:rPr lang="en-NZ" sz="1400" dirty="0"/>
              <a:t>");</a:t>
            </a:r>
          </a:p>
          <a:p>
            <a:pPr marL="0" indent="0">
              <a:buNone/>
            </a:pPr>
            <a:r>
              <a:rPr lang="en-NZ" sz="1400" dirty="0" err="1"/>
              <a:t>var</a:t>
            </a:r>
            <a:r>
              <a:rPr lang="en-NZ" sz="1400" dirty="0"/>
              <a:t> </a:t>
            </a:r>
            <a:r>
              <a:rPr lang="en-NZ" sz="1400" dirty="0" err="1"/>
              <a:t>ctx</a:t>
            </a:r>
            <a:r>
              <a:rPr lang="en-NZ" sz="1400" dirty="0"/>
              <a:t> = </a:t>
            </a:r>
            <a:r>
              <a:rPr lang="en-NZ" sz="1400" dirty="0" err="1"/>
              <a:t>canvas.getContext</a:t>
            </a:r>
            <a:r>
              <a:rPr lang="en-NZ" sz="1400" dirty="0"/>
              <a:t>("2d");</a:t>
            </a:r>
          </a:p>
          <a:p>
            <a:pPr marL="0" indent="0">
              <a:buNone/>
            </a:pPr>
            <a:r>
              <a:rPr lang="en-NZ" sz="1400" dirty="0" err="1"/>
              <a:t>ctx.fillStyle</a:t>
            </a:r>
            <a:r>
              <a:rPr lang="en-NZ" sz="1400" dirty="0"/>
              <a:t> = "yellow";</a:t>
            </a:r>
          </a:p>
          <a:p>
            <a:pPr marL="0" indent="0">
              <a:buNone/>
            </a:pPr>
            <a:r>
              <a:rPr lang="en-NZ" sz="1400" dirty="0" err="1"/>
              <a:t>ctx.fillRect</a:t>
            </a:r>
            <a:r>
              <a:rPr lang="en-NZ" sz="1400" dirty="0"/>
              <a:t>(50,50,100,50);</a:t>
            </a:r>
          </a:p>
          <a:p>
            <a:pPr marL="0" indent="0">
              <a:buNone/>
            </a:pPr>
            <a:endParaRPr lang="en-NZ" sz="1400" dirty="0" smtClean="0"/>
          </a:p>
          <a:p>
            <a:pPr marL="0" indent="0">
              <a:buNone/>
            </a:pPr>
            <a:r>
              <a:rPr lang="en-NZ" sz="1400" dirty="0" err="1" smtClean="0"/>
              <a:t>ctx.beginPath</a:t>
            </a:r>
            <a:r>
              <a:rPr lang="en-NZ" sz="1400" dirty="0"/>
              <a:t>();  </a:t>
            </a:r>
          </a:p>
          <a:p>
            <a:pPr marL="0" indent="0">
              <a:buNone/>
            </a:pPr>
            <a:r>
              <a:rPr lang="en-NZ" sz="1400" dirty="0"/>
              <a:t>ctx.arc(180, 180, 50, 0, 2*</a:t>
            </a:r>
            <a:r>
              <a:rPr lang="en-NZ" sz="1400" dirty="0" err="1"/>
              <a:t>Math.PI</a:t>
            </a:r>
            <a:r>
              <a:rPr lang="en-NZ" sz="1400" dirty="0"/>
              <a:t>, true);</a:t>
            </a:r>
          </a:p>
          <a:p>
            <a:pPr marL="0" indent="0">
              <a:buNone/>
            </a:pPr>
            <a:r>
              <a:rPr lang="en-NZ" sz="1400" dirty="0" err="1"/>
              <a:t>ctx.closePath</a:t>
            </a:r>
            <a:r>
              <a:rPr lang="en-NZ" sz="1400" dirty="0"/>
              <a:t>();  </a:t>
            </a:r>
          </a:p>
          <a:p>
            <a:pPr marL="0" indent="0">
              <a:buNone/>
            </a:pPr>
            <a:r>
              <a:rPr lang="en-NZ" sz="1400" dirty="0" err="1"/>
              <a:t>ctx.lineWidth</a:t>
            </a:r>
            <a:r>
              <a:rPr lang="en-NZ" sz="1400" dirty="0"/>
              <a:t>="4";</a:t>
            </a:r>
          </a:p>
          <a:p>
            <a:pPr marL="0" indent="0">
              <a:buNone/>
            </a:pPr>
            <a:r>
              <a:rPr lang="en-NZ" sz="1400" dirty="0" err="1"/>
              <a:t>ctx.strokeStyle</a:t>
            </a:r>
            <a:r>
              <a:rPr lang="en-NZ" sz="1400" dirty="0"/>
              <a:t>="</a:t>
            </a:r>
            <a:r>
              <a:rPr lang="en-NZ" sz="1400" dirty="0" err="1"/>
              <a:t>BlueViolet</a:t>
            </a:r>
            <a:r>
              <a:rPr lang="en-NZ" sz="1400" dirty="0"/>
              <a:t>";</a:t>
            </a:r>
          </a:p>
          <a:p>
            <a:pPr marL="0" indent="0">
              <a:buNone/>
            </a:pPr>
            <a:r>
              <a:rPr lang="en-NZ" sz="1400" dirty="0" err="1"/>
              <a:t>ctx.stroke</a:t>
            </a:r>
            <a:r>
              <a:rPr lang="en-NZ" sz="1400" dirty="0"/>
              <a:t>();</a:t>
            </a:r>
          </a:p>
          <a:p>
            <a:pPr marL="0" indent="0">
              <a:buNone/>
            </a:pPr>
            <a:endParaRPr lang="en-NZ" sz="1400" dirty="0"/>
          </a:p>
          <a:p>
            <a:pPr marL="0" indent="0">
              <a:buNone/>
            </a:pPr>
            <a:r>
              <a:rPr lang="en-NZ" sz="1400" dirty="0" err="1" smtClean="0"/>
              <a:t>ctx.beginPath</a:t>
            </a:r>
            <a:r>
              <a:rPr lang="en-NZ" sz="1400" dirty="0"/>
              <a:t>();  </a:t>
            </a:r>
          </a:p>
          <a:p>
            <a:pPr marL="0" indent="0">
              <a:buNone/>
            </a:pPr>
            <a:r>
              <a:rPr lang="en-NZ" sz="1400" dirty="0"/>
              <a:t>ctx.arc(150, 75, 20, 0.5*</a:t>
            </a:r>
            <a:r>
              <a:rPr lang="en-NZ" sz="1400" dirty="0" err="1"/>
              <a:t>Math.PI</a:t>
            </a:r>
            <a:r>
              <a:rPr lang="en-NZ" sz="1400" dirty="0"/>
              <a:t>, 1.5*</a:t>
            </a:r>
            <a:r>
              <a:rPr lang="en-NZ" sz="1400" dirty="0" err="1"/>
              <a:t>Math.PI</a:t>
            </a:r>
            <a:r>
              <a:rPr lang="en-NZ" sz="1400" dirty="0"/>
              <a:t>, true);</a:t>
            </a:r>
          </a:p>
          <a:p>
            <a:pPr marL="0" indent="0">
              <a:buNone/>
            </a:pPr>
            <a:r>
              <a:rPr lang="en-NZ" sz="1400" dirty="0" err="1"/>
              <a:t>ctx.closePath</a:t>
            </a:r>
            <a:r>
              <a:rPr lang="en-NZ" sz="1400" dirty="0"/>
              <a:t>();  </a:t>
            </a:r>
          </a:p>
          <a:p>
            <a:pPr marL="0" indent="0">
              <a:buNone/>
            </a:pPr>
            <a:r>
              <a:rPr lang="en-NZ" sz="1400" dirty="0" err="1"/>
              <a:t>ctx.lineWidth</a:t>
            </a:r>
            <a:r>
              <a:rPr lang="en-NZ" sz="1400" dirty="0"/>
              <a:t>="10";</a:t>
            </a:r>
          </a:p>
          <a:p>
            <a:pPr marL="0" indent="0">
              <a:buNone/>
            </a:pPr>
            <a:r>
              <a:rPr lang="en-NZ" sz="1400" dirty="0" err="1"/>
              <a:t>ctx.strokeStyle</a:t>
            </a:r>
            <a:r>
              <a:rPr lang="en-NZ" sz="1400" dirty="0"/>
              <a:t>="red";</a:t>
            </a:r>
          </a:p>
          <a:p>
            <a:pPr marL="0" indent="0">
              <a:buNone/>
            </a:pPr>
            <a:r>
              <a:rPr lang="en-NZ" sz="1400" dirty="0" err="1"/>
              <a:t>ctx.stroke</a:t>
            </a:r>
            <a:r>
              <a:rPr lang="en-NZ" sz="1400" dirty="0"/>
              <a:t>();</a:t>
            </a:r>
          </a:p>
          <a:p>
            <a:pPr marL="0" indent="0">
              <a:buNone/>
            </a:pPr>
            <a:endParaRPr lang="en-NZ" sz="1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60437" y="636920"/>
            <a:ext cx="3657601" cy="6095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NZ" sz="1400" dirty="0" smtClean="0"/>
          </a:p>
          <a:p>
            <a:pPr marL="0" indent="0">
              <a:buNone/>
            </a:pPr>
            <a:r>
              <a:rPr lang="en-NZ" sz="1400" dirty="0" err="1" smtClean="0"/>
              <a:t>ctx.beginPath</a:t>
            </a:r>
            <a:r>
              <a:rPr lang="en-NZ" sz="1400" dirty="0"/>
              <a:t>();  </a:t>
            </a:r>
          </a:p>
          <a:p>
            <a:pPr marL="0" indent="0">
              <a:buNone/>
            </a:pPr>
            <a:r>
              <a:rPr lang="en-NZ" sz="1400" dirty="0"/>
              <a:t>ctx.arc(50, 75, 20, 1.5*</a:t>
            </a:r>
            <a:r>
              <a:rPr lang="en-NZ" sz="1400" dirty="0" err="1"/>
              <a:t>Math.PI</a:t>
            </a:r>
            <a:r>
              <a:rPr lang="en-NZ" sz="1400" dirty="0"/>
              <a:t>, 2.5*</a:t>
            </a:r>
            <a:r>
              <a:rPr lang="en-NZ" sz="1400" dirty="0" err="1"/>
              <a:t>Math.PI</a:t>
            </a:r>
            <a:r>
              <a:rPr lang="en-NZ" sz="1400" dirty="0"/>
              <a:t>, true);</a:t>
            </a:r>
          </a:p>
          <a:p>
            <a:pPr marL="0" indent="0">
              <a:buNone/>
            </a:pPr>
            <a:r>
              <a:rPr lang="en-NZ" sz="1400" dirty="0" err="1"/>
              <a:t>ctx.closePath</a:t>
            </a:r>
            <a:r>
              <a:rPr lang="en-NZ" sz="1400" dirty="0"/>
              <a:t>();  </a:t>
            </a:r>
          </a:p>
          <a:p>
            <a:pPr marL="0" indent="0">
              <a:buNone/>
            </a:pPr>
            <a:r>
              <a:rPr lang="en-NZ" sz="1400" dirty="0" err="1"/>
              <a:t>ctx.lineWidth</a:t>
            </a:r>
            <a:r>
              <a:rPr lang="en-NZ" sz="1400" dirty="0"/>
              <a:t>="10";</a:t>
            </a:r>
          </a:p>
          <a:p>
            <a:pPr marL="0" indent="0">
              <a:buNone/>
            </a:pPr>
            <a:r>
              <a:rPr lang="en-NZ" sz="1400" dirty="0" err="1"/>
              <a:t>ctx.strokeStyle</a:t>
            </a:r>
            <a:r>
              <a:rPr lang="en-NZ" sz="1400" dirty="0"/>
              <a:t>="red";</a:t>
            </a:r>
          </a:p>
          <a:p>
            <a:pPr marL="0" indent="0">
              <a:buNone/>
            </a:pPr>
            <a:r>
              <a:rPr lang="en-NZ" sz="1400" dirty="0" err="1"/>
              <a:t>ctx.stroke</a:t>
            </a:r>
            <a:r>
              <a:rPr lang="en-NZ" sz="1400" dirty="0"/>
              <a:t>();</a:t>
            </a:r>
          </a:p>
          <a:p>
            <a:pPr marL="0" indent="0">
              <a:buNone/>
            </a:pPr>
            <a:endParaRPr lang="en-NZ" sz="1400" dirty="0"/>
          </a:p>
          <a:p>
            <a:pPr marL="0" indent="0">
              <a:buNone/>
            </a:pPr>
            <a:r>
              <a:rPr lang="en-NZ" sz="1400" dirty="0" err="1"/>
              <a:t>ctx.beginPath</a:t>
            </a:r>
            <a:r>
              <a:rPr lang="en-NZ" sz="1400" dirty="0"/>
              <a:t>();  </a:t>
            </a:r>
          </a:p>
          <a:p>
            <a:pPr marL="0" indent="0">
              <a:buNone/>
            </a:pPr>
            <a:r>
              <a:rPr lang="en-NZ" sz="1400" dirty="0"/>
              <a:t>ctx.arc(100, 50, 30, 0, </a:t>
            </a:r>
            <a:r>
              <a:rPr lang="en-NZ" sz="1400" dirty="0" err="1"/>
              <a:t>Math.PI</a:t>
            </a:r>
            <a:r>
              <a:rPr lang="en-NZ" sz="1400" dirty="0"/>
              <a:t>, true);</a:t>
            </a:r>
          </a:p>
          <a:p>
            <a:pPr marL="0" indent="0">
              <a:buNone/>
            </a:pPr>
            <a:r>
              <a:rPr lang="en-NZ" sz="1400" dirty="0" err="1"/>
              <a:t>ctx.closePath</a:t>
            </a:r>
            <a:r>
              <a:rPr lang="en-NZ" sz="1400" dirty="0"/>
              <a:t>();  </a:t>
            </a:r>
          </a:p>
          <a:p>
            <a:pPr marL="0" indent="0">
              <a:buNone/>
            </a:pPr>
            <a:r>
              <a:rPr lang="en-NZ" sz="1400" dirty="0" err="1"/>
              <a:t>ctx.lineWidth</a:t>
            </a:r>
            <a:r>
              <a:rPr lang="en-NZ" sz="1400" dirty="0"/>
              <a:t>="10";</a:t>
            </a:r>
          </a:p>
          <a:p>
            <a:pPr marL="0" indent="0">
              <a:buNone/>
            </a:pPr>
            <a:r>
              <a:rPr lang="en-NZ" sz="1400" dirty="0" err="1"/>
              <a:t>ctx.strokeStyle</a:t>
            </a:r>
            <a:r>
              <a:rPr lang="en-NZ" sz="1400" dirty="0"/>
              <a:t>="green";</a:t>
            </a:r>
          </a:p>
          <a:p>
            <a:pPr marL="0" indent="0">
              <a:buNone/>
            </a:pPr>
            <a:r>
              <a:rPr lang="en-NZ" sz="1400" dirty="0" err="1"/>
              <a:t>ctx.stroke</a:t>
            </a:r>
            <a:r>
              <a:rPr lang="en-NZ" sz="1400" dirty="0"/>
              <a:t>();</a:t>
            </a:r>
          </a:p>
          <a:p>
            <a:pPr marL="0" indent="0">
              <a:buNone/>
            </a:pPr>
            <a:endParaRPr lang="en-NZ" sz="1400" dirty="0"/>
          </a:p>
          <a:p>
            <a:pPr marL="0" indent="0">
              <a:buNone/>
            </a:pPr>
            <a:r>
              <a:rPr lang="en-NZ" sz="1400" dirty="0" err="1" smtClean="0"/>
              <a:t>ctx.beginPath</a:t>
            </a:r>
            <a:r>
              <a:rPr lang="en-NZ" sz="1400" dirty="0"/>
              <a:t>();  </a:t>
            </a:r>
          </a:p>
          <a:p>
            <a:pPr marL="0" indent="0">
              <a:buNone/>
            </a:pPr>
            <a:r>
              <a:rPr lang="en-NZ" sz="1400" dirty="0"/>
              <a:t>ctx.arc(100, 100, 30, </a:t>
            </a:r>
            <a:r>
              <a:rPr lang="en-NZ" sz="1400" dirty="0" err="1"/>
              <a:t>Math.PI</a:t>
            </a:r>
            <a:r>
              <a:rPr lang="en-NZ" sz="1400" dirty="0"/>
              <a:t>, 0, true);</a:t>
            </a:r>
          </a:p>
          <a:p>
            <a:pPr marL="0" indent="0">
              <a:buNone/>
            </a:pPr>
            <a:r>
              <a:rPr lang="en-NZ" sz="1400" dirty="0" err="1"/>
              <a:t>ctx.closePath</a:t>
            </a:r>
            <a:r>
              <a:rPr lang="en-NZ" sz="1400" dirty="0"/>
              <a:t>();  </a:t>
            </a:r>
          </a:p>
          <a:p>
            <a:pPr marL="0" indent="0">
              <a:buNone/>
            </a:pPr>
            <a:r>
              <a:rPr lang="en-NZ" sz="1400" dirty="0" err="1"/>
              <a:t>ctx.lineWidth</a:t>
            </a:r>
            <a:r>
              <a:rPr lang="en-NZ" sz="1400" dirty="0"/>
              <a:t>="10";</a:t>
            </a:r>
          </a:p>
          <a:p>
            <a:pPr marL="0" indent="0">
              <a:buNone/>
            </a:pPr>
            <a:r>
              <a:rPr lang="en-NZ" sz="1400" dirty="0" err="1"/>
              <a:t>ctx.strokeStyle</a:t>
            </a:r>
            <a:r>
              <a:rPr lang="en-NZ" sz="1400" dirty="0"/>
              <a:t>="blue";</a:t>
            </a:r>
          </a:p>
          <a:p>
            <a:pPr marL="0" indent="0">
              <a:buNone/>
            </a:pPr>
            <a:r>
              <a:rPr lang="en-NZ" sz="1400" dirty="0" err="1"/>
              <a:t>ctx.stroke</a:t>
            </a:r>
            <a:r>
              <a:rPr lang="en-NZ" sz="1400" dirty="0"/>
              <a:t>();</a:t>
            </a:r>
          </a:p>
          <a:p>
            <a:pPr marL="0" indent="0">
              <a:buNone/>
            </a:pPr>
            <a:r>
              <a:rPr lang="en-NZ" sz="1400" dirty="0"/>
              <a:t>&lt;/script&gt;</a:t>
            </a:r>
          </a:p>
          <a:p>
            <a:pPr marL="0" indent="0">
              <a:buFont typeface="Wingdings 3" charset="2"/>
              <a:buNone/>
            </a:pPr>
            <a:endParaRPr lang="en-NZ" sz="1400" dirty="0" smtClean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25237" t="20120" r="66477" b="55438"/>
          <a:stretch/>
        </p:blipFill>
        <p:spPr bwMode="auto">
          <a:xfrm>
            <a:off x="7205101" y="2184306"/>
            <a:ext cx="2981325" cy="3000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16149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</TotalTime>
  <Words>1365</Words>
  <Application>Microsoft Office PowerPoint</Application>
  <PresentationFormat>Widescreen</PresentationFormat>
  <Paragraphs>288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Trebuchet MS</vt:lpstr>
      <vt:lpstr>Wingdings 3</vt:lpstr>
      <vt:lpstr>Facet</vt:lpstr>
      <vt:lpstr>Canvas HTML5</vt:lpstr>
      <vt:lpstr>&lt;canvas id="myCanvas" width="400" height="400" &gt; &lt;/canvas&gt;</vt:lpstr>
      <vt:lpstr>Draw a Line</vt:lpstr>
      <vt:lpstr>PowerPoint Presentation</vt:lpstr>
      <vt:lpstr>Text on canvas</vt:lpstr>
      <vt:lpstr>Draw a Rectangle</vt:lpstr>
      <vt:lpstr>ARC</vt:lpstr>
      <vt:lpstr>Circle</vt:lpstr>
      <vt:lpstr>Try next code using w3school</vt:lpstr>
      <vt:lpstr>Example:</vt:lpstr>
      <vt:lpstr>Linear Gradient</vt:lpstr>
      <vt:lpstr>Radial Gradient</vt:lpstr>
      <vt:lpstr>If we do two….</vt:lpstr>
      <vt:lpstr>Three squares …and Four squares</vt:lpstr>
      <vt:lpstr>Challenge: Build that patterns</vt:lpstr>
      <vt:lpstr>Allow user to input colours as well:</vt:lpstr>
      <vt:lpstr>User Input:</vt:lpstr>
      <vt:lpstr>PowerPoint Presentation</vt:lpstr>
      <vt:lpstr>Select element</vt:lpstr>
      <vt:lpstr>PowerPoint Presentation</vt:lpstr>
      <vt:lpstr>HTML – Canvas- Animation How does animation work? </vt:lpstr>
      <vt:lpstr>Animation Steps</vt:lpstr>
      <vt:lpstr>To Animate use Scheduled updates </vt:lpstr>
      <vt:lpstr>PowerPoint Presentation</vt:lpstr>
      <vt:lpstr>Updating on user interaction </vt:lpstr>
      <vt:lpstr>Example</vt:lpstr>
      <vt:lpstr>PowerPoint Presentation</vt:lpstr>
      <vt:lpstr>setInterval(draw,110); </vt:lpstr>
      <vt:lpstr>Animate Gradient -2</vt:lpstr>
      <vt:lpstr>Animate Gradient -2</vt:lpstr>
      <vt:lpstr>Different Animations:</vt:lpstr>
      <vt:lpstr>If we want to stop animation</vt:lpstr>
      <vt:lpstr>Animated Face:</vt:lpstr>
      <vt:lpstr>Resources:</vt:lpstr>
    </vt:vector>
  </TitlesOfParts>
  <Company>Unitec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Nehring</dc:creator>
  <cp:lastModifiedBy>Natalia Nehring</cp:lastModifiedBy>
  <cp:revision>6</cp:revision>
  <dcterms:created xsi:type="dcterms:W3CDTF">2017-08-29T22:09:48Z</dcterms:created>
  <dcterms:modified xsi:type="dcterms:W3CDTF">2019-08-20T02:53:31Z</dcterms:modified>
</cp:coreProperties>
</file>