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handoutMasterIdLst>
    <p:handoutMasterId r:id="rId9"/>
  </p:handoutMasterIdLst>
  <p:sldIdLst>
    <p:sldId id="256" r:id="rId2"/>
    <p:sldId id="265" r:id="rId3"/>
    <p:sldId id="267" r:id="rId4"/>
    <p:sldId id="289" r:id="rId5"/>
    <p:sldId id="290" r:id="rId6"/>
    <p:sldId id="288" r:id="rId7"/>
  </p:sldIdLst>
  <p:sldSz cx="9144000" cy="6858000" type="screen4x3"/>
  <p:notesSz cx="6669088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FF66"/>
    <a:srgbClr val="CCCC00"/>
    <a:srgbClr val="CCFF33"/>
    <a:srgbClr val="FFFF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20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7607" y="0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3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7607" y="9428583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05D97F4-6F78-4570-8990-ADF1EFCB31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7277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607" y="0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909" y="4715153"/>
            <a:ext cx="533527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607" y="9428583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C2B283B-A4A2-43BD-A408-14C5C640772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8263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NZ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NZ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NZ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NZ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NZ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NZ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NZ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NZ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NZ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NZ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NZ"/>
              </a:p>
            </p:txBody>
          </p:sp>
        </p:grpSp>
      </p:grpSp>
      <p:sp>
        <p:nvSpPr>
          <p:cNvPr id="3483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483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857C2-06A4-4961-8211-8DFE0E6007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D3BAA8-9BF5-4DD9-8365-802563FBF3F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2DDEA-786A-4F83-A676-8E0173AF7FF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6E24AF-6A94-4F4E-8667-E23BCBBF35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28E64-0FBF-485A-9065-6CEE3C5230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EF4AE-A485-4FC4-A263-F0A36BD985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2DF9C7-F444-4F9F-B219-A1DC7230C2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FFA4F2-74BB-4F13-B4B1-F9AE249CED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CAF5E-121D-407E-97CB-F34B27A5AE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ECFA5F-7CAD-4333-A8AC-6BD8BE8291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E6349-A5F1-45B0-A444-06BB7117D7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NZ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10994-3940-4517-A439-F4D48B4822F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33795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NZ"/>
            </a:p>
          </p:txBody>
        </p:sp>
        <p:sp>
          <p:nvSpPr>
            <p:cNvPr id="33796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NZ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33798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NZ"/>
              </a:p>
            </p:txBody>
          </p:sp>
          <p:sp>
            <p:nvSpPr>
              <p:cNvPr id="33799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NZ"/>
              </a:p>
            </p:txBody>
          </p:sp>
          <p:sp>
            <p:nvSpPr>
              <p:cNvPr id="33800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NZ"/>
              </a:p>
            </p:txBody>
          </p:sp>
          <p:sp>
            <p:nvSpPr>
              <p:cNvPr id="33801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NZ"/>
              </a:p>
            </p:txBody>
          </p:sp>
          <p:sp>
            <p:nvSpPr>
              <p:cNvPr id="33802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NZ"/>
              </a:p>
            </p:txBody>
          </p:sp>
          <p:sp>
            <p:nvSpPr>
              <p:cNvPr id="3380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NZ"/>
              </a:p>
            </p:txBody>
          </p:sp>
          <p:sp>
            <p:nvSpPr>
              <p:cNvPr id="33804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NZ"/>
              </a:p>
            </p:txBody>
          </p:sp>
          <p:sp>
            <p:nvSpPr>
              <p:cNvPr id="33805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NZ"/>
              </a:p>
            </p:txBody>
          </p:sp>
          <p:sp>
            <p:nvSpPr>
              <p:cNvPr id="3380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NZ"/>
              </a:p>
            </p:txBody>
          </p:sp>
        </p:grpSp>
      </p:grpSp>
      <p:sp>
        <p:nvSpPr>
          <p:cNvPr id="3380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3380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3380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381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381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4FF3CE7B-3EAF-4E45-B2B9-F8AB275AD1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7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5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75000"/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50000"/>
        <a:buFont typeface="Wingdings" pitchFamily="2" charset="2"/>
        <a:buChar char="Ø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Font typeface="Times New Roman" pitchFamily="18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qaa42gbqhA" TargetMode="External"/><Relationship Id="rId2" Type="http://schemas.openxmlformats.org/officeDocument/2006/relationships/hyperlink" Target="https://www.youtube.com/watch?v=iP0g94bszek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learlycultural.com/geert-hofstede-cultural-dimensions/power-distance-index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1563" y="357188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/>
              <a:t>Power Distance</a:t>
            </a:r>
            <a:br>
              <a:rPr lang="en-GB" dirty="0"/>
            </a:br>
            <a:r>
              <a:rPr lang="en-GB" i="1" dirty="0"/>
              <a:t>Geert Hofstede</a:t>
            </a:r>
            <a:endParaRPr lang="en-GB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3645024"/>
            <a:ext cx="6832848" cy="1224136"/>
          </a:xfrm>
        </p:spPr>
        <p:txBody>
          <a:bodyPr/>
          <a:lstStyle/>
          <a:p>
            <a:pPr eaLnBrk="1" hangingPunct="1">
              <a:defRPr/>
            </a:pPr>
            <a:r>
              <a:rPr lang="en-NZ" sz="2400" dirty="0"/>
              <a:t>Extracted from:</a:t>
            </a:r>
          </a:p>
          <a:p>
            <a:pPr eaLnBrk="1" hangingPunct="1">
              <a:defRPr/>
            </a:pPr>
            <a:r>
              <a:rPr lang="en-NZ" sz="2400" dirty="0"/>
              <a:t>http://www.kwintessential.co.uk/intercultural/power-distance-index.html</a:t>
            </a:r>
          </a:p>
          <a:p>
            <a:pPr eaLnBrk="1" hangingPunct="1">
              <a:defRPr/>
            </a:pPr>
            <a:endParaRPr lang="en-GB" dirty="0"/>
          </a:p>
          <a:p>
            <a:pPr algn="r" eaLnBrk="1" hangingPunct="1">
              <a:defRPr/>
            </a:pPr>
            <a:r>
              <a:rPr lang="en-GB" dirty="0"/>
              <a:t>Professional Skills</a:t>
            </a:r>
          </a:p>
          <a:p>
            <a:pPr algn="r" eaLnBrk="1" hangingPunct="1">
              <a:defRPr/>
            </a:pPr>
            <a:r>
              <a:rPr lang="en-GB" dirty="0"/>
              <a:t>ISCG4510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897813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/>
              <a:t>High Power Distance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2204864"/>
            <a:ext cx="7632898" cy="3745135"/>
          </a:xfrm>
        </p:spPr>
        <p:txBody>
          <a:bodyPr/>
          <a:lstStyle/>
          <a:p>
            <a:r>
              <a:rPr lang="en-NZ" sz="2600" dirty="0"/>
              <a:t>Those in authority demonstrate their rank.</a:t>
            </a:r>
          </a:p>
          <a:p>
            <a:r>
              <a:rPr lang="en-NZ" sz="2600" dirty="0"/>
              <a:t>Subordinates not given important work &amp; expect clear guidance from above.</a:t>
            </a:r>
          </a:p>
          <a:p>
            <a:r>
              <a:rPr lang="en-NZ" sz="2600" dirty="0"/>
              <a:t>Subordinates are expected to take the blame for things going wrong.</a:t>
            </a:r>
          </a:p>
          <a:p>
            <a:r>
              <a:rPr lang="en-NZ" sz="2600" dirty="0"/>
              <a:t>The relationship between boss and subordinate is rarely close/personal.</a:t>
            </a:r>
          </a:p>
          <a:p>
            <a:r>
              <a:rPr lang="en-NZ" sz="2600" dirty="0"/>
              <a:t>Class divisions within society are accepted.</a:t>
            </a:r>
          </a:p>
          <a:p>
            <a:pPr lvl="1" eaLnBrk="1" hangingPunct="1">
              <a:defRPr/>
            </a:pPr>
            <a:endParaRPr lang="en-GB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/>
              <a:t>Low Power Distance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43608" y="1988840"/>
            <a:ext cx="7632700" cy="4087812"/>
          </a:xfrm>
        </p:spPr>
        <p:txBody>
          <a:bodyPr/>
          <a:lstStyle/>
          <a:p>
            <a:r>
              <a:rPr lang="en-NZ" sz="2600" dirty="0"/>
              <a:t>Superiors treat subordinates with respect and do not pull rank.</a:t>
            </a:r>
          </a:p>
          <a:p>
            <a:r>
              <a:rPr lang="en-NZ" sz="2600" dirty="0"/>
              <a:t>Subordinates entrusted with important assignments.</a:t>
            </a:r>
          </a:p>
          <a:p>
            <a:r>
              <a:rPr lang="en-NZ" sz="2600" dirty="0"/>
              <a:t>Blame shared or very often accepted by the superior due to it being their responsibility to manage.</a:t>
            </a:r>
          </a:p>
          <a:p>
            <a:r>
              <a:rPr lang="en-NZ" sz="2600" dirty="0"/>
              <a:t>Managers may often socialise with subordinates.</a:t>
            </a:r>
          </a:p>
          <a:p>
            <a:r>
              <a:rPr lang="en-NZ" sz="2600" dirty="0"/>
              <a:t>Liberal democracies are the norm.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897813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/>
              <a:t>Working in a High Power Distance Society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916112"/>
            <a:ext cx="7632898" cy="4753248"/>
          </a:xfrm>
        </p:spPr>
        <p:txBody>
          <a:bodyPr/>
          <a:lstStyle/>
          <a:p>
            <a:pPr lvl="1" eaLnBrk="1" hangingPunct="1">
              <a:defRPr/>
            </a:pPr>
            <a:r>
              <a:rPr lang="en-NZ" sz="2400" dirty="0"/>
              <a:t>give clear and explicit directions to those working with you. Deadlines should be highlighted and stressed. </a:t>
            </a:r>
          </a:p>
          <a:p>
            <a:pPr lvl="1" eaLnBrk="1" hangingPunct="1">
              <a:defRPr/>
            </a:pPr>
            <a:r>
              <a:rPr lang="en-NZ" sz="2400" dirty="0"/>
              <a:t>do not expect subordinates to take initiative. </a:t>
            </a:r>
          </a:p>
          <a:p>
            <a:pPr lvl="1" eaLnBrk="1" hangingPunct="1">
              <a:defRPr/>
            </a:pPr>
            <a:r>
              <a:rPr lang="en-NZ" sz="2400" dirty="0"/>
              <a:t>be more authoritarian in your management style. Relationships with staff may be more distant than you are used to.</a:t>
            </a:r>
          </a:p>
          <a:p>
            <a:pPr lvl="1" eaLnBrk="1" hangingPunct="1">
              <a:defRPr/>
            </a:pPr>
            <a:r>
              <a:rPr lang="en-NZ" sz="2400" dirty="0"/>
              <a:t>show respect &amp; deference to those higher up the ladder. </a:t>
            </a:r>
          </a:p>
          <a:p>
            <a:pPr lvl="1" eaLnBrk="1" hangingPunct="1">
              <a:defRPr/>
            </a:pPr>
            <a:r>
              <a:rPr lang="en-NZ" sz="2400" dirty="0"/>
              <a:t>expect to encounter more bureaucracy in organizations and government agencies.</a:t>
            </a:r>
          </a:p>
          <a:p>
            <a:pPr lvl="1" eaLnBrk="1" hangingPunct="1">
              <a:buNone/>
              <a:defRPr/>
            </a:pPr>
            <a:endParaRPr lang="en-GB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897813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/>
              <a:t>Working in Low Power Distance Society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2276872"/>
            <a:ext cx="7632898" cy="3745135"/>
          </a:xfrm>
        </p:spPr>
        <p:txBody>
          <a:bodyPr/>
          <a:lstStyle/>
          <a:p>
            <a:r>
              <a:rPr lang="en-NZ" sz="2400" dirty="0"/>
              <a:t>don't expect to be treated with the usual respect or deference you may be used to. </a:t>
            </a:r>
          </a:p>
          <a:p>
            <a:r>
              <a:rPr lang="en-NZ" sz="2400" dirty="0"/>
              <a:t>people will want to get to know you in an informal manner with little protocol or etiquette.</a:t>
            </a:r>
          </a:p>
          <a:p>
            <a:r>
              <a:rPr lang="en-NZ" sz="2400" dirty="0"/>
              <a:t>be more inclusive in your management or leadership style as being directive will be poorly interpreted.</a:t>
            </a:r>
          </a:p>
          <a:p>
            <a:r>
              <a:rPr lang="en-NZ" sz="2400" dirty="0"/>
              <a:t>involve others in decision making.</a:t>
            </a:r>
          </a:p>
          <a:p>
            <a:r>
              <a:rPr lang="en-NZ" sz="2400" dirty="0"/>
              <a:t>do not base judgements of people on appearance, </a:t>
            </a:r>
            <a:r>
              <a:rPr lang="en-NZ" sz="2400" dirty="0" err="1"/>
              <a:t>demeanor</a:t>
            </a:r>
            <a:r>
              <a:rPr lang="en-NZ" sz="2400" dirty="0"/>
              <a:t>, privileges or status symbols. </a:t>
            </a:r>
          </a:p>
          <a:p>
            <a:endParaRPr lang="en-NZ" sz="2400" dirty="0"/>
          </a:p>
          <a:p>
            <a:pPr lvl="1" eaLnBrk="1" hangingPunct="1">
              <a:defRPr/>
            </a:pPr>
            <a:endParaRPr lang="en-GB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79712" y="2132856"/>
            <a:ext cx="552636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NZ" u="sng" dirty="0">
                <a:hlinkClick r:id="rId2"/>
              </a:rPr>
              <a:t>https://www.youtube.com/watch?v=iP0g94bszek</a:t>
            </a:r>
            <a:endParaRPr lang="en-NZ" u="sng" dirty="0"/>
          </a:p>
          <a:p>
            <a:endParaRPr lang="en-NZ" dirty="0"/>
          </a:p>
          <a:p>
            <a:endParaRPr lang="en-NZ" dirty="0"/>
          </a:p>
          <a:p>
            <a:r>
              <a:rPr lang="en-NZ" dirty="0">
                <a:hlinkClick r:id="rId3"/>
              </a:rPr>
              <a:t>https://</a:t>
            </a:r>
            <a:r>
              <a:rPr lang="en-NZ" dirty="0" smtClean="0">
                <a:hlinkClick r:id="rId3"/>
              </a:rPr>
              <a:t>www.youtube.com/watch?v=sqaa42gbqhA</a:t>
            </a:r>
            <a:endParaRPr lang="en-NZ" dirty="0" smtClean="0"/>
          </a:p>
          <a:p>
            <a:endParaRPr lang="en-NZ" dirty="0"/>
          </a:p>
          <a:p>
            <a:r>
              <a:rPr lang="en-NZ" dirty="0">
                <a:hlinkClick r:id="rId4"/>
              </a:rPr>
              <a:t>https://clearlycultural.com/geert-hofstede-cultural-dimensions/power-distance-index</a:t>
            </a:r>
            <a:r>
              <a:rPr lang="en-NZ" dirty="0" smtClean="0">
                <a:hlinkClick r:id="rId4"/>
              </a:rPr>
              <a:t>/</a:t>
            </a:r>
            <a:endParaRPr lang="en-NZ" dirty="0" smtClean="0"/>
          </a:p>
          <a:p>
            <a:endParaRPr lang="en-NZ" dirty="0"/>
          </a:p>
          <a:p>
            <a:endParaRPr lang="en-N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990</TotalTime>
  <Words>279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Tahoma</vt:lpstr>
      <vt:lpstr>Times New Roman</vt:lpstr>
      <vt:lpstr>Wingdings</vt:lpstr>
      <vt:lpstr>Shimmer</vt:lpstr>
      <vt:lpstr>Power Distance Geert Hofstede</vt:lpstr>
      <vt:lpstr>High Power Distance</vt:lpstr>
      <vt:lpstr>Low Power Distance</vt:lpstr>
      <vt:lpstr>Working in a High Power Distance Society</vt:lpstr>
      <vt:lpstr>Working in Low Power Distance Society</vt:lpstr>
      <vt:lpstr>PowerPoint Presentation</vt:lpstr>
    </vt:vector>
  </TitlesOfParts>
  <Company>UNITEC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 Cultural Communications</dc:title>
  <dc:creator>Tineke Manford</dc:creator>
  <cp:lastModifiedBy>Teresa Yap</cp:lastModifiedBy>
  <cp:revision>44</cp:revision>
  <dcterms:created xsi:type="dcterms:W3CDTF">2006-10-11T01:28:04Z</dcterms:created>
  <dcterms:modified xsi:type="dcterms:W3CDTF">2019-05-28T23:34:56Z</dcterms:modified>
</cp:coreProperties>
</file>