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324" r:id="rId2"/>
    <p:sldId id="540" r:id="rId3"/>
    <p:sldId id="542" r:id="rId4"/>
    <p:sldId id="627" r:id="rId5"/>
    <p:sldId id="792" r:id="rId6"/>
    <p:sldId id="621" r:id="rId7"/>
    <p:sldId id="622" r:id="rId8"/>
    <p:sldId id="299" r:id="rId9"/>
    <p:sldId id="623" r:id="rId10"/>
    <p:sldId id="793" r:id="rId11"/>
    <p:sldId id="772" r:id="rId12"/>
    <p:sldId id="773" r:id="rId13"/>
    <p:sldId id="774" r:id="rId14"/>
    <p:sldId id="811" r:id="rId15"/>
    <p:sldId id="775" r:id="rId16"/>
    <p:sldId id="776" r:id="rId17"/>
    <p:sldId id="777" r:id="rId18"/>
    <p:sldId id="778" r:id="rId19"/>
    <p:sldId id="779" r:id="rId20"/>
    <p:sldId id="780" r:id="rId21"/>
    <p:sldId id="815" r:id="rId22"/>
    <p:sldId id="816" r:id="rId23"/>
    <p:sldId id="823" r:id="rId24"/>
    <p:sldId id="824" r:id="rId25"/>
    <p:sldId id="818" r:id="rId26"/>
    <p:sldId id="817" r:id="rId27"/>
    <p:sldId id="822" r:id="rId28"/>
    <p:sldId id="349" r:id="rId29"/>
    <p:sldId id="801" r:id="rId30"/>
    <p:sldId id="802" r:id="rId31"/>
    <p:sldId id="803" r:id="rId32"/>
    <p:sldId id="275" r:id="rId33"/>
    <p:sldId id="280" r:id="rId34"/>
    <p:sldId id="804" r:id="rId35"/>
    <p:sldId id="805" r:id="rId36"/>
    <p:sldId id="806" r:id="rId37"/>
    <p:sldId id="807" r:id="rId38"/>
    <p:sldId id="273" r:id="rId39"/>
    <p:sldId id="808" r:id="rId40"/>
    <p:sldId id="809" r:id="rId41"/>
    <p:sldId id="276" r:id="rId42"/>
    <p:sldId id="279" r:id="rId43"/>
    <p:sldId id="278" r:id="rId44"/>
    <p:sldId id="270" r:id="rId45"/>
    <p:sldId id="670" r:id="rId46"/>
    <p:sldId id="256" r:id="rId47"/>
    <p:sldId id="671" r:id="rId48"/>
    <p:sldId id="672" r:id="rId49"/>
    <p:sldId id="673" r:id="rId50"/>
    <p:sldId id="277" r:id="rId51"/>
    <p:sldId id="415" r:id="rId52"/>
    <p:sldId id="281" r:id="rId53"/>
    <p:sldId id="810" r:id="rId54"/>
    <p:sldId id="399" r:id="rId55"/>
    <p:sldId id="400" r:id="rId56"/>
    <p:sldId id="402" r:id="rId57"/>
    <p:sldId id="66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975"/>
    <p:restoredTop sz="95782"/>
  </p:normalViewPr>
  <p:slideViewPr>
    <p:cSldViewPr snapToGrid="0" snapToObjects="1" showGuides="1">
      <p:cViewPr varScale="1">
        <p:scale>
          <a:sx n="122" d="100"/>
          <a:sy n="122" d="100"/>
        </p:scale>
        <p:origin x="336" y="208"/>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84218C-BD3C-FF4E-AF15-6DD213319820}" type="datetimeFigureOut">
              <a:rPr lang="en-US" smtClean="0"/>
              <a:t>3/21/22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750061-D6A9-B046-92AD-98A999946931}" type="slidenum">
              <a:rPr lang="en-US" smtClean="0"/>
              <a:t>‹#›</a:t>
            </a:fld>
            <a:endParaRPr lang="en-US"/>
          </a:p>
        </p:txBody>
      </p:sp>
    </p:spTree>
    <p:extLst>
      <p:ext uri="{BB962C8B-B14F-4D97-AF65-F5344CB8AC3E}">
        <p14:creationId xmlns:p14="http://schemas.microsoft.com/office/powerpoint/2010/main" val="463934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What I want to do in this talk is talk about what th environmental effects of Climate change in particular sudden unpredictable downfall on the way we will live and design our cities . This talk isn’t going to be about the science of climate change or policy or ways in which these effects can be mitigated rather I’m looking at the way we actually design our cities, the shape the form the planning of a city and how that can actually help us to build resilience to the effects of climate change but equally can actively endanger our citizen, </a:t>
            </a:r>
          </a:p>
          <a:p>
            <a:r>
              <a:rPr lang="en-NZ" sz="1200" kern="1200" dirty="0">
                <a:solidFill>
                  <a:schemeClr val="tx1"/>
                </a:solidFill>
                <a:effectLst/>
                <a:latin typeface="+mn-lt"/>
                <a:ea typeface="+mn-ea"/>
                <a:cs typeface="+mn-cs"/>
              </a:rPr>
              <a:t>So I should so the if we follow this particular line of argument then the answer is going to appear somewhat heretical especially to some of the excepted Urban design mores( mor </a:t>
            </a:r>
            <a:r>
              <a:rPr lang="en-NZ" sz="1200" kern="1200" dirty="0" err="1">
                <a:solidFill>
                  <a:schemeClr val="tx1"/>
                </a:solidFill>
                <a:effectLst/>
                <a:latin typeface="+mn-lt"/>
                <a:ea typeface="+mn-ea"/>
                <a:cs typeface="+mn-cs"/>
              </a:rPr>
              <a:t>rais</a:t>
            </a:r>
            <a:r>
              <a:rPr lang="en-NZ" sz="1200" kern="1200" dirty="0">
                <a:solidFill>
                  <a:schemeClr val="tx1"/>
                </a:solidFill>
                <a:effectLst/>
                <a:latin typeface="+mn-lt"/>
                <a:ea typeface="+mn-ea"/>
                <a:cs typeface="+mn-cs"/>
              </a:rPr>
              <a:t>).</a:t>
            </a: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PROBLEM</a:t>
            </a:r>
          </a:p>
          <a:p>
            <a:r>
              <a:rPr lang="en-NZ" sz="1200" kern="1200" dirty="0">
                <a:solidFill>
                  <a:schemeClr val="tx1"/>
                </a:solidFill>
                <a:effectLst/>
                <a:latin typeface="+mn-lt"/>
                <a:ea typeface="+mn-ea"/>
                <a:cs typeface="+mn-cs"/>
              </a:rPr>
              <a:t>We all understands the the problem of urban storm water , the contamination of the receiving environs and when we get to much the overwhelming of the stormwater infrastructure leading to flooding </a:t>
            </a:r>
          </a:p>
          <a:p>
            <a:endParaRPr lang="en-US" dirty="0"/>
          </a:p>
        </p:txBody>
      </p:sp>
      <p:sp>
        <p:nvSpPr>
          <p:cNvPr id="4" name="Slide Number Placeholder 3"/>
          <p:cNvSpPr>
            <a:spLocks noGrp="1"/>
          </p:cNvSpPr>
          <p:nvPr>
            <p:ph type="sldNum" sz="quarter" idx="5"/>
          </p:nvPr>
        </p:nvSpPr>
        <p:spPr/>
        <p:txBody>
          <a:bodyPr/>
          <a:lstStyle/>
          <a:p>
            <a:fld id="{10750061-D6A9-B046-92AD-98A999946931}" type="slidenum">
              <a:rPr lang="en-US" smtClean="0"/>
              <a:t>1</a:t>
            </a:fld>
            <a:endParaRPr lang="en-US"/>
          </a:p>
        </p:txBody>
      </p:sp>
    </p:spTree>
    <p:extLst>
      <p:ext uri="{BB962C8B-B14F-4D97-AF65-F5344CB8AC3E}">
        <p14:creationId xmlns:p14="http://schemas.microsoft.com/office/powerpoint/2010/main" val="787383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4F3906-E8B2-DA47-9D9F-DC1F19CF53EE}" type="slidenum">
              <a:rPr lang="en-US" smtClean="0"/>
              <a:t>42</a:t>
            </a:fld>
            <a:endParaRPr lang="en-US"/>
          </a:p>
        </p:txBody>
      </p:sp>
    </p:spTree>
    <p:extLst>
      <p:ext uri="{BB962C8B-B14F-4D97-AF65-F5344CB8AC3E}">
        <p14:creationId xmlns:p14="http://schemas.microsoft.com/office/powerpoint/2010/main" val="962996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5EEFA-C9AF-7C44-BF0D-C64A40E93A0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A43FB60-0513-DE46-98BE-45900AC82E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7F4ED6E-2AD8-4248-A09F-ACDFE426B2D0}"/>
              </a:ext>
            </a:extLst>
          </p:cNvPr>
          <p:cNvSpPr>
            <a:spLocks noGrp="1"/>
          </p:cNvSpPr>
          <p:nvPr>
            <p:ph type="dt" sz="half" idx="10"/>
          </p:nvPr>
        </p:nvSpPr>
        <p:spPr/>
        <p:txBody>
          <a:bodyPr/>
          <a:lstStyle/>
          <a:p>
            <a:fld id="{D00019E3-32BA-D149-808C-18BA452C114B}" type="datetimeFigureOut">
              <a:rPr lang="en-US" smtClean="0"/>
              <a:t>3/21/22</a:t>
            </a:fld>
            <a:endParaRPr lang="en-US"/>
          </a:p>
        </p:txBody>
      </p:sp>
      <p:sp>
        <p:nvSpPr>
          <p:cNvPr id="5" name="Footer Placeholder 4">
            <a:extLst>
              <a:ext uri="{FF2B5EF4-FFF2-40B4-BE49-F238E27FC236}">
                <a16:creationId xmlns:a16="http://schemas.microsoft.com/office/drawing/2014/main" id="{6F4DBD5B-E160-1049-A0BD-89BC9B513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427566-086B-CC42-BB1E-B0F39EDAB8A4}"/>
              </a:ext>
            </a:extLst>
          </p:cNvPr>
          <p:cNvSpPr>
            <a:spLocks noGrp="1"/>
          </p:cNvSpPr>
          <p:nvPr>
            <p:ph type="sldNum" sz="quarter" idx="12"/>
          </p:nvPr>
        </p:nvSpPr>
        <p:spPr/>
        <p:txBody>
          <a:bodyPr/>
          <a:lstStyle/>
          <a:p>
            <a:fld id="{0F366113-5DCB-1243-A7BE-77AE4BDC3418}" type="slidenum">
              <a:rPr lang="en-US" smtClean="0"/>
              <a:t>‹#›</a:t>
            </a:fld>
            <a:endParaRPr lang="en-US"/>
          </a:p>
        </p:txBody>
      </p:sp>
    </p:spTree>
    <p:extLst>
      <p:ext uri="{BB962C8B-B14F-4D97-AF65-F5344CB8AC3E}">
        <p14:creationId xmlns:p14="http://schemas.microsoft.com/office/powerpoint/2010/main" val="3886615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E143-180C-184B-9B33-E6889D52E8E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92775CD-00C0-F94A-95B4-BDA0854B07B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7B9250-C2FD-5641-AEAF-61CEDF741F19}"/>
              </a:ext>
            </a:extLst>
          </p:cNvPr>
          <p:cNvSpPr>
            <a:spLocks noGrp="1"/>
          </p:cNvSpPr>
          <p:nvPr>
            <p:ph type="dt" sz="half" idx="10"/>
          </p:nvPr>
        </p:nvSpPr>
        <p:spPr/>
        <p:txBody>
          <a:bodyPr/>
          <a:lstStyle/>
          <a:p>
            <a:fld id="{D00019E3-32BA-D149-808C-18BA452C114B}" type="datetimeFigureOut">
              <a:rPr lang="en-US" smtClean="0"/>
              <a:t>3/21/22</a:t>
            </a:fld>
            <a:endParaRPr lang="en-US"/>
          </a:p>
        </p:txBody>
      </p:sp>
      <p:sp>
        <p:nvSpPr>
          <p:cNvPr id="5" name="Footer Placeholder 4">
            <a:extLst>
              <a:ext uri="{FF2B5EF4-FFF2-40B4-BE49-F238E27FC236}">
                <a16:creationId xmlns:a16="http://schemas.microsoft.com/office/drawing/2014/main" id="{F8C53BC5-0E38-A540-BD38-65682397E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6550C2-3C03-C845-95AE-92EF33CE8C76}"/>
              </a:ext>
            </a:extLst>
          </p:cNvPr>
          <p:cNvSpPr>
            <a:spLocks noGrp="1"/>
          </p:cNvSpPr>
          <p:nvPr>
            <p:ph type="sldNum" sz="quarter" idx="12"/>
          </p:nvPr>
        </p:nvSpPr>
        <p:spPr/>
        <p:txBody>
          <a:bodyPr/>
          <a:lstStyle/>
          <a:p>
            <a:fld id="{0F366113-5DCB-1243-A7BE-77AE4BDC3418}" type="slidenum">
              <a:rPr lang="en-US" smtClean="0"/>
              <a:t>‹#›</a:t>
            </a:fld>
            <a:endParaRPr lang="en-US"/>
          </a:p>
        </p:txBody>
      </p:sp>
    </p:spTree>
    <p:extLst>
      <p:ext uri="{BB962C8B-B14F-4D97-AF65-F5344CB8AC3E}">
        <p14:creationId xmlns:p14="http://schemas.microsoft.com/office/powerpoint/2010/main" val="801016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3FE4E5-7CDC-2845-85DF-B860AF8F5BE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887306F-6683-3A4B-A4A1-948A9BFB695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891704C-757B-7846-B664-2770B59E2DF5}"/>
              </a:ext>
            </a:extLst>
          </p:cNvPr>
          <p:cNvSpPr>
            <a:spLocks noGrp="1"/>
          </p:cNvSpPr>
          <p:nvPr>
            <p:ph type="dt" sz="half" idx="10"/>
          </p:nvPr>
        </p:nvSpPr>
        <p:spPr/>
        <p:txBody>
          <a:bodyPr/>
          <a:lstStyle/>
          <a:p>
            <a:fld id="{D00019E3-32BA-D149-808C-18BA452C114B}" type="datetimeFigureOut">
              <a:rPr lang="en-US" smtClean="0"/>
              <a:t>3/21/22</a:t>
            </a:fld>
            <a:endParaRPr lang="en-US"/>
          </a:p>
        </p:txBody>
      </p:sp>
      <p:sp>
        <p:nvSpPr>
          <p:cNvPr id="5" name="Footer Placeholder 4">
            <a:extLst>
              <a:ext uri="{FF2B5EF4-FFF2-40B4-BE49-F238E27FC236}">
                <a16:creationId xmlns:a16="http://schemas.microsoft.com/office/drawing/2014/main" id="{E5434B90-4D95-4F45-80AA-AD806477D5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663A4-CCD7-1C48-9130-CA90AAEB5A1B}"/>
              </a:ext>
            </a:extLst>
          </p:cNvPr>
          <p:cNvSpPr>
            <a:spLocks noGrp="1"/>
          </p:cNvSpPr>
          <p:nvPr>
            <p:ph type="sldNum" sz="quarter" idx="12"/>
          </p:nvPr>
        </p:nvSpPr>
        <p:spPr/>
        <p:txBody>
          <a:bodyPr/>
          <a:lstStyle/>
          <a:p>
            <a:fld id="{0F366113-5DCB-1243-A7BE-77AE4BDC3418}" type="slidenum">
              <a:rPr lang="en-US" smtClean="0"/>
              <a:t>‹#›</a:t>
            </a:fld>
            <a:endParaRPr lang="en-US"/>
          </a:p>
        </p:txBody>
      </p:sp>
    </p:spTree>
    <p:extLst>
      <p:ext uri="{BB962C8B-B14F-4D97-AF65-F5344CB8AC3E}">
        <p14:creationId xmlns:p14="http://schemas.microsoft.com/office/powerpoint/2010/main" val="3921815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9C5A-DB59-5D4F-AFF7-DAC05549E15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3646F62-21F2-944D-AED1-3418B1A34A4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34E9DA-5930-734D-8353-56FAA30B6E1C}"/>
              </a:ext>
            </a:extLst>
          </p:cNvPr>
          <p:cNvSpPr>
            <a:spLocks noGrp="1"/>
          </p:cNvSpPr>
          <p:nvPr>
            <p:ph type="dt" sz="half" idx="10"/>
          </p:nvPr>
        </p:nvSpPr>
        <p:spPr/>
        <p:txBody>
          <a:bodyPr/>
          <a:lstStyle/>
          <a:p>
            <a:fld id="{D00019E3-32BA-D149-808C-18BA452C114B}" type="datetimeFigureOut">
              <a:rPr lang="en-US" smtClean="0"/>
              <a:t>3/21/22</a:t>
            </a:fld>
            <a:endParaRPr lang="en-US"/>
          </a:p>
        </p:txBody>
      </p:sp>
      <p:sp>
        <p:nvSpPr>
          <p:cNvPr id="5" name="Footer Placeholder 4">
            <a:extLst>
              <a:ext uri="{FF2B5EF4-FFF2-40B4-BE49-F238E27FC236}">
                <a16:creationId xmlns:a16="http://schemas.microsoft.com/office/drawing/2014/main" id="{CEDA3CCF-6848-A04E-8095-5298E9A6DC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E9E4D-4DF5-FF42-A719-70C01055DE2F}"/>
              </a:ext>
            </a:extLst>
          </p:cNvPr>
          <p:cNvSpPr>
            <a:spLocks noGrp="1"/>
          </p:cNvSpPr>
          <p:nvPr>
            <p:ph type="sldNum" sz="quarter" idx="12"/>
          </p:nvPr>
        </p:nvSpPr>
        <p:spPr/>
        <p:txBody>
          <a:bodyPr/>
          <a:lstStyle/>
          <a:p>
            <a:fld id="{0F366113-5DCB-1243-A7BE-77AE4BDC3418}" type="slidenum">
              <a:rPr lang="en-US" smtClean="0"/>
              <a:t>‹#›</a:t>
            </a:fld>
            <a:endParaRPr lang="en-US"/>
          </a:p>
        </p:txBody>
      </p:sp>
    </p:spTree>
    <p:extLst>
      <p:ext uri="{BB962C8B-B14F-4D97-AF65-F5344CB8AC3E}">
        <p14:creationId xmlns:p14="http://schemas.microsoft.com/office/powerpoint/2010/main" val="1414441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3AF58-CD5F-9947-9625-C9E8D19A498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BB73655-F7C2-EE42-AF41-7087BDA4C2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1D6AE3F-4571-E24C-92D9-2A8CD84E3B0A}"/>
              </a:ext>
            </a:extLst>
          </p:cNvPr>
          <p:cNvSpPr>
            <a:spLocks noGrp="1"/>
          </p:cNvSpPr>
          <p:nvPr>
            <p:ph type="dt" sz="half" idx="10"/>
          </p:nvPr>
        </p:nvSpPr>
        <p:spPr/>
        <p:txBody>
          <a:bodyPr/>
          <a:lstStyle/>
          <a:p>
            <a:fld id="{D00019E3-32BA-D149-808C-18BA452C114B}" type="datetimeFigureOut">
              <a:rPr lang="en-US" smtClean="0"/>
              <a:t>3/21/22</a:t>
            </a:fld>
            <a:endParaRPr lang="en-US"/>
          </a:p>
        </p:txBody>
      </p:sp>
      <p:sp>
        <p:nvSpPr>
          <p:cNvPr id="5" name="Footer Placeholder 4">
            <a:extLst>
              <a:ext uri="{FF2B5EF4-FFF2-40B4-BE49-F238E27FC236}">
                <a16:creationId xmlns:a16="http://schemas.microsoft.com/office/drawing/2014/main" id="{3AB334E8-2BC9-914B-A2E4-70544A1896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AEE78-8CF0-024F-BFB0-980E278C0242}"/>
              </a:ext>
            </a:extLst>
          </p:cNvPr>
          <p:cNvSpPr>
            <a:spLocks noGrp="1"/>
          </p:cNvSpPr>
          <p:nvPr>
            <p:ph type="sldNum" sz="quarter" idx="12"/>
          </p:nvPr>
        </p:nvSpPr>
        <p:spPr/>
        <p:txBody>
          <a:bodyPr/>
          <a:lstStyle/>
          <a:p>
            <a:fld id="{0F366113-5DCB-1243-A7BE-77AE4BDC3418}" type="slidenum">
              <a:rPr lang="en-US" smtClean="0"/>
              <a:t>‹#›</a:t>
            </a:fld>
            <a:endParaRPr lang="en-US"/>
          </a:p>
        </p:txBody>
      </p:sp>
    </p:spTree>
    <p:extLst>
      <p:ext uri="{BB962C8B-B14F-4D97-AF65-F5344CB8AC3E}">
        <p14:creationId xmlns:p14="http://schemas.microsoft.com/office/powerpoint/2010/main" val="1965499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EB305-E77C-5B44-B7E3-DAA4577CAC4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C0BCBD3-6978-6448-B32F-15552594FCB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488E262-88D7-2647-9F31-06E94317E59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2DAFCE0-C806-9049-8409-8BC9FE98C119}"/>
              </a:ext>
            </a:extLst>
          </p:cNvPr>
          <p:cNvSpPr>
            <a:spLocks noGrp="1"/>
          </p:cNvSpPr>
          <p:nvPr>
            <p:ph type="dt" sz="half" idx="10"/>
          </p:nvPr>
        </p:nvSpPr>
        <p:spPr/>
        <p:txBody>
          <a:bodyPr/>
          <a:lstStyle/>
          <a:p>
            <a:fld id="{D00019E3-32BA-D149-808C-18BA452C114B}" type="datetimeFigureOut">
              <a:rPr lang="en-US" smtClean="0"/>
              <a:t>3/21/22</a:t>
            </a:fld>
            <a:endParaRPr lang="en-US"/>
          </a:p>
        </p:txBody>
      </p:sp>
      <p:sp>
        <p:nvSpPr>
          <p:cNvPr id="6" name="Footer Placeholder 5">
            <a:extLst>
              <a:ext uri="{FF2B5EF4-FFF2-40B4-BE49-F238E27FC236}">
                <a16:creationId xmlns:a16="http://schemas.microsoft.com/office/drawing/2014/main" id="{79174990-7474-B942-87CD-A30BFAFB02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ED358-C251-684A-8310-092EAA8F18F7}"/>
              </a:ext>
            </a:extLst>
          </p:cNvPr>
          <p:cNvSpPr>
            <a:spLocks noGrp="1"/>
          </p:cNvSpPr>
          <p:nvPr>
            <p:ph type="sldNum" sz="quarter" idx="12"/>
          </p:nvPr>
        </p:nvSpPr>
        <p:spPr/>
        <p:txBody>
          <a:bodyPr/>
          <a:lstStyle/>
          <a:p>
            <a:fld id="{0F366113-5DCB-1243-A7BE-77AE4BDC3418}" type="slidenum">
              <a:rPr lang="en-US" smtClean="0"/>
              <a:t>‹#›</a:t>
            </a:fld>
            <a:endParaRPr lang="en-US"/>
          </a:p>
        </p:txBody>
      </p:sp>
    </p:spTree>
    <p:extLst>
      <p:ext uri="{BB962C8B-B14F-4D97-AF65-F5344CB8AC3E}">
        <p14:creationId xmlns:p14="http://schemas.microsoft.com/office/powerpoint/2010/main" val="179866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4C49D-1EF7-A24B-935D-B9AE1F2D4AB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B200801-D72F-854A-B1C0-918C4F1620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355BC60-8E61-8C4B-966A-B1A8659D0CD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2BEFC5A-D520-8D47-AD44-EE2EEA98A0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704F5BB-5D55-2644-808D-6F481AB0A98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575F8A2-D7FD-D541-BB97-58CAF592C848}"/>
              </a:ext>
            </a:extLst>
          </p:cNvPr>
          <p:cNvSpPr>
            <a:spLocks noGrp="1"/>
          </p:cNvSpPr>
          <p:nvPr>
            <p:ph type="dt" sz="half" idx="10"/>
          </p:nvPr>
        </p:nvSpPr>
        <p:spPr/>
        <p:txBody>
          <a:bodyPr/>
          <a:lstStyle/>
          <a:p>
            <a:fld id="{D00019E3-32BA-D149-808C-18BA452C114B}" type="datetimeFigureOut">
              <a:rPr lang="en-US" smtClean="0"/>
              <a:t>3/21/22</a:t>
            </a:fld>
            <a:endParaRPr lang="en-US"/>
          </a:p>
        </p:txBody>
      </p:sp>
      <p:sp>
        <p:nvSpPr>
          <p:cNvPr id="8" name="Footer Placeholder 7">
            <a:extLst>
              <a:ext uri="{FF2B5EF4-FFF2-40B4-BE49-F238E27FC236}">
                <a16:creationId xmlns:a16="http://schemas.microsoft.com/office/drawing/2014/main" id="{90025337-4AFC-D74B-95A4-C54151F520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EB2FF-0722-2C47-9EC8-03142C25CADA}"/>
              </a:ext>
            </a:extLst>
          </p:cNvPr>
          <p:cNvSpPr>
            <a:spLocks noGrp="1"/>
          </p:cNvSpPr>
          <p:nvPr>
            <p:ph type="sldNum" sz="quarter" idx="12"/>
          </p:nvPr>
        </p:nvSpPr>
        <p:spPr/>
        <p:txBody>
          <a:bodyPr/>
          <a:lstStyle/>
          <a:p>
            <a:fld id="{0F366113-5DCB-1243-A7BE-77AE4BDC3418}" type="slidenum">
              <a:rPr lang="en-US" smtClean="0"/>
              <a:t>‹#›</a:t>
            </a:fld>
            <a:endParaRPr lang="en-US"/>
          </a:p>
        </p:txBody>
      </p:sp>
    </p:spTree>
    <p:extLst>
      <p:ext uri="{BB962C8B-B14F-4D97-AF65-F5344CB8AC3E}">
        <p14:creationId xmlns:p14="http://schemas.microsoft.com/office/powerpoint/2010/main" val="2949882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EBF6E-B4E7-654F-9791-716EC54F388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E8DCB10-E69D-E349-8241-F149C004A78F}"/>
              </a:ext>
            </a:extLst>
          </p:cNvPr>
          <p:cNvSpPr>
            <a:spLocks noGrp="1"/>
          </p:cNvSpPr>
          <p:nvPr>
            <p:ph type="dt" sz="half" idx="10"/>
          </p:nvPr>
        </p:nvSpPr>
        <p:spPr/>
        <p:txBody>
          <a:bodyPr/>
          <a:lstStyle/>
          <a:p>
            <a:fld id="{D00019E3-32BA-D149-808C-18BA452C114B}" type="datetimeFigureOut">
              <a:rPr lang="en-US" smtClean="0"/>
              <a:t>3/21/22</a:t>
            </a:fld>
            <a:endParaRPr lang="en-US"/>
          </a:p>
        </p:txBody>
      </p:sp>
      <p:sp>
        <p:nvSpPr>
          <p:cNvPr id="4" name="Footer Placeholder 3">
            <a:extLst>
              <a:ext uri="{FF2B5EF4-FFF2-40B4-BE49-F238E27FC236}">
                <a16:creationId xmlns:a16="http://schemas.microsoft.com/office/drawing/2014/main" id="{5DAADF8C-FAC5-AD4D-909A-44B1FD1944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B438B9-C791-B34B-BAC9-E858ADB75381}"/>
              </a:ext>
            </a:extLst>
          </p:cNvPr>
          <p:cNvSpPr>
            <a:spLocks noGrp="1"/>
          </p:cNvSpPr>
          <p:nvPr>
            <p:ph type="sldNum" sz="quarter" idx="12"/>
          </p:nvPr>
        </p:nvSpPr>
        <p:spPr/>
        <p:txBody>
          <a:bodyPr/>
          <a:lstStyle/>
          <a:p>
            <a:fld id="{0F366113-5DCB-1243-A7BE-77AE4BDC3418}" type="slidenum">
              <a:rPr lang="en-US" smtClean="0"/>
              <a:t>‹#›</a:t>
            </a:fld>
            <a:endParaRPr lang="en-US"/>
          </a:p>
        </p:txBody>
      </p:sp>
    </p:spTree>
    <p:extLst>
      <p:ext uri="{BB962C8B-B14F-4D97-AF65-F5344CB8AC3E}">
        <p14:creationId xmlns:p14="http://schemas.microsoft.com/office/powerpoint/2010/main" val="2455172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9406EA-B652-D844-A964-B39638B9040D}"/>
              </a:ext>
            </a:extLst>
          </p:cNvPr>
          <p:cNvSpPr>
            <a:spLocks noGrp="1"/>
          </p:cNvSpPr>
          <p:nvPr>
            <p:ph type="dt" sz="half" idx="10"/>
          </p:nvPr>
        </p:nvSpPr>
        <p:spPr/>
        <p:txBody>
          <a:bodyPr/>
          <a:lstStyle/>
          <a:p>
            <a:fld id="{D00019E3-32BA-D149-808C-18BA452C114B}" type="datetimeFigureOut">
              <a:rPr lang="en-US" smtClean="0"/>
              <a:t>3/21/22</a:t>
            </a:fld>
            <a:endParaRPr lang="en-US"/>
          </a:p>
        </p:txBody>
      </p:sp>
      <p:sp>
        <p:nvSpPr>
          <p:cNvPr id="3" name="Footer Placeholder 2">
            <a:extLst>
              <a:ext uri="{FF2B5EF4-FFF2-40B4-BE49-F238E27FC236}">
                <a16:creationId xmlns:a16="http://schemas.microsoft.com/office/drawing/2014/main" id="{E26354B5-0601-9845-97C4-28C8646E56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8DD1A2-21CA-D640-811D-75079BC8CA47}"/>
              </a:ext>
            </a:extLst>
          </p:cNvPr>
          <p:cNvSpPr>
            <a:spLocks noGrp="1"/>
          </p:cNvSpPr>
          <p:nvPr>
            <p:ph type="sldNum" sz="quarter" idx="12"/>
          </p:nvPr>
        </p:nvSpPr>
        <p:spPr/>
        <p:txBody>
          <a:bodyPr/>
          <a:lstStyle/>
          <a:p>
            <a:fld id="{0F366113-5DCB-1243-A7BE-77AE4BDC3418}" type="slidenum">
              <a:rPr lang="en-US" smtClean="0"/>
              <a:t>‹#›</a:t>
            </a:fld>
            <a:endParaRPr lang="en-US"/>
          </a:p>
        </p:txBody>
      </p:sp>
    </p:spTree>
    <p:extLst>
      <p:ext uri="{BB962C8B-B14F-4D97-AF65-F5344CB8AC3E}">
        <p14:creationId xmlns:p14="http://schemas.microsoft.com/office/powerpoint/2010/main" val="3735525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F5387-79D4-0349-B477-46783E52E21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B73E595-1029-A84F-A5CF-B1831D5B7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A48FF36-AD15-F34D-838D-7077FC6E56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E0646F-49C9-A74E-BE68-88383AD4D8B5}"/>
              </a:ext>
            </a:extLst>
          </p:cNvPr>
          <p:cNvSpPr>
            <a:spLocks noGrp="1"/>
          </p:cNvSpPr>
          <p:nvPr>
            <p:ph type="dt" sz="half" idx="10"/>
          </p:nvPr>
        </p:nvSpPr>
        <p:spPr/>
        <p:txBody>
          <a:bodyPr/>
          <a:lstStyle/>
          <a:p>
            <a:fld id="{D00019E3-32BA-D149-808C-18BA452C114B}" type="datetimeFigureOut">
              <a:rPr lang="en-US" smtClean="0"/>
              <a:t>3/21/22</a:t>
            </a:fld>
            <a:endParaRPr lang="en-US"/>
          </a:p>
        </p:txBody>
      </p:sp>
      <p:sp>
        <p:nvSpPr>
          <p:cNvPr id="6" name="Footer Placeholder 5">
            <a:extLst>
              <a:ext uri="{FF2B5EF4-FFF2-40B4-BE49-F238E27FC236}">
                <a16:creationId xmlns:a16="http://schemas.microsoft.com/office/drawing/2014/main" id="{3D45308D-F195-8244-99AF-9909EE2441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5C5075-AC10-5247-80D7-5AEC28DDA2A4}"/>
              </a:ext>
            </a:extLst>
          </p:cNvPr>
          <p:cNvSpPr>
            <a:spLocks noGrp="1"/>
          </p:cNvSpPr>
          <p:nvPr>
            <p:ph type="sldNum" sz="quarter" idx="12"/>
          </p:nvPr>
        </p:nvSpPr>
        <p:spPr/>
        <p:txBody>
          <a:bodyPr/>
          <a:lstStyle/>
          <a:p>
            <a:fld id="{0F366113-5DCB-1243-A7BE-77AE4BDC3418}" type="slidenum">
              <a:rPr lang="en-US" smtClean="0"/>
              <a:t>‹#›</a:t>
            </a:fld>
            <a:endParaRPr lang="en-US"/>
          </a:p>
        </p:txBody>
      </p:sp>
    </p:spTree>
    <p:extLst>
      <p:ext uri="{BB962C8B-B14F-4D97-AF65-F5344CB8AC3E}">
        <p14:creationId xmlns:p14="http://schemas.microsoft.com/office/powerpoint/2010/main" val="228295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0341-2241-934D-B017-12B6112D551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F4D8941-0B79-1C46-BE26-2916A802EC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C5D962-97AD-1F43-8C0C-4E9F95D5FD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60399EF-D0F7-184B-9933-30F5F1788B24}"/>
              </a:ext>
            </a:extLst>
          </p:cNvPr>
          <p:cNvSpPr>
            <a:spLocks noGrp="1"/>
          </p:cNvSpPr>
          <p:nvPr>
            <p:ph type="dt" sz="half" idx="10"/>
          </p:nvPr>
        </p:nvSpPr>
        <p:spPr/>
        <p:txBody>
          <a:bodyPr/>
          <a:lstStyle/>
          <a:p>
            <a:fld id="{D00019E3-32BA-D149-808C-18BA452C114B}" type="datetimeFigureOut">
              <a:rPr lang="en-US" smtClean="0"/>
              <a:t>3/21/22</a:t>
            </a:fld>
            <a:endParaRPr lang="en-US"/>
          </a:p>
        </p:txBody>
      </p:sp>
      <p:sp>
        <p:nvSpPr>
          <p:cNvPr id="6" name="Footer Placeholder 5">
            <a:extLst>
              <a:ext uri="{FF2B5EF4-FFF2-40B4-BE49-F238E27FC236}">
                <a16:creationId xmlns:a16="http://schemas.microsoft.com/office/drawing/2014/main" id="{F621BDC4-5E9B-D44A-ADD2-03D644A754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F23B85-4044-D344-8CA3-E4EFDB6DF028}"/>
              </a:ext>
            </a:extLst>
          </p:cNvPr>
          <p:cNvSpPr>
            <a:spLocks noGrp="1"/>
          </p:cNvSpPr>
          <p:nvPr>
            <p:ph type="sldNum" sz="quarter" idx="12"/>
          </p:nvPr>
        </p:nvSpPr>
        <p:spPr/>
        <p:txBody>
          <a:bodyPr/>
          <a:lstStyle/>
          <a:p>
            <a:fld id="{0F366113-5DCB-1243-A7BE-77AE4BDC3418}" type="slidenum">
              <a:rPr lang="en-US" smtClean="0"/>
              <a:t>‹#›</a:t>
            </a:fld>
            <a:endParaRPr lang="en-US"/>
          </a:p>
        </p:txBody>
      </p:sp>
    </p:spTree>
    <p:extLst>
      <p:ext uri="{BB962C8B-B14F-4D97-AF65-F5344CB8AC3E}">
        <p14:creationId xmlns:p14="http://schemas.microsoft.com/office/powerpoint/2010/main" val="1659715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7D19AE-41DB-0144-9A42-E5B68E28A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71A4B37-60AB-E446-AA85-0512BB564F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2DA012-103D-FC42-8378-70A197CEB4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0019E3-32BA-D149-808C-18BA452C114B}" type="datetimeFigureOut">
              <a:rPr lang="en-US" smtClean="0"/>
              <a:t>3/21/22</a:t>
            </a:fld>
            <a:endParaRPr lang="en-US"/>
          </a:p>
        </p:txBody>
      </p:sp>
      <p:sp>
        <p:nvSpPr>
          <p:cNvPr id="5" name="Footer Placeholder 4">
            <a:extLst>
              <a:ext uri="{FF2B5EF4-FFF2-40B4-BE49-F238E27FC236}">
                <a16:creationId xmlns:a16="http://schemas.microsoft.com/office/drawing/2014/main" id="{FCEE054E-245C-1F49-9373-8434F642DC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1E879E-8BDB-4A41-9C32-96E02D2BB8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66113-5DCB-1243-A7BE-77AE4BDC3418}" type="slidenum">
              <a:rPr lang="en-US" smtClean="0"/>
              <a:t>‹#›</a:t>
            </a:fld>
            <a:endParaRPr lang="en-US"/>
          </a:p>
        </p:txBody>
      </p:sp>
    </p:spTree>
    <p:extLst>
      <p:ext uri="{BB962C8B-B14F-4D97-AF65-F5344CB8AC3E}">
        <p14:creationId xmlns:p14="http://schemas.microsoft.com/office/powerpoint/2010/main" val="1819325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FC0CB-5442-6344-85E8-D3B0D9A463E0}"/>
              </a:ext>
            </a:extLst>
          </p:cNvPr>
          <p:cNvPicPr>
            <a:picLocks noChangeAspect="1"/>
          </p:cNvPicPr>
          <p:nvPr/>
        </p:nvPicPr>
        <p:blipFill>
          <a:blip r:embed="rId3"/>
          <a:stretch>
            <a:fillRect/>
          </a:stretch>
        </p:blipFill>
        <p:spPr>
          <a:xfrm>
            <a:off x="4014539" y="1240318"/>
            <a:ext cx="4068725" cy="5351045"/>
          </a:xfrm>
          <a:prstGeom prst="rect">
            <a:avLst/>
          </a:prstGeom>
        </p:spPr>
      </p:pic>
      <p:sp>
        <p:nvSpPr>
          <p:cNvPr id="4" name="TextBox 3">
            <a:extLst>
              <a:ext uri="{FF2B5EF4-FFF2-40B4-BE49-F238E27FC236}">
                <a16:creationId xmlns:a16="http://schemas.microsoft.com/office/drawing/2014/main" id="{E4927847-9EC6-8F4B-9E09-7ECB4FEA0B08}"/>
              </a:ext>
            </a:extLst>
          </p:cNvPr>
          <p:cNvSpPr txBox="1"/>
          <p:nvPr/>
        </p:nvSpPr>
        <p:spPr>
          <a:xfrm>
            <a:off x="4014537" y="56367"/>
            <a:ext cx="4068724" cy="4885953"/>
          </a:xfrm>
          <a:prstGeom prst="rect">
            <a:avLst/>
          </a:prstGeom>
          <a:noFill/>
        </p:spPr>
        <p:txBody>
          <a:bodyPr wrap="square" rtlCol="0">
            <a:spAutoFit/>
          </a:bodyPr>
          <a:lstStyle/>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Climate Change and Urban Design</a:t>
            </a:r>
          </a:p>
          <a:p>
            <a:endParaRPr lang="en-US" sz="2000" dirty="0"/>
          </a:p>
          <a:p>
            <a:endParaRPr lang="en-US" sz="3000" dirty="0"/>
          </a:p>
          <a:p>
            <a:endParaRPr lang="en-US" sz="1350" dirty="0"/>
          </a:p>
          <a:p>
            <a:endParaRPr lang="en-US" sz="1350" dirty="0"/>
          </a:p>
          <a:p>
            <a:endParaRPr lang="en-US" sz="1350" dirty="0"/>
          </a:p>
          <a:p>
            <a:r>
              <a:rPr lang="en-US" sz="1350" dirty="0"/>
              <a:t>Matthew Bradbury</a:t>
            </a:r>
          </a:p>
          <a:p>
            <a:r>
              <a:rPr lang="en-US" sz="1350" dirty="0"/>
              <a:t>Xinxin Wang</a:t>
            </a:r>
          </a:p>
          <a:p>
            <a:endParaRPr lang="en-US" sz="1350" dirty="0"/>
          </a:p>
          <a:p>
            <a:endParaRPr lang="en-US" sz="1350" dirty="0"/>
          </a:p>
          <a:p>
            <a:endParaRPr lang="en-US" sz="1350" dirty="0"/>
          </a:p>
          <a:p>
            <a:endParaRPr lang="en-US" sz="1350" dirty="0"/>
          </a:p>
        </p:txBody>
      </p:sp>
    </p:spTree>
    <p:extLst>
      <p:ext uri="{BB962C8B-B14F-4D97-AF65-F5344CB8AC3E}">
        <p14:creationId xmlns:p14="http://schemas.microsoft.com/office/powerpoint/2010/main" val="471038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90676" y="857250"/>
            <a:ext cx="9001125" cy="5143500"/>
          </a:xfrm>
          <a:prstGeom prst="rect">
            <a:avLst/>
          </a:prstGeom>
        </p:spPr>
      </p:pic>
    </p:spTree>
    <p:extLst>
      <p:ext uri="{BB962C8B-B14F-4D97-AF65-F5344CB8AC3E}">
        <p14:creationId xmlns:p14="http://schemas.microsoft.com/office/powerpoint/2010/main" val="3576215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8C3B43-0A1E-D64E-92C3-88DDE95025CA}"/>
              </a:ext>
            </a:extLst>
          </p:cNvPr>
          <p:cNvSpPr>
            <a:spLocks noGrp="1"/>
          </p:cNvSpPr>
          <p:nvPr>
            <p:ph type="title"/>
          </p:nvPr>
        </p:nvSpPr>
        <p:spPr>
          <a:xfrm>
            <a:off x="804672" y="640080"/>
            <a:ext cx="3282696" cy="5257800"/>
          </a:xfrm>
        </p:spPr>
        <p:txBody>
          <a:bodyPr>
            <a:normAutofit/>
          </a:bodyPr>
          <a:lstStyle/>
          <a:p>
            <a:r>
              <a:rPr lang="en-US" dirty="0">
                <a:solidFill>
                  <a:schemeClr val="bg1"/>
                </a:solidFill>
              </a:rPr>
              <a:t>New Urban Form</a:t>
            </a:r>
          </a:p>
        </p:txBody>
      </p:sp>
      <p:sp>
        <p:nvSpPr>
          <p:cNvPr id="3" name="Content Placeholder 2">
            <a:extLst>
              <a:ext uri="{FF2B5EF4-FFF2-40B4-BE49-F238E27FC236}">
                <a16:creationId xmlns:a16="http://schemas.microsoft.com/office/drawing/2014/main" id="{A4D7EDFF-3564-4F4D-969C-2557AFC8E7E0}"/>
              </a:ext>
            </a:extLst>
          </p:cNvPr>
          <p:cNvSpPr>
            <a:spLocks noGrp="1"/>
          </p:cNvSpPr>
          <p:nvPr>
            <p:ph idx="1"/>
          </p:nvPr>
        </p:nvSpPr>
        <p:spPr>
          <a:xfrm>
            <a:off x="5358384" y="640081"/>
            <a:ext cx="6024654" cy="5257800"/>
          </a:xfrm>
        </p:spPr>
        <p:txBody>
          <a:bodyPr anchor="ctr">
            <a:normAutofit/>
          </a:bodyPr>
          <a:lstStyle/>
          <a:p>
            <a:pPr marL="0" indent="0">
              <a:buNone/>
            </a:pPr>
            <a:r>
              <a:rPr lang="en-US" sz="2000" dirty="0"/>
              <a:t>To help address these environmental problems, a new urban form that accommodates the remediation of these difficulties in an inclusive and encompassing way will have to be found. The first step in building urban resilience is to understand that the environmental problems of climate change are not simply isolated incidents, such as occasional flooding events, but part of larger connected environmental systems. Once this is understood then a linked strategy that places the design of the urban master plan at the heart of the environmental remediation process, rather than a series of small haphazard interventions, becomes possible.</a:t>
            </a:r>
            <a:endParaRPr lang="en-NZ" sz="2000" dirty="0"/>
          </a:p>
          <a:p>
            <a:endParaRPr lang="en-US" sz="1900" dirty="0"/>
          </a:p>
        </p:txBody>
      </p:sp>
    </p:spTree>
    <p:extLst>
      <p:ext uri="{BB962C8B-B14F-4D97-AF65-F5344CB8AC3E}">
        <p14:creationId xmlns:p14="http://schemas.microsoft.com/office/powerpoint/2010/main" val="3007982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high angle view of a highway&#10;&#10;Description automatically generated with low confidence">
            <a:extLst>
              <a:ext uri="{FF2B5EF4-FFF2-40B4-BE49-F238E27FC236}">
                <a16:creationId xmlns:a16="http://schemas.microsoft.com/office/drawing/2014/main" id="{935E6967-38CC-CB41-8A2B-955015C317C9}"/>
              </a:ext>
            </a:extLst>
          </p:cNvPr>
          <p:cNvPicPr>
            <a:picLocks noChangeAspect="1"/>
          </p:cNvPicPr>
          <p:nvPr/>
        </p:nvPicPr>
        <p:blipFill rotWithShape="1">
          <a:blip r:embed="rId2"/>
          <a:srcRect l="4162" r="1720" b="-1"/>
          <a:stretch/>
        </p:blipFill>
        <p:spPr>
          <a:xfrm>
            <a:off x="1"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00351DD-E1C5-1444-B132-AF7C4F060197}"/>
              </a:ext>
            </a:extLst>
          </p:cNvPr>
          <p:cNvSpPr>
            <a:spLocks noGrp="1"/>
          </p:cNvSpPr>
          <p:nvPr>
            <p:ph type="title"/>
          </p:nvPr>
        </p:nvSpPr>
        <p:spPr>
          <a:xfrm>
            <a:off x="7531610" y="365125"/>
            <a:ext cx="3822189" cy="1899912"/>
          </a:xfrm>
        </p:spPr>
        <p:txBody>
          <a:bodyPr>
            <a:normAutofit/>
          </a:bodyPr>
          <a:lstStyle/>
          <a:p>
            <a:endParaRPr lang="en-US" sz="4000"/>
          </a:p>
        </p:txBody>
      </p:sp>
      <p:sp>
        <p:nvSpPr>
          <p:cNvPr id="3" name="Content Placeholder 2">
            <a:extLst>
              <a:ext uri="{FF2B5EF4-FFF2-40B4-BE49-F238E27FC236}">
                <a16:creationId xmlns:a16="http://schemas.microsoft.com/office/drawing/2014/main" id="{67B99922-4F28-724B-9C25-718702B65F20}"/>
              </a:ext>
            </a:extLst>
          </p:cNvPr>
          <p:cNvSpPr>
            <a:spLocks noGrp="1"/>
          </p:cNvSpPr>
          <p:nvPr>
            <p:ph idx="1"/>
          </p:nvPr>
        </p:nvSpPr>
        <p:spPr>
          <a:xfrm>
            <a:off x="7531610" y="2434201"/>
            <a:ext cx="3822189" cy="3742762"/>
          </a:xfrm>
        </p:spPr>
        <p:txBody>
          <a:bodyPr>
            <a:normAutofit/>
          </a:bodyPr>
          <a:lstStyle/>
          <a:p>
            <a:pPr marL="0" indent="0">
              <a:buNone/>
            </a:pPr>
            <a:r>
              <a:rPr lang="en-US" sz="2000" dirty="0"/>
              <a:t>Building urban resilience to the effects of climate change means that an understanding of ecological systems in the city is necessary to address the problems. Engaging with the ecology of the urban development site, not as a fixed system but as a fluid set of environmental conditions, will help to both understand and address the dynamic effects of climate change.</a:t>
            </a:r>
            <a:endParaRPr lang="en-NZ" sz="2000" dirty="0"/>
          </a:p>
        </p:txBody>
      </p:sp>
    </p:spTree>
    <p:extLst>
      <p:ext uri="{BB962C8B-B14F-4D97-AF65-F5344CB8AC3E}">
        <p14:creationId xmlns:p14="http://schemas.microsoft.com/office/powerpoint/2010/main" val="979346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4374A5C-F915-3E41-8850-1A16B7B0DD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884" r="-1" b="-1"/>
          <a:stretch/>
        </p:blipFill>
        <p:spPr>
          <a:xfrm>
            <a:off x="2522356"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45EDD1-F526-A444-ACBE-6936721E2547}"/>
              </a:ext>
            </a:extLst>
          </p:cNvPr>
          <p:cNvSpPr>
            <a:spLocks noGrp="1"/>
          </p:cNvSpPr>
          <p:nvPr>
            <p:ph type="title"/>
          </p:nvPr>
        </p:nvSpPr>
        <p:spPr>
          <a:xfrm>
            <a:off x="838200" y="365125"/>
            <a:ext cx="3822189" cy="1899912"/>
          </a:xfrm>
        </p:spPr>
        <p:txBody>
          <a:bodyPr>
            <a:normAutofit/>
          </a:bodyPr>
          <a:lstStyle/>
          <a:p>
            <a:endParaRPr lang="en-US" sz="4000" dirty="0"/>
          </a:p>
        </p:txBody>
      </p:sp>
      <p:sp>
        <p:nvSpPr>
          <p:cNvPr id="3" name="Content Placeholder 2">
            <a:extLst>
              <a:ext uri="{FF2B5EF4-FFF2-40B4-BE49-F238E27FC236}">
                <a16:creationId xmlns:a16="http://schemas.microsoft.com/office/drawing/2014/main" id="{3E502D6A-9EC0-5F4A-AD59-76E65B4E26AD}"/>
              </a:ext>
            </a:extLst>
          </p:cNvPr>
          <p:cNvSpPr>
            <a:spLocks noGrp="1"/>
          </p:cNvSpPr>
          <p:nvPr>
            <p:ph idx="1"/>
          </p:nvPr>
        </p:nvSpPr>
        <p:spPr>
          <a:xfrm>
            <a:off x="838200" y="393656"/>
            <a:ext cx="3822189" cy="5588690"/>
          </a:xfrm>
        </p:spPr>
        <p:txBody>
          <a:bodyPr>
            <a:normAutofit/>
          </a:bodyPr>
          <a:lstStyle/>
          <a:p>
            <a:pPr marL="0" indent="0">
              <a:buNone/>
            </a:pPr>
            <a:r>
              <a:rPr lang="en-GB" sz="2000" dirty="0"/>
              <a:t>The process starts with the development site being placed into the catchment and an environmental audit of the conditions is made. </a:t>
            </a:r>
          </a:p>
          <a:p>
            <a:pPr marL="0" indent="0">
              <a:buNone/>
            </a:pPr>
            <a:r>
              <a:rPr lang="en-GB" sz="2000" dirty="0"/>
              <a:t>Identifying and protecting the existing hydrological structure of the catchment is important, and this can be done by using GIS to identify catchments, overland flow path and riparian margins. </a:t>
            </a:r>
          </a:p>
          <a:p>
            <a:pPr marL="0" indent="0">
              <a:buNone/>
            </a:pPr>
            <a:r>
              <a:rPr lang="en-GB" sz="2000" dirty="0"/>
              <a:t>Mapping these corridors enables them to be protected from development pressures. The ability of a city to absorb rainfall by becoming more pervious is also critical. </a:t>
            </a:r>
            <a:endParaRPr lang="en-US" sz="1400" dirty="0"/>
          </a:p>
        </p:txBody>
      </p:sp>
    </p:spTree>
    <p:extLst>
      <p:ext uri="{BB962C8B-B14F-4D97-AF65-F5344CB8AC3E}">
        <p14:creationId xmlns:p14="http://schemas.microsoft.com/office/powerpoint/2010/main" val="726038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reptile, turtle&#10;&#10;Description automatically generated">
            <a:extLst>
              <a:ext uri="{FF2B5EF4-FFF2-40B4-BE49-F238E27FC236}">
                <a16:creationId xmlns:a16="http://schemas.microsoft.com/office/drawing/2014/main" id="{6EA346DD-9362-2E46-BC5E-F2CE21FF18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047" r="9089" b="593"/>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8DD1BE-C6EE-D347-B6D9-C51CE5255BA9}"/>
              </a:ext>
            </a:extLst>
          </p:cNvPr>
          <p:cNvSpPr>
            <a:spLocks noGrp="1"/>
          </p:cNvSpPr>
          <p:nvPr>
            <p:ph type="title"/>
          </p:nvPr>
        </p:nvSpPr>
        <p:spPr>
          <a:xfrm>
            <a:off x="371094" y="1161288"/>
            <a:ext cx="3438144" cy="1124712"/>
          </a:xfrm>
        </p:spPr>
        <p:txBody>
          <a:bodyPr anchor="b">
            <a:normAutofit/>
          </a:bodyPr>
          <a:lstStyle/>
          <a:p>
            <a:endParaRPr lang="en-US" sz="280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A1E46C4-E59E-C94E-9A35-832DBB598E13}"/>
              </a:ext>
            </a:extLst>
          </p:cNvPr>
          <p:cNvSpPr>
            <a:spLocks noGrp="1"/>
          </p:cNvSpPr>
          <p:nvPr>
            <p:ph idx="1"/>
          </p:nvPr>
        </p:nvSpPr>
        <p:spPr>
          <a:xfrm>
            <a:off x="371094" y="1128230"/>
            <a:ext cx="3438906" cy="4797082"/>
          </a:xfrm>
        </p:spPr>
        <p:txBody>
          <a:bodyPr anchor="t">
            <a:normAutofit/>
          </a:bodyPr>
          <a:lstStyle/>
          <a:p>
            <a:pPr marL="0" indent="0">
              <a:buNone/>
            </a:pPr>
            <a:r>
              <a:rPr lang="en-GB" sz="2000" dirty="0"/>
              <a:t>Making the city form more open and the building programme more compact by clustering building together are ways to achieve this goal. </a:t>
            </a:r>
          </a:p>
          <a:p>
            <a:pPr marL="0" indent="0">
              <a:buNone/>
            </a:pPr>
            <a:r>
              <a:rPr lang="en-GB" sz="2000" dirty="0"/>
              <a:t>These two broad strategies, identifying and protecting existing riparian corridors and making the city more open and absorbent, can help the catchment to become more responsive to the impact of climate change.</a:t>
            </a:r>
            <a:endParaRPr lang="en-NZ" sz="2000" dirty="0"/>
          </a:p>
          <a:p>
            <a:endParaRPr lang="en-US" sz="1700" dirty="0"/>
          </a:p>
        </p:txBody>
      </p:sp>
    </p:spTree>
    <p:extLst>
      <p:ext uri="{BB962C8B-B14F-4D97-AF65-F5344CB8AC3E}">
        <p14:creationId xmlns:p14="http://schemas.microsoft.com/office/powerpoint/2010/main" val="2805671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page111-image3e5eb8d7-0f00-49ff-be45-e777b47f02db.jpg">
            <a:extLst>
              <a:ext uri="{FF2B5EF4-FFF2-40B4-BE49-F238E27FC236}">
                <a16:creationId xmlns:a16="http://schemas.microsoft.com/office/drawing/2014/main" id="{810E9109-0F10-E34E-B347-B6A0F9522AF4}"/>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13973" r="8478" b="1"/>
          <a:stretch/>
        </p:blipFill>
        <p:spPr>
          <a:xfrm>
            <a:off x="-1549829"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750F49-723C-5246-9BA9-5898E7B6AB55}"/>
              </a:ext>
            </a:extLst>
          </p:cNvPr>
          <p:cNvSpPr>
            <a:spLocks noGrp="1"/>
          </p:cNvSpPr>
          <p:nvPr>
            <p:ph type="title"/>
          </p:nvPr>
        </p:nvSpPr>
        <p:spPr>
          <a:xfrm>
            <a:off x="7531610" y="365125"/>
            <a:ext cx="3822189" cy="1899912"/>
          </a:xfrm>
        </p:spPr>
        <p:txBody>
          <a:bodyPr vert="horz" lIns="91440" tIns="45720" rIns="91440" bIns="45720" rtlCol="0" anchor="ctr">
            <a:normAutofit/>
          </a:bodyPr>
          <a:lstStyle/>
          <a:p>
            <a:endParaRPr lang="en-US" sz="4000"/>
          </a:p>
        </p:txBody>
      </p:sp>
      <p:sp>
        <p:nvSpPr>
          <p:cNvPr id="5" name="Rectangle 4">
            <a:extLst>
              <a:ext uri="{FF2B5EF4-FFF2-40B4-BE49-F238E27FC236}">
                <a16:creationId xmlns:a16="http://schemas.microsoft.com/office/drawing/2014/main" id="{6B3EBD3C-BFDD-574D-A1E7-C2D5709EF60D}"/>
              </a:ext>
            </a:extLst>
          </p:cNvPr>
          <p:cNvSpPr/>
          <p:nvPr/>
        </p:nvSpPr>
        <p:spPr>
          <a:xfrm>
            <a:off x="7531610" y="2434201"/>
            <a:ext cx="3822189" cy="3742762"/>
          </a:xfrm>
          <a:prstGeom prst="rect">
            <a:avLst/>
          </a:prstGeom>
        </p:spPr>
        <p:txBody>
          <a:bodyPr vert="horz" lIns="91440" tIns="45720" rIns="91440" bIns="45720" rtlCol="0">
            <a:normAutofit/>
          </a:bodyPr>
          <a:lstStyle/>
          <a:p>
            <a:pPr>
              <a:lnSpc>
                <a:spcPct val="90000"/>
              </a:lnSpc>
              <a:spcAft>
                <a:spcPts val="600"/>
              </a:spcAft>
            </a:pPr>
            <a:r>
              <a:rPr lang="en-US" sz="2000" dirty="0"/>
              <a:t>By placing a development site within a hydrological catchment, which can be part of an existing city or a greenfield site, the environmental impact of the climate change on the catchment and therefore the urban form of the development site can be understood. </a:t>
            </a:r>
          </a:p>
        </p:txBody>
      </p:sp>
    </p:spTree>
    <p:extLst>
      <p:ext uri="{BB962C8B-B14F-4D97-AF65-F5344CB8AC3E}">
        <p14:creationId xmlns:p14="http://schemas.microsoft.com/office/powerpoint/2010/main" val="2988403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7DB498-4DC2-524B-BECD-B28B70E86577}"/>
              </a:ext>
            </a:extLst>
          </p:cNvPr>
          <p:cNvSpPr>
            <a:spLocks noGrp="1"/>
          </p:cNvSpPr>
          <p:nvPr>
            <p:ph type="title"/>
          </p:nvPr>
        </p:nvSpPr>
        <p:spPr>
          <a:xfrm>
            <a:off x="836679" y="723898"/>
            <a:ext cx="6002110" cy="1495425"/>
          </a:xfrm>
        </p:spPr>
        <p:txBody>
          <a:bodyPr>
            <a:normAutofit fontScale="90000"/>
          </a:bodyPr>
          <a:lstStyle/>
          <a:p>
            <a:r>
              <a:rPr lang="en-NZ" sz="4000" dirty="0"/>
              <a:t>1 Protect and Enhance Natural Spaces</a:t>
            </a:r>
            <a:br>
              <a:rPr lang="en-NZ" sz="4000" dirty="0"/>
            </a:br>
            <a:endParaRPr lang="en-US" sz="4000" dirty="0"/>
          </a:p>
        </p:txBody>
      </p:sp>
      <p:sp>
        <p:nvSpPr>
          <p:cNvPr id="3" name="Content Placeholder 2">
            <a:extLst>
              <a:ext uri="{FF2B5EF4-FFF2-40B4-BE49-F238E27FC236}">
                <a16:creationId xmlns:a16="http://schemas.microsoft.com/office/drawing/2014/main" id="{AB9297A5-9EB6-7245-8CFD-3F8E635E23A8}"/>
              </a:ext>
            </a:extLst>
          </p:cNvPr>
          <p:cNvSpPr>
            <a:spLocks noGrp="1"/>
          </p:cNvSpPr>
          <p:nvPr>
            <p:ph idx="1"/>
          </p:nvPr>
        </p:nvSpPr>
        <p:spPr>
          <a:xfrm>
            <a:off x="836680" y="2405067"/>
            <a:ext cx="6002110" cy="3729034"/>
          </a:xfrm>
        </p:spPr>
        <p:txBody>
          <a:bodyPr>
            <a:normAutofit/>
          </a:bodyPr>
          <a:lstStyle/>
          <a:p>
            <a:pPr marL="0" indent="0">
              <a:buNone/>
            </a:pPr>
            <a:r>
              <a:rPr lang="en-NZ" sz="2000" dirty="0"/>
              <a:t>By protecting and, where necessary, restoring natural spaces within the catchment, the ability to deal with environmental problems such as littoral and pluvial flooding is increased. </a:t>
            </a:r>
          </a:p>
          <a:p>
            <a:pPr marL="0" indent="0">
              <a:buNone/>
            </a:pPr>
            <a:r>
              <a:rPr lang="en-NZ" sz="2000" dirty="0"/>
              <a:t> </a:t>
            </a:r>
          </a:p>
          <a:p>
            <a:pPr marL="0" indent="0">
              <a:buNone/>
            </a:pPr>
            <a:endParaRPr lang="en-US" sz="2000" dirty="0"/>
          </a:p>
        </p:txBody>
      </p:sp>
      <p:pic>
        <p:nvPicPr>
          <p:cNvPr id="5" name="Picture 4" descr="A picture containing mountain, outdoor, nature, hill&#10;&#10;Description automatically generated">
            <a:extLst>
              <a:ext uri="{FF2B5EF4-FFF2-40B4-BE49-F238E27FC236}">
                <a16:creationId xmlns:a16="http://schemas.microsoft.com/office/drawing/2014/main" id="{0D9906D5-DFB6-0E4A-913A-ECCB8F41C129}"/>
              </a:ext>
            </a:extLst>
          </p:cNvPr>
          <p:cNvPicPr>
            <a:picLocks noChangeAspect="1"/>
          </p:cNvPicPr>
          <p:nvPr/>
        </p:nvPicPr>
        <p:blipFill rotWithShape="1">
          <a:blip r:embed="rId2"/>
          <a:srcRect r="2935"/>
          <a:stretch/>
        </p:blipFill>
        <p:spPr>
          <a:xfrm>
            <a:off x="7199440" y="10"/>
            <a:ext cx="4992560" cy="6857990"/>
          </a:xfrm>
          <a:prstGeom prst="rect">
            <a:avLst/>
          </a:prstGeom>
          <a:effectLst/>
        </p:spPr>
      </p:pic>
    </p:spTree>
    <p:extLst>
      <p:ext uri="{BB962C8B-B14F-4D97-AF65-F5344CB8AC3E}">
        <p14:creationId xmlns:p14="http://schemas.microsoft.com/office/powerpoint/2010/main" val="2343690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A1C9DC-5696-F744-A6B5-F10DECEFB98B}"/>
              </a:ext>
            </a:extLst>
          </p:cNvPr>
          <p:cNvSpPr>
            <a:spLocks noGrp="1"/>
          </p:cNvSpPr>
          <p:nvPr>
            <p:ph type="title"/>
          </p:nvPr>
        </p:nvSpPr>
        <p:spPr>
          <a:xfrm>
            <a:off x="836679" y="723898"/>
            <a:ext cx="6002110" cy="1495425"/>
          </a:xfrm>
        </p:spPr>
        <p:txBody>
          <a:bodyPr>
            <a:normAutofit/>
          </a:bodyPr>
          <a:lstStyle/>
          <a:p>
            <a:r>
              <a:rPr lang="en-NZ" sz="3400" dirty="0"/>
              <a:t>2 Restore/Enable/Protect Biodiversity </a:t>
            </a:r>
            <a:br>
              <a:rPr lang="en-NZ" sz="3400" dirty="0"/>
            </a:br>
            <a:endParaRPr lang="en-US" sz="3400" dirty="0"/>
          </a:p>
        </p:txBody>
      </p:sp>
      <p:sp>
        <p:nvSpPr>
          <p:cNvPr id="3" name="Content Placeholder 2">
            <a:extLst>
              <a:ext uri="{FF2B5EF4-FFF2-40B4-BE49-F238E27FC236}">
                <a16:creationId xmlns:a16="http://schemas.microsoft.com/office/drawing/2014/main" id="{5443FDF3-D352-E949-A2A9-126874DE8A73}"/>
              </a:ext>
            </a:extLst>
          </p:cNvPr>
          <p:cNvSpPr>
            <a:spLocks noGrp="1"/>
          </p:cNvSpPr>
          <p:nvPr>
            <p:ph idx="1"/>
          </p:nvPr>
        </p:nvSpPr>
        <p:spPr>
          <a:xfrm>
            <a:off x="836680" y="2405067"/>
            <a:ext cx="6002110" cy="3729034"/>
          </a:xfrm>
        </p:spPr>
        <p:txBody>
          <a:bodyPr>
            <a:normAutofit/>
          </a:bodyPr>
          <a:lstStyle/>
          <a:p>
            <a:pPr marL="0" indent="0">
              <a:buNone/>
            </a:pPr>
            <a:r>
              <a:rPr lang="en-NZ" sz="2000" dirty="0"/>
              <a:t>Restoring, enabling and protecting indigenous terrestrial and aquatic biodiversity is critical to ensuring the continuing ecological health of a catchment. This can be helped by protecting any existing indigenous ecotones and indigenous habitats. If damaged ecotones or/and indigenous habitats can be identified within the catchment, then prioritising the restoration by replanting on sensitive slopes, riparian corridors and ridges is important. </a:t>
            </a:r>
          </a:p>
          <a:p>
            <a:pPr marL="0" indent="0">
              <a:buNone/>
            </a:pPr>
            <a:endParaRPr lang="en-US" sz="2000" dirty="0"/>
          </a:p>
        </p:txBody>
      </p:sp>
      <p:pic>
        <p:nvPicPr>
          <p:cNvPr id="14" name="Picture 13" descr="A picture containing grass, sky, outdoor, field&#10;&#10;Description automatically generated">
            <a:extLst>
              <a:ext uri="{FF2B5EF4-FFF2-40B4-BE49-F238E27FC236}">
                <a16:creationId xmlns:a16="http://schemas.microsoft.com/office/drawing/2014/main" id="{1B626A42-A8F6-B945-968F-1AFEC9B63E45}"/>
              </a:ext>
            </a:extLst>
          </p:cNvPr>
          <p:cNvPicPr>
            <a:picLocks noChangeAspect="1"/>
          </p:cNvPicPr>
          <p:nvPr/>
        </p:nvPicPr>
        <p:blipFill rotWithShape="1">
          <a:blip r:embed="rId2"/>
          <a:srcRect l="5623" r="1457"/>
          <a:stretch/>
        </p:blipFill>
        <p:spPr>
          <a:xfrm>
            <a:off x="7196391" y="10"/>
            <a:ext cx="4992560" cy="6857990"/>
          </a:xfrm>
          <a:prstGeom prst="rect">
            <a:avLst/>
          </a:prstGeom>
          <a:effectLst/>
        </p:spPr>
      </p:pic>
    </p:spTree>
    <p:extLst>
      <p:ext uri="{BB962C8B-B14F-4D97-AF65-F5344CB8AC3E}">
        <p14:creationId xmlns:p14="http://schemas.microsoft.com/office/powerpoint/2010/main" val="2001245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9F3E99-D12F-2C40-942D-6741E3677827}"/>
              </a:ext>
            </a:extLst>
          </p:cNvPr>
          <p:cNvSpPr>
            <a:spLocks noGrp="1"/>
          </p:cNvSpPr>
          <p:nvPr>
            <p:ph type="title"/>
          </p:nvPr>
        </p:nvSpPr>
        <p:spPr>
          <a:xfrm>
            <a:off x="836679" y="723898"/>
            <a:ext cx="6002110" cy="1495425"/>
          </a:xfrm>
        </p:spPr>
        <p:txBody>
          <a:bodyPr>
            <a:normAutofit/>
          </a:bodyPr>
          <a:lstStyle/>
          <a:p>
            <a:r>
              <a:rPr lang="en-NZ" sz="4000" dirty="0"/>
              <a:t>3 Protect Riparian Margins</a:t>
            </a:r>
            <a:br>
              <a:rPr lang="en-NZ" sz="4000" dirty="0"/>
            </a:br>
            <a:endParaRPr lang="en-US" sz="4000" dirty="0"/>
          </a:p>
        </p:txBody>
      </p:sp>
      <p:sp>
        <p:nvSpPr>
          <p:cNvPr id="3" name="Content Placeholder 2">
            <a:extLst>
              <a:ext uri="{FF2B5EF4-FFF2-40B4-BE49-F238E27FC236}">
                <a16:creationId xmlns:a16="http://schemas.microsoft.com/office/drawing/2014/main" id="{6820751D-526A-C94B-A54F-B80E1495442D}"/>
              </a:ext>
            </a:extLst>
          </p:cNvPr>
          <p:cNvSpPr>
            <a:spLocks noGrp="1"/>
          </p:cNvSpPr>
          <p:nvPr>
            <p:ph idx="1"/>
          </p:nvPr>
        </p:nvSpPr>
        <p:spPr>
          <a:xfrm>
            <a:off x="836680" y="2405067"/>
            <a:ext cx="6002110" cy="3729034"/>
          </a:xfrm>
        </p:spPr>
        <p:txBody>
          <a:bodyPr>
            <a:noAutofit/>
          </a:bodyPr>
          <a:lstStyle/>
          <a:p>
            <a:pPr marL="0" indent="0">
              <a:buNone/>
            </a:pPr>
            <a:r>
              <a:rPr lang="en-NZ" sz="2000" dirty="0"/>
              <a:t>Protection of riparian margins is critical to the protection of stream networks. This goal can be accomplished with the indigenous planting of high biomass species in a buffer zone around the stream. This method helps to increase aquatic and terrestrial biodiversity within the riparian corridors. In addition to riparian corridors, wetland and flood detention areas should also be protected by planning a buffer area around these zones. By protecting the areas around urban streams through the replanting of indigenous species, erosion can be reduced, sediment trapped, and phosphorus, nitrogen, and other contaminants present in urban run-off can be filtered before reaching the stream, protecting and enhancing both aquatic and terrestrial wildlife habitats (Wenger &amp; Fowler, 2000) </a:t>
            </a:r>
            <a:endParaRPr lang="en-US" sz="2000" dirty="0"/>
          </a:p>
        </p:txBody>
      </p:sp>
      <p:pic>
        <p:nvPicPr>
          <p:cNvPr id="5" name="Picture 4" descr="A group of people working in a field&#10;&#10;Description automatically generated with medium confidence">
            <a:extLst>
              <a:ext uri="{FF2B5EF4-FFF2-40B4-BE49-F238E27FC236}">
                <a16:creationId xmlns:a16="http://schemas.microsoft.com/office/drawing/2014/main" id="{9D5D79C2-9862-EF44-A5A3-F71B6FFD3728}"/>
              </a:ext>
            </a:extLst>
          </p:cNvPr>
          <p:cNvPicPr>
            <a:picLocks noChangeAspect="1"/>
          </p:cNvPicPr>
          <p:nvPr/>
        </p:nvPicPr>
        <p:blipFill rotWithShape="1">
          <a:blip r:embed="rId2"/>
          <a:srcRect l="24566" r="31028" b="2"/>
          <a:stretch/>
        </p:blipFill>
        <p:spPr>
          <a:xfrm>
            <a:off x="7199440" y="10"/>
            <a:ext cx="4992560" cy="6857990"/>
          </a:xfrm>
          <a:prstGeom prst="rect">
            <a:avLst/>
          </a:prstGeom>
          <a:effectLst/>
        </p:spPr>
      </p:pic>
    </p:spTree>
    <p:extLst>
      <p:ext uri="{BB962C8B-B14F-4D97-AF65-F5344CB8AC3E}">
        <p14:creationId xmlns:p14="http://schemas.microsoft.com/office/powerpoint/2010/main" val="2523539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3F397F-C89B-0F48-9751-9BF297A8DA07}"/>
              </a:ext>
            </a:extLst>
          </p:cNvPr>
          <p:cNvSpPr>
            <a:spLocks noGrp="1"/>
          </p:cNvSpPr>
          <p:nvPr>
            <p:ph type="title"/>
          </p:nvPr>
        </p:nvSpPr>
        <p:spPr>
          <a:xfrm>
            <a:off x="836679" y="723898"/>
            <a:ext cx="6002110" cy="1495425"/>
          </a:xfrm>
        </p:spPr>
        <p:txBody>
          <a:bodyPr>
            <a:normAutofit/>
          </a:bodyPr>
          <a:lstStyle/>
          <a:p>
            <a:r>
              <a:rPr lang="en-NZ" sz="3700" dirty="0"/>
              <a:t>4 Reduce Impervious Surfaces</a:t>
            </a:r>
            <a:br>
              <a:rPr lang="en-NZ" sz="3700" dirty="0"/>
            </a:br>
            <a:endParaRPr lang="en-US" sz="3700" dirty="0"/>
          </a:p>
        </p:txBody>
      </p:sp>
      <p:sp>
        <p:nvSpPr>
          <p:cNvPr id="3" name="Content Placeholder 2">
            <a:extLst>
              <a:ext uri="{FF2B5EF4-FFF2-40B4-BE49-F238E27FC236}">
                <a16:creationId xmlns:a16="http://schemas.microsoft.com/office/drawing/2014/main" id="{4C3F92BB-A41D-764A-A105-455226ADC316}"/>
              </a:ext>
            </a:extLst>
          </p:cNvPr>
          <p:cNvSpPr>
            <a:spLocks noGrp="1"/>
          </p:cNvSpPr>
          <p:nvPr>
            <p:ph idx="1"/>
          </p:nvPr>
        </p:nvSpPr>
        <p:spPr>
          <a:xfrm>
            <a:off x="836680" y="2405067"/>
            <a:ext cx="6002110" cy="3729034"/>
          </a:xfrm>
        </p:spPr>
        <p:txBody>
          <a:bodyPr>
            <a:normAutofit/>
          </a:bodyPr>
          <a:lstStyle/>
          <a:p>
            <a:pPr marL="0" indent="0">
              <a:buNone/>
            </a:pPr>
            <a:r>
              <a:rPr lang="en-NZ" sz="1700" dirty="0"/>
              <a:t> </a:t>
            </a:r>
          </a:p>
          <a:p>
            <a:pPr marL="0" indent="0">
              <a:buNone/>
            </a:pPr>
            <a:r>
              <a:rPr lang="en-NZ" sz="2000" dirty="0"/>
              <a:t>Reducing the percentage of impervious surfaces within the catchment helps to reduce amount of stormwater run-off (M.  van Roon &amp; Moore, 2004).  Van Roon qualifies this technique further by defining an ‘effective impervious’ surface as being an impervious area that drains directly into a waterway. This can mean an impervious surface directly adjacent to a waterway, or an impervious surface that is linked to a waterway via a piped system</a:t>
            </a:r>
            <a:endParaRPr lang="en-US" sz="2000" dirty="0"/>
          </a:p>
        </p:txBody>
      </p:sp>
      <p:pic>
        <p:nvPicPr>
          <p:cNvPr id="7" name="Picture 6" descr="A picture containing outdoor, mountain, city, road&#10;&#10;Description automatically generated">
            <a:extLst>
              <a:ext uri="{FF2B5EF4-FFF2-40B4-BE49-F238E27FC236}">
                <a16:creationId xmlns:a16="http://schemas.microsoft.com/office/drawing/2014/main" id="{957E0F10-FB20-2240-A9CB-409C9C45117B}"/>
              </a:ext>
            </a:extLst>
          </p:cNvPr>
          <p:cNvPicPr>
            <a:picLocks noChangeAspect="1"/>
          </p:cNvPicPr>
          <p:nvPr/>
        </p:nvPicPr>
        <p:blipFill rotWithShape="1">
          <a:blip r:embed="rId2"/>
          <a:srcRect l="25766" r="19452"/>
          <a:stretch/>
        </p:blipFill>
        <p:spPr>
          <a:xfrm>
            <a:off x="7199440" y="10"/>
            <a:ext cx="4992560" cy="6857990"/>
          </a:xfrm>
          <a:prstGeom prst="rect">
            <a:avLst/>
          </a:prstGeom>
          <a:effectLst/>
        </p:spPr>
      </p:pic>
    </p:spTree>
    <p:extLst>
      <p:ext uri="{BB962C8B-B14F-4D97-AF65-F5344CB8AC3E}">
        <p14:creationId xmlns:p14="http://schemas.microsoft.com/office/powerpoint/2010/main" val="2328399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EC06-5C7B-3C43-89A4-3400CDC8318C}"/>
              </a:ext>
            </a:extLst>
          </p:cNvPr>
          <p:cNvSpPr>
            <a:spLocks noGrp="1"/>
          </p:cNvSpPr>
          <p:nvPr>
            <p:ph type="title"/>
          </p:nvPr>
        </p:nvSpPr>
        <p:spPr/>
        <p:txBody>
          <a:bodyPr/>
          <a:lstStyle/>
          <a:p>
            <a:endParaRPr lang="en-US"/>
          </a:p>
        </p:txBody>
      </p:sp>
      <p:pic>
        <p:nvPicPr>
          <p:cNvPr id="9" name="Content Placeholder 8" descr="A picture containing water, outdoor, shore, several&#10;&#10;Description automatically generated">
            <a:extLst>
              <a:ext uri="{FF2B5EF4-FFF2-40B4-BE49-F238E27FC236}">
                <a16:creationId xmlns:a16="http://schemas.microsoft.com/office/drawing/2014/main" id="{07DBD3BE-6AB9-EF48-85A9-D92BBB37A9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620688"/>
            <a:ext cx="9144000" cy="5125792"/>
          </a:xfrm>
        </p:spPr>
      </p:pic>
    </p:spTree>
    <p:extLst>
      <p:ext uri="{BB962C8B-B14F-4D97-AF65-F5344CB8AC3E}">
        <p14:creationId xmlns:p14="http://schemas.microsoft.com/office/powerpoint/2010/main" val="4128934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7">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017E96-E8A6-B847-B6FC-289EC489994F}"/>
              </a:ext>
            </a:extLst>
          </p:cNvPr>
          <p:cNvSpPr>
            <a:spLocks noGrp="1"/>
          </p:cNvSpPr>
          <p:nvPr>
            <p:ph type="title"/>
          </p:nvPr>
        </p:nvSpPr>
        <p:spPr>
          <a:xfrm>
            <a:off x="836679" y="723898"/>
            <a:ext cx="6002110" cy="1495425"/>
          </a:xfrm>
        </p:spPr>
        <p:txBody>
          <a:bodyPr>
            <a:normAutofit/>
          </a:bodyPr>
          <a:lstStyle/>
          <a:p>
            <a:r>
              <a:rPr lang="en-NZ" sz="3400"/>
              <a:t>5 New Urban Form Through Clustering </a:t>
            </a:r>
            <a:br>
              <a:rPr lang="en-NZ" sz="3400"/>
            </a:br>
            <a:endParaRPr lang="en-US" sz="3400"/>
          </a:p>
        </p:txBody>
      </p:sp>
      <p:sp>
        <p:nvSpPr>
          <p:cNvPr id="3" name="Content Placeholder 2">
            <a:extLst>
              <a:ext uri="{FF2B5EF4-FFF2-40B4-BE49-F238E27FC236}">
                <a16:creationId xmlns:a16="http://schemas.microsoft.com/office/drawing/2014/main" id="{2B08613D-C31A-B541-A173-47C011D07E86}"/>
              </a:ext>
            </a:extLst>
          </p:cNvPr>
          <p:cNvSpPr>
            <a:spLocks noGrp="1"/>
          </p:cNvSpPr>
          <p:nvPr>
            <p:ph idx="1"/>
          </p:nvPr>
        </p:nvSpPr>
        <p:spPr>
          <a:xfrm>
            <a:off x="836680" y="2405067"/>
            <a:ext cx="6002110" cy="3729034"/>
          </a:xfrm>
        </p:spPr>
        <p:txBody>
          <a:bodyPr>
            <a:normAutofit lnSpcReduction="10000"/>
          </a:bodyPr>
          <a:lstStyle/>
          <a:p>
            <a:pPr marL="0" indent="0">
              <a:buNone/>
            </a:pPr>
            <a:r>
              <a:rPr lang="en-NZ" sz="2000" dirty="0"/>
              <a:t>Conventional housing development models usually assume that the building and associated infrastructure will cover most of the site irrespective of any areas of environmental vulnerability, such as overland flow paths or native bush fragments. area allocated as being the least environmentally sensitive is critical.  How is the amount of building required to fulfil the real estate criteria to make a profitable development able to be accommodated on a site that will almost inevitably be smaller than the normal development model requires? Van Roon points to the use of clustering as a building technique that can accomplish this task. Clustering the building programme will maintain and help to restore the existing hydrological network within the catchment. </a:t>
            </a:r>
          </a:p>
          <a:p>
            <a:endParaRPr lang="en-US" sz="1400" dirty="0"/>
          </a:p>
        </p:txBody>
      </p:sp>
      <p:pic>
        <p:nvPicPr>
          <p:cNvPr id="5" name="Picture 4" descr="A picture containing grass, outdoor, tree, sky&#10;&#10;Description automatically generated">
            <a:extLst>
              <a:ext uri="{FF2B5EF4-FFF2-40B4-BE49-F238E27FC236}">
                <a16:creationId xmlns:a16="http://schemas.microsoft.com/office/drawing/2014/main" id="{4EFFD9DD-CD86-5D43-89F7-316AB6448A09}"/>
              </a:ext>
            </a:extLst>
          </p:cNvPr>
          <p:cNvPicPr>
            <a:picLocks noChangeAspect="1"/>
          </p:cNvPicPr>
          <p:nvPr/>
        </p:nvPicPr>
        <p:blipFill rotWithShape="1">
          <a:blip r:embed="rId2"/>
          <a:srcRect l="14702" r="36704" b="-1"/>
          <a:stretch/>
        </p:blipFill>
        <p:spPr>
          <a:xfrm>
            <a:off x="7199440" y="10"/>
            <a:ext cx="4992560" cy="6857990"/>
          </a:xfrm>
          <a:prstGeom prst="rect">
            <a:avLst/>
          </a:prstGeom>
          <a:effectLst/>
        </p:spPr>
      </p:pic>
    </p:spTree>
    <p:extLst>
      <p:ext uri="{BB962C8B-B14F-4D97-AF65-F5344CB8AC3E}">
        <p14:creationId xmlns:p14="http://schemas.microsoft.com/office/powerpoint/2010/main" val="1614267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1981200" y="274955"/>
            <a:ext cx="76431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a:solidFill>
                  <a:prstClr val="black"/>
                </a:solidFill>
              </a:rPr>
              <a:t>Design Process</a:t>
            </a:r>
          </a:p>
        </p:txBody>
      </p:sp>
      <p:sp>
        <p:nvSpPr>
          <p:cNvPr id="6" name="Rectangle 5"/>
          <p:cNvSpPr/>
          <p:nvPr/>
        </p:nvSpPr>
        <p:spPr>
          <a:xfrm>
            <a:off x="2135560" y="1417955"/>
            <a:ext cx="7920880" cy="5062924"/>
          </a:xfrm>
          <a:prstGeom prst="rect">
            <a:avLst/>
          </a:prstGeom>
        </p:spPr>
        <p:txBody>
          <a:bodyPr wrap="square">
            <a:spAutoFit/>
          </a:bodyPr>
          <a:lstStyle/>
          <a:p>
            <a:pPr>
              <a:spcBef>
                <a:spcPts val="600"/>
              </a:spcBef>
            </a:pPr>
            <a:r>
              <a:rPr lang="en-US" sz="2400" dirty="0">
                <a:solidFill>
                  <a:prstClr val="black"/>
                </a:solidFill>
              </a:rPr>
              <a:t>Define the area and hydrological characteristics of the catchment such as overland flow paths with GIS mapping </a:t>
            </a:r>
          </a:p>
          <a:p>
            <a:pPr>
              <a:spcBef>
                <a:spcPts val="600"/>
              </a:spcBef>
            </a:pPr>
            <a:endParaRPr lang="en-US" sz="2400" dirty="0">
              <a:solidFill>
                <a:prstClr val="black"/>
              </a:solidFill>
            </a:endParaRPr>
          </a:p>
          <a:p>
            <a:pPr>
              <a:spcBef>
                <a:spcPts val="600"/>
              </a:spcBef>
            </a:pPr>
            <a:r>
              <a:rPr lang="en-US" sz="2400" dirty="0">
                <a:solidFill>
                  <a:prstClr val="black"/>
                </a:solidFill>
              </a:rPr>
              <a:t>Determine the  the permeable / impermeable surface ratio of the catchment</a:t>
            </a:r>
          </a:p>
          <a:p>
            <a:pPr>
              <a:spcBef>
                <a:spcPts val="600"/>
              </a:spcBef>
            </a:pPr>
            <a:endParaRPr lang="en-US" sz="2400" dirty="0">
              <a:solidFill>
                <a:prstClr val="black"/>
              </a:solidFill>
            </a:endParaRPr>
          </a:p>
          <a:p>
            <a:pPr>
              <a:spcBef>
                <a:spcPts val="600"/>
              </a:spcBef>
            </a:pPr>
            <a:r>
              <a:rPr lang="en-US" sz="2400" dirty="0">
                <a:solidFill>
                  <a:prstClr val="black"/>
                </a:solidFill>
              </a:rPr>
              <a:t>Use the Rational Method to help calculate the amount of water in a catchment</a:t>
            </a:r>
          </a:p>
          <a:p>
            <a:pPr>
              <a:spcBef>
                <a:spcPts val="600"/>
              </a:spcBef>
            </a:pPr>
            <a:endParaRPr lang="en-US" sz="2400" dirty="0">
              <a:solidFill>
                <a:prstClr val="black"/>
              </a:solidFill>
            </a:endParaRPr>
          </a:p>
          <a:p>
            <a:pPr>
              <a:spcBef>
                <a:spcPts val="600"/>
              </a:spcBef>
            </a:pPr>
            <a:r>
              <a:rPr lang="en-US" sz="2400" dirty="0">
                <a:solidFill>
                  <a:prstClr val="black"/>
                </a:solidFill>
              </a:rPr>
              <a:t>Adjust the building density using the Floor Area ratio to increase the amount of pervious surface </a:t>
            </a:r>
          </a:p>
          <a:p>
            <a:pPr>
              <a:spcBef>
                <a:spcPts val="600"/>
              </a:spcBef>
            </a:pPr>
            <a:endParaRPr lang="en-NZ" sz="2400" dirty="0">
              <a:solidFill>
                <a:prstClr val="black"/>
              </a:solidFill>
            </a:endParaRPr>
          </a:p>
        </p:txBody>
      </p:sp>
    </p:spTree>
    <p:extLst>
      <p:ext uri="{BB962C8B-B14F-4D97-AF65-F5344CB8AC3E}">
        <p14:creationId xmlns:p14="http://schemas.microsoft.com/office/powerpoint/2010/main" val="1401923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t>GIS Mapping </a:t>
            </a:r>
          </a:p>
        </p:txBody>
      </p:sp>
      <p:pic>
        <p:nvPicPr>
          <p:cNvPr id="4" name="Content Placeholder 3" descr="8554f1ba-22a4-4abe-ac4f-16b82ffa82e0.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Box 4"/>
          <p:cNvSpPr txBox="1"/>
          <p:nvPr/>
        </p:nvSpPr>
        <p:spPr>
          <a:xfrm>
            <a:off x="7464152" y="6453336"/>
            <a:ext cx="2952328" cy="338554"/>
          </a:xfrm>
          <a:prstGeom prst="rect">
            <a:avLst/>
          </a:prstGeom>
          <a:noFill/>
        </p:spPr>
        <p:txBody>
          <a:bodyPr wrap="square" rtlCol="0">
            <a:spAutoFit/>
          </a:bodyPr>
          <a:lstStyle/>
          <a:p>
            <a:r>
              <a:rPr lang="nl-NL" sz="800"/>
              <a:t>http://</a:t>
            </a:r>
            <a:r>
              <a:rPr lang="nl-NL" sz="800" err="1"/>
              <a:t>file.scirp.org</a:t>
            </a:r>
            <a:r>
              <a:rPr lang="nl-NL" sz="800"/>
              <a:t>/Html/8-6701908/8554f1ba-22a4-4abe-ac4f-16b82ffa82e0.jpg</a:t>
            </a:r>
            <a:endParaRPr lang="en-US" sz="800"/>
          </a:p>
        </p:txBody>
      </p:sp>
    </p:spTree>
    <p:extLst>
      <p:ext uri="{BB962C8B-B14F-4D97-AF65-F5344CB8AC3E}">
        <p14:creationId xmlns:p14="http://schemas.microsoft.com/office/powerpoint/2010/main" val="407521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33B6F-830F-2A44-BD96-35AAD38FA25D}"/>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F5873B4A-9E04-7A43-8FEC-C46BB01ADA9B}"/>
              </a:ext>
            </a:extLst>
          </p:cNvPr>
          <p:cNvPicPr>
            <a:picLocks noGrp="1" noChangeAspect="1"/>
          </p:cNvPicPr>
          <p:nvPr>
            <p:ph idx="1"/>
          </p:nvPr>
        </p:nvPicPr>
        <p:blipFill>
          <a:blip r:embed="rId2"/>
          <a:stretch>
            <a:fillRect/>
          </a:stretch>
        </p:blipFill>
        <p:spPr>
          <a:xfrm>
            <a:off x="581889" y="-1"/>
            <a:ext cx="11028218" cy="6892637"/>
          </a:xfrm>
        </p:spPr>
      </p:pic>
    </p:spTree>
    <p:extLst>
      <p:ext uri="{BB962C8B-B14F-4D97-AF65-F5344CB8AC3E}">
        <p14:creationId xmlns:p14="http://schemas.microsoft.com/office/powerpoint/2010/main" val="991907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82F0A-43CB-3D45-84D1-0379A28ED807}"/>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0EA33FAE-83DA-DF46-920A-E3C786703648}"/>
              </a:ext>
            </a:extLst>
          </p:cNvPr>
          <p:cNvPicPr>
            <a:picLocks noGrp="1" noChangeAspect="1"/>
          </p:cNvPicPr>
          <p:nvPr>
            <p:ph idx="1"/>
          </p:nvPr>
        </p:nvPicPr>
        <p:blipFill>
          <a:blip r:embed="rId2"/>
          <a:stretch>
            <a:fillRect/>
          </a:stretch>
        </p:blipFill>
        <p:spPr>
          <a:xfrm>
            <a:off x="554180" y="-1"/>
            <a:ext cx="10972800" cy="6858001"/>
          </a:xfrm>
        </p:spPr>
      </p:pic>
    </p:spTree>
    <p:extLst>
      <p:ext uri="{BB962C8B-B14F-4D97-AF65-F5344CB8AC3E}">
        <p14:creationId xmlns:p14="http://schemas.microsoft.com/office/powerpoint/2010/main" val="3938708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Impervious pervious surface ratio</a:t>
            </a:r>
          </a:p>
        </p:txBody>
      </p:sp>
      <p:pic>
        <p:nvPicPr>
          <p:cNvPr id="4" name="Content Placeholder 3" descr="imp-surf.png"/>
          <p:cNvPicPr>
            <a:picLocks noGrp="1" noChangeAspect="1"/>
          </p:cNvPicPr>
          <p:nvPr>
            <p:ph idx="1"/>
          </p:nvPr>
        </p:nvPicPr>
        <p:blipFill>
          <a:blip r:embed="rId2" cstate="screen">
            <a:extLst>
              <a:ext uri="{28A0092B-C50C-407E-A947-70E740481C1C}">
                <a14:useLocalDpi xmlns:a14="http://schemas.microsoft.com/office/drawing/2010/main"/>
              </a:ext>
            </a:extLst>
          </a:blip>
          <a:srcRect l="-65973" r="-65973"/>
          <a:stretch>
            <a:fillRect/>
          </a:stretch>
        </p:blipFill>
        <p:spPr/>
      </p:pic>
      <p:sp>
        <p:nvSpPr>
          <p:cNvPr id="5" name="TextBox 4"/>
          <p:cNvSpPr txBox="1"/>
          <p:nvPr/>
        </p:nvSpPr>
        <p:spPr>
          <a:xfrm>
            <a:off x="8112224" y="6381328"/>
            <a:ext cx="2088232" cy="338554"/>
          </a:xfrm>
          <a:prstGeom prst="rect">
            <a:avLst/>
          </a:prstGeom>
          <a:noFill/>
        </p:spPr>
        <p:txBody>
          <a:bodyPr wrap="square" rtlCol="0">
            <a:spAutoFit/>
          </a:bodyPr>
          <a:lstStyle/>
          <a:p>
            <a:r>
              <a:rPr lang="en-US" sz="800"/>
              <a:t>http://</a:t>
            </a:r>
            <a:r>
              <a:rPr lang="en-US" sz="800" err="1"/>
              <a:t>www.mass.gov</a:t>
            </a:r>
            <a:r>
              <a:rPr lang="en-US" sz="800"/>
              <a:t>/</a:t>
            </a:r>
            <a:r>
              <a:rPr lang="en-US" sz="800" err="1"/>
              <a:t>anf</a:t>
            </a:r>
            <a:r>
              <a:rPr lang="en-US" sz="800"/>
              <a:t>/images/</a:t>
            </a:r>
            <a:r>
              <a:rPr lang="en-US" sz="800" err="1"/>
              <a:t>itd</a:t>
            </a:r>
            <a:r>
              <a:rPr lang="en-US" sz="800"/>
              <a:t>/</a:t>
            </a:r>
            <a:r>
              <a:rPr lang="en-US" sz="800" err="1"/>
              <a:t>massgis</a:t>
            </a:r>
            <a:r>
              <a:rPr lang="en-US" sz="800"/>
              <a:t>/</a:t>
            </a:r>
            <a:r>
              <a:rPr lang="en-US" sz="800" err="1"/>
              <a:t>datalayers</a:t>
            </a:r>
            <a:r>
              <a:rPr lang="en-US" sz="800"/>
              <a:t>/imp-</a:t>
            </a:r>
            <a:r>
              <a:rPr lang="en-US" sz="800" err="1"/>
              <a:t>surf.png</a:t>
            </a:r>
            <a:endParaRPr lang="en-US" sz="800"/>
          </a:p>
        </p:txBody>
      </p:sp>
    </p:spTree>
    <p:extLst>
      <p:ext uri="{BB962C8B-B14F-4D97-AF65-F5344CB8AC3E}">
        <p14:creationId xmlns:p14="http://schemas.microsoft.com/office/powerpoint/2010/main" val="769933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5B4A9-5A0C-D14E-A1D4-5C1057CCCE7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EA3EDFE-440C-004A-AABF-2878D5271F6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79577" y="113711"/>
            <a:ext cx="7705991" cy="7570800"/>
          </a:xfrm>
        </p:spPr>
      </p:pic>
    </p:spTree>
    <p:extLst>
      <p:ext uri="{BB962C8B-B14F-4D97-AF65-F5344CB8AC3E}">
        <p14:creationId xmlns:p14="http://schemas.microsoft.com/office/powerpoint/2010/main" val="1320498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a:t>Density : FAR </a:t>
            </a:r>
          </a:p>
        </p:txBody>
      </p:sp>
      <p:sp>
        <p:nvSpPr>
          <p:cNvPr id="3" name="Subtitle 2"/>
          <p:cNvSpPr>
            <a:spLocks noGrp="1"/>
          </p:cNvSpPr>
          <p:nvPr>
            <p:ph sz="half" idx="1"/>
          </p:nvPr>
        </p:nvSpPr>
        <p:spPr/>
        <p:txBody>
          <a:bodyPr>
            <a:normAutofit/>
          </a:bodyPr>
          <a:lstStyle/>
          <a:p>
            <a:pPr marL="0" indent="0">
              <a:buNone/>
            </a:pPr>
            <a:r>
              <a:rPr lang="en-US" sz="2000"/>
              <a:t>Reduce the building footprint</a:t>
            </a:r>
          </a:p>
        </p:txBody>
      </p:sp>
      <p:sp>
        <p:nvSpPr>
          <p:cNvPr id="6" name="Content Placeholder 5"/>
          <p:cNvSpPr>
            <a:spLocks noGrp="1"/>
          </p:cNvSpPr>
          <p:nvPr>
            <p:ph sz="half" idx="2"/>
          </p:nvPr>
        </p:nvSpPr>
        <p:spPr/>
        <p:txBody>
          <a:bodyPr/>
          <a:lstStyle/>
          <a:p>
            <a:endParaRPr lang="en-US"/>
          </a:p>
        </p:txBody>
      </p:sp>
      <p:pic>
        <p:nvPicPr>
          <p:cNvPr id="4" name="Picture 3" descr="scarboro-far-study-2013-1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67608" y="2060849"/>
            <a:ext cx="7200800" cy="3876609"/>
          </a:xfrm>
          <a:prstGeom prst="rect">
            <a:avLst/>
          </a:prstGeom>
        </p:spPr>
      </p:pic>
    </p:spTree>
    <p:extLst>
      <p:ext uri="{BB962C8B-B14F-4D97-AF65-F5344CB8AC3E}">
        <p14:creationId xmlns:p14="http://schemas.microsoft.com/office/powerpoint/2010/main" val="2949049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981201" y="1600200"/>
            <a:ext cx="4074795" cy="4526280"/>
          </a:xfrm>
        </p:spPr>
        <p:txBody>
          <a:bodyPr>
            <a:normAutofit/>
          </a:bodyPr>
          <a:lstStyle/>
          <a:p>
            <a:pPr marL="0" indent="0">
              <a:buNone/>
            </a:pPr>
            <a:r>
              <a:rPr lang="zh-CN" altLang="en-US" sz="1300" dirty="0">
                <a:latin typeface="Arial"/>
                <a:cs typeface="Arial"/>
              </a:rPr>
              <a:t>Auckland New Zealand is expanding with expected increase in population by one million people. One of the areas that will accommodate this expansion is Whenuapai in West Auckland on the Waitamata harbour. The planned development proposes a roughly radial grid plan with three bands of housing density; from low-density areas at the waters edge to medium density in the centre to high density at the periphery. Using GIS analysis reveals a number of important stream corridors that link the hinterland to the coast. Turning the existing streams into a new park system makes an ecologically connected network. To compensate for the lost of buildable section denser living zones are planned at the waters edge, around the mouth of the streams.</a:t>
            </a:r>
          </a:p>
          <a:p>
            <a:pPr marL="0" indent="0">
              <a:buNone/>
            </a:pPr>
            <a:r>
              <a:rPr lang="zh-CN" altLang="en-US" sz="1300" dirty="0">
                <a:latin typeface="Arial"/>
                <a:cs typeface="Arial"/>
              </a:rPr>
              <a:t>The results are; rainfall absorption is increased, a new park system is created, and the more people get the opportunity of enjoying living on the coast in apartments. </a:t>
            </a:r>
          </a:p>
        </p:txBody>
      </p:sp>
      <p:sp>
        <p:nvSpPr>
          <p:cNvPr id="4" name="内容占位符 2"/>
          <p:cNvSpPr>
            <a:spLocks noGrp="1"/>
          </p:cNvSpPr>
          <p:nvPr/>
        </p:nvSpPr>
        <p:spPr>
          <a:xfrm>
            <a:off x="6136006" y="1600200"/>
            <a:ext cx="4074795" cy="45262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900"/>
              </a:lnSpc>
              <a:buNone/>
            </a:pPr>
            <a:r>
              <a:rPr lang="en-US" altLang="zh-CN" sz="1400" dirty="0"/>
              <a:t>         </a:t>
            </a:r>
            <a:endParaRPr lang="zh-CN" altLang="en-US" sz="1400" dirty="0"/>
          </a:p>
        </p:txBody>
      </p:sp>
      <p:sp>
        <p:nvSpPr>
          <p:cNvPr id="5" name="标题 1"/>
          <p:cNvSpPr>
            <a:spLocks noGrp="1"/>
          </p:cNvSpPr>
          <p:nvPr>
            <p:ph type="title"/>
          </p:nvPr>
        </p:nvSpPr>
        <p:spPr>
          <a:xfrm>
            <a:off x="1981201" y="274955"/>
            <a:ext cx="4074795" cy="1143000"/>
          </a:xfrm>
        </p:spPr>
        <p:txBody>
          <a:bodyPr/>
          <a:lstStyle/>
          <a:p>
            <a:r>
              <a:rPr lang="en-US" altLang="zh-CN" sz="3200" b="1">
                <a:latin typeface="Arial"/>
                <a:cs typeface="Arial"/>
              </a:rPr>
              <a:t>WHENUAPAI</a:t>
            </a:r>
          </a:p>
        </p:txBody>
      </p:sp>
      <p:sp>
        <p:nvSpPr>
          <p:cNvPr id="6" name="标题 1"/>
          <p:cNvSpPr>
            <a:spLocks noGrp="1"/>
          </p:cNvSpPr>
          <p:nvPr/>
        </p:nvSpPr>
        <p:spPr>
          <a:xfrm>
            <a:off x="6136006" y="274955"/>
            <a:ext cx="407479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32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Text Placeholder 2"/>
          <p:cNvSpPr>
            <a:spLocks noGrp="1"/>
          </p:cNvSpPr>
          <p:nvPr>
            <p:ph type="body" idx="1"/>
          </p:nvPr>
        </p:nvSpPr>
        <p:spPr/>
        <p:txBody>
          <a:bodyPr/>
          <a:lstStyle/>
          <a:p>
            <a:endParaRPr lang="zh-CN"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95496"/>
            <a:ext cx="9144000" cy="646700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1" y="857250"/>
            <a:ext cx="9001125" cy="5143500"/>
          </a:xfrm>
          <a:prstGeom prst="rect">
            <a:avLst/>
          </a:prstGeom>
        </p:spPr>
      </p:pic>
    </p:spTree>
    <p:extLst>
      <p:ext uri="{BB962C8B-B14F-4D97-AF65-F5344CB8AC3E}">
        <p14:creationId xmlns:p14="http://schemas.microsoft.com/office/powerpoint/2010/main" val="679274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Text Placeholder 2"/>
          <p:cNvSpPr>
            <a:spLocks noGrp="1"/>
          </p:cNvSpPr>
          <p:nvPr>
            <p:ph type="body" idx="1"/>
          </p:nvPr>
        </p:nvSpPr>
        <p:spPr/>
        <p:txBody>
          <a:bodyPr/>
          <a:lstStyle/>
          <a:p>
            <a:endParaRPr lang="zh-CN"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95496"/>
            <a:ext cx="9144000" cy="646700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Text Placeholder 2"/>
          <p:cNvSpPr>
            <a:spLocks noGrp="1"/>
          </p:cNvSpPr>
          <p:nvPr>
            <p:ph type="body" idx="1"/>
          </p:nvPr>
        </p:nvSpPr>
        <p:spPr/>
        <p:txBody>
          <a:bodyPr/>
          <a:lstStyle/>
          <a:p>
            <a:endParaRPr lang="zh-CN"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7000" y="195496"/>
            <a:ext cx="9144000" cy="646700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Text Placeholder 2"/>
          <p:cNvSpPr>
            <a:spLocks noGrp="1"/>
          </p:cNvSpPr>
          <p:nvPr>
            <p:ph type="body" idx="1"/>
          </p:nvPr>
        </p:nvSpPr>
        <p:spPr/>
        <p:txBody>
          <a:bodyPr/>
          <a:lstStyle/>
          <a:p>
            <a:endParaRPr lang="zh-CN"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95496"/>
            <a:ext cx="9144000" cy="646700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Text Placeholder 2"/>
          <p:cNvSpPr>
            <a:spLocks noGrp="1"/>
          </p:cNvSpPr>
          <p:nvPr>
            <p:ph type="body" idx="1"/>
          </p:nvPr>
        </p:nvSpPr>
        <p:spPr/>
        <p:txBody>
          <a:bodyPr/>
          <a:lstStyle/>
          <a:p>
            <a:endParaRPr lang="zh-CN" alt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95496"/>
            <a:ext cx="9144000" cy="646700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Text Placeholder 2"/>
          <p:cNvSpPr>
            <a:spLocks noGrp="1"/>
          </p:cNvSpPr>
          <p:nvPr>
            <p:ph type="body" idx="1"/>
          </p:nvPr>
        </p:nvSpPr>
        <p:spPr/>
        <p:txBody>
          <a:bodyPr/>
          <a:lstStyle/>
          <a:p>
            <a:endParaRPr lang="zh-CN" altLang="en-US"/>
          </a:p>
        </p:txBody>
      </p:sp>
      <p:pic>
        <p:nvPicPr>
          <p:cNvPr id="6" name="图片 5" descr="ppt56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95496"/>
            <a:ext cx="9144000" cy="6467008"/>
          </a:xfrm>
          <a:prstGeom prst="rect">
            <a:avLst/>
          </a:prstGeom>
        </p:spPr>
      </p:pic>
      <p:sp>
        <p:nvSpPr>
          <p:cNvPr id="4" name="文本框 3"/>
          <p:cNvSpPr txBox="1"/>
          <p:nvPr/>
        </p:nvSpPr>
        <p:spPr>
          <a:xfrm>
            <a:off x="1910080" y="5768976"/>
            <a:ext cx="3281668" cy="307777"/>
          </a:xfrm>
          <a:prstGeom prst="rect">
            <a:avLst/>
          </a:prstGeom>
          <a:noFill/>
        </p:spPr>
        <p:txBody>
          <a:bodyPr wrap="none" rtlCol="0" anchor="t">
            <a:spAutoFit/>
          </a:bodyPr>
          <a:lstStyle/>
          <a:p>
            <a:r>
              <a:rPr lang="zh-CN" altLang="en-US" sz="1400"/>
              <a:t>海绵城市 </a:t>
            </a:r>
            <a:r>
              <a:rPr lang="en-US" altLang="zh-CN" sz="1400"/>
              <a:t>- </a:t>
            </a:r>
            <a:r>
              <a:rPr lang="zh-CN" altLang="en-US" sz="1400"/>
              <a:t>弗努阿派 </a:t>
            </a:r>
            <a:r>
              <a:rPr lang="en-US" altLang="zh-CN" sz="1400"/>
              <a:t>- </a:t>
            </a:r>
            <a:r>
              <a:rPr lang="zh-CN" altLang="en-US" sz="1400"/>
              <a:t>场地分析 </a:t>
            </a:r>
            <a:r>
              <a:rPr lang="en-US" altLang="zh-CN" sz="1400"/>
              <a:t>- </a:t>
            </a:r>
            <a:r>
              <a:rPr lang="zh-CN" altLang="en-US" sz="1400"/>
              <a:t>等高线</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Text Placeholder 2"/>
          <p:cNvSpPr>
            <a:spLocks noGrp="1"/>
          </p:cNvSpPr>
          <p:nvPr>
            <p:ph type="body" idx="1"/>
          </p:nvPr>
        </p:nvSpPr>
        <p:spPr/>
        <p:txBody>
          <a:bodyPr/>
          <a:lstStyle/>
          <a:p>
            <a:endParaRPr lang="zh-CN" altLang="en-US"/>
          </a:p>
        </p:txBody>
      </p:sp>
      <p:pic>
        <p:nvPicPr>
          <p:cNvPr id="6" name="图片 5" descr="ppt56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95496"/>
            <a:ext cx="9144000" cy="646700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Text Placeholder 2"/>
          <p:cNvSpPr>
            <a:spLocks noGrp="1"/>
          </p:cNvSpPr>
          <p:nvPr>
            <p:ph type="body" idx="1"/>
          </p:nvPr>
        </p:nvSpPr>
        <p:spPr/>
        <p:txBody>
          <a:bodyPr/>
          <a:lstStyle/>
          <a:p>
            <a:endParaRPr lang="zh-CN"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95496"/>
            <a:ext cx="9144000" cy="646700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Text Placeholder 2"/>
          <p:cNvSpPr>
            <a:spLocks noGrp="1"/>
          </p:cNvSpPr>
          <p:nvPr>
            <p:ph type="body" idx="1"/>
          </p:nvPr>
        </p:nvSpPr>
        <p:spPr/>
        <p:txBody>
          <a:bodyPr/>
          <a:lstStyle/>
          <a:p>
            <a:endParaRPr lang="zh-CN"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95496"/>
            <a:ext cx="9144000" cy="6467008"/>
          </a:xfrm>
          <a:prstGeom prst="rect">
            <a:avLst/>
          </a:prstGeom>
        </p:spPr>
      </p:pic>
      <p:sp>
        <p:nvSpPr>
          <p:cNvPr id="6" name="文本框 3"/>
          <p:cNvSpPr txBox="1"/>
          <p:nvPr/>
        </p:nvSpPr>
        <p:spPr>
          <a:xfrm>
            <a:off x="1910080" y="5768976"/>
            <a:ext cx="2464136" cy="307777"/>
          </a:xfrm>
          <a:prstGeom prst="rect">
            <a:avLst/>
          </a:prstGeom>
          <a:noFill/>
        </p:spPr>
        <p:txBody>
          <a:bodyPr wrap="none" rtlCol="0" anchor="t">
            <a:spAutoFit/>
          </a:bodyPr>
          <a:lstStyle/>
          <a:p>
            <a:r>
              <a:rPr lang="zh-CN" altLang="en-US" sz="1400"/>
              <a:t>海绵城市 </a:t>
            </a:r>
            <a:r>
              <a:rPr lang="en-US" altLang="zh-CN" sz="1400"/>
              <a:t>- </a:t>
            </a:r>
            <a:r>
              <a:rPr lang="zh-CN" altLang="en-US" sz="1400"/>
              <a:t>弗努阿派 </a:t>
            </a:r>
            <a:r>
              <a:rPr lang="en-US" altLang="zh-CN" sz="1400"/>
              <a:t>– </a:t>
            </a:r>
            <a:r>
              <a:rPr lang="zh-CN" altLang="en-US" sz="1400"/>
              <a:t>汇水区</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Text Placeholder 2"/>
          <p:cNvSpPr>
            <a:spLocks noGrp="1"/>
          </p:cNvSpPr>
          <p:nvPr>
            <p:ph type="body" idx="1"/>
          </p:nvPr>
        </p:nvSpPr>
        <p:spPr/>
        <p:txBody>
          <a:bodyPr/>
          <a:lstStyle/>
          <a:p>
            <a:endParaRPr lang="zh-CN"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95496"/>
            <a:ext cx="9144000" cy="646700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Text Placeholder 2"/>
          <p:cNvSpPr>
            <a:spLocks noGrp="1"/>
          </p:cNvSpPr>
          <p:nvPr>
            <p:ph type="body" idx="1"/>
          </p:nvPr>
        </p:nvSpPr>
        <p:spPr/>
        <p:txBody>
          <a:bodyPr/>
          <a:lstStyle/>
          <a:p>
            <a:endParaRPr lang="zh-CN"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95496"/>
            <a:ext cx="9144000" cy="646700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erial view of a city&#10;&#10;Description automatically generated with low confidence">
            <a:extLst>
              <a:ext uri="{FF2B5EF4-FFF2-40B4-BE49-F238E27FC236}">
                <a16:creationId xmlns:a16="http://schemas.microsoft.com/office/drawing/2014/main" id="{279D181F-8668-B84F-9DC4-469C3877043A}"/>
              </a:ext>
            </a:extLst>
          </p:cNvPr>
          <p:cNvPicPr>
            <a:picLocks noChangeAspect="1"/>
          </p:cNvPicPr>
          <p:nvPr/>
        </p:nvPicPr>
        <p:blipFill rotWithShape="1">
          <a:blip r:embed="rId2">
            <a:extLst>
              <a:ext uri="{28A0092B-C50C-407E-A947-70E740481C1C}">
                <a14:useLocalDpi xmlns:a14="http://schemas.microsoft.com/office/drawing/2010/main" val="0"/>
              </a:ext>
            </a:extLst>
          </a:blip>
          <a:srcRect l="27270" r="31092" b="-1"/>
          <a:stretch/>
        </p:blipFill>
        <p:spPr>
          <a:xfrm>
            <a:off x="1765299" y="557189"/>
            <a:ext cx="4251513" cy="5743618"/>
          </a:xfrm>
          <a:prstGeom prst="rect">
            <a:avLst/>
          </a:prstGeom>
        </p:spPr>
      </p:pic>
      <p:pic>
        <p:nvPicPr>
          <p:cNvPr id="3" name="Picture 2" descr="A picture containing outdoor&#10;&#10;Description automatically generated">
            <a:extLst>
              <a:ext uri="{FF2B5EF4-FFF2-40B4-BE49-F238E27FC236}">
                <a16:creationId xmlns:a16="http://schemas.microsoft.com/office/drawing/2014/main" id="{80C7E465-4D6E-954C-A4F0-7F3A4CF237CB}"/>
              </a:ext>
            </a:extLst>
          </p:cNvPr>
          <p:cNvPicPr>
            <a:picLocks noChangeAspect="1"/>
          </p:cNvPicPr>
          <p:nvPr/>
        </p:nvPicPr>
        <p:blipFill rotWithShape="1">
          <a:blip r:embed="rId3">
            <a:extLst>
              <a:ext uri="{28A0092B-C50C-407E-A947-70E740481C1C}">
                <a14:useLocalDpi xmlns:a14="http://schemas.microsoft.com/office/drawing/2010/main" val="0"/>
              </a:ext>
            </a:extLst>
          </a:blip>
          <a:srcRect l="14832" r="44597" b="2"/>
          <a:stretch/>
        </p:blipFill>
        <p:spPr>
          <a:xfrm>
            <a:off x="6170531" y="557189"/>
            <a:ext cx="4256170" cy="5743618"/>
          </a:xfrm>
          <a:prstGeom prst="rect">
            <a:avLst/>
          </a:prstGeom>
        </p:spPr>
      </p:pic>
    </p:spTree>
    <p:extLst>
      <p:ext uri="{BB962C8B-B14F-4D97-AF65-F5344CB8AC3E}">
        <p14:creationId xmlns:p14="http://schemas.microsoft.com/office/powerpoint/2010/main" val="1021044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Text Placeholder 2"/>
          <p:cNvSpPr>
            <a:spLocks noGrp="1"/>
          </p:cNvSpPr>
          <p:nvPr>
            <p:ph type="body" idx="1"/>
          </p:nvPr>
        </p:nvSpPr>
        <p:spPr/>
        <p:txBody>
          <a:bodyPr/>
          <a:lstStyle/>
          <a:p>
            <a:endParaRPr lang="zh-CN"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95496"/>
            <a:ext cx="9144000" cy="6467008"/>
          </a:xfrm>
          <a:prstGeom prst="rect">
            <a:avLst/>
          </a:prstGeom>
        </p:spPr>
      </p:pic>
      <p:sp>
        <p:nvSpPr>
          <p:cNvPr id="7" name="文本框 3"/>
          <p:cNvSpPr txBox="1"/>
          <p:nvPr/>
        </p:nvSpPr>
        <p:spPr>
          <a:xfrm>
            <a:off x="1910080" y="5768976"/>
            <a:ext cx="3666388" cy="307777"/>
          </a:xfrm>
          <a:prstGeom prst="rect">
            <a:avLst/>
          </a:prstGeom>
          <a:noFill/>
        </p:spPr>
        <p:txBody>
          <a:bodyPr wrap="none" rtlCol="0" anchor="t">
            <a:spAutoFit/>
          </a:bodyPr>
          <a:lstStyle/>
          <a:p>
            <a:r>
              <a:rPr lang="zh-CN" altLang="en-US" sz="1400" dirty="0"/>
              <a:t>海绵城市 </a:t>
            </a:r>
            <a:r>
              <a:rPr lang="en-US" altLang="zh-CN" sz="1400" dirty="0"/>
              <a:t>- </a:t>
            </a:r>
            <a:r>
              <a:rPr lang="zh-CN" altLang="en-US" sz="1400" dirty="0"/>
              <a:t>弗努阿派 </a:t>
            </a:r>
            <a:r>
              <a:rPr lang="en-US" altLang="zh-CN" sz="1400" dirty="0"/>
              <a:t>– </a:t>
            </a:r>
            <a:r>
              <a:rPr lang="zh-CN" altLang="en-US" sz="1400" dirty="0"/>
              <a:t>汇水区 </a:t>
            </a:r>
            <a:r>
              <a:rPr lang="en-US" altLang="zh-CN" sz="1400" dirty="0"/>
              <a:t>– 100</a:t>
            </a:r>
            <a:r>
              <a:rPr lang="zh-CN" altLang="en-US" sz="1400" dirty="0"/>
              <a:t>米缓冲区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Text Placeholder 2"/>
          <p:cNvSpPr>
            <a:spLocks noGrp="1"/>
          </p:cNvSpPr>
          <p:nvPr>
            <p:ph type="body" idx="1"/>
          </p:nvPr>
        </p:nvSpPr>
        <p:spPr/>
        <p:txBody>
          <a:bodyPr/>
          <a:lstStyle/>
          <a:p>
            <a:endParaRPr lang="zh-CN" alt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95496"/>
            <a:ext cx="9144000" cy="646700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Text Placeholder 2"/>
          <p:cNvSpPr>
            <a:spLocks noGrp="1"/>
          </p:cNvSpPr>
          <p:nvPr>
            <p:ph type="body" idx="1"/>
          </p:nvPr>
        </p:nvSpPr>
        <p:spPr/>
        <p:txBody>
          <a:bodyPr/>
          <a:lstStyle/>
          <a:p>
            <a:endParaRPr lang="zh-CN" altLang="en-US"/>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95496"/>
            <a:ext cx="9144000" cy="6467008"/>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Text Placeholder 2"/>
          <p:cNvSpPr>
            <a:spLocks noGrp="1"/>
          </p:cNvSpPr>
          <p:nvPr>
            <p:ph type="body" idx="1"/>
          </p:nvPr>
        </p:nvSpPr>
        <p:spPr/>
        <p:txBody>
          <a:bodyPr/>
          <a:lstStyle/>
          <a:p>
            <a:endParaRPr lang="zh-CN"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95496"/>
            <a:ext cx="9144000" cy="646700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2D843-761E-6449-A39A-B61DE03AC86F}"/>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682C323B-F824-AE40-92F4-77A42539AC1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572994" y="190988"/>
            <a:ext cx="9046012" cy="6392374"/>
          </a:xfrm>
        </p:spPr>
      </p:pic>
    </p:spTree>
    <p:extLst>
      <p:ext uri="{BB962C8B-B14F-4D97-AF65-F5344CB8AC3E}">
        <p14:creationId xmlns:p14="http://schemas.microsoft.com/office/powerpoint/2010/main" val="3837869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8487A-4BED-B944-8B49-E7948520C63B}"/>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35A3058F-757C-EB47-B967-EBBE39121D5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59696" y="-13996"/>
            <a:ext cx="4896544" cy="6929229"/>
          </a:xfrm>
        </p:spPr>
      </p:pic>
    </p:spTree>
    <p:extLst>
      <p:ext uri="{BB962C8B-B14F-4D97-AF65-F5344CB8AC3E}">
        <p14:creationId xmlns:p14="http://schemas.microsoft.com/office/powerpoint/2010/main" val="1409472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02A5C597-D2D9-8042-9A9D-7A28B9188A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
          <a:stretch/>
        </p:blipFill>
        <p:spPr>
          <a:xfrm>
            <a:off x="6339776" y="1339850"/>
            <a:ext cx="3847338" cy="4178300"/>
          </a:xfrm>
          <a:prstGeom prst="rect">
            <a:avLst/>
          </a:prstGeom>
        </p:spPr>
      </p:pic>
      <p:pic>
        <p:nvPicPr>
          <p:cNvPr id="5" name="Picture 4" descr="Map&#10;&#10;Description automatically generated">
            <a:extLst>
              <a:ext uri="{FF2B5EF4-FFF2-40B4-BE49-F238E27FC236}">
                <a16:creationId xmlns:a16="http://schemas.microsoft.com/office/drawing/2014/main" id="{645D8D83-04BA-0947-8C85-4965DB3A4E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2004885" y="1339850"/>
            <a:ext cx="3847338" cy="4178300"/>
          </a:xfrm>
          <a:prstGeom prst="rect">
            <a:avLst/>
          </a:prstGeom>
        </p:spPr>
      </p:pic>
    </p:spTree>
    <p:extLst>
      <p:ext uri="{BB962C8B-B14F-4D97-AF65-F5344CB8AC3E}">
        <p14:creationId xmlns:p14="http://schemas.microsoft.com/office/powerpoint/2010/main" val="3677772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178B6E86-E1B1-8342-BC71-657B8761A30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29623" y="791007"/>
            <a:ext cx="3729625" cy="5271560"/>
          </a:xfrm>
          <a:prstGeom prst="rect">
            <a:avLst/>
          </a:prstGeom>
        </p:spPr>
      </p:pic>
    </p:spTree>
    <p:extLst>
      <p:ext uri="{BB962C8B-B14F-4D97-AF65-F5344CB8AC3E}">
        <p14:creationId xmlns:p14="http://schemas.microsoft.com/office/powerpoint/2010/main" val="34953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48C06-4FB8-FF4E-98A4-FF9CF8485F00}"/>
              </a:ext>
            </a:extLst>
          </p:cNvPr>
          <p:cNvSpPr>
            <a:spLocks noGrp="1"/>
          </p:cNvSpPr>
          <p:nvPr>
            <p:ph type="title"/>
          </p:nvPr>
        </p:nvSpPr>
        <p:spPr/>
        <p:txBody>
          <a:bodyPr/>
          <a:lstStyle/>
          <a:p>
            <a:endParaRPr lang="en-US"/>
          </a:p>
        </p:txBody>
      </p:sp>
      <p:pic>
        <p:nvPicPr>
          <p:cNvPr id="5" name="Content Placeholder 4" descr="Diagram, map&#10;&#10;Description automatically generated">
            <a:extLst>
              <a:ext uri="{FF2B5EF4-FFF2-40B4-BE49-F238E27FC236}">
                <a16:creationId xmlns:a16="http://schemas.microsoft.com/office/drawing/2014/main" id="{61AB9B33-B6F7-CE46-BED2-472EA1899BB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03712" y="-35615"/>
            <a:ext cx="4896544" cy="6929229"/>
          </a:xfrm>
        </p:spPr>
      </p:pic>
    </p:spTree>
    <p:extLst>
      <p:ext uri="{BB962C8B-B14F-4D97-AF65-F5344CB8AC3E}">
        <p14:creationId xmlns:p14="http://schemas.microsoft.com/office/powerpoint/2010/main" val="6829945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B6A27-7FEF-FF46-9053-B838B626D19B}"/>
              </a:ext>
            </a:extLst>
          </p:cNvPr>
          <p:cNvSpPr>
            <a:spLocks noGrp="1"/>
          </p:cNvSpPr>
          <p:nvPr>
            <p:ph type="title"/>
          </p:nvPr>
        </p:nvSpPr>
        <p:spPr/>
        <p:txBody>
          <a:bodyPr/>
          <a:lstStyle/>
          <a:p>
            <a:endParaRPr lang="en-US"/>
          </a:p>
        </p:txBody>
      </p:sp>
      <p:pic>
        <p:nvPicPr>
          <p:cNvPr id="5" name="Content Placeholder 4" descr="Diagram, map&#10;&#10;Description automatically generated">
            <a:extLst>
              <a:ext uri="{FF2B5EF4-FFF2-40B4-BE49-F238E27FC236}">
                <a16:creationId xmlns:a16="http://schemas.microsoft.com/office/drawing/2014/main" id="{680C2AA3-40E9-3F45-823B-B1DAC5CC265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683732" y="1"/>
            <a:ext cx="4824536" cy="6827327"/>
          </a:xfrm>
        </p:spPr>
      </p:pic>
    </p:spTree>
    <p:extLst>
      <p:ext uri="{BB962C8B-B14F-4D97-AF65-F5344CB8AC3E}">
        <p14:creationId xmlns:p14="http://schemas.microsoft.com/office/powerpoint/2010/main" val="4075832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0B157E-3872-3243-9A3A-248DB591EDF6}"/>
              </a:ext>
            </a:extLst>
          </p:cNvPr>
          <p:cNvPicPr>
            <a:picLocks noChangeAspect="1"/>
          </p:cNvPicPr>
          <p:nvPr/>
        </p:nvPicPr>
        <p:blipFill>
          <a:blip r:embed="rId2"/>
          <a:stretch>
            <a:fillRect/>
          </a:stretch>
        </p:blipFill>
        <p:spPr>
          <a:xfrm>
            <a:off x="4278671" y="857250"/>
            <a:ext cx="3634658" cy="5143500"/>
          </a:xfrm>
          <a:prstGeom prst="rect">
            <a:avLst/>
          </a:prstGeom>
        </p:spPr>
      </p:pic>
    </p:spTree>
    <p:extLst>
      <p:ext uri="{BB962C8B-B14F-4D97-AF65-F5344CB8AC3E}">
        <p14:creationId xmlns:p14="http://schemas.microsoft.com/office/powerpoint/2010/main" val="1258443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Text Placeholder 2"/>
          <p:cNvSpPr>
            <a:spLocks noGrp="1"/>
          </p:cNvSpPr>
          <p:nvPr>
            <p:ph type="body" idx="1"/>
          </p:nvPr>
        </p:nvSpPr>
        <p:spPr/>
        <p:txBody>
          <a:bodyPr/>
          <a:lstStyle/>
          <a:p>
            <a:endParaRPr lang="zh-CN" altLang="en-US"/>
          </a:p>
        </p:txBody>
      </p:sp>
      <p:pic>
        <p:nvPicPr>
          <p:cNvPr id="7" name="图片 6" descr="ppt561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95496"/>
            <a:ext cx="9144000" cy="6467008"/>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Text Placeholder 2"/>
          <p:cNvSpPr>
            <a:spLocks noGrp="1"/>
          </p:cNvSpPr>
          <p:nvPr>
            <p:ph type="body" idx="1"/>
          </p:nvPr>
        </p:nvSpPr>
        <p:spPr/>
        <p:txBody>
          <a:bodyPr/>
          <a:lstStyle/>
          <a:p>
            <a:endParaRPr lang="zh-CN" alt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95496"/>
            <a:ext cx="9144000" cy="6467008"/>
          </a:xfrm>
          <a:prstGeom prst="rect">
            <a:avLst/>
          </a:prstGeom>
        </p:spPr>
      </p:pic>
    </p:spTree>
    <p:extLst>
      <p:ext uri="{BB962C8B-B14F-4D97-AF65-F5344CB8AC3E}">
        <p14:creationId xmlns:p14="http://schemas.microsoft.com/office/powerpoint/2010/main" val="2095100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Text Placeholder 2"/>
          <p:cNvSpPr>
            <a:spLocks noGrp="1"/>
          </p:cNvSpPr>
          <p:nvPr>
            <p:ph type="body" idx="1"/>
          </p:nvPr>
        </p:nvSpPr>
        <p:spPr/>
        <p:txBody>
          <a:bodyPr/>
          <a:lstStyle/>
          <a:p>
            <a:endParaRPr lang="zh-CN" altLang="en-US"/>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95496"/>
            <a:ext cx="9144000" cy="6467008"/>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CN" altLang="en-US"/>
          </a:p>
        </p:txBody>
      </p:sp>
      <p:sp>
        <p:nvSpPr>
          <p:cNvPr id="3" name="Text Placeholder 2"/>
          <p:cNvSpPr>
            <a:spLocks noGrp="1"/>
          </p:cNvSpPr>
          <p:nvPr>
            <p:ph type="body" idx="1"/>
          </p:nvPr>
        </p:nvSpPr>
        <p:spPr/>
        <p:txBody>
          <a:bodyPr/>
          <a:lstStyle/>
          <a:p>
            <a:endParaRPr lang="zh-CN" alt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95496"/>
            <a:ext cx="9144000" cy="6467008"/>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Whenuapai3d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9456" y="722329"/>
            <a:ext cx="9468544" cy="5188778"/>
          </a:xfrm>
          <a:prstGeom prst="rect">
            <a:avLst/>
          </a:prstGeom>
        </p:spPr>
      </p:pic>
    </p:spTree>
    <p:extLst>
      <p:ext uri="{BB962C8B-B14F-4D97-AF65-F5344CB8AC3E}">
        <p14:creationId xmlns:p14="http://schemas.microsoft.com/office/powerpoint/2010/main" val="19933548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Whenuapai3d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7541" y="-141767"/>
            <a:ext cx="9671027" cy="5299739"/>
          </a:xfrm>
          <a:prstGeom prst="rect">
            <a:avLst/>
          </a:prstGeom>
        </p:spPr>
      </p:pic>
    </p:spTree>
    <p:extLst>
      <p:ext uri="{BB962C8B-B14F-4D97-AF65-F5344CB8AC3E}">
        <p14:creationId xmlns:p14="http://schemas.microsoft.com/office/powerpoint/2010/main" val="4660089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Whenuapai3d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578314"/>
            <a:ext cx="9144000" cy="5010927"/>
          </a:xfrm>
          <a:prstGeom prst="rect">
            <a:avLst/>
          </a:prstGeom>
        </p:spPr>
      </p:pic>
    </p:spTree>
    <p:extLst>
      <p:ext uri="{BB962C8B-B14F-4D97-AF65-F5344CB8AC3E}">
        <p14:creationId xmlns:p14="http://schemas.microsoft.com/office/powerpoint/2010/main" val="3468475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32316485-2178-B54D-B828-E0643535AE10}"/>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475820" y="857250"/>
            <a:ext cx="3402378" cy="5129972"/>
          </a:xfrm>
        </p:spPr>
      </p:pic>
    </p:spTree>
    <p:extLst>
      <p:ext uri="{BB962C8B-B14F-4D97-AF65-F5344CB8AC3E}">
        <p14:creationId xmlns:p14="http://schemas.microsoft.com/office/powerpoint/2010/main" val="664443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s submerged in water&#10;&#10;Description automatically generated with low confidence">
            <a:extLst>
              <a:ext uri="{FF2B5EF4-FFF2-40B4-BE49-F238E27FC236}">
                <a16:creationId xmlns:a16="http://schemas.microsoft.com/office/drawing/2014/main" id="{2EEB52AD-CD86-5A4A-9494-194D18DA1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971" y="0"/>
            <a:ext cx="9140059" cy="6858000"/>
          </a:xfrm>
          <a:prstGeom prst="rect">
            <a:avLst/>
          </a:prstGeom>
        </p:spPr>
      </p:pic>
    </p:spTree>
    <p:extLst>
      <p:ext uri="{BB962C8B-B14F-4D97-AF65-F5344CB8AC3E}">
        <p14:creationId xmlns:p14="http://schemas.microsoft.com/office/powerpoint/2010/main" val="3907211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 in a flooded street&#10;&#10;Description automatically generated with low confidence">
            <a:extLst>
              <a:ext uri="{FF2B5EF4-FFF2-40B4-BE49-F238E27FC236}">
                <a16:creationId xmlns:a16="http://schemas.microsoft.com/office/drawing/2014/main" id="{CF0FA390-D8D5-7348-AFD3-F66ADBE22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0"/>
            <a:ext cx="9144000" cy="4572000"/>
          </a:xfrm>
          <a:prstGeom prst="rect">
            <a:avLst/>
          </a:prstGeom>
        </p:spPr>
      </p:pic>
    </p:spTree>
    <p:extLst>
      <p:ext uri="{BB962C8B-B14F-4D97-AF65-F5344CB8AC3E}">
        <p14:creationId xmlns:p14="http://schemas.microsoft.com/office/powerpoint/2010/main" val="2016097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857250"/>
            <a:ext cx="5630418" cy="4306824"/>
          </a:xfrm>
          <a:prstGeom prst="rect">
            <a:avLst/>
          </a:prstGeom>
        </p:spPr>
      </p:pic>
    </p:spTree>
    <p:extLst>
      <p:ext uri="{BB962C8B-B14F-4D97-AF65-F5344CB8AC3E}">
        <p14:creationId xmlns:p14="http://schemas.microsoft.com/office/powerpoint/2010/main" val="353508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3C101BC-35E3-DB46-AEF7-F9386458A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01138"/>
            <a:ext cx="9144000" cy="5855724"/>
          </a:xfrm>
          <a:prstGeom prst="rect">
            <a:avLst/>
          </a:prstGeom>
        </p:spPr>
      </p:pic>
    </p:spTree>
    <p:extLst>
      <p:ext uri="{BB962C8B-B14F-4D97-AF65-F5344CB8AC3E}">
        <p14:creationId xmlns:p14="http://schemas.microsoft.com/office/powerpoint/2010/main" val="839302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2105</TotalTime>
  <Words>1920</Words>
  <Application>Microsoft Macintosh PowerPoint</Application>
  <PresentationFormat>Widescreen</PresentationFormat>
  <Paragraphs>65</Paragraphs>
  <Slides>57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Urban Form</vt:lpstr>
      <vt:lpstr>PowerPoint Presentation</vt:lpstr>
      <vt:lpstr>PowerPoint Presentation</vt:lpstr>
      <vt:lpstr>PowerPoint Presentation</vt:lpstr>
      <vt:lpstr>PowerPoint Presentation</vt:lpstr>
      <vt:lpstr>1 Protect and Enhance Natural Spaces </vt:lpstr>
      <vt:lpstr>2 Restore/Enable/Protect Biodiversity  </vt:lpstr>
      <vt:lpstr>3 Protect Riparian Margins </vt:lpstr>
      <vt:lpstr>4 Reduce Impervious Surfaces </vt:lpstr>
      <vt:lpstr>5 New Urban Form Through Clustering  </vt:lpstr>
      <vt:lpstr>PowerPoint Presentation</vt:lpstr>
      <vt:lpstr>GIS Mapping </vt:lpstr>
      <vt:lpstr>PowerPoint Presentation</vt:lpstr>
      <vt:lpstr>PowerPoint Presentation</vt:lpstr>
      <vt:lpstr>Impervious pervious surface ratio</vt:lpstr>
      <vt:lpstr>PowerPoint Presentation</vt:lpstr>
      <vt:lpstr>Density : FAR </vt:lpstr>
      <vt:lpstr>WHENUAPAI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Matthew Bradbury</dc:creator>
  <cp:keywords/>
  <dc:description/>
  <cp:lastModifiedBy>Matthew Bradbury</cp:lastModifiedBy>
  <cp:revision>55</cp:revision>
  <dcterms:created xsi:type="dcterms:W3CDTF">2021-10-06T20:11:24Z</dcterms:created>
  <dcterms:modified xsi:type="dcterms:W3CDTF">2022-03-21T03:03:19Z</dcterms:modified>
  <cp:category/>
</cp:coreProperties>
</file>