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89" r:id="rId5"/>
    <p:sldId id="261" r:id="rId6"/>
    <p:sldId id="262" r:id="rId7"/>
    <p:sldId id="263" r:id="rId8"/>
    <p:sldId id="264" r:id="rId9"/>
    <p:sldId id="265" r:id="rId10"/>
    <p:sldId id="266" r:id="rId11"/>
    <p:sldId id="268" r:id="rId12"/>
    <p:sldId id="269" r:id="rId13"/>
    <p:sldId id="270" r:id="rId14"/>
    <p:sldId id="271" r:id="rId15"/>
    <p:sldId id="273" r:id="rId16"/>
    <p:sldId id="272" r:id="rId17"/>
    <p:sldId id="274" r:id="rId18"/>
    <p:sldId id="275" r:id="rId19"/>
    <p:sldId id="267" r:id="rId20"/>
    <p:sldId id="300" r:id="rId21"/>
    <p:sldId id="301" r:id="rId22"/>
    <p:sldId id="276" r:id="rId23"/>
    <p:sldId id="303" r:id="rId24"/>
    <p:sldId id="299" r:id="rId25"/>
    <p:sldId id="30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3985" autoAdjust="0"/>
  </p:normalViewPr>
  <p:slideViewPr>
    <p:cSldViewPr snapToGrid="0" showGuides="1">
      <p:cViewPr varScale="1">
        <p:scale>
          <a:sx n="86" d="100"/>
          <a:sy n="86" d="100"/>
        </p:scale>
        <p:origin x="624" y="60"/>
      </p:cViewPr>
      <p:guideLst>
        <p:guide orient="horz" pos="2115"/>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2" d="100"/>
          <a:sy n="52" d="100"/>
        </p:scale>
        <p:origin x="226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3C099-A41D-41B7-A172-22AD8019A12F}" type="datetimeFigureOut">
              <a:rPr lang="en-NZ" smtClean="0"/>
              <a:t>11/04/2022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CCF4B-8911-46C1-B9A8-A669EDC4AB8D}" type="slidenum">
              <a:rPr lang="en-NZ" smtClean="0"/>
              <a:t>‹#›</a:t>
            </a:fld>
            <a:endParaRPr lang="en-NZ"/>
          </a:p>
        </p:txBody>
      </p:sp>
    </p:spTree>
    <p:extLst>
      <p:ext uri="{BB962C8B-B14F-4D97-AF65-F5344CB8AC3E}">
        <p14:creationId xmlns:p14="http://schemas.microsoft.com/office/powerpoint/2010/main" val="231199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A5CCF4B-8911-46C1-B9A8-A669EDC4AB8D}" type="slidenum">
              <a:rPr lang="en-NZ" smtClean="0"/>
              <a:t>1</a:t>
            </a:fld>
            <a:endParaRPr lang="en-NZ"/>
          </a:p>
        </p:txBody>
      </p:sp>
    </p:spTree>
    <p:extLst>
      <p:ext uri="{BB962C8B-B14F-4D97-AF65-F5344CB8AC3E}">
        <p14:creationId xmlns:p14="http://schemas.microsoft.com/office/powerpoint/2010/main" val="178152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level that used a rotating laser beam to establish a level plane. Leveling can be done with a single person.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prstShdw prst="shdw14" dist="35921" dir="2700000">
                  <a:scrgbClr r="0" g="0" b="0">
                    <a:alpha val="43000"/>
                  </a:scrgbClr>
                </a:prstShdw>
              </a:effectLst>
            </a:endParaRPr>
          </a:p>
        </p:txBody>
      </p:sp>
      <p:sp>
        <p:nvSpPr>
          <p:cNvPr id="4" name="Slide Number Placeholder 3"/>
          <p:cNvSpPr>
            <a:spLocks noGrp="1"/>
          </p:cNvSpPr>
          <p:nvPr>
            <p:ph type="sldNum" sz="quarter" idx="10"/>
          </p:nvPr>
        </p:nvSpPr>
        <p:spPr/>
        <p:txBody>
          <a:bodyPr/>
          <a:lstStyle/>
          <a:p>
            <a:fld id="{DA5CCF4B-8911-46C1-B9A8-A669EDC4AB8D}" type="slidenum">
              <a:rPr lang="en-NZ" smtClean="0"/>
              <a:t>10</a:t>
            </a:fld>
            <a:endParaRPr lang="en-NZ"/>
          </a:p>
        </p:txBody>
      </p:sp>
    </p:spTree>
    <p:extLst>
      <p:ext uri="{BB962C8B-B14F-4D97-AF65-F5344CB8AC3E}">
        <p14:creationId xmlns:p14="http://schemas.microsoft.com/office/powerpoint/2010/main" val="120048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simple pole used in lieu of a rod where elevation measurement is not needed.</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11</a:t>
            </a:fld>
            <a:endParaRPr lang="en-NZ"/>
          </a:p>
        </p:txBody>
      </p:sp>
    </p:spTree>
    <p:extLst>
      <p:ext uri="{BB962C8B-B14F-4D97-AF65-F5344CB8AC3E}">
        <p14:creationId xmlns:p14="http://schemas.microsoft.com/office/powerpoint/2010/main" val="174779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Reads like a tape measure.  An adjustable target is available to allow readings up to 700 feet in distance.</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12</a:t>
            </a:fld>
            <a:endParaRPr lang="en-NZ"/>
          </a:p>
        </p:txBody>
      </p:sp>
    </p:spTree>
    <p:extLst>
      <p:ext uri="{BB962C8B-B14F-4D97-AF65-F5344CB8AC3E}">
        <p14:creationId xmlns:p14="http://schemas.microsoft.com/office/powerpoint/2010/main" val="4218807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receiver that detects the laser beam of the laser level.  Can be fitted to a Philadelphia or Direct Elevation rod.  </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13</a:t>
            </a:fld>
            <a:endParaRPr lang="en-NZ"/>
          </a:p>
        </p:txBody>
      </p:sp>
    </p:spTree>
    <p:extLst>
      <p:ext uri="{BB962C8B-B14F-4D97-AF65-F5344CB8AC3E}">
        <p14:creationId xmlns:p14="http://schemas.microsoft.com/office/powerpoint/2010/main" val="166150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Similar to a level, but a transit telescope can be tilted vertically to measure vertical angles.  Surveyor’s have generally replaced these with "Total Stations", but transits are still used to measure vertical angles in construction.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NZ" sz="1200" b="0" i="0" u="none" strike="noStrike" kern="1200" baseline="0" dirty="0">
                <a:solidFill>
                  <a:schemeClr val="tx1"/>
                </a:solidFill>
                <a:latin typeface="+mn-lt"/>
                <a:ea typeface="+mn-ea"/>
                <a:cs typeface="+mn-cs"/>
              </a:rPr>
              <a:t>Transit is the most universal of surveying</a:t>
            </a:r>
          </a:p>
          <a:p>
            <a:r>
              <a:rPr lang="en-NZ" sz="1200" b="0" i="0" u="none" strike="noStrike" kern="1200" baseline="0" dirty="0">
                <a:solidFill>
                  <a:schemeClr val="tx1"/>
                </a:solidFill>
                <a:latin typeface="+mn-lt"/>
                <a:ea typeface="+mn-ea"/>
                <a:cs typeface="+mn-cs"/>
              </a:rPr>
              <a:t>instruments – primary use is for measurement</a:t>
            </a:r>
          </a:p>
          <a:p>
            <a:r>
              <a:rPr lang="en-NZ" sz="1200" b="0" i="0" u="none" strike="noStrike" kern="1200" baseline="0" dirty="0">
                <a:solidFill>
                  <a:schemeClr val="tx1"/>
                </a:solidFill>
                <a:latin typeface="+mn-lt"/>
                <a:ea typeface="+mn-ea"/>
                <a:cs typeface="+mn-cs"/>
              </a:rPr>
              <a:t>or layout of horizontal and vertical angles – also</a:t>
            </a:r>
          </a:p>
          <a:p>
            <a:r>
              <a:rPr lang="en-NZ" sz="1200" b="0" i="0" u="none" strike="noStrike" kern="1200" baseline="0" dirty="0">
                <a:solidFill>
                  <a:schemeClr val="tx1"/>
                </a:solidFill>
                <a:latin typeface="+mn-lt"/>
                <a:ea typeface="+mn-ea"/>
                <a:cs typeface="+mn-cs"/>
              </a:rPr>
              <a:t>used to determine vertical and horizontal</a:t>
            </a:r>
          </a:p>
          <a:p>
            <a:r>
              <a:rPr lang="en-NZ" sz="1200" b="0" i="0" u="none" strike="noStrike" kern="1200" baseline="0" dirty="0">
                <a:solidFill>
                  <a:schemeClr val="tx1"/>
                </a:solidFill>
                <a:latin typeface="+mn-lt"/>
                <a:ea typeface="+mn-ea"/>
                <a:cs typeface="+mn-cs"/>
              </a:rPr>
              <a:t>distance by stadia, prolonging straight lines,</a:t>
            </a:r>
          </a:p>
          <a:p>
            <a:r>
              <a:rPr lang="en-NZ" sz="1200" b="0" i="0" u="none" strike="noStrike" kern="1200" baseline="0" dirty="0">
                <a:solidFill>
                  <a:schemeClr val="tx1"/>
                </a:solidFill>
                <a:latin typeface="+mn-lt"/>
                <a:ea typeface="+mn-ea"/>
                <a:cs typeface="+mn-cs"/>
              </a:rPr>
              <a:t>and low-order </a:t>
            </a:r>
            <a:r>
              <a:rPr lang="en-NZ" sz="1200" b="0" i="0" u="none" strike="noStrike" kern="1200" baseline="0" dirty="0" err="1">
                <a:solidFill>
                  <a:schemeClr val="tx1"/>
                </a:solidFill>
                <a:latin typeface="+mn-lt"/>
                <a:ea typeface="+mn-ea"/>
                <a:cs typeface="+mn-cs"/>
              </a:rPr>
              <a:t>leveling</a:t>
            </a:r>
            <a:endParaRPr lang="en-US" sz="1200" dirty="0"/>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14</a:t>
            </a:fld>
            <a:endParaRPr lang="en-NZ"/>
          </a:p>
        </p:txBody>
      </p:sp>
    </p:spTree>
    <p:extLst>
      <p:ext uri="{BB962C8B-B14F-4D97-AF65-F5344CB8AC3E}">
        <p14:creationId xmlns:p14="http://schemas.microsoft.com/office/powerpoint/2010/main" val="277215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Used to hold a level or other survey instrument.  To protect threads, keep cap on when not in use.</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15</a:t>
            </a:fld>
            <a:endParaRPr lang="en-NZ"/>
          </a:p>
        </p:txBody>
      </p:sp>
    </p:spTree>
    <p:extLst>
      <p:ext uri="{BB962C8B-B14F-4D97-AF65-F5344CB8AC3E}">
        <p14:creationId xmlns:p14="http://schemas.microsoft.com/office/powerpoint/2010/main" val="315065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telescope instrument used to check level of forms or field grades.  Builders' levels are designed to be used for short distances.  Farm or dumpy levels are similar to builder's levels, but have more powerful telescopes.  Farm levels are used for longer distances.  Both instruments are leveled manually using adjusting screws.  An "auto" level requires less manual leveling and has only three leveling screws.</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16</a:t>
            </a:fld>
            <a:endParaRPr lang="en-NZ"/>
          </a:p>
        </p:txBody>
      </p:sp>
    </p:spTree>
    <p:extLst>
      <p:ext uri="{BB962C8B-B14F-4D97-AF65-F5344CB8AC3E}">
        <p14:creationId xmlns:p14="http://schemas.microsoft.com/office/powerpoint/2010/main" val="861608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telescope instrument used to check level of forms or field grades.  Builders' levels are designed to be used for short distances.  Farm or dumpy levels are similar to builder's levels, but have more powerful telescopes.  Farm levels are used for longer distances.  Both instruments are leveled manually using adjusting screws.  An "auto" level requires less manual leveling and has only three leveling screws.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NZ" sz="1200" b="1" i="0" u="none" strike="noStrike" kern="1200" baseline="0" dirty="0">
                <a:solidFill>
                  <a:schemeClr val="tx1"/>
                </a:solidFill>
                <a:latin typeface="+mn-lt"/>
                <a:ea typeface="+mn-ea"/>
                <a:cs typeface="+mn-cs"/>
              </a:rPr>
              <a:t>Automatic level.</a:t>
            </a:r>
          </a:p>
          <a:p>
            <a:r>
              <a:rPr lang="en-NZ" sz="1200" b="0" i="0" u="none" strike="noStrike" kern="1200" baseline="0" dirty="0">
                <a:solidFill>
                  <a:schemeClr val="tx1"/>
                </a:solidFill>
                <a:latin typeface="+mn-lt"/>
                <a:ea typeface="+mn-ea"/>
                <a:cs typeface="+mn-cs"/>
              </a:rPr>
              <a:t>The automatic level uses a prism that is hung in a variety of ways but can always assume a</a:t>
            </a:r>
          </a:p>
          <a:p>
            <a:r>
              <a:rPr lang="en-NZ" sz="1200" b="0" i="0" u="none" strike="noStrike" kern="1200" baseline="0" dirty="0">
                <a:solidFill>
                  <a:schemeClr val="tx1"/>
                </a:solidFill>
                <a:latin typeface="+mn-lt"/>
                <a:ea typeface="+mn-ea"/>
                <a:cs typeface="+mn-cs"/>
              </a:rPr>
              <a:t>vertical axis from its point of suspension. The prism and sighting mechanism are arranged</a:t>
            </a:r>
          </a:p>
          <a:p>
            <a:r>
              <a:rPr lang="en-NZ" sz="1200" b="0" i="0" u="none" strike="noStrike" kern="1200" baseline="0" dirty="0">
                <a:solidFill>
                  <a:schemeClr val="tx1"/>
                </a:solidFill>
                <a:latin typeface="+mn-lt"/>
                <a:ea typeface="+mn-ea"/>
                <a:cs typeface="+mn-cs"/>
              </a:rPr>
              <a:t>so that when the pendulum is vertical, the instrument is automatically levelled. The</a:t>
            </a:r>
          </a:p>
          <a:p>
            <a:r>
              <a:rPr lang="en-NZ" sz="1200" b="0" i="0" u="none" strike="noStrike" kern="1200" baseline="0" dirty="0">
                <a:solidFill>
                  <a:schemeClr val="tx1"/>
                </a:solidFill>
                <a:latin typeface="+mn-lt"/>
                <a:ea typeface="+mn-ea"/>
                <a:cs typeface="+mn-cs"/>
              </a:rPr>
              <a:t>pendulum is unlocked when the instrument is within 50 of the horizontal. (See Sokkia</a:t>
            </a:r>
          </a:p>
          <a:p>
            <a:r>
              <a:rPr lang="en-NZ" sz="1200" b="0" i="0" u="none" strike="noStrike" kern="1200" baseline="0" dirty="0">
                <a:solidFill>
                  <a:schemeClr val="tx1"/>
                </a:solidFill>
                <a:latin typeface="+mn-lt"/>
                <a:ea typeface="+mn-ea"/>
                <a:cs typeface="+mn-cs"/>
              </a:rPr>
              <a:t>product sheet)</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NZ" sz="1200" b="1" i="0" u="none" strike="noStrike" kern="1200" baseline="0" dirty="0">
                <a:solidFill>
                  <a:schemeClr val="tx1"/>
                </a:solidFill>
                <a:latin typeface="+mn-lt"/>
                <a:ea typeface="+mn-ea"/>
                <a:cs typeface="+mn-cs"/>
              </a:rPr>
              <a:t>Levelling Staff</a:t>
            </a:r>
          </a:p>
          <a:p>
            <a:r>
              <a:rPr lang="en-NZ" sz="1200" b="0" i="0" u="none" strike="noStrike" kern="1200" baseline="0" dirty="0">
                <a:solidFill>
                  <a:schemeClr val="tx1"/>
                </a:solidFill>
                <a:latin typeface="+mn-lt"/>
                <a:ea typeface="+mn-ea"/>
                <a:cs typeface="+mn-cs"/>
              </a:rPr>
              <a:t>Standard staffs are 3 metres, 4 metres, or 5 metres long, they fold or telescope down to</a:t>
            </a:r>
          </a:p>
          <a:p>
            <a:r>
              <a:rPr lang="en-NZ" sz="1200" b="0" i="0" u="none" strike="noStrike" kern="1200" baseline="0" dirty="0">
                <a:solidFill>
                  <a:schemeClr val="tx1"/>
                </a:solidFill>
                <a:latin typeface="+mn-lt"/>
                <a:ea typeface="+mn-ea"/>
                <a:cs typeface="+mn-cs"/>
              </a:rPr>
              <a:t>about1200 mm, have a reading face at least 38 mm wide. The staff is graduated in 10mm</a:t>
            </a:r>
          </a:p>
          <a:p>
            <a:r>
              <a:rPr lang="en-NZ" sz="1200" b="0" i="0" u="none" strike="noStrike" kern="1200" baseline="0" dirty="0">
                <a:solidFill>
                  <a:schemeClr val="tx1"/>
                </a:solidFill>
                <a:latin typeface="+mn-lt"/>
                <a:ea typeface="+mn-ea"/>
                <a:cs typeface="+mn-cs"/>
              </a:rPr>
              <a:t>increments with alternating black and red figures per metre on a white staff. Reading the</a:t>
            </a:r>
          </a:p>
          <a:p>
            <a:r>
              <a:rPr lang="en-NZ" sz="1200" b="0" i="0" u="none" strike="noStrike" kern="1200" baseline="0" dirty="0">
                <a:solidFill>
                  <a:schemeClr val="tx1"/>
                </a:solidFill>
                <a:latin typeface="+mn-lt"/>
                <a:ea typeface="+mn-ea"/>
                <a:cs typeface="+mn-cs"/>
              </a:rPr>
              <a:t>staff to the graduation will give </a:t>
            </a:r>
            <a:r>
              <a:rPr lang="en-NZ" sz="1200" b="1" i="1" u="none" strike="noStrike" kern="1200" baseline="0" dirty="0">
                <a:solidFill>
                  <a:schemeClr val="tx1"/>
                </a:solidFill>
                <a:latin typeface="+mn-lt"/>
                <a:ea typeface="+mn-ea"/>
                <a:cs typeface="+mn-cs"/>
              </a:rPr>
              <a:t>0.01m accuracy. </a:t>
            </a:r>
            <a:r>
              <a:rPr lang="en-NZ" sz="1200" b="0" i="0" u="none" strike="noStrike" kern="1200" baseline="0" dirty="0">
                <a:solidFill>
                  <a:schemeClr val="tx1"/>
                </a:solidFill>
                <a:latin typeface="+mn-lt"/>
                <a:ea typeface="+mn-ea"/>
                <a:cs typeface="+mn-cs"/>
              </a:rPr>
              <a:t>If three decimal places of accuracy are</a:t>
            </a:r>
          </a:p>
          <a:p>
            <a:r>
              <a:rPr lang="en-NZ" sz="1200" b="0" i="0" u="none" strike="noStrike" kern="1200" baseline="0" dirty="0">
                <a:solidFill>
                  <a:schemeClr val="tx1"/>
                </a:solidFill>
                <a:latin typeface="+mn-lt"/>
                <a:ea typeface="+mn-ea"/>
                <a:cs typeface="+mn-cs"/>
              </a:rPr>
              <a:t>needed, it has to be estimated.</a:t>
            </a:r>
            <a:endParaRPr lang="en-US" sz="1200" dirty="0"/>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17</a:t>
            </a:fld>
            <a:endParaRPr lang="en-NZ"/>
          </a:p>
        </p:txBody>
      </p:sp>
    </p:spTree>
    <p:extLst>
      <p:ext uri="{BB962C8B-B14F-4D97-AF65-F5344CB8AC3E}">
        <p14:creationId xmlns:p14="http://schemas.microsoft.com/office/powerpoint/2010/main" val="303482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a:solidFill>
                  <a:schemeClr val="tx1"/>
                </a:solidFill>
                <a:latin typeface="+mn-lt"/>
                <a:ea typeface="+mn-ea"/>
                <a:cs typeface="+mn-cs"/>
              </a:rPr>
              <a:t>Levelling Terms</a:t>
            </a:r>
          </a:p>
          <a:p>
            <a:r>
              <a:rPr lang="en-NZ" sz="1200" b="0" i="0" u="none" strike="noStrike" kern="1200" baseline="0" dirty="0">
                <a:solidFill>
                  <a:schemeClr val="tx1"/>
                </a:solidFill>
                <a:latin typeface="+mn-lt"/>
                <a:ea typeface="+mn-ea"/>
                <a:cs typeface="+mn-cs"/>
              </a:rPr>
              <a:t>Datum</a:t>
            </a:r>
          </a:p>
          <a:p>
            <a:r>
              <a:rPr lang="en-NZ" sz="1200" b="0" i="0" u="none" strike="noStrike" kern="1200" baseline="0" dirty="0">
                <a:solidFill>
                  <a:schemeClr val="tx1"/>
                </a:solidFill>
                <a:latin typeface="+mn-lt"/>
                <a:ea typeface="+mn-ea"/>
                <a:cs typeface="+mn-cs"/>
              </a:rPr>
              <a:t>An arbitrary horizontal line or plane to which levels are referred. Usually taken as 10.00 or</a:t>
            </a:r>
          </a:p>
          <a:p>
            <a:r>
              <a:rPr lang="en-NZ" sz="1200" b="0" i="0" u="none" strike="noStrike" kern="1200" baseline="0" dirty="0">
                <a:solidFill>
                  <a:schemeClr val="tx1"/>
                </a:solidFill>
                <a:latin typeface="+mn-lt"/>
                <a:ea typeface="+mn-ea"/>
                <a:cs typeface="+mn-cs"/>
              </a:rPr>
              <a:t>100.00. </a:t>
            </a:r>
            <a:r>
              <a:rPr lang="en-NZ" sz="1200" b="0" i="1" u="none" strike="noStrike" kern="1200" baseline="0" dirty="0">
                <a:solidFill>
                  <a:schemeClr val="tx1"/>
                </a:solidFill>
                <a:latin typeface="+mn-lt"/>
                <a:ea typeface="+mn-ea"/>
                <a:cs typeface="+mn-cs"/>
              </a:rPr>
              <a:t>(On most commercial jobs, the mean sea level is the reference point.)</a:t>
            </a:r>
          </a:p>
          <a:p>
            <a:r>
              <a:rPr lang="en-NZ" sz="1200" b="1" i="1" u="none" strike="noStrike" kern="1200" baseline="0" dirty="0">
                <a:solidFill>
                  <a:schemeClr val="tx1"/>
                </a:solidFill>
                <a:latin typeface="+mn-lt"/>
                <a:ea typeface="+mn-ea"/>
                <a:cs typeface="+mn-cs"/>
              </a:rPr>
              <a:t>Temporary Bench mark</a:t>
            </a:r>
          </a:p>
          <a:p>
            <a:r>
              <a:rPr lang="en-NZ" sz="1200" b="0" i="0" u="none" strike="noStrike" kern="1200" baseline="0" dirty="0">
                <a:solidFill>
                  <a:schemeClr val="tx1"/>
                </a:solidFill>
                <a:latin typeface="+mn-lt"/>
                <a:ea typeface="+mn-ea"/>
                <a:cs typeface="+mn-cs"/>
              </a:rPr>
              <a:t>A levelling reference point established in a position adjacent to or on the site to provide a</a:t>
            </a:r>
          </a:p>
          <a:p>
            <a:r>
              <a:rPr lang="en-NZ" sz="1200" b="0" i="0" u="none" strike="noStrike" kern="1200" baseline="0" dirty="0">
                <a:solidFill>
                  <a:schemeClr val="tx1"/>
                </a:solidFill>
                <a:latin typeface="+mn-lt"/>
                <a:ea typeface="+mn-ea"/>
                <a:cs typeface="+mn-cs"/>
              </a:rPr>
              <a:t>convenient reference to the datum. </a:t>
            </a:r>
            <a:r>
              <a:rPr lang="en-NZ" sz="1200" b="0" i="1" u="none" strike="noStrike" kern="1200" baseline="0" dirty="0">
                <a:solidFill>
                  <a:schemeClr val="tx1"/>
                </a:solidFill>
                <a:latin typeface="+mn-lt"/>
                <a:ea typeface="+mn-ea"/>
                <a:cs typeface="+mn-cs"/>
              </a:rPr>
              <a:t>This may in fact be the datum</a:t>
            </a:r>
            <a:r>
              <a:rPr lang="en-NZ" sz="1200" b="0" i="0" u="none" strike="noStrike" kern="1200" baseline="0" dirty="0">
                <a:solidFill>
                  <a:schemeClr val="tx1"/>
                </a:solidFill>
                <a:latin typeface="+mn-lt"/>
                <a:ea typeface="+mn-ea"/>
                <a:cs typeface="+mn-cs"/>
              </a:rPr>
              <a:t>.</a:t>
            </a:r>
          </a:p>
          <a:p>
            <a:r>
              <a:rPr lang="en-NZ" sz="1200" b="1" i="1" u="none" strike="noStrike" kern="1200" baseline="0" dirty="0">
                <a:solidFill>
                  <a:schemeClr val="tx1"/>
                </a:solidFill>
                <a:latin typeface="+mn-lt"/>
                <a:ea typeface="+mn-ea"/>
                <a:cs typeface="+mn-cs"/>
              </a:rPr>
              <a:t>Bench mark</a:t>
            </a:r>
          </a:p>
          <a:p>
            <a:r>
              <a:rPr lang="en-NZ" sz="1200" b="0" i="0" u="none" strike="noStrike" kern="1200" baseline="0" dirty="0">
                <a:solidFill>
                  <a:schemeClr val="tx1"/>
                </a:solidFill>
                <a:latin typeface="+mn-lt"/>
                <a:ea typeface="+mn-ea"/>
                <a:cs typeface="+mn-cs"/>
              </a:rPr>
              <a:t>Established by Lands and Survey Department, Councils, Registered Surveyors, Engineers.</a:t>
            </a:r>
          </a:p>
          <a:p>
            <a:r>
              <a:rPr lang="en-NZ" sz="1200" b="0" i="0" u="none" strike="noStrike" kern="1200" baseline="0" dirty="0">
                <a:solidFill>
                  <a:schemeClr val="tx1"/>
                </a:solidFill>
                <a:latin typeface="+mn-lt"/>
                <a:ea typeface="+mn-ea"/>
                <a:cs typeface="+mn-cs"/>
              </a:rPr>
              <a:t>These are recorded at certain points as </a:t>
            </a:r>
            <a:r>
              <a:rPr lang="en-NZ" sz="1200" b="0" i="1" u="none" strike="noStrike" kern="1200" baseline="0" dirty="0">
                <a:solidFill>
                  <a:schemeClr val="tx1"/>
                </a:solidFill>
                <a:latin typeface="+mn-lt"/>
                <a:ea typeface="+mn-ea"/>
                <a:cs typeface="+mn-cs"/>
              </a:rPr>
              <a:t>Above Mean Sea Level </a:t>
            </a:r>
            <a:r>
              <a:rPr lang="en-NZ" sz="1200" b="0" i="0" u="none" strike="noStrike" kern="1200" baseline="0" dirty="0">
                <a:solidFill>
                  <a:schemeClr val="tx1"/>
                </a:solidFill>
                <a:latin typeface="+mn-lt"/>
                <a:ea typeface="+mn-ea"/>
                <a:cs typeface="+mn-cs"/>
              </a:rPr>
              <a:t>(AMSL).</a:t>
            </a:r>
          </a:p>
          <a:p>
            <a:r>
              <a:rPr lang="en-NZ" sz="1200" b="1" i="1" u="none" strike="noStrike" kern="1200" baseline="0" dirty="0">
                <a:solidFill>
                  <a:schemeClr val="tx1"/>
                </a:solidFill>
                <a:latin typeface="+mn-lt"/>
                <a:ea typeface="+mn-ea"/>
                <a:cs typeface="+mn-cs"/>
              </a:rPr>
              <a:t>Reduced level</a:t>
            </a:r>
          </a:p>
          <a:p>
            <a:r>
              <a:rPr lang="en-NZ" sz="1200" b="0" i="0" u="none" strike="noStrike" kern="1200" baseline="0" dirty="0">
                <a:solidFill>
                  <a:schemeClr val="tx1"/>
                </a:solidFill>
                <a:latin typeface="+mn-lt"/>
                <a:ea typeface="+mn-ea"/>
                <a:cs typeface="+mn-cs"/>
              </a:rPr>
              <a:t>Levels expressed in terms of the datum, may be indicated by</a:t>
            </a:r>
          </a:p>
          <a:p>
            <a:r>
              <a:rPr lang="en-NZ" sz="1200" b="0" i="0" u="none" strike="noStrike" kern="1200" baseline="0" dirty="0">
                <a:solidFill>
                  <a:schemeClr val="tx1"/>
                </a:solidFill>
                <a:latin typeface="+mn-lt"/>
                <a:ea typeface="+mn-ea"/>
                <a:cs typeface="+mn-cs"/>
              </a:rPr>
              <a:t>(a) Spot levels on the plan e.g. 103.420, 96.820,</a:t>
            </a:r>
          </a:p>
          <a:p>
            <a:r>
              <a:rPr lang="en-NZ" sz="1200" b="0" i="0" u="none" strike="noStrike" kern="1200" baseline="0" dirty="0">
                <a:solidFill>
                  <a:schemeClr val="tx1"/>
                </a:solidFill>
                <a:latin typeface="+mn-lt"/>
                <a:ea typeface="+mn-ea"/>
                <a:cs typeface="+mn-cs"/>
              </a:rPr>
              <a:t>(b) Vertical section,</a:t>
            </a:r>
          </a:p>
          <a:p>
            <a:r>
              <a:rPr lang="en-NZ" sz="1200" b="0" i="0" u="none" strike="noStrike" kern="1200" baseline="0" dirty="0">
                <a:solidFill>
                  <a:schemeClr val="tx1"/>
                </a:solidFill>
                <a:latin typeface="+mn-lt"/>
                <a:ea typeface="+mn-ea"/>
                <a:cs typeface="+mn-cs"/>
              </a:rPr>
              <a:t>(c) Contour lines.</a:t>
            </a:r>
          </a:p>
          <a:p>
            <a:r>
              <a:rPr lang="en-NZ" sz="1200" b="0" i="0" u="none" strike="noStrike" kern="1200" baseline="0" dirty="0">
                <a:solidFill>
                  <a:schemeClr val="tx1"/>
                </a:solidFill>
                <a:latin typeface="+mn-lt"/>
                <a:ea typeface="+mn-ea"/>
                <a:cs typeface="+mn-cs"/>
              </a:rPr>
              <a:t>To avoid negative reduced levels, the datum will have to be set well below the lowest level</a:t>
            </a:r>
          </a:p>
          <a:p>
            <a:r>
              <a:rPr lang="en-NZ" sz="1200" b="0" i="0" u="none" strike="noStrike" kern="1200" baseline="0" dirty="0">
                <a:solidFill>
                  <a:schemeClr val="tx1"/>
                </a:solidFill>
                <a:latin typeface="+mn-lt"/>
                <a:ea typeface="+mn-ea"/>
                <a:cs typeface="+mn-cs"/>
              </a:rPr>
              <a:t>being worked on.</a:t>
            </a:r>
          </a:p>
          <a:p>
            <a:r>
              <a:rPr lang="en-NZ" sz="1200" b="1" i="1" u="none" strike="noStrike" kern="1200" baseline="0" dirty="0">
                <a:solidFill>
                  <a:schemeClr val="tx1"/>
                </a:solidFill>
                <a:latin typeface="+mn-lt"/>
                <a:ea typeface="+mn-ea"/>
                <a:cs typeface="+mn-cs"/>
              </a:rPr>
              <a:t>Line of collimation</a:t>
            </a:r>
          </a:p>
          <a:p>
            <a:r>
              <a:rPr lang="en-NZ" sz="1200" b="0" i="0" u="none" strike="noStrike" kern="1200" baseline="0" dirty="0">
                <a:solidFill>
                  <a:schemeClr val="tx1"/>
                </a:solidFill>
                <a:latin typeface="+mn-lt"/>
                <a:ea typeface="+mn-ea"/>
                <a:cs typeface="+mn-cs"/>
              </a:rPr>
              <a:t>Horizontal line of sight through the telescope of the instrument</a:t>
            </a:r>
          </a:p>
          <a:p>
            <a:r>
              <a:rPr lang="en-NZ" sz="1200" b="1" i="1" u="none" strike="noStrike" kern="1200" baseline="0" dirty="0">
                <a:solidFill>
                  <a:schemeClr val="tx1"/>
                </a:solidFill>
                <a:latin typeface="+mn-lt"/>
                <a:ea typeface="+mn-ea"/>
                <a:cs typeface="+mn-cs"/>
              </a:rPr>
              <a:t>Station point</a:t>
            </a:r>
          </a:p>
          <a:p>
            <a:r>
              <a:rPr lang="en-NZ" sz="1200" b="0" i="0" u="none" strike="noStrike" kern="1200" baseline="0" dirty="0">
                <a:solidFill>
                  <a:schemeClr val="tx1"/>
                </a:solidFill>
                <a:latin typeface="+mn-lt"/>
                <a:ea typeface="+mn-ea"/>
                <a:cs typeface="+mn-cs"/>
              </a:rPr>
              <a:t>Position of the instrument when taking spot levels.</a:t>
            </a:r>
          </a:p>
          <a:p>
            <a:r>
              <a:rPr lang="en-NZ" sz="1200" b="1" i="1" u="none" strike="noStrike" kern="1200" baseline="0" dirty="0">
                <a:solidFill>
                  <a:schemeClr val="tx1"/>
                </a:solidFill>
                <a:latin typeface="+mn-lt"/>
                <a:ea typeface="+mn-ea"/>
                <a:cs typeface="+mn-cs"/>
              </a:rPr>
              <a:t>Back sight (BS)</a:t>
            </a:r>
          </a:p>
          <a:p>
            <a:r>
              <a:rPr lang="en-NZ" sz="1200" b="0" i="0" u="none" strike="noStrike" kern="1200" baseline="0" dirty="0">
                <a:solidFill>
                  <a:schemeClr val="tx1"/>
                </a:solidFill>
                <a:latin typeface="+mn-lt"/>
                <a:ea typeface="+mn-ea"/>
                <a:cs typeface="+mn-cs"/>
              </a:rPr>
              <a:t>The first sight taken after the instrument is set up or moved and re-setup.</a:t>
            </a:r>
          </a:p>
          <a:p>
            <a:r>
              <a:rPr lang="en-NZ" sz="1200" b="1" i="1" u="none" strike="noStrike" kern="1200" baseline="0" dirty="0">
                <a:solidFill>
                  <a:schemeClr val="tx1"/>
                </a:solidFill>
                <a:latin typeface="+mn-lt"/>
                <a:ea typeface="+mn-ea"/>
                <a:cs typeface="+mn-cs"/>
              </a:rPr>
              <a:t>Fore sight (FS)</a:t>
            </a:r>
          </a:p>
          <a:p>
            <a:r>
              <a:rPr lang="en-NZ" sz="1200" b="0" i="0" u="none" strike="noStrike" kern="1200" baseline="0" dirty="0">
                <a:solidFill>
                  <a:schemeClr val="tx1"/>
                </a:solidFill>
                <a:latin typeface="+mn-lt"/>
                <a:ea typeface="+mn-ea"/>
                <a:cs typeface="+mn-cs"/>
              </a:rPr>
              <a:t>The last sight taken before the instrument is moved.</a:t>
            </a:r>
          </a:p>
          <a:p>
            <a:r>
              <a:rPr lang="en-NZ" sz="1200" b="1" i="1" u="none" strike="noStrike" kern="1200" baseline="0" dirty="0">
                <a:solidFill>
                  <a:schemeClr val="tx1"/>
                </a:solidFill>
                <a:latin typeface="+mn-lt"/>
                <a:ea typeface="+mn-ea"/>
                <a:cs typeface="+mn-cs"/>
              </a:rPr>
              <a:t>Intermediate sight (IS)</a:t>
            </a:r>
          </a:p>
          <a:p>
            <a:r>
              <a:rPr lang="en-NZ" sz="1200" b="0" i="0" u="none" strike="noStrike" kern="1200" baseline="0" dirty="0">
                <a:solidFill>
                  <a:schemeClr val="tx1"/>
                </a:solidFill>
                <a:latin typeface="+mn-lt"/>
                <a:ea typeface="+mn-ea"/>
                <a:cs typeface="+mn-cs"/>
              </a:rPr>
              <a:t>Any sight between fore sight and back sight.</a:t>
            </a:r>
          </a:p>
          <a:p>
            <a:r>
              <a:rPr lang="en-NZ" sz="1200" b="1" i="1" u="none" strike="noStrike" kern="1200" baseline="0" dirty="0">
                <a:solidFill>
                  <a:schemeClr val="tx1"/>
                </a:solidFill>
                <a:latin typeface="+mn-lt"/>
                <a:ea typeface="+mn-ea"/>
                <a:cs typeface="+mn-cs"/>
              </a:rPr>
              <a:t>Change station</a:t>
            </a:r>
          </a:p>
          <a:p>
            <a:r>
              <a:rPr lang="en-NZ" sz="1200" b="0" i="0" u="none" strike="noStrike" kern="1200" baseline="0" dirty="0">
                <a:solidFill>
                  <a:schemeClr val="tx1"/>
                </a:solidFill>
                <a:latin typeface="+mn-lt"/>
                <a:ea typeface="+mn-ea"/>
                <a:cs typeface="+mn-cs"/>
              </a:rPr>
              <a:t>Change point of the instrument, the point at which the fore sight of one collimation line is</a:t>
            </a:r>
          </a:p>
          <a:p>
            <a:r>
              <a:rPr lang="en-NZ" sz="1200" b="0" i="0" u="none" strike="noStrike" kern="1200" baseline="0" dirty="0">
                <a:solidFill>
                  <a:schemeClr val="tx1"/>
                </a:solidFill>
                <a:latin typeface="+mn-lt"/>
                <a:ea typeface="+mn-ea"/>
                <a:cs typeface="+mn-cs"/>
              </a:rPr>
              <a:t>linked to the back sight of the next collimation line.</a:t>
            </a:r>
          </a:p>
          <a:p>
            <a:r>
              <a:rPr lang="en-NZ" sz="1200" b="0" i="0" u="none" strike="noStrike" kern="1200" baseline="0" dirty="0">
                <a:solidFill>
                  <a:schemeClr val="tx1"/>
                </a:solidFill>
                <a:latin typeface="+mn-lt"/>
                <a:ea typeface="+mn-ea"/>
                <a:cs typeface="+mn-cs"/>
              </a:rPr>
              <a:t>7</a:t>
            </a:r>
          </a:p>
          <a:p>
            <a:r>
              <a:rPr lang="en-NZ" sz="1200" b="1" i="1" u="none" strike="noStrike" kern="1200" baseline="0" dirty="0">
                <a:solidFill>
                  <a:schemeClr val="tx1"/>
                </a:solidFill>
                <a:latin typeface="+mn-lt"/>
                <a:ea typeface="+mn-ea"/>
                <a:cs typeface="+mn-cs"/>
              </a:rPr>
              <a:t>Stadia lines</a:t>
            </a:r>
          </a:p>
          <a:p>
            <a:r>
              <a:rPr lang="en-NZ" sz="1200" b="0" i="0" u="none" strike="noStrike" kern="1200" baseline="0" dirty="0">
                <a:solidFill>
                  <a:schemeClr val="tx1"/>
                </a:solidFill>
                <a:latin typeface="+mn-lt"/>
                <a:ea typeface="+mn-ea"/>
                <a:cs typeface="+mn-cs"/>
              </a:rPr>
              <a:t>Two short level lines equal distance above and below the levelling line in the telescope.</a:t>
            </a:r>
          </a:p>
          <a:p>
            <a:r>
              <a:rPr lang="en-NZ" sz="1200" b="0" i="0" u="none" strike="noStrike" kern="1200" baseline="0" dirty="0">
                <a:solidFill>
                  <a:schemeClr val="tx1"/>
                </a:solidFill>
                <a:latin typeface="+mn-lt"/>
                <a:ea typeface="+mn-ea"/>
                <a:cs typeface="+mn-cs"/>
              </a:rPr>
              <a:t>The distance between the </a:t>
            </a:r>
            <a:r>
              <a:rPr lang="en-NZ" sz="1200" b="0" i="0" u="none" strike="noStrike" kern="1200" baseline="0" dirty="0" err="1">
                <a:solidFill>
                  <a:schemeClr val="tx1"/>
                </a:solidFill>
                <a:latin typeface="+mn-lt"/>
                <a:ea typeface="+mn-ea"/>
                <a:cs typeface="+mn-cs"/>
              </a:rPr>
              <a:t>stadias</a:t>
            </a:r>
            <a:r>
              <a:rPr lang="en-NZ" sz="1200" b="0" i="0" u="none" strike="noStrike" kern="1200" baseline="0" dirty="0">
                <a:solidFill>
                  <a:schemeClr val="tx1"/>
                </a:solidFill>
                <a:latin typeface="+mn-lt"/>
                <a:ea typeface="+mn-ea"/>
                <a:cs typeface="+mn-cs"/>
              </a:rPr>
              <a:t> is read off the staff. Distance between stadia lines</a:t>
            </a:r>
          </a:p>
          <a:p>
            <a:r>
              <a:rPr lang="en-NZ" sz="1200" b="0" i="0" u="none" strike="noStrike" kern="1200" baseline="0" dirty="0">
                <a:solidFill>
                  <a:schemeClr val="tx1"/>
                </a:solidFill>
                <a:latin typeface="+mn-lt"/>
                <a:ea typeface="+mn-ea"/>
                <a:cs typeface="+mn-cs"/>
              </a:rPr>
              <a:t>multiplied by 100 = distance from instrument to staff.</a:t>
            </a:r>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18</a:t>
            </a:fld>
            <a:endParaRPr lang="en-NZ"/>
          </a:p>
        </p:txBody>
      </p:sp>
    </p:spTree>
    <p:extLst>
      <p:ext uri="{BB962C8B-B14F-4D97-AF65-F5344CB8AC3E}">
        <p14:creationId xmlns:p14="http://schemas.microsoft.com/office/powerpoint/2010/main" val="150494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a:solidFill>
                  <a:schemeClr val="tx1"/>
                </a:solidFill>
                <a:latin typeface="+mn-lt"/>
                <a:ea typeface="+mn-ea"/>
                <a:cs typeface="+mn-cs"/>
              </a:rPr>
              <a:t>THEODOLITE</a:t>
            </a:r>
          </a:p>
          <a:p>
            <a:r>
              <a:rPr lang="en-NZ" sz="1200" b="0" i="0" u="none" strike="noStrike" kern="1200" baseline="0" dirty="0">
                <a:solidFill>
                  <a:schemeClr val="tx1"/>
                </a:solidFill>
                <a:latin typeface="+mn-lt"/>
                <a:ea typeface="+mn-ea"/>
                <a:cs typeface="+mn-cs"/>
              </a:rPr>
              <a:t> The theodolite is used to measure horizontal and</a:t>
            </a:r>
          </a:p>
          <a:p>
            <a:r>
              <a:rPr lang="en-NZ" sz="1200" b="0" i="0" u="none" strike="noStrike" kern="1200" baseline="0" dirty="0">
                <a:solidFill>
                  <a:schemeClr val="tx1"/>
                </a:solidFill>
                <a:latin typeface="+mn-lt"/>
                <a:ea typeface="+mn-ea"/>
                <a:cs typeface="+mn-cs"/>
              </a:rPr>
              <a:t>vertical angles for exact survey work</a:t>
            </a:r>
          </a:p>
          <a:p>
            <a:r>
              <a:rPr lang="en-NZ" sz="1200" b="0" i="0" u="none" strike="noStrike" kern="1200" baseline="0" dirty="0">
                <a:solidFill>
                  <a:schemeClr val="tx1"/>
                </a:solidFill>
                <a:latin typeface="+mn-lt"/>
                <a:ea typeface="+mn-ea"/>
                <a:cs typeface="+mn-cs"/>
              </a:rPr>
              <a:t> Compared to transit, theodolite are:</a:t>
            </a:r>
          </a:p>
          <a:p>
            <a:r>
              <a:rPr lang="en-NZ" sz="1200" b="0" i="0" u="none" strike="noStrike" kern="1200" baseline="0" dirty="0">
                <a:solidFill>
                  <a:schemeClr val="tx1"/>
                </a:solidFill>
                <a:latin typeface="+mn-lt"/>
                <a:ea typeface="+mn-ea"/>
                <a:cs typeface="+mn-cs"/>
              </a:rPr>
              <a:t> Compact</a:t>
            </a:r>
          </a:p>
          <a:p>
            <a:r>
              <a:rPr lang="en-NZ" sz="1200" b="0" i="0" u="none" strike="noStrike" kern="1200" baseline="0" dirty="0">
                <a:solidFill>
                  <a:schemeClr val="tx1"/>
                </a:solidFill>
                <a:latin typeface="+mn-lt"/>
                <a:ea typeface="+mn-ea"/>
                <a:cs typeface="+mn-cs"/>
              </a:rPr>
              <a:t> Lightweight</a:t>
            </a:r>
          </a:p>
          <a:p>
            <a:r>
              <a:rPr lang="en-NZ" sz="1200" b="0" i="0" u="none" strike="noStrike" kern="1200" baseline="0" dirty="0">
                <a:solidFill>
                  <a:schemeClr val="tx1"/>
                </a:solidFill>
                <a:latin typeface="+mn-lt"/>
                <a:ea typeface="+mn-ea"/>
                <a:cs typeface="+mn-cs"/>
              </a:rPr>
              <a:t> More accuracy and precise</a:t>
            </a:r>
          </a:p>
          <a:p>
            <a:r>
              <a:rPr lang="en-NZ" sz="1200" b="0" i="0" u="none" strike="noStrike" kern="1200" baseline="0" dirty="0">
                <a:solidFill>
                  <a:schemeClr val="tx1"/>
                </a:solidFill>
                <a:latin typeface="+mn-lt"/>
                <a:ea typeface="+mn-ea"/>
                <a:cs typeface="+mn-cs"/>
              </a:rPr>
              <a:t> Transits are more common in the U.S. but are being</a:t>
            </a:r>
          </a:p>
          <a:p>
            <a:r>
              <a:rPr lang="en-NZ" sz="1200" b="0" i="0" u="none" strike="noStrike" kern="1200" baseline="0" dirty="0">
                <a:solidFill>
                  <a:schemeClr val="tx1"/>
                </a:solidFill>
                <a:latin typeface="+mn-lt"/>
                <a:ea typeface="+mn-ea"/>
                <a:cs typeface="+mn-cs"/>
              </a:rPr>
              <a:t>replaced by theodolite</a:t>
            </a:r>
          </a:p>
          <a:p>
            <a:endParaRPr lang="en-NZ" sz="1200" b="0" i="0" u="none" strike="noStrike" kern="1200" baseline="0" dirty="0">
              <a:solidFill>
                <a:schemeClr val="tx1"/>
              </a:solidFill>
              <a:latin typeface="+mn-lt"/>
              <a:ea typeface="+mn-ea"/>
              <a:cs typeface="+mn-cs"/>
            </a:endParaRPr>
          </a:p>
          <a:p>
            <a:r>
              <a:rPr lang="en-NZ" sz="1200" b="1" i="0" u="none" strike="noStrike" kern="1200" baseline="0" dirty="0">
                <a:solidFill>
                  <a:schemeClr val="tx1"/>
                </a:solidFill>
                <a:latin typeface="+mn-lt"/>
                <a:ea typeface="+mn-ea"/>
                <a:cs typeface="+mn-cs"/>
              </a:rPr>
              <a:t>TYPE OF THEODOLITE</a:t>
            </a:r>
          </a:p>
          <a:p>
            <a:r>
              <a:rPr lang="en-NZ" sz="1200" b="0" i="0" u="none" strike="noStrike" kern="1200" baseline="0" dirty="0">
                <a:solidFill>
                  <a:schemeClr val="tx1"/>
                </a:solidFill>
                <a:latin typeface="+mn-lt"/>
                <a:ea typeface="+mn-ea"/>
                <a:cs typeface="+mn-cs"/>
              </a:rPr>
              <a:t> </a:t>
            </a:r>
            <a:r>
              <a:rPr lang="en-NZ" sz="1200" b="0" i="0" u="none" strike="noStrike" kern="1200" baseline="0" dirty="0" err="1">
                <a:solidFill>
                  <a:schemeClr val="tx1"/>
                </a:solidFill>
                <a:latin typeface="+mn-lt"/>
                <a:ea typeface="+mn-ea"/>
                <a:cs typeface="+mn-cs"/>
              </a:rPr>
              <a:t>Repaeting</a:t>
            </a:r>
            <a:r>
              <a:rPr lang="en-NZ" sz="1200" b="0" i="0" u="none" strike="noStrike" kern="1200" baseline="0" dirty="0">
                <a:solidFill>
                  <a:schemeClr val="tx1"/>
                </a:solidFill>
                <a:latin typeface="+mn-lt"/>
                <a:ea typeface="+mn-ea"/>
                <a:cs typeface="+mn-cs"/>
              </a:rPr>
              <a:t> theodolite</a:t>
            </a:r>
          </a:p>
          <a:p>
            <a:r>
              <a:rPr lang="en-NZ" sz="1200" b="0" i="0" u="none" strike="noStrike" kern="1200" baseline="0" dirty="0">
                <a:solidFill>
                  <a:schemeClr val="tx1"/>
                </a:solidFill>
                <a:latin typeface="+mn-lt"/>
                <a:ea typeface="+mn-ea"/>
                <a:cs typeface="+mn-cs"/>
              </a:rPr>
              <a:t> Directional Theodolite</a:t>
            </a:r>
          </a:p>
          <a:p>
            <a:r>
              <a:rPr lang="en-NZ" sz="1200" b="0" i="0" u="none" strike="noStrike" kern="1200" baseline="0" dirty="0">
                <a:solidFill>
                  <a:schemeClr val="tx1"/>
                </a:solidFill>
                <a:latin typeface="+mn-lt"/>
                <a:ea typeface="+mn-ea"/>
                <a:cs typeface="+mn-cs"/>
              </a:rPr>
              <a:t> Electrical Digital Theodolite</a:t>
            </a:r>
          </a:p>
          <a:p>
            <a:r>
              <a:rPr lang="en-NZ" sz="1200" b="0" i="0" u="none" strike="noStrike" kern="1200" baseline="0" dirty="0">
                <a:solidFill>
                  <a:schemeClr val="tx1"/>
                </a:solidFill>
                <a:latin typeface="+mn-lt"/>
                <a:ea typeface="+mn-ea"/>
                <a:cs typeface="+mn-cs"/>
              </a:rPr>
              <a:t> Total Station</a:t>
            </a:r>
          </a:p>
          <a:p>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 Circles can be instantaneously zeroed, or initialized to any value</a:t>
            </a:r>
          </a:p>
          <a:p>
            <a:r>
              <a:rPr lang="en-NZ" sz="1200" b="0" i="0" u="none" strike="noStrike" kern="1200" baseline="0" dirty="0">
                <a:solidFill>
                  <a:schemeClr val="tx1"/>
                </a:solidFill>
                <a:latin typeface="+mn-lt"/>
                <a:ea typeface="+mn-ea"/>
                <a:cs typeface="+mn-cs"/>
              </a:rPr>
              <a:t> Angles can be measured with increasing values either left or</a:t>
            </a:r>
          </a:p>
          <a:p>
            <a:r>
              <a:rPr lang="en-NZ" sz="1200" b="0" i="0" u="none" strike="noStrike" kern="1200" baseline="0" dirty="0">
                <a:solidFill>
                  <a:schemeClr val="tx1"/>
                </a:solidFill>
                <a:latin typeface="+mn-lt"/>
                <a:ea typeface="+mn-ea"/>
                <a:cs typeface="+mn-cs"/>
              </a:rPr>
              <a:t>right</a:t>
            </a:r>
          </a:p>
          <a:p>
            <a:r>
              <a:rPr lang="en-NZ" sz="1200" b="0" i="0" u="none" strike="noStrike" kern="1200" baseline="0" dirty="0">
                <a:solidFill>
                  <a:schemeClr val="tx1"/>
                </a:solidFill>
                <a:latin typeface="+mn-lt"/>
                <a:ea typeface="+mn-ea"/>
                <a:cs typeface="+mn-cs"/>
              </a:rPr>
              <a:t> Angles measured by repetition can be added to provide a total</a:t>
            </a:r>
          </a:p>
          <a:p>
            <a:r>
              <a:rPr lang="en-NZ" sz="1200" b="0" i="0" u="none" strike="noStrike" kern="1200" baseline="0" dirty="0">
                <a:solidFill>
                  <a:schemeClr val="tx1"/>
                </a:solidFill>
                <a:latin typeface="+mn-lt"/>
                <a:ea typeface="+mn-ea"/>
                <a:cs typeface="+mn-cs"/>
              </a:rPr>
              <a:t>larger than 360°</a:t>
            </a:r>
          </a:p>
          <a:p>
            <a:r>
              <a:rPr lang="en-NZ" sz="1200" b="0" i="0" u="none" strike="noStrike" kern="1200" baseline="0" dirty="0">
                <a:solidFill>
                  <a:schemeClr val="tx1"/>
                </a:solidFill>
                <a:latin typeface="+mn-lt"/>
                <a:ea typeface="+mn-ea"/>
                <a:cs typeface="+mn-cs"/>
              </a:rPr>
              <a:t> Mistakes in reading angles are greatly reduced</a:t>
            </a:r>
          </a:p>
          <a:p>
            <a:r>
              <a:rPr lang="en-NZ" sz="1200" b="0" i="0" u="none" strike="noStrike" kern="1200" baseline="0" dirty="0">
                <a:solidFill>
                  <a:schemeClr val="tx1"/>
                </a:solidFill>
                <a:latin typeface="+mn-lt"/>
                <a:ea typeface="+mn-ea"/>
                <a:cs typeface="+mn-cs"/>
              </a:rPr>
              <a:t> Speed of operation is increased</a:t>
            </a:r>
          </a:p>
          <a:p>
            <a:r>
              <a:rPr lang="en-NZ" sz="1200" b="0" i="0" u="none" strike="noStrike" kern="1200" baseline="0" dirty="0">
                <a:solidFill>
                  <a:schemeClr val="tx1"/>
                </a:solidFill>
                <a:latin typeface="+mn-lt"/>
                <a:ea typeface="+mn-ea"/>
                <a:cs typeface="+mn-cs"/>
              </a:rPr>
              <a:t> Cost of instrument is lower</a:t>
            </a:r>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19</a:t>
            </a:fld>
            <a:endParaRPr lang="en-NZ"/>
          </a:p>
        </p:txBody>
      </p:sp>
    </p:spTree>
    <p:extLst>
      <p:ext uri="{BB962C8B-B14F-4D97-AF65-F5344CB8AC3E}">
        <p14:creationId xmlns:p14="http://schemas.microsoft.com/office/powerpoint/2010/main" val="60440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Lengths of 50', 100', 200, and 300' common. Tape maybe graduated in feet and inches, feet and 1/100', or metric.</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2</a:t>
            </a:fld>
            <a:endParaRPr lang="en-NZ"/>
          </a:p>
        </p:txBody>
      </p:sp>
    </p:spTree>
    <p:extLst>
      <p:ext uri="{BB962C8B-B14F-4D97-AF65-F5344CB8AC3E}">
        <p14:creationId xmlns:p14="http://schemas.microsoft.com/office/powerpoint/2010/main" val="3365795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20</a:t>
            </a:fld>
            <a:endParaRPr lang="en-NZ"/>
          </a:p>
        </p:txBody>
      </p:sp>
    </p:spTree>
    <p:extLst>
      <p:ext uri="{BB962C8B-B14F-4D97-AF65-F5344CB8AC3E}">
        <p14:creationId xmlns:p14="http://schemas.microsoft.com/office/powerpoint/2010/main" val="3562852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a:solidFill>
                  <a:schemeClr val="tx1"/>
                </a:solidFill>
                <a:latin typeface="+mn-lt"/>
                <a:ea typeface="+mn-ea"/>
                <a:cs typeface="+mn-cs"/>
              </a:rPr>
              <a:t>TOTAL STATION</a:t>
            </a:r>
          </a:p>
          <a:p>
            <a:r>
              <a:rPr lang="en-NZ" sz="1200" b="0" i="0" u="none" strike="noStrike" kern="1200" baseline="0" dirty="0">
                <a:solidFill>
                  <a:schemeClr val="tx1"/>
                </a:solidFill>
                <a:latin typeface="+mn-lt"/>
                <a:ea typeface="+mn-ea"/>
                <a:cs typeface="+mn-cs"/>
              </a:rPr>
              <a:t>A Total Station integrates the functions of a theodolite for</a:t>
            </a:r>
          </a:p>
          <a:p>
            <a:r>
              <a:rPr lang="en-NZ" sz="1200" b="0" i="0" u="none" strike="noStrike" kern="1200" baseline="0" dirty="0">
                <a:solidFill>
                  <a:schemeClr val="tx1"/>
                </a:solidFill>
                <a:latin typeface="+mn-lt"/>
                <a:ea typeface="+mn-ea"/>
                <a:cs typeface="+mn-cs"/>
              </a:rPr>
              <a:t>measuring angles, an EDM for measuring distances, digital data</a:t>
            </a:r>
          </a:p>
          <a:p>
            <a:r>
              <a:rPr lang="en-NZ" sz="1200" b="0" i="0" u="none" strike="noStrike" kern="1200" baseline="0" dirty="0">
                <a:solidFill>
                  <a:schemeClr val="tx1"/>
                </a:solidFill>
                <a:latin typeface="+mn-lt"/>
                <a:ea typeface="+mn-ea"/>
                <a:cs typeface="+mn-cs"/>
              </a:rPr>
              <a:t>and information recording. Examples of Total Stations are the</a:t>
            </a:r>
          </a:p>
          <a:p>
            <a:r>
              <a:rPr lang="en-NZ" sz="1200" b="0" i="0" u="none" strike="noStrike" kern="1200" baseline="0" dirty="0">
                <a:solidFill>
                  <a:schemeClr val="tx1"/>
                </a:solidFill>
                <a:latin typeface="+mn-lt"/>
                <a:ea typeface="+mn-ea"/>
                <a:cs typeface="+mn-cs"/>
              </a:rPr>
              <a:t>Nikon DTM 801, Topcon and </a:t>
            </a:r>
            <a:r>
              <a:rPr lang="en-NZ" sz="1200" b="0" i="0" u="none" strike="noStrike" kern="1200" baseline="0" dirty="0" err="1">
                <a:solidFill>
                  <a:schemeClr val="tx1"/>
                </a:solidFill>
                <a:latin typeface="+mn-lt"/>
                <a:ea typeface="+mn-ea"/>
                <a:cs typeface="+mn-cs"/>
              </a:rPr>
              <a:t>Geodimeter</a:t>
            </a:r>
            <a:r>
              <a:rPr lang="en-NZ" sz="1200" b="0" i="0" u="none" strike="noStrike" kern="1200" baseline="0" dirty="0">
                <a:solidFill>
                  <a:schemeClr val="tx1"/>
                </a:solidFill>
                <a:latin typeface="+mn-lt"/>
                <a:ea typeface="+mn-ea"/>
                <a:cs typeface="+mn-cs"/>
              </a:rPr>
              <a:t> 400 series</a:t>
            </a:r>
          </a:p>
          <a:p>
            <a:r>
              <a:rPr lang="en-NZ" sz="1200" b="0" i="0" u="none" strike="noStrike" kern="1200" baseline="0" dirty="0">
                <a:solidFill>
                  <a:schemeClr val="tx1"/>
                </a:solidFill>
                <a:latin typeface="+mn-lt"/>
                <a:ea typeface="+mn-ea"/>
                <a:cs typeface="+mn-cs"/>
              </a:rPr>
              <a:t> Examples of usage</a:t>
            </a:r>
          </a:p>
          <a:p>
            <a:r>
              <a:rPr lang="en-NZ" sz="1200" b="0" i="0" u="none" strike="noStrike" kern="1200" baseline="0" dirty="0">
                <a:solidFill>
                  <a:schemeClr val="tx1"/>
                </a:solidFill>
                <a:latin typeface="+mn-lt"/>
                <a:ea typeface="+mn-ea"/>
                <a:cs typeface="+mn-cs"/>
              </a:rPr>
              <a:t> General purpose angle and distance measurements.</a:t>
            </a:r>
          </a:p>
          <a:p>
            <a:r>
              <a:rPr lang="en-NZ" sz="1200" b="0" i="0" u="none" strike="noStrike" kern="1200" baseline="0" dirty="0">
                <a:solidFill>
                  <a:schemeClr val="tx1"/>
                </a:solidFill>
                <a:latin typeface="+mn-lt"/>
                <a:ea typeface="+mn-ea"/>
                <a:cs typeface="+mn-cs"/>
              </a:rPr>
              <a:t> Provision of control surveys, Contour and detail mapping,</a:t>
            </a:r>
          </a:p>
          <a:p>
            <a:r>
              <a:rPr lang="en-NZ" sz="1200" b="0" i="0" u="none" strike="noStrike" kern="1200" baseline="0" dirty="0">
                <a:solidFill>
                  <a:schemeClr val="tx1"/>
                </a:solidFill>
                <a:latin typeface="+mn-lt"/>
                <a:ea typeface="+mn-ea"/>
                <a:cs typeface="+mn-cs"/>
              </a:rPr>
              <a:t>setting out and construction work</a:t>
            </a:r>
          </a:p>
          <a:p>
            <a:r>
              <a:rPr lang="en-NZ" sz="1200" b="0" i="0" u="none" strike="noStrike" kern="1200" baseline="0" dirty="0">
                <a:solidFill>
                  <a:schemeClr val="tx1"/>
                </a:solidFill>
                <a:latin typeface="+mn-lt"/>
                <a:ea typeface="+mn-ea"/>
                <a:cs typeface="+mn-cs"/>
              </a:rPr>
              <a:t> Factors which influence the use of Total Stations</a:t>
            </a:r>
          </a:p>
          <a:p>
            <a:r>
              <a:rPr lang="en-NZ" sz="1200" b="0" i="0" u="none" strike="noStrike" kern="1200" baseline="0" dirty="0">
                <a:solidFill>
                  <a:schemeClr val="tx1"/>
                </a:solidFill>
                <a:latin typeface="+mn-lt"/>
                <a:ea typeface="+mn-ea"/>
                <a:cs typeface="+mn-cs"/>
              </a:rPr>
              <a:t> A clear line of sight between the instrument and the</a:t>
            </a:r>
          </a:p>
          <a:p>
            <a:r>
              <a:rPr lang="en-NZ" sz="1200" b="0" i="0" u="none" strike="noStrike" kern="1200" baseline="0" dirty="0">
                <a:solidFill>
                  <a:schemeClr val="tx1"/>
                </a:solidFill>
                <a:latin typeface="+mn-lt"/>
                <a:ea typeface="+mn-ea"/>
                <a:cs typeface="+mn-cs"/>
              </a:rPr>
              <a:t>measured points is essential</a:t>
            </a:r>
          </a:p>
          <a:p>
            <a:r>
              <a:rPr lang="en-NZ" sz="1200" b="0" i="0" u="none" strike="noStrike" kern="1200" baseline="0" dirty="0">
                <a:solidFill>
                  <a:schemeClr val="tx1"/>
                </a:solidFill>
                <a:latin typeface="+mn-lt"/>
                <a:ea typeface="+mn-ea"/>
                <a:cs typeface="+mn-cs"/>
              </a:rPr>
              <a:t> A well defined measurement point or target/prism is</a:t>
            </a:r>
          </a:p>
          <a:p>
            <a:r>
              <a:rPr lang="en-NZ" sz="1200" b="0" i="0" u="none" strike="noStrike" kern="1200" baseline="0" dirty="0">
                <a:solidFill>
                  <a:schemeClr val="tx1"/>
                </a:solidFill>
                <a:latin typeface="+mn-lt"/>
                <a:ea typeface="+mn-ea"/>
                <a:cs typeface="+mn-cs"/>
              </a:rPr>
              <a:t>required to obtain the maximum accuracy</a:t>
            </a:r>
          </a:p>
          <a:p>
            <a:endParaRPr lang="en-NZ" sz="1200" b="0" i="0" u="none" strike="noStrike" kern="1200" baseline="0" dirty="0">
              <a:solidFill>
                <a:schemeClr val="tx1"/>
              </a:solidFill>
              <a:latin typeface="+mn-lt"/>
              <a:ea typeface="+mn-ea"/>
              <a:cs typeface="+mn-cs"/>
            </a:endParaRPr>
          </a:p>
          <a:p>
            <a:r>
              <a:rPr lang="en-NZ" sz="1200" b="1" i="0" u="none" strike="noStrike" kern="1200" baseline="0" dirty="0">
                <a:solidFill>
                  <a:schemeClr val="tx1"/>
                </a:solidFill>
                <a:latin typeface="+mn-lt"/>
                <a:ea typeface="+mn-ea"/>
                <a:cs typeface="+mn-cs"/>
              </a:rPr>
              <a:t>TOTAL STATION INSTRUMENT</a:t>
            </a:r>
          </a:p>
          <a:p>
            <a:r>
              <a:rPr lang="en-NZ" sz="1200" b="0" i="0" u="none" strike="noStrike" kern="1200" baseline="0" dirty="0">
                <a:solidFill>
                  <a:schemeClr val="tx1"/>
                </a:solidFill>
                <a:latin typeface="+mn-lt"/>
                <a:ea typeface="+mn-ea"/>
                <a:cs typeface="+mn-cs"/>
              </a:rPr>
              <a:t> An electronic digital theodolite and an electronic distance</a:t>
            </a:r>
          </a:p>
          <a:p>
            <a:r>
              <a:rPr lang="en-NZ" sz="1200" b="0" i="0" u="none" strike="noStrike" kern="1200" baseline="0" dirty="0">
                <a:solidFill>
                  <a:schemeClr val="tx1"/>
                </a:solidFill>
                <a:latin typeface="+mn-lt"/>
                <a:ea typeface="+mn-ea"/>
                <a:cs typeface="+mn-cs"/>
              </a:rPr>
              <a:t>measurement in one integral unit</a:t>
            </a:r>
          </a:p>
          <a:p>
            <a:r>
              <a:rPr lang="en-NZ" sz="1200" b="0" i="0" u="none" strike="noStrike" kern="1200" baseline="0" dirty="0">
                <a:solidFill>
                  <a:schemeClr val="tx1"/>
                </a:solidFill>
                <a:latin typeface="+mn-lt"/>
                <a:ea typeface="+mn-ea"/>
                <a:cs typeface="+mn-cs"/>
              </a:rPr>
              <a:t> They can automatically record horizontal and vertical angles</a:t>
            </a:r>
          </a:p>
          <a:p>
            <a:r>
              <a:rPr lang="en-NZ" sz="1200" b="0" i="0" u="none" strike="noStrike" kern="1200" baseline="0" dirty="0">
                <a:solidFill>
                  <a:schemeClr val="tx1"/>
                </a:solidFill>
                <a:latin typeface="+mn-lt"/>
                <a:ea typeface="+mn-ea"/>
                <a:cs typeface="+mn-cs"/>
              </a:rPr>
              <a:t>and slope distances from a single setup</a:t>
            </a:r>
          </a:p>
          <a:p>
            <a:r>
              <a:rPr lang="en-NZ" sz="1200" b="0" i="0" u="none" strike="noStrike" kern="1200" baseline="0" dirty="0">
                <a:solidFill>
                  <a:schemeClr val="tx1"/>
                </a:solidFill>
                <a:latin typeface="+mn-lt"/>
                <a:ea typeface="+mn-ea"/>
                <a:cs typeface="+mn-cs"/>
              </a:rPr>
              <a:t> Slope distance can be reduced to horizontal and vertical</a:t>
            </a:r>
          </a:p>
          <a:p>
            <a:r>
              <a:rPr lang="en-NZ" sz="1200" b="0" i="0" u="none" strike="noStrike" kern="1200" baseline="0" dirty="0">
                <a:solidFill>
                  <a:schemeClr val="tx1"/>
                </a:solidFill>
                <a:latin typeface="+mn-lt"/>
                <a:ea typeface="+mn-ea"/>
                <a:cs typeface="+mn-cs"/>
              </a:rPr>
              <a:t>components instantaneously</a:t>
            </a:r>
          </a:p>
          <a:p>
            <a:r>
              <a:rPr lang="en-NZ" sz="1200" b="0" i="0" u="none" strike="noStrike" kern="1200" baseline="0" dirty="0">
                <a:solidFill>
                  <a:schemeClr val="tx1"/>
                </a:solidFill>
                <a:latin typeface="+mn-lt"/>
                <a:ea typeface="+mn-ea"/>
                <a:cs typeface="+mn-cs"/>
              </a:rPr>
              <a:t> Given initial data they will display positions and elevations of</a:t>
            </a:r>
          </a:p>
          <a:p>
            <a:r>
              <a:rPr lang="en-NZ" sz="1200" b="0" i="0" u="none" strike="noStrike" kern="1200" baseline="0" dirty="0">
                <a:solidFill>
                  <a:schemeClr val="tx1"/>
                </a:solidFill>
                <a:latin typeface="+mn-lt"/>
                <a:ea typeface="+mn-ea"/>
                <a:cs typeface="+mn-cs"/>
              </a:rPr>
              <a:t>sighted points</a:t>
            </a:r>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21</a:t>
            </a:fld>
            <a:endParaRPr lang="en-NZ"/>
          </a:p>
        </p:txBody>
      </p:sp>
    </p:spTree>
    <p:extLst>
      <p:ext uri="{BB962C8B-B14F-4D97-AF65-F5344CB8AC3E}">
        <p14:creationId xmlns:p14="http://schemas.microsoft.com/office/powerpoint/2010/main" val="229952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dirty="0"/>
              <a:t>Volume Calculations</a:t>
            </a:r>
            <a:r>
              <a:rPr lang="en-NZ" dirty="0"/>
              <a:t> lets you measure surface points and boundaries, then computes volume from those measurements</a:t>
            </a:r>
          </a:p>
          <a:p>
            <a:r>
              <a:rPr lang="en-NZ" b="1" i="1" dirty="0"/>
              <a:t>Area Calculations</a:t>
            </a:r>
            <a:r>
              <a:rPr lang="en-NZ" dirty="0"/>
              <a:t> allows you to set up a total station within view of the entire survey area, measures a sequence of points clockwise around the area, then calculates the area from that data.</a:t>
            </a:r>
          </a:p>
          <a:p>
            <a:r>
              <a:rPr lang="en-NZ" b="1" i="1" dirty="0"/>
              <a:t>Remote Heights</a:t>
            </a:r>
            <a:r>
              <a:rPr lang="en-NZ" dirty="0"/>
              <a:t> lets you measure inaccessible high points. Place a reflector anywhere below the height you want to measure, enter the reflector height, target it, measure the distance, and then target the high point. The total station calculates the height difference between the ground and high points.</a:t>
            </a:r>
          </a:p>
          <a:p>
            <a:r>
              <a:rPr lang="en-NZ" b="1" i="1" dirty="0"/>
              <a:t>Tie Distances</a:t>
            </a:r>
            <a:r>
              <a:rPr lang="en-NZ" dirty="0"/>
              <a:t> calculates the distance and height differences between two points. Set up your total station anywhere, measure the distances to points A and B, and the total station calculates both distance D and height difference H. You can also store points in memory to calculate tie distance and height difference.</a:t>
            </a:r>
          </a:p>
        </p:txBody>
      </p:sp>
      <p:sp>
        <p:nvSpPr>
          <p:cNvPr id="4" name="Slide Number Placeholder 3"/>
          <p:cNvSpPr>
            <a:spLocks noGrp="1"/>
          </p:cNvSpPr>
          <p:nvPr>
            <p:ph type="sldNum" sz="quarter" idx="10"/>
          </p:nvPr>
        </p:nvSpPr>
        <p:spPr/>
        <p:txBody>
          <a:bodyPr/>
          <a:lstStyle/>
          <a:p>
            <a:fld id="{DA5CCF4B-8911-46C1-B9A8-A669EDC4AB8D}" type="slidenum">
              <a:rPr lang="en-NZ" smtClean="0"/>
              <a:t>22</a:t>
            </a:fld>
            <a:endParaRPr lang="en-NZ"/>
          </a:p>
        </p:txBody>
      </p:sp>
    </p:spTree>
    <p:extLst>
      <p:ext uri="{BB962C8B-B14F-4D97-AF65-F5344CB8AC3E}">
        <p14:creationId xmlns:p14="http://schemas.microsoft.com/office/powerpoint/2010/main" val="335059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 should be cleaned after using and kept free from rust.</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3</a:t>
            </a:fld>
            <a:endParaRPr lang="en-NZ"/>
          </a:p>
        </p:txBody>
      </p:sp>
    </p:spTree>
    <p:extLst>
      <p:ext uri="{BB962C8B-B14F-4D97-AF65-F5344CB8AC3E}">
        <p14:creationId xmlns:p14="http://schemas.microsoft.com/office/powerpoint/2010/main" val="355277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Used to measure long distances such as field boundaries or road length where high accuracy is not required.</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4</a:t>
            </a:fld>
            <a:endParaRPr lang="en-NZ"/>
          </a:p>
        </p:txBody>
      </p:sp>
    </p:spTree>
    <p:extLst>
      <p:ext uri="{BB962C8B-B14F-4D97-AF65-F5344CB8AC3E}">
        <p14:creationId xmlns:p14="http://schemas.microsoft.com/office/powerpoint/2010/main" val="42486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 consists of a bubble tube </a:t>
            </a:r>
            <a:r>
              <a:rPr lang="en-US" sz="1200" dirty="0" err="1"/>
              <a:t>housedin</a:t>
            </a:r>
            <a:r>
              <a:rPr lang="en-US" sz="1200" dirty="0"/>
              <a:t> a metal or plastic case which has hooks for attaching to the line.</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5</a:t>
            </a:fld>
            <a:endParaRPr lang="en-NZ"/>
          </a:p>
        </p:txBody>
      </p:sp>
    </p:spTree>
    <p:extLst>
      <p:ext uri="{BB962C8B-B14F-4D97-AF65-F5344CB8AC3E}">
        <p14:creationId xmlns:p14="http://schemas.microsoft.com/office/powerpoint/2010/main" val="74074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 can also be used to establish a plumb line in laying brick or concrete blocks.  Also used to establish a survey instrument (like a transit) above a specific point.</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6</a:t>
            </a:fld>
            <a:endParaRPr lang="en-NZ"/>
          </a:p>
        </p:txBody>
      </p:sp>
    </p:spTree>
    <p:extLst>
      <p:ext uri="{BB962C8B-B14F-4D97-AF65-F5344CB8AC3E}">
        <p14:creationId xmlns:p14="http://schemas.microsoft.com/office/powerpoint/2010/main" val="190246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special container contains the chalk powder and line which is on a winding spool.</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7</a:t>
            </a:fld>
            <a:endParaRPr lang="en-NZ"/>
          </a:p>
        </p:txBody>
      </p:sp>
    </p:spTree>
    <p:extLst>
      <p:ext uri="{BB962C8B-B14F-4D97-AF65-F5344CB8AC3E}">
        <p14:creationId xmlns:p14="http://schemas.microsoft.com/office/powerpoint/2010/main" val="234724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Rod reads elevations directly (without subtraction from the HI) by used a sliding tape. Some rods have a cut/fill scale for use in grading.</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8</a:t>
            </a:fld>
            <a:endParaRPr lang="en-NZ"/>
          </a:p>
        </p:txBody>
      </p:sp>
    </p:spTree>
    <p:extLst>
      <p:ext uri="{BB962C8B-B14F-4D97-AF65-F5344CB8AC3E}">
        <p14:creationId xmlns:p14="http://schemas.microsoft.com/office/powerpoint/2010/main" val="383603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Commonly called GPS receivers, they used satellites to establish the user’s position (e.g., latitude and longitude).  Recreational receivers have an accuracy of 13 m and survey grade receivers have an accuracy of 2 cm.  Differential GPS receivers (accuracy 2cm – 1 m) are commonly used in agriculture to map field boundaries, scout fields, and provide tractor guidance.</a:t>
            </a:r>
          </a:p>
          <a:p>
            <a:endParaRPr lang="en-NZ" dirty="0"/>
          </a:p>
        </p:txBody>
      </p:sp>
      <p:sp>
        <p:nvSpPr>
          <p:cNvPr id="4" name="Slide Number Placeholder 3"/>
          <p:cNvSpPr>
            <a:spLocks noGrp="1"/>
          </p:cNvSpPr>
          <p:nvPr>
            <p:ph type="sldNum" sz="quarter" idx="10"/>
          </p:nvPr>
        </p:nvSpPr>
        <p:spPr/>
        <p:txBody>
          <a:bodyPr/>
          <a:lstStyle/>
          <a:p>
            <a:fld id="{DA5CCF4B-8911-46C1-B9A8-A669EDC4AB8D}" type="slidenum">
              <a:rPr lang="en-NZ" smtClean="0"/>
              <a:t>9</a:t>
            </a:fld>
            <a:endParaRPr lang="en-NZ"/>
          </a:p>
        </p:txBody>
      </p:sp>
    </p:spTree>
    <p:extLst>
      <p:ext uri="{BB962C8B-B14F-4D97-AF65-F5344CB8AC3E}">
        <p14:creationId xmlns:p14="http://schemas.microsoft.com/office/powerpoint/2010/main" val="110369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490" y="365126"/>
            <a:ext cx="724696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368490" y="1825625"/>
            <a:ext cx="724696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11/04/2022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71213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11/04/2022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46230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990" y="354842"/>
            <a:ext cx="7400996" cy="1928458"/>
          </a:xfrm>
        </p:spPr>
        <p:txBody>
          <a:bodyPr anchor="b"/>
          <a:lstStyle>
            <a:lvl1pPr algn="l">
              <a:defRPr sz="6000"/>
            </a:lvl1pPr>
          </a:lstStyle>
          <a:p>
            <a:r>
              <a:rPr lang="en-US" dirty="0"/>
              <a:t>Click to edit Master title style</a:t>
            </a:r>
          </a:p>
        </p:txBody>
      </p:sp>
      <p:sp>
        <p:nvSpPr>
          <p:cNvPr id="3" name="Text Placeholder 2"/>
          <p:cNvSpPr>
            <a:spLocks noGrp="1"/>
          </p:cNvSpPr>
          <p:nvPr>
            <p:ph type="body" idx="1"/>
          </p:nvPr>
        </p:nvSpPr>
        <p:spPr>
          <a:xfrm>
            <a:off x="309990" y="2515003"/>
            <a:ext cx="7400996" cy="39403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3427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0158" y="365126"/>
            <a:ext cx="7450827" cy="1325563"/>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260158" y="1825625"/>
            <a:ext cx="3671422" cy="4616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55938" y="1825625"/>
            <a:ext cx="3671422" cy="46161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516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27B4D6-D84E-4379-99F2-77BF7F439B36}" type="datetimeFigureOut">
              <a:rPr lang="en-NZ" smtClean="0"/>
              <a:t>11/04/2022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5F19606-8FB7-4541-9540-FFE1692B26B5}" type="slidenum">
              <a:rPr lang="en-NZ" smtClean="0"/>
              <a:t>‹#›</a:t>
            </a:fld>
            <a:endParaRPr lang="en-NZ" dirty="0"/>
          </a:p>
        </p:txBody>
      </p:sp>
    </p:spTree>
    <p:extLst>
      <p:ext uri="{BB962C8B-B14F-4D97-AF65-F5344CB8AC3E}">
        <p14:creationId xmlns:p14="http://schemas.microsoft.com/office/powerpoint/2010/main" val="289315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751" y="378774"/>
            <a:ext cx="7355291" cy="1325563"/>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27B4D6-D84E-4379-99F2-77BF7F439B36}" type="datetimeFigureOut">
              <a:rPr lang="en-NZ" smtClean="0"/>
              <a:t>11/04/2022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28682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7B4D6-D84E-4379-99F2-77BF7F439B36}" type="datetimeFigureOut">
              <a:rPr lang="en-NZ" smtClean="0"/>
              <a:t>11/04/2022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66214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7B4D6-D84E-4379-99F2-77BF7F439B36}" type="datetimeFigureOut">
              <a:rPr lang="en-NZ" smtClean="0"/>
              <a:t>11/04/2022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25621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7B4D6-D84E-4379-99F2-77BF7F439B36}" type="datetimeFigureOut">
              <a:rPr lang="en-NZ" smtClean="0"/>
              <a:t>11/04/2022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383079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11/04/2022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336393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35000"/>
                <a:lumMod val="89000"/>
                <a:lumOff val="11000"/>
              </a:schemeClr>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7B4D6-D84E-4379-99F2-77BF7F439B36}" type="datetimeFigureOut">
              <a:rPr lang="en-NZ" smtClean="0"/>
              <a:t>11/04/2022</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19606-8FB7-4541-9540-FFE1692B26B5}" type="slidenum">
              <a:rPr lang="en-NZ" smtClean="0"/>
              <a:t>‹#›</a:t>
            </a:fld>
            <a:endParaRPr lang="en-NZ"/>
          </a:p>
        </p:txBody>
      </p:sp>
      <p:pic>
        <p:nvPicPr>
          <p:cNvPr id="7" name="Picture 6"/>
          <p:cNvPicPr>
            <a:picLocks noChangeAspect="1"/>
          </p:cNvPicPr>
          <p:nvPr userDrawn="1"/>
        </p:nvPicPr>
        <p:blipFill rotWithShape="1">
          <a:blip r:embed="rId12"/>
          <a:srcRect l="7683" t="22247" r="16104" b="-3087"/>
          <a:stretch/>
        </p:blipFill>
        <p:spPr>
          <a:xfrm>
            <a:off x="0" y="23172"/>
            <a:ext cx="9105900" cy="7058026"/>
          </a:xfrm>
          <a:prstGeom prst="rect">
            <a:avLst/>
          </a:prstGeom>
        </p:spPr>
      </p:pic>
      <p:pic>
        <p:nvPicPr>
          <p:cNvPr id="8" name="Picture 7"/>
          <p:cNvPicPr>
            <a:picLocks noChangeAspect="1"/>
          </p:cNvPicPr>
          <p:nvPr userDrawn="1"/>
        </p:nvPicPr>
        <p:blipFill rotWithShape="1">
          <a:blip r:embed="rId12"/>
          <a:srcRect l="23468" r="-390" b="21451"/>
          <a:stretch/>
        </p:blipFill>
        <p:spPr>
          <a:xfrm>
            <a:off x="1657350" y="9524"/>
            <a:ext cx="7486650" cy="4987926"/>
          </a:xfrm>
          <a:prstGeom prst="rect">
            <a:avLst/>
          </a:prstGeom>
        </p:spPr>
      </p:pic>
      <p:pic>
        <p:nvPicPr>
          <p:cNvPr id="9" name="Picture 8"/>
          <p:cNvPicPr>
            <a:picLocks noChangeAspect="1"/>
          </p:cNvPicPr>
          <p:nvPr userDrawn="1"/>
        </p:nvPicPr>
        <p:blipFill rotWithShape="1">
          <a:blip r:embed="rId12"/>
          <a:srcRect l="42650" t="13300" r="36603" b="71640"/>
          <a:stretch/>
        </p:blipFill>
        <p:spPr>
          <a:xfrm>
            <a:off x="38100" y="5404"/>
            <a:ext cx="2019300" cy="956301"/>
          </a:xfrm>
          <a:prstGeom prst="rect">
            <a:avLst/>
          </a:prstGeom>
        </p:spPr>
      </p:pic>
      <p:sp>
        <p:nvSpPr>
          <p:cNvPr id="10" name="Rectangle 9"/>
          <p:cNvSpPr/>
          <p:nvPr userDrawn="1"/>
        </p:nvSpPr>
        <p:spPr>
          <a:xfrm>
            <a:off x="177421" y="215900"/>
            <a:ext cx="7615451" cy="6307730"/>
          </a:xfrm>
          <a:prstGeom prst="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66D7B1DF-4CBE-497C-A018-1C121A97C8D8}"/>
              </a:ext>
            </a:extLst>
          </p:cNvPr>
          <p:cNvSpPr txBox="1"/>
          <p:nvPr userDrawn="1"/>
        </p:nvSpPr>
        <p:spPr>
          <a:xfrm>
            <a:off x="7962563" y="5753437"/>
            <a:ext cx="1004016" cy="461665"/>
          </a:xfrm>
          <a:prstGeom prst="rect">
            <a:avLst/>
          </a:prstGeom>
          <a:noFill/>
        </p:spPr>
        <p:txBody>
          <a:bodyPr wrap="square" rtlCol="0">
            <a:spAutoFit/>
          </a:bodyPr>
          <a:lstStyle/>
          <a:p>
            <a:r>
              <a:rPr lang="en-NZ" sz="800" dirty="0">
                <a:solidFill>
                  <a:schemeClr val="bg1">
                    <a:lumMod val="95000"/>
                  </a:schemeClr>
                </a:solidFill>
              </a:rPr>
              <a:t>Original Slides and Text </a:t>
            </a:r>
            <a:r>
              <a:rPr lang="en-NZ" sz="800" dirty="0" err="1">
                <a:solidFill>
                  <a:schemeClr val="bg1">
                    <a:lumMod val="95000"/>
                  </a:schemeClr>
                </a:solidFill>
              </a:rPr>
              <a:t>fr</a:t>
            </a:r>
            <a:r>
              <a:rPr lang="en-NZ" sz="800" dirty="0">
                <a:solidFill>
                  <a:schemeClr val="bg1">
                    <a:lumMod val="95000"/>
                  </a:schemeClr>
                </a:solidFill>
              </a:rPr>
              <a:t> om Damian Walker </a:t>
            </a:r>
          </a:p>
        </p:txBody>
      </p:sp>
    </p:spTree>
    <p:extLst>
      <p:ext uri="{BB962C8B-B14F-4D97-AF65-F5344CB8AC3E}">
        <p14:creationId xmlns:p14="http://schemas.microsoft.com/office/powerpoint/2010/main" val="22206273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RangePole.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PhiliRod.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LaserLevelReceiver.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Transit.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tripod.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OpenReelFiberglassTape.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Steel%20Tape.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measuringWheel.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line%20level.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plumb%20bob.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Chalk%20Lin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DirectElevRod.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file:///C:\Users\mspiess\Documents\CSUC\AgEd\AgEd%20Projects\ToolID%20project\images\Measuring\GP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CIBC 5022 Surveying Equipment</a:t>
            </a:r>
          </a:p>
        </p:txBody>
      </p:sp>
      <p:sp>
        <p:nvSpPr>
          <p:cNvPr id="3" name="Content Placeholder 2"/>
          <p:cNvSpPr>
            <a:spLocks noGrp="1"/>
          </p:cNvSpPr>
          <p:nvPr>
            <p:ph sz="half" idx="1"/>
          </p:nvPr>
        </p:nvSpPr>
        <p:spPr/>
        <p:txBody>
          <a:bodyPr/>
          <a:lstStyle/>
          <a:p>
            <a:r>
              <a:rPr lang="en-NZ" dirty="0"/>
              <a:t>Lesson objectives</a:t>
            </a:r>
          </a:p>
          <a:p>
            <a:pPr lvl="1"/>
            <a:r>
              <a:rPr lang="en-NZ" dirty="0"/>
              <a:t>Identify common survey apparatus and uses</a:t>
            </a:r>
          </a:p>
        </p:txBody>
      </p:sp>
      <p:sp>
        <p:nvSpPr>
          <p:cNvPr id="4" name="Content Placeholder 3">
            <a:extLst>
              <a:ext uri="{FF2B5EF4-FFF2-40B4-BE49-F238E27FC236}">
                <a16:creationId xmlns:a16="http://schemas.microsoft.com/office/drawing/2014/main" id="{C54794E5-0833-4172-879C-154347741A8A}"/>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183750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Laser Level</a:t>
            </a:r>
            <a:br>
              <a:rPr lang="en-US" dirty="0">
                <a:effectLst>
                  <a:prstShdw prst="shdw14" dist="35921" dir="2700000">
                    <a:scrgbClr r="0" g="0" b="0">
                      <a:alpha val="43000"/>
                    </a:scrgbClr>
                  </a:prstShdw>
                </a:effectLst>
              </a:rPr>
            </a:br>
            <a:endParaRPr lang="en-NZ"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490" y="1136738"/>
            <a:ext cx="3955154" cy="2966366"/>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958" y="2856088"/>
            <a:ext cx="4887467" cy="3553724"/>
          </a:xfrm>
          <a:prstGeom prst="rect">
            <a:avLst/>
          </a:prstGeom>
        </p:spPr>
      </p:pic>
    </p:spTree>
    <p:extLst>
      <p:ext uri="{BB962C8B-B14F-4D97-AF65-F5344CB8AC3E}">
        <p14:creationId xmlns:p14="http://schemas.microsoft.com/office/powerpoint/2010/main" val="131862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Range pole</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2086970" y="1825625"/>
            <a:ext cx="3810000" cy="3810000"/>
          </a:xfrm>
          <a:prstGeom prst="rect">
            <a:avLst/>
          </a:prstGeom>
        </p:spPr>
      </p:pic>
    </p:spTree>
    <p:extLst>
      <p:ext uri="{BB962C8B-B14F-4D97-AF65-F5344CB8AC3E}">
        <p14:creationId xmlns:p14="http://schemas.microsoft.com/office/powerpoint/2010/main" val="212014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Philadelphia Rod</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978377" y="1547813"/>
            <a:ext cx="3810000" cy="3810000"/>
          </a:xfrm>
          <a:prstGeom prst="rect">
            <a:avLst/>
          </a:prstGeom>
        </p:spPr>
      </p:pic>
    </p:spTree>
    <p:extLst>
      <p:ext uri="{BB962C8B-B14F-4D97-AF65-F5344CB8AC3E}">
        <p14:creationId xmlns:p14="http://schemas.microsoft.com/office/powerpoint/2010/main" val="195087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Laser Level Receiver</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5" name="Picture 4"/>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2776884" y="1084654"/>
            <a:ext cx="2246671" cy="4615667"/>
          </a:xfrm>
          <a:prstGeom prst="rect">
            <a:avLst/>
          </a:prstGeom>
        </p:spPr>
      </p:pic>
    </p:spTree>
    <p:extLst>
      <p:ext uri="{BB962C8B-B14F-4D97-AF65-F5344CB8AC3E}">
        <p14:creationId xmlns:p14="http://schemas.microsoft.com/office/powerpoint/2010/main" val="97385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Transit</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5" name="Picture 4"/>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2086970" y="1690689"/>
            <a:ext cx="3810000" cy="3810000"/>
          </a:xfrm>
          <a:prstGeom prst="rect">
            <a:avLst/>
          </a:prstGeom>
        </p:spPr>
      </p:pic>
    </p:spTree>
    <p:extLst>
      <p:ext uri="{BB962C8B-B14F-4D97-AF65-F5344CB8AC3E}">
        <p14:creationId xmlns:p14="http://schemas.microsoft.com/office/powerpoint/2010/main" val="144877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Surveying Tripod</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2779890" y="1247952"/>
            <a:ext cx="2480733" cy="4787815"/>
          </a:xfrm>
          <a:prstGeom prst="rect">
            <a:avLst/>
          </a:prstGeom>
        </p:spPr>
      </p:pic>
    </p:spTree>
    <p:extLst>
      <p:ext uri="{BB962C8B-B14F-4D97-AF65-F5344CB8AC3E}">
        <p14:creationId xmlns:p14="http://schemas.microsoft.com/office/powerpoint/2010/main" val="200987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Builder's Level</a:t>
            </a:r>
            <a:br>
              <a:rPr lang="en-US" dirty="0">
                <a:effectLst>
                  <a:prstShdw prst="shdw14" dist="35921" dir="2700000">
                    <a:scrgbClr r="0" g="0" b="0">
                      <a:alpha val="43000"/>
                    </a:scrgbClr>
                  </a:prstShdw>
                </a:effectLst>
              </a:rPr>
            </a:br>
            <a:endParaRPr lang="en-NZ" dirty="0"/>
          </a:p>
        </p:txBody>
      </p:sp>
      <p:pic>
        <p:nvPicPr>
          <p:cNvPr id="6" name="Content Placeholder 5"/>
          <p:cNvPicPr>
            <a:picLocks noGrp="1" noChangeAspect="1"/>
          </p:cNvPicPr>
          <p:nvPr>
            <p:ph idx="1"/>
          </p:nvPr>
        </p:nvPicPr>
        <p:blipFill>
          <a:blip r:embed="rId3"/>
          <a:stretch>
            <a:fillRect/>
          </a:stretch>
        </p:blipFill>
        <p:spPr>
          <a:xfrm>
            <a:off x="368490" y="2044700"/>
            <a:ext cx="5010358" cy="4351338"/>
          </a:xfrm>
          <a:prstGeom prst="rect">
            <a:avLst/>
          </a:prstGeom>
        </p:spPr>
      </p:pic>
      <p:pic>
        <p:nvPicPr>
          <p:cNvPr id="7" name="Picture 6"/>
          <p:cNvPicPr>
            <a:picLocks noChangeAspect="1"/>
          </p:cNvPicPr>
          <p:nvPr/>
        </p:nvPicPr>
        <p:blipFill>
          <a:blip r:embed="rId4"/>
          <a:stretch>
            <a:fillRect/>
          </a:stretch>
        </p:blipFill>
        <p:spPr>
          <a:xfrm>
            <a:off x="4295774" y="365127"/>
            <a:ext cx="3339507" cy="2276682"/>
          </a:xfrm>
          <a:prstGeom prst="rect">
            <a:avLst/>
          </a:prstGeom>
        </p:spPr>
      </p:pic>
    </p:spTree>
    <p:extLst>
      <p:ext uri="{BB962C8B-B14F-4D97-AF65-F5344CB8AC3E}">
        <p14:creationId xmlns:p14="http://schemas.microsoft.com/office/powerpoint/2010/main" val="238226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Builder's Level</a:t>
            </a:r>
            <a:br>
              <a:rPr lang="en-US" dirty="0">
                <a:effectLst>
                  <a:prstShdw prst="shdw14" dist="35921" dir="2700000">
                    <a:scrgbClr r="0" g="0" b="0">
                      <a:alpha val="43000"/>
                    </a:scrgbClr>
                  </a:prstShdw>
                </a:effectLst>
              </a:rPr>
            </a:br>
            <a:endParaRPr lang="en-NZ" dirty="0"/>
          </a:p>
        </p:txBody>
      </p:sp>
      <p:pic>
        <p:nvPicPr>
          <p:cNvPr id="4" name="Content Placeholder 3"/>
          <p:cNvPicPr>
            <a:picLocks noGrp="1" noChangeAspect="1"/>
          </p:cNvPicPr>
          <p:nvPr>
            <p:ph idx="1"/>
          </p:nvPr>
        </p:nvPicPr>
        <p:blipFill>
          <a:blip r:embed="rId3"/>
          <a:stretch>
            <a:fillRect/>
          </a:stretch>
        </p:blipFill>
        <p:spPr>
          <a:xfrm>
            <a:off x="348281" y="1185389"/>
            <a:ext cx="3133725" cy="3743325"/>
          </a:xfrm>
          <a:prstGeom prst="rect">
            <a:avLst/>
          </a:prstGeom>
        </p:spPr>
      </p:pic>
      <p:pic>
        <p:nvPicPr>
          <p:cNvPr id="9" name="Picture 8"/>
          <p:cNvPicPr>
            <a:picLocks noChangeAspect="1"/>
          </p:cNvPicPr>
          <p:nvPr/>
        </p:nvPicPr>
        <p:blipFill>
          <a:blip r:embed="rId4"/>
          <a:stretch>
            <a:fillRect/>
          </a:stretch>
        </p:blipFill>
        <p:spPr>
          <a:xfrm>
            <a:off x="1915144" y="3611093"/>
            <a:ext cx="5655151" cy="2635243"/>
          </a:xfrm>
          <a:prstGeom prst="rect">
            <a:avLst/>
          </a:prstGeom>
        </p:spPr>
      </p:pic>
      <p:pic>
        <p:nvPicPr>
          <p:cNvPr id="10" name="Picture 9"/>
          <p:cNvPicPr>
            <a:picLocks noChangeAspect="1"/>
          </p:cNvPicPr>
          <p:nvPr/>
        </p:nvPicPr>
        <p:blipFill>
          <a:blip r:embed="rId5"/>
          <a:stretch>
            <a:fillRect/>
          </a:stretch>
        </p:blipFill>
        <p:spPr>
          <a:xfrm>
            <a:off x="4572000" y="365126"/>
            <a:ext cx="3095006" cy="3080303"/>
          </a:xfrm>
          <a:prstGeom prst="rect">
            <a:avLst/>
          </a:prstGeom>
        </p:spPr>
      </p:pic>
    </p:spTree>
    <p:extLst>
      <p:ext uri="{BB962C8B-B14F-4D97-AF65-F5344CB8AC3E}">
        <p14:creationId xmlns:p14="http://schemas.microsoft.com/office/powerpoint/2010/main" val="426400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Levelling Terms</a:t>
            </a:r>
          </a:p>
        </p:txBody>
      </p:sp>
      <p:sp>
        <p:nvSpPr>
          <p:cNvPr id="3" name="Content Placeholder 2"/>
          <p:cNvSpPr>
            <a:spLocks noGrp="1"/>
          </p:cNvSpPr>
          <p:nvPr>
            <p:ph idx="1"/>
          </p:nvPr>
        </p:nvSpPr>
        <p:spPr>
          <a:xfrm>
            <a:off x="368491" y="1825625"/>
            <a:ext cx="3830130" cy="4351338"/>
          </a:xfrm>
        </p:spPr>
        <p:txBody>
          <a:bodyPr>
            <a:normAutofit fontScale="55000" lnSpcReduction="20000"/>
          </a:bodyPr>
          <a:lstStyle/>
          <a:p>
            <a:r>
              <a:rPr lang="en-NZ" dirty="0"/>
              <a:t>Datum</a:t>
            </a:r>
          </a:p>
          <a:p>
            <a:r>
              <a:rPr lang="en-NZ" dirty="0"/>
              <a:t>Temporary Bench mark</a:t>
            </a:r>
          </a:p>
          <a:p>
            <a:r>
              <a:rPr lang="en-NZ" dirty="0"/>
              <a:t>Bench mark</a:t>
            </a:r>
          </a:p>
          <a:p>
            <a:r>
              <a:rPr lang="en-NZ" dirty="0"/>
              <a:t>Reduced level</a:t>
            </a:r>
          </a:p>
          <a:p>
            <a:r>
              <a:rPr lang="en-NZ" dirty="0"/>
              <a:t>Line of collimation</a:t>
            </a:r>
          </a:p>
          <a:p>
            <a:r>
              <a:rPr lang="en-NZ" dirty="0"/>
              <a:t>Horizontal line of sight through the telescope of the instrument</a:t>
            </a:r>
          </a:p>
          <a:p>
            <a:r>
              <a:rPr lang="en-NZ" dirty="0"/>
              <a:t>Station point</a:t>
            </a:r>
          </a:p>
          <a:p>
            <a:r>
              <a:rPr lang="en-NZ" dirty="0"/>
              <a:t>Back sight (BS)</a:t>
            </a:r>
          </a:p>
          <a:p>
            <a:r>
              <a:rPr lang="en-NZ" dirty="0"/>
              <a:t>Fore sight (FS)</a:t>
            </a:r>
          </a:p>
          <a:p>
            <a:r>
              <a:rPr lang="en-NZ" dirty="0"/>
              <a:t>Intermediate sight (IS)</a:t>
            </a:r>
          </a:p>
          <a:p>
            <a:r>
              <a:rPr lang="en-NZ" dirty="0"/>
              <a:t>Change station</a:t>
            </a:r>
          </a:p>
          <a:p>
            <a:r>
              <a:rPr lang="en-NZ" dirty="0"/>
              <a:t>Stadia lines</a:t>
            </a:r>
          </a:p>
          <a:p>
            <a:r>
              <a:rPr lang="en-NZ" dirty="0"/>
              <a:t>Two short level lines equal distance above and below the levelling line in the telescope.</a:t>
            </a:r>
          </a:p>
        </p:txBody>
      </p:sp>
      <p:pic>
        <p:nvPicPr>
          <p:cNvPr id="4" name="Picture 3"/>
          <p:cNvPicPr>
            <a:picLocks noChangeAspect="1"/>
          </p:cNvPicPr>
          <p:nvPr/>
        </p:nvPicPr>
        <p:blipFill>
          <a:blip r:embed="rId3"/>
          <a:stretch>
            <a:fillRect/>
          </a:stretch>
        </p:blipFill>
        <p:spPr>
          <a:xfrm>
            <a:off x="3649980" y="1385889"/>
            <a:ext cx="3965471" cy="1771244"/>
          </a:xfrm>
          <a:prstGeom prst="rect">
            <a:avLst/>
          </a:prstGeom>
        </p:spPr>
      </p:pic>
      <p:pic>
        <p:nvPicPr>
          <p:cNvPr id="5" name="Picture 4"/>
          <p:cNvPicPr>
            <a:picLocks noChangeAspect="1"/>
          </p:cNvPicPr>
          <p:nvPr/>
        </p:nvPicPr>
        <p:blipFill>
          <a:blip r:embed="rId4"/>
          <a:stretch>
            <a:fillRect/>
          </a:stretch>
        </p:blipFill>
        <p:spPr>
          <a:xfrm>
            <a:off x="4434805" y="3501391"/>
            <a:ext cx="2914315" cy="2675572"/>
          </a:xfrm>
          <a:prstGeom prst="rect">
            <a:avLst/>
          </a:prstGeom>
        </p:spPr>
      </p:pic>
    </p:spTree>
    <p:extLst>
      <p:ext uri="{BB962C8B-B14F-4D97-AF65-F5344CB8AC3E}">
        <p14:creationId xmlns:p14="http://schemas.microsoft.com/office/powerpoint/2010/main" val="2888269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Theodolite </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490" y="2476499"/>
            <a:ext cx="3565527" cy="3565527"/>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927" y="365126"/>
            <a:ext cx="4073524" cy="4073524"/>
          </a:xfrm>
          <a:prstGeom prst="rect">
            <a:avLst/>
          </a:prstGeom>
        </p:spPr>
      </p:pic>
      <p:sp>
        <p:nvSpPr>
          <p:cNvPr id="3" name="Rectangle 2">
            <a:extLst>
              <a:ext uri="{FF2B5EF4-FFF2-40B4-BE49-F238E27FC236}">
                <a16:creationId xmlns:a16="http://schemas.microsoft.com/office/drawing/2014/main" id="{45AC6EDB-7E6B-429C-9548-D4DAC8E9057D}"/>
              </a:ext>
            </a:extLst>
          </p:cNvPr>
          <p:cNvSpPr/>
          <p:nvPr/>
        </p:nvSpPr>
        <p:spPr>
          <a:xfrm>
            <a:off x="3370748" y="4546124"/>
            <a:ext cx="4572000" cy="1200329"/>
          </a:xfrm>
          <a:prstGeom prst="rect">
            <a:avLst/>
          </a:prstGeom>
        </p:spPr>
        <p:txBody>
          <a:bodyPr>
            <a:spAutoFit/>
          </a:bodyPr>
          <a:lstStyle/>
          <a:p>
            <a:r>
              <a:rPr lang="en-NZ" dirty="0">
                <a:solidFill>
                  <a:srgbClr val="202124"/>
                </a:solidFill>
                <a:latin typeface="arial" panose="020B0604020202020204" pitchFamily="34" charset="0"/>
              </a:rPr>
              <a:t>A theodolite is </a:t>
            </a:r>
            <a:r>
              <a:rPr lang="en-NZ" b="1" dirty="0">
                <a:solidFill>
                  <a:srgbClr val="202124"/>
                </a:solidFill>
                <a:latin typeface="arial" panose="020B0604020202020204" pitchFamily="34" charset="0"/>
              </a:rPr>
              <a:t>a precision optical instrument for measuring angles between designated visible points in the horizontal and vertical planes </a:t>
            </a:r>
            <a:endParaRPr lang="en-NZ" dirty="0"/>
          </a:p>
        </p:txBody>
      </p:sp>
    </p:spTree>
    <p:extLst>
      <p:ext uri="{BB962C8B-B14F-4D97-AF65-F5344CB8AC3E}">
        <p14:creationId xmlns:p14="http://schemas.microsoft.com/office/powerpoint/2010/main" val="113665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prstShdw prst="shdw14" dist="35921" dir="2700000">
                    <a:scrgbClr r="0" g="0" b="0">
                      <a:alpha val="43000"/>
                    </a:scrgbClr>
                  </a:prstShdw>
                </a:effectLst>
              </a:rPr>
              <a:t>Fibreglass</a:t>
            </a:r>
            <a:r>
              <a:rPr lang="en-US" dirty="0">
                <a:effectLst>
                  <a:prstShdw prst="shdw14" dist="35921" dir="2700000">
                    <a:scrgbClr r="0" g="0" b="0">
                      <a:alpha val="43000"/>
                    </a:scrgbClr>
                  </a:prstShdw>
                </a:effectLst>
              </a:rPr>
              <a:t> Tape</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dirty="0"/>
          </a:p>
        </p:txBody>
      </p:sp>
      <p:pic>
        <p:nvPicPr>
          <p:cNvPr id="4" name="Picture 3"/>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2297790" y="1825625"/>
            <a:ext cx="3388360" cy="3507740"/>
          </a:xfrm>
          <a:prstGeom prst="rect">
            <a:avLst/>
          </a:prstGeom>
        </p:spPr>
      </p:pic>
    </p:spTree>
    <p:extLst>
      <p:ext uri="{BB962C8B-B14F-4D97-AF65-F5344CB8AC3E}">
        <p14:creationId xmlns:p14="http://schemas.microsoft.com/office/powerpoint/2010/main" val="202569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Theodolite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8147" y="3628692"/>
            <a:ext cx="6485845" cy="2667387"/>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603" t="41580" r="2603" b="-9296"/>
          <a:stretch/>
        </p:blipFill>
        <p:spPr>
          <a:xfrm>
            <a:off x="492326" y="1417393"/>
            <a:ext cx="5687568" cy="2359121"/>
          </a:xfrm>
          <a:prstGeom prst="rect">
            <a:avLst/>
          </a:prstGeom>
        </p:spPr>
      </p:pic>
    </p:spTree>
    <p:extLst>
      <p:ext uri="{BB962C8B-B14F-4D97-AF65-F5344CB8AC3E}">
        <p14:creationId xmlns:p14="http://schemas.microsoft.com/office/powerpoint/2010/main" val="126009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Total Station</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43110" y="417515"/>
            <a:ext cx="3072341" cy="2304256"/>
          </a:xfrm>
        </p:spPr>
      </p:pic>
      <p:pic>
        <p:nvPicPr>
          <p:cNvPr id="6" name="Picture 5"/>
          <p:cNvPicPr>
            <a:picLocks noChangeAspect="1"/>
          </p:cNvPicPr>
          <p:nvPr/>
        </p:nvPicPr>
        <p:blipFill>
          <a:blip r:embed="rId4"/>
          <a:stretch>
            <a:fillRect/>
          </a:stretch>
        </p:blipFill>
        <p:spPr>
          <a:xfrm>
            <a:off x="3143250" y="2832700"/>
            <a:ext cx="4243005" cy="3343470"/>
          </a:xfrm>
          <a:prstGeom prst="rect">
            <a:avLst/>
          </a:prstGeom>
        </p:spPr>
      </p:pic>
      <p:pic>
        <p:nvPicPr>
          <p:cNvPr id="4" name="Content Placeholder 3"/>
          <p:cNvPicPr>
            <a:picLocks noChangeAspect="1"/>
          </p:cNvPicPr>
          <p:nvPr/>
        </p:nvPicPr>
        <p:blipFill>
          <a:blip r:embed="rId5"/>
          <a:stretch>
            <a:fillRect/>
          </a:stretch>
        </p:blipFill>
        <p:spPr>
          <a:xfrm>
            <a:off x="368490" y="1467253"/>
            <a:ext cx="2461910" cy="4879990"/>
          </a:xfrm>
          <a:prstGeom prst="rect">
            <a:avLst/>
          </a:prstGeom>
        </p:spPr>
      </p:pic>
    </p:spTree>
    <p:extLst>
      <p:ext uri="{BB962C8B-B14F-4D97-AF65-F5344CB8AC3E}">
        <p14:creationId xmlns:p14="http://schemas.microsoft.com/office/powerpoint/2010/main" val="403373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Total Station </a:t>
            </a:r>
            <a:r>
              <a:rPr lang="en-NZ" dirty="0" err="1"/>
              <a:t>Cababilities</a:t>
            </a:r>
            <a:endParaRPr lang="en-NZ"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890" y="1416844"/>
            <a:ext cx="3194050" cy="1739900"/>
          </a:xfrm>
        </p:spPr>
      </p:pic>
      <p:sp>
        <p:nvSpPr>
          <p:cNvPr id="5" name="Rectangle 4"/>
          <p:cNvSpPr/>
          <p:nvPr/>
        </p:nvSpPr>
        <p:spPr>
          <a:xfrm>
            <a:off x="1028097" y="3156744"/>
            <a:ext cx="2179636" cy="369332"/>
          </a:xfrm>
          <a:prstGeom prst="rect">
            <a:avLst/>
          </a:prstGeom>
        </p:spPr>
        <p:txBody>
          <a:bodyPr wrap="none">
            <a:spAutoFit/>
          </a:bodyPr>
          <a:lstStyle/>
          <a:p>
            <a:r>
              <a:rPr lang="en-NZ" b="1" i="1" dirty="0"/>
              <a:t>Volume Calculations</a:t>
            </a:r>
            <a:r>
              <a:rPr lang="en-NZ"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750" y="1416844"/>
            <a:ext cx="2933700" cy="2413000"/>
          </a:xfrm>
          <a:prstGeom prst="rect">
            <a:avLst/>
          </a:prstGeom>
        </p:spPr>
      </p:pic>
      <p:sp>
        <p:nvSpPr>
          <p:cNvPr id="9" name="Rectangle 8"/>
          <p:cNvSpPr/>
          <p:nvPr/>
        </p:nvSpPr>
        <p:spPr>
          <a:xfrm>
            <a:off x="5178549" y="3829844"/>
            <a:ext cx="1911101" cy="369332"/>
          </a:xfrm>
          <a:prstGeom prst="rect">
            <a:avLst/>
          </a:prstGeom>
        </p:spPr>
        <p:txBody>
          <a:bodyPr wrap="none">
            <a:spAutoFit/>
          </a:bodyPr>
          <a:lstStyle/>
          <a:p>
            <a:r>
              <a:rPr lang="en-NZ" b="1" i="1" dirty="0"/>
              <a:t>Area Calculations</a:t>
            </a:r>
            <a:r>
              <a:rPr lang="en-NZ" dirty="0"/>
              <a:t>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90" y="3970059"/>
            <a:ext cx="3652015" cy="1769823"/>
          </a:xfrm>
          <a:prstGeom prst="rect">
            <a:avLst/>
          </a:prstGeom>
        </p:spPr>
      </p:pic>
      <p:sp>
        <p:nvSpPr>
          <p:cNvPr id="12" name="Rectangle 11"/>
          <p:cNvSpPr/>
          <p:nvPr/>
        </p:nvSpPr>
        <p:spPr>
          <a:xfrm>
            <a:off x="1448469" y="5739882"/>
            <a:ext cx="1759264" cy="369332"/>
          </a:xfrm>
          <a:prstGeom prst="rect">
            <a:avLst/>
          </a:prstGeom>
        </p:spPr>
        <p:txBody>
          <a:bodyPr wrap="none">
            <a:spAutoFit/>
          </a:bodyPr>
          <a:lstStyle/>
          <a:p>
            <a:r>
              <a:rPr lang="en-NZ" b="1" i="1" dirty="0"/>
              <a:t>Remote Heights</a:t>
            </a:r>
            <a:r>
              <a:rPr lang="en-NZ" dirty="0"/>
              <a:t> </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549" y="4245070"/>
            <a:ext cx="2297384" cy="1791959"/>
          </a:xfrm>
          <a:prstGeom prst="rect">
            <a:avLst/>
          </a:prstGeom>
        </p:spPr>
      </p:pic>
      <p:sp>
        <p:nvSpPr>
          <p:cNvPr id="14" name="Rectangle 13"/>
          <p:cNvSpPr/>
          <p:nvPr/>
        </p:nvSpPr>
        <p:spPr>
          <a:xfrm>
            <a:off x="5605589" y="6034220"/>
            <a:ext cx="1484061" cy="369332"/>
          </a:xfrm>
          <a:prstGeom prst="rect">
            <a:avLst/>
          </a:prstGeom>
        </p:spPr>
        <p:txBody>
          <a:bodyPr wrap="none">
            <a:spAutoFit/>
          </a:bodyPr>
          <a:lstStyle/>
          <a:p>
            <a:r>
              <a:rPr lang="en-NZ" b="1" i="1" dirty="0"/>
              <a:t>Tie Distances</a:t>
            </a:r>
            <a:r>
              <a:rPr lang="en-NZ" dirty="0"/>
              <a:t> </a:t>
            </a:r>
          </a:p>
        </p:txBody>
      </p:sp>
    </p:spTree>
    <p:extLst>
      <p:ext uri="{BB962C8B-B14F-4D97-AF65-F5344CB8AC3E}">
        <p14:creationId xmlns:p14="http://schemas.microsoft.com/office/powerpoint/2010/main" val="100147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Steel Tape</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949960" y="1825625"/>
            <a:ext cx="5496560" cy="3549492"/>
          </a:xfrm>
          <a:prstGeom prst="rect">
            <a:avLst/>
          </a:prstGeom>
        </p:spPr>
      </p:pic>
    </p:spTree>
    <p:extLst>
      <p:ext uri="{BB962C8B-B14F-4D97-AF65-F5344CB8AC3E}">
        <p14:creationId xmlns:p14="http://schemas.microsoft.com/office/powerpoint/2010/main" val="128487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Measuring Wheel</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2086970" y="1577777"/>
            <a:ext cx="3810000" cy="3810000"/>
          </a:xfrm>
          <a:prstGeom prst="rect">
            <a:avLst/>
          </a:prstGeom>
        </p:spPr>
      </p:pic>
    </p:spTree>
    <p:extLst>
      <p:ext uri="{BB962C8B-B14F-4D97-AF65-F5344CB8AC3E}">
        <p14:creationId xmlns:p14="http://schemas.microsoft.com/office/powerpoint/2010/main" val="277550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Line Level</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028700" y="2244408"/>
            <a:ext cx="6116320" cy="2296160"/>
          </a:xfrm>
          <a:prstGeom prst="rect">
            <a:avLst/>
          </a:prstGeom>
        </p:spPr>
      </p:pic>
    </p:spTree>
    <p:extLst>
      <p:ext uri="{BB962C8B-B14F-4D97-AF65-F5344CB8AC3E}">
        <p14:creationId xmlns:p14="http://schemas.microsoft.com/office/powerpoint/2010/main" val="382690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Plumb Bob</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2514600" y="1690689"/>
            <a:ext cx="2887980" cy="4126865"/>
          </a:xfrm>
          <a:prstGeom prst="rect">
            <a:avLst/>
          </a:prstGeom>
        </p:spPr>
      </p:pic>
    </p:spTree>
    <p:extLst>
      <p:ext uri="{BB962C8B-B14F-4D97-AF65-F5344CB8AC3E}">
        <p14:creationId xmlns:p14="http://schemas.microsoft.com/office/powerpoint/2010/main" val="193151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Chalk Line</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2948030" y="1701285"/>
            <a:ext cx="2087880" cy="3810000"/>
          </a:xfrm>
          <a:prstGeom prst="rect">
            <a:avLst/>
          </a:prstGeom>
        </p:spPr>
      </p:pic>
    </p:spTree>
    <p:extLst>
      <p:ext uri="{BB962C8B-B14F-4D97-AF65-F5344CB8AC3E}">
        <p14:creationId xmlns:p14="http://schemas.microsoft.com/office/powerpoint/2010/main" val="203576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prstShdw prst="shdw14" dist="35921" dir="2700000">
                    <a:scrgbClr r="0" g="0" b="0">
                      <a:alpha val="43000"/>
                    </a:scrgbClr>
                  </a:prstShdw>
                </a:effectLst>
              </a:rPr>
              <a:t>Direct Elevation Rod</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2086970" y="1928815"/>
            <a:ext cx="3810000" cy="3810000"/>
          </a:xfrm>
          <a:prstGeom prst="rect">
            <a:avLst/>
          </a:prstGeom>
        </p:spPr>
      </p:pic>
    </p:spTree>
    <p:extLst>
      <p:ext uri="{BB962C8B-B14F-4D97-AF65-F5344CB8AC3E}">
        <p14:creationId xmlns:p14="http://schemas.microsoft.com/office/powerpoint/2010/main" val="143227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prstShdw prst="shdw14" dist="35921" dir="2700000">
                    <a:scrgbClr r="0" g="0" b="0">
                      <a:alpha val="43000"/>
                    </a:scrgbClr>
                  </a:prstShdw>
                </a:effectLst>
              </a:rPr>
              <a:t>Global Position System Receiver</a:t>
            </a:r>
            <a:br>
              <a:rPr lang="en-US" dirty="0">
                <a:effectLst>
                  <a:prstShdw prst="shdw14" dist="35921" dir="2700000">
                    <a:scrgbClr r="0" g="0" b="0">
                      <a:alpha val="43000"/>
                    </a:scrgbClr>
                  </a:prstShdw>
                </a:effectLst>
              </a:rPr>
            </a:b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2055994" y="1747053"/>
            <a:ext cx="3871951" cy="3810000"/>
          </a:xfrm>
          <a:prstGeom prst="rect">
            <a:avLst/>
          </a:prstGeom>
        </p:spPr>
      </p:pic>
    </p:spTree>
    <p:extLst>
      <p:ext uri="{BB962C8B-B14F-4D97-AF65-F5344CB8AC3E}">
        <p14:creationId xmlns:p14="http://schemas.microsoft.com/office/powerpoint/2010/main" val="2594082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2F68623001264E9C00AF7127E1F82C" ma:contentTypeVersion="14" ma:contentTypeDescription="Create a new document." ma:contentTypeScope="" ma:versionID="be40d9f23ad2a01b49f69336ce9219c1">
  <xsd:schema xmlns:xsd="http://www.w3.org/2001/XMLSchema" xmlns:xs="http://www.w3.org/2001/XMLSchema" xmlns:p="http://schemas.microsoft.com/office/2006/metadata/properties" xmlns:ns3="092ce407-eaf6-4265-be55-618f9834aee2" xmlns:ns4="9972710e-e72d-4ba9-96a6-02395eaa4096" targetNamespace="http://schemas.microsoft.com/office/2006/metadata/properties" ma:root="true" ma:fieldsID="9e82fcb8898b6065d4446dd9b371bfa7" ns3:_="" ns4:_="">
    <xsd:import namespace="092ce407-eaf6-4265-be55-618f9834aee2"/>
    <xsd:import namespace="9972710e-e72d-4ba9-96a6-02395eaa4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e407-eaf6-4265-be55-618f9834ae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2710e-e72d-4ba9-96a6-02395eaa40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92961E-2962-460B-A961-D89B1CA4DEA6}">
  <ds:schemaRefs>
    <ds:schemaRef ds:uri="http://purl.org/dc/dcmitype/"/>
    <ds:schemaRef ds:uri="092ce407-eaf6-4265-be55-618f9834aee2"/>
    <ds:schemaRef ds:uri="9972710e-e72d-4ba9-96a6-02395eaa4096"/>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FF4FACF2-5FA1-4F3D-8935-5348C4CF7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e407-eaf6-4265-be55-618f9834aee2"/>
    <ds:schemaRef ds:uri="9972710e-e72d-4ba9-96a6-02395eaa4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9257BD-54F7-4C6A-8B54-13BE324CB0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578</TotalTime>
  <Words>1665</Words>
  <Application>Microsoft Office PowerPoint</Application>
  <PresentationFormat>On-screen Show (4:3)</PresentationFormat>
  <Paragraphs>188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vt:lpstr>
      <vt:lpstr>Calibri</vt:lpstr>
      <vt:lpstr>Calibri Light</vt:lpstr>
      <vt:lpstr>Office Theme</vt:lpstr>
      <vt:lpstr>CIBC 5022 Surveying Equipment</vt:lpstr>
      <vt:lpstr>Fibreglass Tape </vt:lpstr>
      <vt:lpstr>Steel Tape </vt:lpstr>
      <vt:lpstr>Measuring Wheel </vt:lpstr>
      <vt:lpstr>Line Level </vt:lpstr>
      <vt:lpstr>Plumb Bob </vt:lpstr>
      <vt:lpstr>Chalk Line </vt:lpstr>
      <vt:lpstr>Direct Elevation Rod </vt:lpstr>
      <vt:lpstr>Global Position System Receiver </vt:lpstr>
      <vt:lpstr>Laser Level </vt:lpstr>
      <vt:lpstr>Range pole </vt:lpstr>
      <vt:lpstr>Philadelphia Rod </vt:lpstr>
      <vt:lpstr>Laser Level Receiver </vt:lpstr>
      <vt:lpstr>Transit </vt:lpstr>
      <vt:lpstr>Surveying Tripod </vt:lpstr>
      <vt:lpstr>Builder's Level </vt:lpstr>
      <vt:lpstr>Builder's Level </vt:lpstr>
      <vt:lpstr>Levelling Terms</vt:lpstr>
      <vt:lpstr>Theodolite </vt:lpstr>
      <vt:lpstr>Theodolite</vt:lpstr>
      <vt:lpstr>Total Station</vt:lpstr>
      <vt:lpstr>Total Station Cababilities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Walker</dc:creator>
  <cp:lastModifiedBy>Rod Harvey</cp:lastModifiedBy>
  <cp:revision>35</cp:revision>
  <dcterms:created xsi:type="dcterms:W3CDTF">2017-03-03T22:22:42Z</dcterms:created>
  <dcterms:modified xsi:type="dcterms:W3CDTF">2022-04-11T05:03:13Z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0x0101004C2F68623001264E9C00AF7127E1F82C</vt:lpwstr>
  </property>
</Properties>
</file>