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25"/>
  </p:notesMasterIdLst>
  <p:sldIdLst>
    <p:sldId id="256" r:id="rId2"/>
    <p:sldId id="262" r:id="rId3"/>
    <p:sldId id="257" r:id="rId4"/>
    <p:sldId id="258" r:id="rId5"/>
    <p:sldId id="268" r:id="rId6"/>
    <p:sldId id="306" r:id="rId7"/>
    <p:sldId id="307" r:id="rId8"/>
    <p:sldId id="300" r:id="rId9"/>
    <p:sldId id="302" r:id="rId10"/>
    <p:sldId id="301" r:id="rId11"/>
    <p:sldId id="277" r:id="rId12"/>
    <p:sldId id="308" r:id="rId13"/>
    <p:sldId id="280" r:id="rId14"/>
    <p:sldId id="310" r:id="rId15"/>
    <p:sldId id="314" r:id="rId16"/>
    <p:sldId id="319" r:id="rId17"/>
    <p:sldId id="324" r:id="rId18"/>
    <p:sldId id="325" r:id="rId19"/>
    <p:sldId id="294" r:id="rId20"/>
    <p:sldId id="320" r:id="rId21"/>
    <p:sldId id="315" r:id="rId22"/>
    <p:sldId id="321" r:id="rId23"/>
    <p:sldId id="326" r:id="rId24"/>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FF66"/>
    <a:srgbClr val="FFFF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87386" autoAdjust="0"/>
  </p:normalViewPr>
  <p:slideViewPr>
    <p:cSldViewPr>
      <p:cViewPr varScale="1">
        <p:scale>
          <a:sx n="58" d="100"/>
          <a:sy n="58" d="100"/>
        </p:scale>
        <p:origin x="1468" y="52"/>
      </p:cViewPr>
      <p:guideLst>
        <p:guide orient="horz" pos="2160"/>
        <p:guide pos="2880"/>
      </p:guideLst>
    </p:cSldViewPr>
  </p:slideViewPr>
  <p:notesTextViewPr>
    <p:cViewPr>
      <p:scale>
        <a:sx n="75" d="100"/>
        <a:sy n="75" d="100"/>
      </p:scale>
      <p:origin x="0" y="0"/>
    </p:cViewPr>
  </p:notesTextViewPr>
  <p:sorterViewPr>
    <p:cViewPr>
      <p:scale>
        <a:sx n="66" d="100"/>
        <a:sy n="66" d="100"/>
      </p:scale>
      <p:origin x="0" y="8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348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pPr>
              <a:defRPr/>
            </a:pPr>
            <a:fld id="{471712F7-AF86-4CCC-A484-D94829DFEFBB}" type="slidenum">
              <a:rPr lang="en-GB"/>
              <a:pPr>
                <a:defRPr/>
              </a:pPr>
              <a:t>‹#›</a:t>
            </a:fld>
            <a:endParaRPr lang="en-GB"/>
          </a:p>
        </p:txBody>
      </p:sp>
    </p:spTree>
    <p:extLst>
      <p:ext uri="{BB962C8B-B14F-4D97-AF65-F5344CB8AC3E}">
        <p14:creationId xmlns:p14="http://schemas.microsoft.com/office/powerpoint/2010/main" val="26308217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0BFEED66-F2C3-4AC1-9AD6-A46CA13E0F64}" type="slidenum">
              <a:rPr lang="en-GB" smtClean="0"/>
              <a:pPr/>
              <a:t>3</a:t>
            </a:fld>
            <a:endParaRPr lang="en-GB"/>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GB"/>
              <a:t>Notes</a:t>
            </a:r>
          </a:p>
          <a:p>
            <a:pPr eaLnBrk="1" hangingPunct="1"/>
            <a:endParaRPr lang="en-GB"/>
          </a:p>
          <a:p>
            <a:pPr eaLnBrk="1" hangingPunct="1"/>
            <a:r>
              <a:rPr lang="en-NZ"/>
              <a:t>The problem solving and decision making are closely related – as thinking processes, so the two topics are often mentioned together and can be also be confused.</a:t>
            </a:r>
          </a:p>
          <a:p>
            <a:pPr eaLnBrk="1" hangingPunct="1"/>
            <a:endParaRPr lang="en-GB"/>
          </a:p>
        </p:txBody>
      </p:sp>
    </p:spTree>
    <p:extLst>
      <p:ext uri="{BB962C8B-B14F-4D97-AF65-F5344CB8AC3E}">
        <p14:creationId xmlns:p14="http://schemas.microsoft.com/office/powerpoint/2010/main" val="187489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E.g. oil on the floor problem.</a:t>
            </a:r>
          </a:p>
          <a:p>
            <a:endParaRPr lang="en-NZ" dirty="0"/>
          </a:p>
        </p:txBody>
      </p:sp>
      <p:sp>
        <p:nvSpPr>
          <p:cNvPr id="4" name="Slide Number Placeholder 3"/>
          <p:cNvSpPr>
            <a:spLocks noGrp="1"/>
          </p:cNvSpPr>
          <p:nvPr>
            <p:ph type="sldNum" sz="quarter" idx="10"/>
          </p:nvPr>
        </p:nvSpPr>
        <p:spPr/>
        <p:txBody>
          <a:bodyPr/>
          <a:lstStyle/>
          <a:p>
            <a:pPr>
              <a:defRPr/>
            </a:pPr>
            <a:fld id="{471712F7-AF86-4CCC-A484-D94829DFEFBB}" type="slidenum">
              <a:rPr lang="en-GB" smtClean="0"/>
              <a:pPr>
                <a:defRPr/>
              </a:pPr>
              <a:t>11</a:t>
            </a:fld>
            <a:endParaRPr lang="en-GB"/>
          </a:p>
        </p:txBody>
      </p:sp>
    </p:spTree>
    <p:extLst>
      <p:ext uri="{BB962C8B-B14F-4D97-AF65-F5344CB8AC3E}">
        <p14:creationId xmlns:p14="http://schemas.microsoft.com/office/powerpoint/2010/main" val="166949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5E230823-F768-484B-9062-223E5A21A165}" type="slidenum">
              <a:rPr lang="en-GB" smtClean="0"/>
              <a:pPr/>
              <a:t>13</a:t>
            </a:fld>
            <a:endParaRPr lang="en-GB"/>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1958259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pPr>
              <a:defRPr/>
            </a:pPr>
            <a:fld id="{471712F7-AF86-4CCC-A484-D94829DFEFBB}" type="slidenum">
              <a:rPr lang="en-GB" smtClean="0"/>
              <a:pPr>
                <a:defRPr/>
              </a:pPr>
              <a:t>15</a:t>
            </a:fld>
            <a:endParaRPr lang="en-GB"/>
          </a:p>
        </p:txBody>
      </p:sp>
    </p:spTree>
    <p:extLst>
      <p:ext uri="{BB962C8B-B14F-4D97-AF65-F5344CB8AC3E}">
        <p14:creationId xmlns:p14="http://schemas.microsoft.com/office/powerpoint/2010/main" val="2748512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fld id="{DB5993BA-FB09-4983-ADDC-5C8910656259}" type="slidenum">
              <a:rPr lang="en-GB" smtClean="0">
                <a:latin typeface="Arial" charset="0"/>
              </a:rPr>
              <a:pPr/>
              <a:t>17</a:t>
            </a:fld>
            <a:endParaRPr lang="en-GB">
              <a:latin typeface="Arial"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p>
        </p:txBody>
      </p:sp>
    </p:spTree>
    <p:extLst>
      <p:ext uri="{BB962C8B-B14F-4D97-AF65-F5344CB8AC3E}">
        <p14:creationId xmlns:p14="http://schemas.microsoft.com/office/powerpoint/2010/main" val="4170630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5918FC7B-B153-4E09-BA9B-14ED7A28D23E}" type="slidenum">
              <a:rPr lang="en-GB" smtClean="0"/>
              <a:pPr/>
              <a:t>19</a:t>
            </a:fld>
            <a:endParaRPr lang="en-GB"/>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748908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pPr>
              <a:defRPr/>
            </a:pPr>
            <a:fld id="{471712F7-AF86-4CCC-A484-D94829DFEFBB}" type="slidenum">
              <a:rPr lang="en-GB" smtClean="0"/>
              <a:pPr>
                <a:defRPr/>
              </a:pPr>
              <a:t>21</a:t>
            </a:fld>
            <a:endParaRPr lang="en-GB"/>
          </a:p>
        </p:txBody>
      </p:sp>
    </p:spTree>
    <p:extLst>
      <p:ext uri="{BB962C8B-B14F-4D97-AF65-F5344CB8AC3E}">
        <p14:creationId xmlns:p14="http://schemas.microsoft.com/office/powerpoint/2010/main" val="9370566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a:defRPr/>
            </a:pPr>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722A13B1-7B2C-456D-9C98-B2AC59E00A44}"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2A86C01-BB38-4020-9252-D26CED06A8E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C9ADC2D-BCC4-450E-ABA1-68E6F18AB313}"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16F384C-E908-4808-86C8-9D18160E3143}"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A02A3D2-F0B8-40A5-8F46-C6269DCA222C}"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7B0BCC9-B6DF-43D4-833B-1043D20AAE08}"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10B855F-9B6E-48B9-857F-02CF6E164F16}"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8C42171-85E6-4039-B384-09312995BE61}"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624BAFB3-D1BF-4F64-B57C-2F53DEA8BB3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E855790-43AE-43A7-9739-B76BC2996A8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38FCE3C0-60D8-4B1F-9964-67998DBAF069}" type="slidenum">
              <a:rPr lang="en-US"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D46C86F4-6812-4369-8495-B6BEC645244B}" type="slidenum">
              <a:rPr lang="en-US"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187624" y="1755593"/>
            <a:ext cx="7086600" cy="1431925"/>
          </a:xfrm>
        </p:spPr>
        <p:txBody>
          <a:bodyPr>
            <a:normAutofit fontScale="90000"/>
          </a:bodyPr>
          <a:lstStyle/>
          <a:p>
            <a:pPr eaLnBrk="1" hangingPunct="1">
              <a:defRPr/>
            </a:pPr>
            <a:r>
              <a:rPr lang="en-GB" dirty="0"/>
              <a:t>ISCG54230</a:t>
            </a:r>
            <a:br>
              <a:rPr lang="en-GB" dirty="0"/>
            </a:br>
            <a:r>
              <a:rPr lang="en-GB" dirty="0"/>
              <a:t>Professional Skills</a:t>
            </a:r>
            <a:br>
              <a:rPr lang="en-GB" dirty="0"/>
            </a:br>
            <a:r>
              <a:rPr lang="en-GB" dirty="0"/>
              <a:t>Week 9</a:t>
            </a:r>
          </a:p>
        </p:txBody>
      </p:sp>
      <p:sp>
        <p:nvSpPr>
          <p:cNvPr id="2051" name="Rectangle 3"/>
          <p:cNvSpPr>
            <a:spLocks noGrp="1" noChangeArrowheads="1"/>
          </p:cNvSpPr>
          <p:nvPr>
            <p:ph type="subTitle" idx="1"/>
          </p:nvPr>
        </p:nvSpPr>
        <p:spPr>
          <a:xfrm>
            <a:off x="1763688" y="5589240"/>
            <a:ext cx="6877050" cy="647601"/>
          </a:xfrm>
        </p:spPr>
        <p:txBody>
          <a:bodyPr/>
          <a:lstStyle/>
          <a:p>
            <a:pPr eaLnBrk="1" hangingPunct="1">
              <a:defRPr/>
            </a:pPr>
            <a:r>
              <a:rPr lang="en-NZ" dirty="0"/>
              <a:t>Overview of Problem Solving</a:t>
            </a:r>
          </a:p>
        </p:txBody>
      </p:sp>
      <p:pic>
        <p:nvPicPr>
          <p:cNvPr id="3076" name="Picture 4" descr="050405_einsteins_world_bcol"/>
          <p:cNvPicPr>
            <a:picLocks noChangeAspect="1" noChangeArrowheads="1"/>
          </p:cNvPicPr>
          <p:nvPr/>
        </p:nvPicPr>
        <p:blipFill>
          <a:blip r:embed="rId2"/>
          <a:srcRect/>
          <a:stretch>
            <a:fillRect/>
          </a:stretch>
        </p:blipFill>
        <p:spPr bwMode="auto">
          <a:xfrm>
            <a:off x="3002756" y="3189386"/>
            <a:ext cx="3024187" cy="2255837"/>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eaLnBrk="1" hangingPunct="1">
              <a:defRPr/>
            </a:pPr>
            <a:r>
              <a:rPr lang="en-US"/>
              <a:t>Look for Patterns</a:t>
            </a:r>
          </a:p>
        </p:txBody>
      </p:sp>
      <p:sp>
        <p:nvSpPr>
          <p:cNvPr id="145411" name="Rectangle 3"/>
          <p:cNvSpPr>
            <a:spLocks noGrp="1" noChangeArrowheads="1"/>
          </p:cNvSpPr>
          <p:nvPr>
            <p:ph idx="1"/>
          </p:nvPr>
        </p:nvSpPr>
        <p:spPr/>
        <p:txBody>
          <a:bodyPr/>
          <a:lstStyle/>
          <a:p>
            <a:pPr eaLnBrk="1" hangingPunct="1">
              <a:defRPr/>
            </a:pPr>
            <a:r>
              <a:rPr lang="en-US" dirty="0"/>
              <a:t>A pattern is something that repeats</a:t>
            </a:r>
          </a:p>
          <a:p>
            <a:pPr eaLnBrk="1" hangingPunct="1">
              <a:defRPr/>
            </a:pPr>
            <a:r>
              <a:rPr lang="en-US" dirty="0"/>
              <a:t>A pattern obeys some rule</a:t>
            </a:r>
          </a:p>
          <a:p>
            <a:pPr eaLnBrk="1" hangingPunct="1">
              <a:defRPr/>
            </a:pPr>
            <a:endParaRPr lang="en-US" dirty="0"/>
          </a:p>
          <a:p>
            <a:pPr marL="0" indent="0" eaLnBrk="1" hangingPunct="1">
              <a:buNone/>
              <a:defRPr/>
            </a:pPr>
            <a:r>
              <a:rPr lang="en-US" dirty="0"/>
              <a:t>Common in IT</a:t>
            </a:r>
          </a:p>
          <a:p>
            <a:pPr lvl="1" eaLnBrk="1" hangingPunct="1">
              <a:defRPr/>
            </a:pPr>
            <a:r>
              <a:rPr lang="en-US" dirty="0"/>
              <a:t>E.g. Software development: add, change, delete to a database table</a:t>
            </a:r>
          </a:p>
          <a:p>
            <a:pPr lvl="1" eaLnBrk="1" hangingPunct="1">
              <a:defRPr/>
            </a:pPr>
            <a:r>
              <a:rPr lang="en-US" dirty="0"/>
              <a:t>Code generators are built around standard solutions for problems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defRPr/>
            </a:pPr>
            <a:r>
              <a:rPr lang="en-GB"/>
              <a:t>Root Cause Analysis</a:t>
            </a:r>
          </a:p>
        </p:txBody>
      </p:sp>
      <p:sp>
        <p:nvSpPr>
          <p:cNvPr id="21507" name="Rectangle 3"/>
          <p:cNvSpPr>
            <a:spLocks noGrp="1" noChangeArrowheads="1"/>
          </p:cNvSpPr>
          <p:nvPr>
            <p:ph idx="1"/>
          </p:nvPr>
        </p:nvSpPr>
        <p:spPr>
          <a:xfrm>
            <a:off x="457200" y="1935480"/>
            <a:ext cx="8229600" cy="4661872"/>
          </a:xfrm>
        </p:spPr>
        <p:txBody>
          <a:bodyPr/>
          <a:lstStyle/>
          <a:p>
            <a:pPr marL="609600" indent="-609600" eaLnBrk="1" hangingPunct="1">
              <a:lnSpc>
                <a:spcPct val="90000"/>
              </a:lnSpc>
              <a:buSzPct val="75000"/>
              <a:buFont typeface="Wingdings" pitchFamily="2" charset="2"/>
              <a:buAutoNum type="arabicPeriod"/>
            </a:pPr>
            <a:r>
              <a:rPr lang="en-GB" dirty="0">
                <a:effectLst/>
              </a:rPr>
              <a:t>Identify what happened</a:t>
            </a:r>
          </a:p>
          <a:p>
            <a:pPr marL="609600" indent="-609600">
              <a:lnSpc>
                <a:spcPct val="90000"/>
              </a:lnSpc>
              <a:buSzPct val="75000"/>
              <a:buFont typeface="Wingdings" pitchFamily="2" charset="2"/>
              <a:buAutoNum type="arabicPeriod"/>
            </a:pPr>
            <a:r>
              <a:rPr lang="en-GB" dirty="0"/>
              <a:t>Repeatedly </a:t>
            </a:r>
            <a:r>
              <a:rPr lang="en-GB" dirty="0">
                <a:effectLst/>
              </a:rPr>
              <a:t>ask ‘why’ to get to the root cause of the problem rather than a symptom</a:t>
            </a:r>
          </a:p>
          <a:p>
            <a:pPr marL="609600" indent="-609600">
              <a:lnSpc>
                <a:spcPct val="90000"/>
              </a:lnSpc>
              <a:buSzPct val="75000"/>
              <a:buFont typeface="Wingdings" pitchFamily="2" charset="2"/>
              <a:buAutoNum type="arabicPeriod"/>
            </a:pPr>
            <a:r>
              <a:rPr lang="en-GB" dirty="0"/>
              <a:t>Solve the problem at its cause</a:t>
            </a:r>
          </a:p>
          <a:p>
            <a:pPr marL="609600" indent="-609600">
              <a:lnSpc>
                <a:spcPct val="90000"/>
              </a:lnSpc>
              <a:buSzPct val="75000"/>
              <a:buFont typeface="Wingdings" pitchFamily="2" charset="2"/>
              <a:buAutoNum type="arabicPeriod"/>
            </a:pPr>
            <a:r>
              <a:rPr lang="en-GB" dirty="0"/>
              <a:t>Put </a:t>
            </a:r>
            <a:r>
              <a:rPr lang="en-GB" dirty="0">
                <a:effectLst/>
              </a:rPr>
              <a:t>measures in place to prevent recurrence of the problem</a:t>
            </a:r>
          </a:p>
          <a:p>
            <a:pPr marL="609600" indent="-609600" eaLnBrk="1" hangingPunct="1">
              <a:lnSpc>
                <a:spcPct val="90000"/>
              </a:lnSpc>
            </a:pPr>
            <a:endParaRPr lang="en-GB" sz="1600" dirty="0">
              <a:effectLst/>
            </a:endParaRPr>
          </a:p>
          <a:p>
            <a:pPr marL="0" indent="0" eaLnBrk="1" hangingPunct="1">
              <a:lnSpc>
                <a:spcPct val="90000"/>
              </a:lnSpc>
              <a:buNone/>
            </a:pPr>
            <a:r>
              <a:rPr lang="en-GB" dirty="0">
                <a:effectLst/>
              </a:rPr>
              <a:t>Common in IT</a:t>
            </a:r>
          </a:p>
          <a:p>
            <a:pPr marL="990600" lvl="1" indent="-533400" eaLnBrk="1" hangingPunct="1">
              <a:lnSpc>
                <a:spcPct val="90000"/>
              </a:lnSpc>
            </a:pPr>
            <a:r>
              <a:rPr lang="en-GB" dirty="0">
                <a:effectLst/>
              </a:rPr>
              <a:t>Solving of software and hardware problems</a:t>
            </a:r>
          </a:p>
          <a:p>
            <a:pPr marL="609600" indent="-609600" eaLnBrk="1" hangingPunct="1">
              <a:lnSpc>
                <a:spcPct val="90000"/>
              </a:lnSpc>
            </a:pPr>
            <a:endParaRPr lang="en-GB" dirty="0">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eaLnBrk="1" hangingPunct="1">
              <a:defRPr/>
            </a:pPr>
            <a:r>
              <a:rPr lang="en-US"/>
              <a:t>Build an Abstract Model</a:t>
            </a:r>
          </a:p>
        </p:txBody>
      </p:sp>
      <p:sp>
        <p:nvSpPr>
          <p:cNvPr id="154627" name="Rectangle 3"/>
          <p:cNvSpPr>
            <a:spLocks noGrp="1" noChangeArrowheads="1"/>
          </p:cNvSpPr>
          <p:nvPr>
            <p:ph idx="1"/>
          </p:nvPr>
        </p:nvSpPr>
        <p:spPr/>
        <p:txBody>
          <a:bodyPr>
            <a:normAutofit/>
          </a:bodyPr>
          <a:lstStyle/>
          <a:p>
            <a:pPr marL="609600" indent="-609600" eaLnBrk="1" hangingPunct="1">
              <a:buSzPct val="75000"/>
              <a:buFont typeface="Wingdings" pitchFamily="2" charset="2"/>
              <a:buAutoNum type="arabicPeriod"/>
              <a:defRPr/>
            </a:pPr>
            <a:r>
              <a:rPr lang="en-US" dirty="0"/>
              <a:t>Create a model of the solution</a:t>
            </a:r>
          </a:p>
          <a:p>
            <a:pPr marL="990600" lvl="1" indent="-533400" eaLnBrk="1" hangingPunct="1">
              <a:defRPr/>
            </a:pPr>
            <a:r>
              <a:rPr lang="en-US" dirty="0" err="1"/>
              <a:t>Visualisation</a:t>
            </a:r>
            <a:endParaRPr lang="en-US" dirty="0"/>
          </a:p>
          <a:p>
            <a:pPr marL="990600" lvl="1" indent="-533400" eaLnBrk="1" hangingPunct="1">
              <a:defRPr/>
            </a:pPr>
            <a:r>
              <a:rPr lang="en-US" dirty="0"/>
              <a:t>Small scale</a:t>
            </a:r>
          </a:p>
          <a:p>
            <a:pPr marL="990600" lvl="1" indent="-533400" eaLnBrk="1" hangingPunct="1">
              <a:defRPr/>
            </a:pPr>
            <a:r>
              <a:rPr lang="en-US" dirty="0"/>
              <a:t>Physical or computer generated</a:t>
            </a:r>
          </a:p>
          <a:p>
            <a:pPr marL="990600" lvl="1" indent="-533400" eaLnBrk="1" hangingPunct="1">
              <a:defRPr/>
            </a:pPr>
            <a:endParaRPr lang="en-US" sz="2600" dirty="0"/>
          </a:p>
          <a:p>
            <a:pPr marL="0" indent="0">
              <a:buNone/>
              <a:defRPr/>
            </a:pPr>
            <a:r>
              <a:rPr lang="en-US" dirty="0"/>
              <a:t>Common in IT</a:t>
            </a:r>
          </a:p>
          <a:p>
            <a:pPr marL="990600" lvl="1" indent="-533400" eaLnBrk="1" hangingPunct="1">
              <a:defRPr/>
            </a:pPr>
            <a:r>
              <a:rPr lang="en-US" sz="2600" dirty="0"/>
              <a:t>E.g. database design, structure diagram, UML models (class diagram, state diagram, use case model, activity diagram </a:t>
            </a:r>
            <a:r>
              <a:rPr lang="en-US" sz="2600" dirty="0" err="1"/>
              <a:t>etc</a:t>
            </a:r>
            <a:r>
              <a:rPr lang="en-US" sz="2600" dirty="0"/>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eaLnBrk="1" hangingPunct="1">
              <a:defRPr/>
            </a:pPr>
            <a:r>
              <a:rPr lang="en-GB"/>
              <a:t>Brainstorming</a:t>
            </a:r>
          </a:p>
        </p:txBody>
      </p:sp>
      <p:sp>
        <p:nvSpPr>
          <p:cNvPr id="23555" name="Rectangle 3"/>
          <p:cNvSpPr>
            <a:spLocks noGrp="1" noChangeArrowheads="1"/>
          </p:cNvSpPr>
          <p:nvPr>
            <p:ph idx="1"/>
          </p:nvPr>
        </p:nvSpPr>
        <p:spPr>
          <a:xfrm>
            <a:off x="611560" y="1988840"/>
            <a:ext cx="7993062" cy="4752528"/>
          </a:xfrm>
        </p:spPr>
        <p:txBody>
          <a:bodyPr/>
          <a:lstStyle/>
          <a:p>
            <a:pPr marL="0" indent="0" eaLnBrk="1" hangingPunct="1">
              <a:lnSpc>
                <a:spcPct val="90000"/>
              </a:lnSpc>
              <a:buFont typeface="Wingdings" pitchFamily="2" charset="2"/>
              <a:buNone/>
            </a:pPr>
            <a:r>
              <a:rPr lang="en-NZ" dirty="0">
                <a:effectLst/>
              </a:rPr>
              <a:t>Brainstorming is a method for developing creative solutions to problems. Can be individual or group</a:t>
            </a:r>
          </a:p>
          <a:p>
            <a:pPr marL="990600" lvl="1" indent="-533400" eaLnBrk="1" hangingPunct="1">
              <a:lnSpc>
                <a:spcPct val="90000"/>
              </a:lnSpc>
              <a:buFont typeface="Wingdings" pitchFamily="2" charset="2"/>
              <a:buAutoNum type="arabicPeriod"/>
            </a:pPr>
            <a:r>
              <a:rPr lang="en-NZ" dirty="0">
                <a:effectLst/>
              </a:rPr>
              <a:t>Focus on a problem</a:t>
            </a:r>
          </a:p>
          <a:p>
            <a:pPr marL="990600" lvl="1" indent="-533400" eaLnBrk="1" hangingPunct="1">
              <a:lnSpc>
                <a:spcPct val="90000"/>
              </a:lnSpc>
              <a:buFont typeface="Wingdings" pitchFamily="2" charset="2"/>
              <a:buAutoNum type="arabicPeriod"/>
            </a:pPr>
            <a:r>
              <a:rPr lang="en-NZ" dirty="0">
                <a:effectLst/>
              </a:rPr>
              <a:t>Come up with as many deliberately unusual solutions as possible; push the ideas as far as possible. </a:t>
            </a:r>
          </a:p>
          <a:p>
            <a:pPr marL="990600" lvl="1" indent="-533400" eaLnBrk="1" hangingPunct="1">
              <a:lnSpc>
                <a:spcPct val="90000"/>
              </a:lnSpc>
              <a:buFont typeface="Wingdings" pitchFamily="2" charset="2"/>
              <a:buAutoNum type="arabicPeriod"/>
            </a:pPr>
            <a:r>
              <a:rPr lang="en-NZ" dirty="0"/>
              <a:t>Rank solutions in order of likely success</a:t>
            </a:r>
          </a:p>
          <a:p>
            <a:pPr marL="990600" lvl="1" indent="-533400" eaLnBrk="1" hangingPunct="1">
              <a:lnSpc>
                <a:spcPct val="90000"/>
              </a:lnSpc>
              <a:buFont typeface="Wingdings" pitchFamily="2" charset="2"/>
              <a:buAutoNum type="arabicPeriod"/>
            </a:pPr>
            <a:r>
              <a:rPr lang="en-NZ" dirty="0">
                <a:effectLst/>
              </a:rPr>
              <a:t>Apply most likely solution</a:t>
            </a:r>
          </a:p>
          <a:p>
            <a:pPr marL="609600" indent="-609600" eaLnBrk="1" hangingPunct="1">
              <a:lnSpc>
                <a:spcPct val="90000"/>
              </a:lnSpc>
              <a:buFont typeface="Wingdings" pitchFamily="2" charset="2"/>
              <a:buNone/>
            </a:pPr>
            <a:endParaRPr lang="en-GB" sz="1400" dirty="0">
              <a:effectLst/>
            </a:endParaRPr>
          </a:p>
          <a:p>
            <a:pPr marL="0" indent="0" eaLnBrk="1" hangingPunct="1">
              <a:lnSpc>
                <a:spcPct val="90000"/>
              </a:lnSpc>
              <a:buNone/>
            </a:pPr>
            <a:r>
              <a:rPr lang="en-GB" dirty="0">
                <a:effectLst/>
              </a:rPr>
              <a:t>Common in IT</a:t>
            </a:r>
          </a:p>
          <a:p>
            <a:pPr marL="990600" lvl="1" indent="-533400" eaLnBrk="1" hangingPunct="1">
              <a:lnSpc>
                <a:spcPct val="90000"/>
              </a:lnSpc>
            </a:pPr>
            <a:r>
              <a:rPr lang="en-GB" dirty="0">
                <a:effectLst/>
              </a:rPr>
              <a:t>E.g. generating new ideas or possible solutions (e.g. cause of slow response </a:t>
            </a:r>
            <a:r>
              <a:rPr lang="en-GB" dirty="0"/>
              <a:t>time)</a:t>
            </a:r>
            <a:r>
              <a:rPr lang="en-GB" sz="3200" dirty="0">
                <a:effectLst/>
              </a:rPr>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pPr eaLnBrk="1" hangingPunct="1">
              <a:defRPr/>
            </a:pPr>
            <a:r>
              <a:rPr lang="en-US"/>
              <a:t>Getting Help from others</a:t>
            </a:r>
          </a:p>
        </p:txBody>
      </p:sp>
      <p:sp>
        <p:nvSpPr>
          <p:cNvPr id="156675" name="Rectangle 3"/>
          <p:cNvSpPr>
            <a:spLocks noGrp="1" noChangeArrowheads="1"/>
          </p:cNvSpPr>
          <p:nvPr>
            <p:ph idx="1"/>
          </p:nvPr>
        </p:nvSpPr>
        <p:spPr>
          <a:xfrm>
            <a:off x="611560" y="1916832"/>
            <a:ext cx="8229600" cy="3600400"/>
          </a:xfrm>
        </p:spPr>
        <p:txBody>
          <a:bodyPr/>
          <a:lstStyle/>
          <a:p>
            <a:pPr eaLnBrk="1" hangingPunct="1">
              <a:lnSpc>
                <a:spcPct val="90000"/>
              </a:lnSpc>
              <a:defRPr/>
            </a:pPr>
            <a:r>
              <a:rPr lang="en-US" dirty="0"/>
              <a:t>You may get the correct solution</a:t>
            </a:r>
          </a:p>
          <a:p>
            <a:pPr eaLnBrk="1" hangingPunct="1">
              <a:lnSpc>
                <a:spcPct val="90000"/>
              </a:lnSpc>
              <a:defRPr/>
            </a:pPr>
            <a:r>
              <a:rPr lang="en-US" dirty="0"/>
              <a:t>It may be quick</a:t>
            </a:r>
          </a:p>
          <a:p>
            <a:pPr eaLnBrk="1" hangingPunct="1">
              <a:lnSpc>
                <a:spcPct val="90000"/>
              </a:lnSpc>
              <a:defRPr/>
            </a:pPr>
            <a:r>
              <a:rPr lang="en-US" dirty="0"/>
              <a:t>You don’t learn problem solving by always asking others.</a:t>
            </a:r>
          </a:p>
          <a:p>
            <a:pPr eaLnBrk="1" hangingPunct="1">
              <a:lnSpc>
                <a:spcPct val="90000"/>
              </a:lnSpc>
              <a:defRPr/>
            </a:pPr>
            <a:r>
              <a:rPr lang="en-US" dirty="0"/>
              <a:t>You may be the only expert </a:t>
            </a:r>
          </a:p>
          <a:p>
            <a:pPr eaLnBrk="1" hangingPunct="1">
              <a:lnSpc>
                <a:spcPct val="90000"/>
              </a:lnSpc>
              <a:defRPr/>
            </a:pPr>
            <a:endParaRPr lang="en-US" sz="1600" dirty="0"/>
          </a:p>
          <a:p>
            <a:pPr marL="0" indent="0" eaLnBrk="1" hangingPunct="1">
              <a:lnSpc>
                <a:spcPct val="90000"/>
              </a:lnSpc>
              <a:buNone/>
              <a:defRPr/>
            </a:pPr>
            <a:r>
              <a:rPr lang="en-US" dirty="0"/>
              <a:t>Common in IT</a:t>
            </a:r>
          </a:p>
          <a:p>
            <a:pPr lvl="1" eaLnBrk="1" hangingPunct="1">
              <a:lnSpc>
                <a:spcPct val="90000"/>
              </a:lnSpc>
              <a:defRPr/>
            </a:pPr>
            <a:r>
              <a:rPr lang="en-US" dirty="0"/>
              <a:t>E.g. On-line communities, user-groups, </a:t>
            </a:r>
            <a:r>
              <a:rPr lang="en-US" dirty="0" err="1"/>
              <a:t>etc</a:t>
            </a:r>
            <a:endParaRPr lang="en-US" dirty="0"/>
          </a:p>
          <a:p>
            <a:pPr eaLnBrk="1" hangingPunct="1">
              <a:lnSpc>
                <a:spcPct val="90000"/>
              </a:lnSpc>
              <a:defRPr/>
            </a:pPr>
            <a:endParaRPr lang="en-US" dirty="0"/>
          </a:p>
        </p:txBody>
      </p:sp>
      <p:sp>
        <p:nvSpPr>
          <p:cNvPr id="2" name="TextBox 1"/>
          <p:cNvSpPr txBox="1"/>
          <p:nvPr/>
        </p:nvSpPr>
        <p:spPr>
          <a:xfrm>
            <a:off x="611560" y="5157192"/>
            <a:ext cx="8064896" cy="1569660"/>
          </a:xfrm>
          <a:prstGeom prst="rect">
            <a:avLst/>
          </a:prstGeom>
          <a:noFill/>
        </p:spPr>
        <p:txBody>
          <a:bodyPr wrap="square" rtlCol="0">
            <a:spAutoFit/>
          </a:bodyPr>
          <a:lstStyle/>
          <a:p>
            <a:r>
              <a:rPr lang="en-NZ" sz="2400" dirty="0">
                <a:latin typeface="+mn-lt"/>
              </a:rPr>
              <a:t>Note impact on your reputation if you always depend on others to solve YOUR problems.  Compare: always getting others to solve your problems on one hand with not escalating problems until it’s too late on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NZ" dirty="0"/>
              <a:t>The man in the Elevator</a:t>
            </a:r>
          </a:p>
        </p:txBody>
      </p:sp>
      <p:sp>
        <p:nvSpPr>
          <p:cNvPr id="3" name="Content Placeholder 2"/>
          <p:cNvSpPr>
            <a:spLocks noGrp="1"/>
          </p:cNvSpPr>
          <p:nvPr>
            <p:ph idx="1"/>
          </p:nvPr>
        </p:nvSpPr>
        <p:spPr>
          <a:xfrm>
            <a:off x="457200" y="2204864"/>
            <a:ext cx="8229600" cy="4119736"/>
          </a:xfrm>
        </p:spPr>
        <p:txBody>
          <a:bodyPr>
            <a:normAutofit/>
          </a:bodyPr>
          <a:lstStyle/>
          <a:p>
            <a:pPr marL="0" indent="0">
              <a:buNone/>
            </a:pPr>
            <a:r>
              <a:rPr lang="en-NZ" sz="2800" dirty="0"/>
              <a:t>A man lives on the tenth floor of a building. Every day he takes the elevator to go down to the ground floor to go to work or to go shopping. When he returns he takes the elevator to the seventh floor and walks up the stairs to reach his apartment on the tenth floor. He hates walking so why does he do it? </a:t>
            </a:r>
          </a:p>
        </p:txBody>
      </p:sp>
    </p:spTree>
    <p:extLst>
      <p:ext uri="{BB962C8B-B14F-4D97-AF65-F5344CB8AC3E}">
        <p14:creationId xmlns:p14="http://schemas.microsoft.com/office/powerpoint/2010/main" val="1264348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Answer</a:t>
            </a:r>
          </a:p>
        </p:txBody>
      </p:sp>
      <p:sp>
        <p:nvSpPr>
          <p:cNvPr id="3" name="Content Placeholder 2"/>
          <p:cNvSpPr>
            <a:spLocks noGrp="1"/>
          </p:cNvSpPr>
          <p:nvPr>
            <p:ph idx="1"/>
          </p:nvPr>
        </p:nvSpPr>
        <p:spPr>
          <a:xfrm>
            <a:off x="457200" y="2636912"/>
            <a:ext cx="8229600" cy="3687688"/>
          </a:xfrm>
        </p:spPr>
        <p:txBody>
          <a:bodyPr>
            <a:normAutofit/>
          </a:bodyPr>
          <a:lstStyle/>
          <a:p>
            <a:pPr marL="0" indent="0">
              <a:buNone/>
            </a:pPr>
            <a:r>
              <a:rPr lang="en-NZ" sz="3000" dirty="0"/>
              <a:t>Several solutions: </a:t>
            </a:r>
          </a:p>
          <a:p>
            <a:pPr lvl="1"/>
            <a:r>
              <a:rPr lang="en-NZ" sz="3000" dirty="0"/>
              <a:t>The elevator only goes to the 7</a:t>
            </a:r>
            <a:r>
              <a:rPr lang="en-NZ" sz="3000" baseline="30000" dirty="0"/>
              <a:t>th</a:t>
            </a:r>
            <a:r>
              <a:rPr lang="en-NZ" sz="3000" dirty="0"/>
              <a:t> floor, he actually walks down in the morning</a:t>
            </a:r>
          </a:p>
          <a:p>
            <a:pPr lvl="1"/>
            <a:r>
              <a:rPr lang="en-NZ" sz="3000" dirty="0"/>
              <a:t>He’s too short to reach the button for floor 10</a:t>
            </a:r>
          </a:p>
          <a:p>
            <a:endParaRPr lang="en-NZ" sz="3000" dirty="0"/>
          </a:p>
        </p:txBody>
      </p:sp>
    </p:spTree>
    <p:extLst>
      <p:ext uri="{BB962C8B-B14F-4D97-AF65-F5344CB8AC3E}">
        <p14:creationId xmlns:p14="http://schemas.microsoft.com/office/powerpoint/2010/main" val="6853120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p:txBody>
          <a:bodyPr/>
          <a:lstStyle/>
          <a:p>
            <a:pPr eaLnBrk="1" hangingPunct="1">
              <a:defRPr/>
            </a:pPr>
            <a:r>
              <a:rPr lang="en-US"/>
              <a:t>The Connection problem</a:t>
            </a:r>
          </a:p>
        </p:txBody>
      </p:sp>
      <p:sp>
        <p:nvSpPr>
          <p:cNvPr id="136195" name="Rectangle 3"/>
          <p:cNvSpPr>
            <a:spLocks noGrp="1" noChangeArrowheads="1"/>
          </p:cNvSpPr>
          <p:nvPr>
            <p:ph type="body" idx="1"/>
          </p:nvPr>
        </p:nvSpPr>
        <p:spPr>
          <a:xfrm>
            <a:off x="457200" y="2636912"/>
            <a:ext cx="8229600" cy="3687688"/>
          </a:xfrm>
        </p:spPr>
        <p:txBody>
          <a:bodyPr/>
          <a:lstStyle/>
          <a:p>
            <a:pPr eaLnBrk="1" hangingPunct="1">
              <a:defRPr/>
            </a:pPr>
            <a:r>
              <a:rPr lang="en-US" dirty="0"/>
              <a:t>What connects these words?... Dram, Colon, Won, Dong and Kip</a:t>
            </a:r>
          </a:p>
          <a:p>
            <a:pPr eaLnBrk="1" hangingPunct="1">
              <a:defRPr/>
            </a:pPr>
            <a:endParaRPr lang="en-US" dirty="0"/>
          </a:p>
          <a:p>
            <a:pPr eaLnBrk="1" hangingPunct="1">
              <a:defRPr/>
            </a:pPr>
            <a:endParaRPr lang="en-US" dirty="0"/>
          </a:p>
          <a:p>
            <a:pPr eaLnBrk="1" hangingPunct="1">
              <a:defRPr/>
            </a:pPr>
            <a:r>
              <a:rPr lang="en-US" dirty="0">
                <a:effectLst/>
              </a:rPr>
              <a:t>Which technique did you use?</a:t>
            </a:r>
          </a:p>
          <a:p>
            <a:pPr eaLnBrk="1" hangingPunct="1">
              <a:buFont typeface="Wingdings" pitchFamily="2" charset="2"/>
              <a:buNone/>
              <a:defRPr/>
            </a:pPr>
            <a:r>
              <a:rPr lang="en-US" dirty="0"/>
              <a:t> </a:t>
            </a:r>
          </a:p>
        </p:txBody>
      </p:sp>
      <p:sp>
        <p:nvSpPr>
          <p:cNvPr id="27652" name="Text Box 4"/>
          <p:cNvSpPr txBox="1">
            <a:spLocks noChangeArrowheads="1"/>
          </p:cNvSpPr>
          <p:nvPr/>
        </p:nvSpPr>
        <p:spPr bwMode="auto">
          <a:xfrm>
            <a:off x="6516216" y="3645024"/>
            <a:ext cx="19954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itchFamily="34" charset="0"/>
              </a:defRPr>
            </a:lvl1pPr>
            <a:lvl2pPr marL="742950" indent="-285750">
              <a:defRPr>
                <a:solidFill>
                  <a:schemeClr val="tx1"/>
                </a:solidFill>
                <a:latin typeface="Tahoma" pitchFamily="34" charset="0"/>
              </a:defRPr>
            </a:lvl2pPr>
            <a:lvl3pPr marL="1143000" indent="-228600">
              <a:defRPr>
                <a:solidFill>
                  <a:schemeClr val="tx1"/>
                </a:solidFill>
                <a:latin typeface="Tahoma" pitchFamily="34" charset="0"/>
              </a:defRPr>
            </a:lvl3pPr>
            <a:lvl4pPr marL="1600200" indent="-228600">
              <a:defRPr>
                <a:solidFill>
                  <a:schemeClr val="tx1"/>
                </a:solidFill>
                <a:latin typeface="Tahoma" pitchFamily="34" charset="0"/>
              </a:defRPr>
            </a:lvl4pPr>
            <a:lvl5pPr marL="2057400" indent="-22860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r>
              <a:rPr lang="en-US" dirty="0"/>
              <a:t>Businessballs.com</a:t>
            </a:r>
          </a:p>
        </p:txBody>
      </p:sp>
    </p:spTree>
    <p:extLst>
      <p:ext uri="{BB962C8B-B14F-4D97-AF65-F5344CB8AC3E}">
        <p14:creationId xmlns:p14="http://schemas.microsoft.com/office/powerpoint/2010/main" val="765545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Answer</a:t>
            </a:r>
          </a:p>
        </p:txBody>
      </p:sp>
      <p:sp>
        <p:nvSpPr>
          <p:cNvPr id="3" name="Content Placeholder 2"/>
          <p:cNvSpPr>
            <a:spLocks noGrp="1"/>
          </p:cNvSpPr>
          <p:nvPr>
            <p:ph idx="1"/>
          </p:nvPr>
        </p:nvSpPr>
        <p:spPr>
          <a:xfrm>
            <a:off x="457200" y="2708920"/>
            <a:ext cx="8229600" cy="3615680"/>
          </a:xfrm>
        </p:spPr>
        <p:txBody>
          <a:bodyPr/>
          <a:lstStyle/>
          <a:p>
            <a:r>
              <a:rPr lang="en-NZ" dirty="0"/>
              <a:t>They are currencies: Dram (Armenia), Colon (Costa Rica, El Salvador), Won (North Korea, South Korea), Dong (Vietnam), Kip (Laos).</a:t>
            </a:r>
            <a:br>
              <a:rPr lang="en-NZ" dirty="0"/>
            </a:br>
            <a:br>
              <a:rPr lang="en-NZ" dirty="0"/>
            </a:br>
            <a:endParaRPr lang="en-NZ" dirty="0"/>
          </a:p>
        </p:txBody>
      </p:sp>
    </p:spTree>
    <p:extLst>
      <p:ext uri="{BB962C8B-B14F-4D97-AF65-F5344CB8AC3E}">
        <p14:creationId xmlns:p14="http://schemas.microsoft.com/office/powerpoint/2010/main" val="2136061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042988" y="620713"/>
            <a:ext cx="7543800" cy="963612"/>
          </a:xfrm>
        </p:spPr>
        <p:txBody>
          <a:bodyPr>
            <a:normAutofit/>
          </a:bodyPr>
          <a:lstStyle/>
          <a:p>
            <a:pPr eaLnBrk="1" hangingPunct="1">
              <a:defRPr/>
            </a:pPr>
            <a:r>
              <a:rPr lang="en-US" dirty="0"/>
              <a:t>The spotlight puzzle</a:t>
            </a:r>
          </a:p>
        </p:txBody>
      </p:sp>
      <p:sp>
        <p:nvSpPr>
          <p:cNvPr id="132099" name="Rectangle 3"/>
          <p:cNvSpPr>
            <a:spLocks noGrp="1" noChangeArrowheads="1"/>
          </p:cNvSpPr>
          <p:nvPr>
            <p:ph idx="1"/>
          </p:nvPr>
        </p:nvSpPr>
        <p:spPr>
          <a:xfrm>
            <a:off x="395536" y="1772816"/>
            <a:ext cx="8077200" cy="4543425"/>
          </a:xfrm>
        </p:spPr>
        <p:txBody>
          <a:bodyPr/>
          <a:lstStyle/>
          <a:p>
            <a:pPr marL="0" lvl="0" indent="0">
              <a:buNone/>
            </a:pPr>
            <a:r>
              <a:rPr lang="en-NZ" sz="2800" dirty="0"/>
              <a:t>Three switches outside a windowless room are connected to three </a:t>
            </a:r>
            <a:r>
              <a:rPr lang="en-NZ" sz="2800" dirty="0" err="1"/>
              <a:t>lightbulbs</a:t>
            </a:r>
            <a:r>
              <a:rPr lang="en-NZ" sz="2800" dirty="0"/>
              <a:t> inside the room. How can you determine which switch is connected to which bulb if you are only allowed to enter the room once? </a:t>
            </a:r>
          </a:p>
          <a:p>
            <a:pPr eaLnBrk="1" hangingPunct="1">
              <a:lnSpc>
                <a:spcPct val="80000"/>
              </a:lnSpc>
              <a:buFont typeface="Wingdings" pitchFamily="2" charset="2"/>
              <a:buNone/>
              <a:defRPr/>
            </a:pPr>
            <a:endParaRPr lang="en-US" sz="2800" dirty="0"/>
          </a:p>
          <a:p>
            <a:pPr eaLnBrk="1" hangingPunct="1">
              <a:lnSpc>
                <a:spcPct val="80000"/>
              </a:lnSpc>
              <a:defRPr/>
            </a:pPr>
            <a:r>
              <a:rPr lang="en-US" sz="2800" dirty="0">
                <a:effectLst/>
              </a:rPr>
              <a:t>Which technique did you use?</a:t>
            </a:r>
            <a:endParaRPr lang="en-US"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defRPr/>
            </a:pPr>
            <a:r>
              <a:rPr lang="en-GB"/>
              <a:t>Topics for today</a:t>
            </a:r>
          </a:p>
        </p:txBody>
      </p:sp>
      <p:sp>
        <p:nvSpPr>
          <p:cNvPr id="72707" name="Rectangle 3"/>
          <p:cNvSpPr>
            <a:spLocks noGrp="1" noChangeArrowheads="1"/>
          </p:cNvSpPr>
          <p:nvPr>
            <p:ph idx="1"/>
          </p:nvPr>
        </p:nvSpPr>
        <p:spPr>
          <a:xfrm>
            <a:off x="457200" y="2492896"/>
            <a:ext cx="8229600" cy="3831704"/>
          </a:xfrm>
        </p:spPr>
        <p:txBody>
          <a:bodyPr/>
          <a:lstStyle/>
          <a:p>
            <a:pPr marL="609600" indent="-609600" eaLnBrk="1" hangingPunct="1">
              <a:buSzPct val="75000"/>
              <a:buFontTx/>
              <a:buAutoNum type="arabicPeriod"/>
              <a:defRPr/>
            </a:pPr>
            <a:r>
              <a:rPr lang="en-GB" dirty="0"/>
              <a:t>Context and definitions of problem solving</a:t>
            </a:r>
          </a:p>
          <a:p>
            <a:pPr marL="609600" indent="-609600" eaLnBrk="1" hangingPunct="1">
              <a:buSzPct val="75000"/>
              <a:buFontTx/>
              <a:buAutoNum type="arabicPeriod"/>
              <a:defRPr/>
            </a:pPr>
            <a:r>
              <a:rPr lang="en-GB" dirty="0"/>
              <a:t>Approaches to problem solving</a:t>
            </a:r>
          </a:p>
          <a:p>
            <a:pPr marL="609600" indent="-609600" eaLnBrk="1" hangingPunct="1">
              <a:buSzPct val="75000"/>
              <a:buFontTx/>
              <a:buAutoNum type="arabicPeriod"/>
              <a:defRPr/>
            </a:pPr>
            <a:r>
              <a:rPr lang="en-GB" dirty="0"/>
              <a:t>Problem Solving exercises</a:t>
            </a:r>
          </a:p>
          <a:p>
            <a:pPr marL="609600" indent="-609600" eaLnBrk="1" hangingPunct="1">
              <a:buSzPct val="75000"/>
              <a:buFontTx/>
              <a:buAutoNum type="arabicPeriod"/>
              <a:defRPr/>
            </a:pPr>
            <a:endParaRPr lang="en-GB" dirty="0"/>
          </a:p>
          <a:p>
            <a:pPr marL="609600" indent="-609600" eaLnBrk="1" hangingPunct="1">
              <a:buSzPct val="75000"/>
              <a:buFontTx/>
              <a:buAutoNum type="arabicPeriod"/>
              <a:defRPr/>
            </a:pP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Answer</a:t>
            </a:r>
          </a:p>
        </p:txBody>
      </p:sp>
      <p:sp>
        <p:nvSpPr>
          <p:cNvPr id="3" name="Content Placeholder 2"/>
          <p:cNvSpPr>
            <a:spLocks noGrp="1"/>
          </p:cNvSpPr>
          <p:nvPr>
            <p:ph idx="1"/>
          </p:nvPr>
        </p:nvSpPr>
        <p:spPr>
          <a:xfrm>
            <a:off x="457200" y="2492896"/>
            <a:ext cx="8229600" cy="3831704"/>
          </a:xfrm>
        </p:spPr>
        <p:txBody>
          <a:bodyPr/>
          <a:lstStyle/>
          <a:p>
            <a:pPr marL="0" lvl="0" indent="0">
              <a:buNone/>
            </a:pPr>
            <a:r>
              <a:rPr lang="en-NZ" dirty="0"/>
              <a:t>Switch on the first switch, leave it for a minute, and then switch it off again. Then switch on the second switch and enter the room. The second switch will be connected to the light that is on, the first switch will be connected to the light with the warm bulb, and the third switch will be connected to the light with the cold bulb.</a:t>
            </a:r>
          </a:p>
          <a:p>
            <a:endParaRPr lang="en-NZ" dirty="0"/>
          </a:p>
        </p:txBody>
      </p:sp>
    </p:spTree>
    <p:extLst>
      <p:ext uri="{BB962C8B-B14F-4D97-AF65-F5344CB8AC3E}">
        <p14:creationId xmlns:p14="http://schemas.microsoft.com/office/powerpoint/2010/main" val="2203175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32656"/>
            <a:ext cx="9252520" cy="6858000"/>
          </a:xfrm>
        </p:spPr>
        <p:txBody>
          <a:bodyPr>
            <a:normAutofit fontScale="92500" lnSpcReduction="10000"/>
          </a:bodyPr>
          <a:lstStyle/>
          <a:p>
            <a:r>
              <a:rPr lang="en-NZ" dirty="0"/>
              <a:t>"U2" has a concert that starts in 17 minutes and they must all cross a bridge to get there. All four men begin on the same side of the bridge. You must help them across to the other side. It is night. There is one flashlight. A maximum of two people can cross at one time. Any party who crosses, either 1 or 2 people, must have the flashlight with them. The flashlight must be walked back and forth, it cannot be thrown etc. </a:t>
            </a:r>
          </a:p>
          <a:p>
            <a:r>
              <a:rPr lang="en-NZ" dirty="0"/>
              <a:t>Each band member walks at a different speed. A pair must walk together at the rate of the slower man's pace: </a:t>
            </a:r>
          </a:p>
          <a:p>
            <a:r>
              <a:rPr lang="en-NZ" dirty="0"/>
              <a:t>Bono:- 1 minute to cross Edge:- 2 minutes to cross Adam:- 5 minutes to cross Larry:-10 minutes to cross </a:t>
            </a:r>
          </a:p>
          <a:p>
            <a:r>
              <a:rPr lang="en-NZ" dirty="0"/>
              <a:t>E.g. if Bono &amp; Larry walk across it will take 10 </a:t>
            </a:r>
            <a:r>
              <a:rPr lang="en-NZ" dirty="0" err="1"/>
              <a:t>mins</a:t>
            </a:r>
            <a:r>
              <a:rPr lang="en-NZ" dirty="0"/>
              <a:t>. If Larry then returns with the flashlight, a total of 20 </a:t>
            </a:r>
            <a:r>
              <a:rPr lang="en-NZ" dirty="0" err="1"/>
              <a:t>mins</a:t>
            </a:r>
            <a:r>
              <a:rPr lang="en-NZ" dirty="0"/>
              <a:t> will have elapsed and you have failed the mission. </a:t>
            </a:r>
          </a:p>
          <a:p>
            <a:pPr marL="111125" indent="0">
              <a:buNone/>
            </a:pPr>
            <a:r>
              <a:rPr lang="en-NZ" dirty="0"/>
              <a:t>Note: There is no trick behind this like meeting half way. It is the simple movement of resources in the appropriate order. </a:t>
            </a:r>
          </a:p>
          <a:p>
            <a:pPr marL="111125" indent="0">
              <a:buNone/>
            </a:pPr>
            <a:r>
              <a:rPr lang="en-NZ" dirty="0"/>
              <a:t>This is based on a question Microsoft gives to all prospective employees and expects them to answer in under 5 minutes! </a:t>
            </a:r>
          </a:p>
          <a:p>
            <a:endParaRPr lang="en-NZ" dirty="0"/>
          </a:p>
        </p:txBody>
      </p:sp>
    </p:spTree>
    <p:extLst>
      <p:ext uri="{BB962C8B-B14F-4D97-AF65-F5344CB8AC3E}">
        <p14:creationId xmlns:p14="http://schemas.microsoft.com/office/powerpoint/2010/main" val="1985900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Answer</a:t>
            </a:r>
          </a:p>
        </p:txBody>
      </p:sp>
      <p:sp>
        <p:nvSpPr>
          <p:cNvPr id="3" name="Content Placeholder 2"/>
          <p:cNvSpPr>
            <a:spLocks noGrp="1"/>
          </p:cNvSpPr>
          <p:nvPr>
            <p:ph idx="1"/>
          </p:nvPr>
        </p:nvSpPr>
        <p:spPr>
          <a:xfrm>
            <a:off x="457200" y="2780928"/>
            <a:ext cx="8229600" cy="3543672"/>
          </a:xfrm>
        </p:spPr>
        <p:txBody>
          <a:bodyPr/>
          <a:lstStyle/>
          <a:p>
            <a:r>
              <a:rPr lang="en-NZ" dirty="0"/>
              <a:t>One solution is that Bono &amp; Edge cross = 2 mins (total = 2) Bono goes back = 1 min (total = 3) Larry &amp; Adam cross = 10 mins (total = 13) Edge goes back = 2 mins (total = 15) Bono &amp; Edge cross = 2 mins (total = 17) </a:t>
            </a:r>
          </a:p>
          <a:p>
            <a:endParaRPr lang="en-NZ" dirty="0"/>
          </a:p>
        </p:txBody>
      </p:sp>
    </p:spTree>
    <p:extLst>
      <p:ext uri="{BB962C8B-B14F-4D97-AF65-F5344CB8AC3E}">
        <p14:creationId xmlns:p14="http://schemas.microsoft.com/office/powerpoint/2010/main" val="4090206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Summary</a:t>
            </a:r>
          </a:p>
        </p:txBody>
      </p:sp>
      <p:sp>
        <p:nvSpPr>
          <p:cNvPr id="3" name="Content Placeholder 2"/>
          <p:cNvSpPr>
            <a:spLocks noGrp="1"/>
          </p:cNvSpPr>
          <p:nvPr>
            <p:ph idx="1"/>
          </p:nvPr>
        </p:nvSpPr>
        <p:spPr/>
        <p:txBody>
          <a:bodyPr/>
          <a:lstStyle/>
          <a:p>
            <a:pPr marL="609600" indent="-609600">
              <a:buSzPct val="75000"/>
              <a:buFontTx/>
              <a:buAutoNum type="arabicPeriod"/>
              <a:defRPr/>
            </a:pPr>
            <a:r>
              <a:rPr lang="en-GB" dirty="0"/>
              <a:t>Context and definitions of problem solving</a:t>
            </a:r>
          </a:p>
          <a:p>
            <a:pPr marL="609600" indent="-609600">
              <a:buSzPct val="75000"/>
              <a:buFontTx/>
              <a:buAutoNum type="arabicPeriod"/>
              <a:defRPr/>
            </a:pPr>
            <a:r>
              <a:rPr lang="en-GB"/>
              <a:t>Different </a:t>
            </a:r>
            <a:r>
              <a:rPr lang="en-GB" dirty="0"/>
              <a:t>Approaches to problem solving</a:t>
            </a:r>
          </a:p>
          <a:p>
            <a:endParaRPr lang="en-NZ" dirty="0"/>
          </a:p>
        </p:txBody>
      </p:sp>
    </p:spTree>
    <p:extLst>
      <p:ext uri="{BB962C8B-B14F-4D97-AF65-F5344CB8AC3E}">
        <p14:creationId xmlns:p14="http://schemas.microsoft.com/office/powerpoint/2010/main" val="2373220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en-GB"/>
              <a:t>What is problem solving?</a:t>
            </a:r>
          </a:p>
        </p:txBody>
      </p:sp>
      <p:sp>
        <p:nvSpPr>
          <p:cNvPr id="67587" name="Rectangle 3"/>
          <p:cNvSpPr>
            <a:spLocks noGrp="1" noChangeArrowheads="1"/>
          </p:cNvSpPr>
          <p:nvPr>
            <p:ph idx="1"/>
          </p:nvPr>
        </p:nvSpPr>
        <p:spPr>
          <a:xfrm>
            <a:off x="755576" y="2060848"/>
            <a:ext cx="7472362" cy="3103563"/>
          </a:xfrm>
        </p:spPr>
        <p:txBody>
          <a:bodyPr>
            <a:normAutofit/>
          </a:bodyPr>
          <a:lstStyle/>
          <a:p>
            <a:pPr eaLnBrk="1" hangingPunct="1">
              <a:lnSpc>
                <a:spcPct val="90000"/>
              </a:lnSpc>
              <a:defRPr/>
            </a:pPr>
            <a:r>
              <a:rPr lang="en-NZ" dirty="0"/>
              <a:t>Problem solving forms part of thinking. </a:t>
            </a:r>
          </a:p>
          <a:p>
            <a:pPr eaLnBrk="1" hangingPunct="1">
              <a:lnSpc>
                <a:spcPct val="90000"/>
              </a:lnSpc>
              <a:defRPr/>
            </a:pPr>
            <a:r>
              <a:rPr lang="en-NZ" dirty="0"/>
              <a:t>Considered the most complex of all intellectual functions, problem solving has been defined as higher-order cognitive process that requires the modulation and control of more routine or fundamental skills (McCarthy &amp; Worthington, 1990). </a:t>
            </a:r>
            <a:endParaRPr lang="en-GB" dirty="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066800" y="304800"/>
            <a:ext cx="7608888" cy="1431925"/>
          </a:xfrm>
        </p:spPr>
        <p:txBody>
          <a:bodyPr/>
          <a:lstStyle/>
          <a:p>
            <a:pPr eaLnBrk="1" hangingPunct="1">
              <a:defRPr/>
            </a:pPr>
            <a:r>
              <a:rPr lang="en-GB"/>
              <a:t>When do we problem solve?</a:t>
            </a:r>
          </a:p>
        </p:txBody>
      </p:sp>
      <p:sp>
        <p:nvSpPr>
          <p:cNvPr id="68611" name="Rectangle 3"/>
          <p:cNvSpPr>
            <a:spLocks noGrp="1" noChangeArrowheads="1"/>
          </p:cNvSpPr>
          <p:nvPr>
            <p:ph idx="1"/>
          </p:nvPr>
        </p:nvSpPr>
        <p:spPr>
          <a:xfrm>
            <a:off x="457200" y="2564904"/>
            <a:ext cx="8229600" cy="3759696"/>
          </a:xfrm>
        </p:spPr>
        <p:txBody>
          <a:bodyPr/>
          <a:lstStyle/>
          <a:p>
            <a:pPr eaLnBrk="1" hangingPunct="1">
              <a:defRPr/>
            </a:pPr>
            <a:r>
              <a:rPr lang="en-NZ" dirty="0"/>
              <a:t>It occurs if an organism or an artificial intelligence system does not know how to proceed from a given state to a desired goal state.</a:t>
            </a:r>
          </a:p>
          <a:p>
            <a:pPr eaLnBrk="1" hangingPunct="1">
              <a:buFont typeface="Wingdings" pitchFamily="2" charset="2"/>
              <a:buNone/>
              <a:defRPr/>
            </a:pPr>
            <a:endParaRPr lang="en-GB" dirty="0"/>
          </a:p>
          <a:p>
            <a:pPr eaLnBrk="1" hangingPunct="1">
              <a:defRPr/>
            </a:pPr>
            <a:r>
              <a:rPr lang="en-GB" i="1" dirty="0"/>
              <a:t>“A </a:t>
            </a:r>
            <a:r>
              <a:rPr lang="en-GB" b="1" i="1" dirty="0"/>
              <a:t>problem</a:t>
            </a:r>
            <a:r>
              <a:rPr lang="en-GB" i="1" dirty="0"/>
              <a:t> exists if a living organism has a goal but does not know how this goal is to be reached.”</a:t>
            </a:r>
          </a:p>
        </p:txBody>
      </p:sp>
      <p:sp>
        <p:nvSpPr>
          <p:cNvPr id="7172" name="Text Box 4"/>
          <p:cNvSpPr txBox="1">
            <a:spLocks noChangeArrowheads="1"/>
          </p:cNvSpPr>
          <p:nvPr/>
        </p:nvSpPr>
        <p:spPr bwMode="auto">
          <a:xfrm>
            <a:off x="6271405" y="3552526"/>
            <a:ext cx="2376488" cy="366712"/>
          </a:xfrm>
          <a:prstGeom prst="rect">
            <a:avLst/>
          </a:prstGeom>
          <a:noFill/>
          <a:ln w="9525">
            <a:noFill/>
            <a:miter lim="800000"/>
            <a:headEnd/>
            <a:tailEnd/>
          </a:ln>
        </p:spPr>
        <p:txBody>
          <a:bodyPr>
            <a:spAutoFit/>
          </a:bodyPr>
          <a:lstStyle/>
          <a:p>
            <a:pPr eaLnBrk="1" hangingPunct="1">
              <a:spcBef>
                <a:spcPct val="50000"/>
              </a:spcBef>
            </a:pPr>
            <a:r>
              <a:rPr lang="en-GB" b="1" dirty="0" err="1">
                <a:latin typeface="Arial" charset="0"/>
              </a:rPr>
              <a:t>Wikipedia</a:t>
            </a:r>
            <a:r>
              <a:rPr lang="en-GB" b="1" dirty="0">
                <a:latin typeface="Arial" charset="0"/>
              </a:rPr>
              <a:t> (2006)</a:t>
            </a:r>
          </a:p>
        </p:txBody>
      </p:sp>
      <p:sp>
        <p:nvSpPr>
          <p:cNvPr id="7173" name="Rectangle 5"/>
          <p:cNvSpPr>
            <a:spLocks noChangeArrowheads="1"/>
          </p:cNvSpPr>
          <p:nvPr/>
        </p:nvSpPr>
        <p:spPr bwMode="auto">
          <a:xfrm>
            <a:off x="6275141" y="5229200"/>
            <a:ext cx="2232025" cy="339725"/>
          </a:xfrm>
          <a:prstGeom prst="rect">
            <a:avLst/>
          </a:prstGeom>
          <a:noFill/>
          <a:ln w="9525">
            <a:noFill/>
            <a:miter lim="800000"/>
            <a:headEnd/>
            <a:tailEnd/>
          </a:ln>
        </p:spPr>
        <p:txBody>
          <a:bodyPr>
            <a:spAutoFit/>
          </a:bodyPr>
          <a:lstStyle/>
          <a:p>
            <a:pPr eaLnBrk="1" hangingPunct="1">
              <a:lnSpc>
                <a:spcPct val="90000"/>
              </a:lnSpc>
              <a:spcBef>
                <a:spcPct val="20000"/>
              </a:spcBef>
              <a:buClr>
                <a:srgbClr val="FFFF00"/>
              </a:buClr>
            </a:pPr>
            <a:r>
              <a:rPr lang="en-GB" b="1" dirty="0" err="1">
                <a:latin typeface="Arial" charset="0"/>
              </a:rPr>
              <a:t>Duncker</a:t>
            </a:r>
            <a:r>
              <a:rPr lang="en-GB" b="1" dirty="0">
                <a:latin typeface="Arial" charset="0"/>
              </a:rPr>
              <a:t> (2006)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r>
              <a:rPr lang="en-GB" dirty="0"/>
              <a:t>Approaches to problem solving</a:t>
            </a:r>
          </a:p>
        </p:txBody>
      </p:sp>
      <p:sp>
        <p:nvSpPr>
          <p:cNvPr id="78851" name="Rectangle 3"/>
          <p:cNvSpPr>
            <a:spLocks noGrp="1" noChangeArrowheads="1"/>
          </p:cNvSpPr>
          <p:nvPr>
            <p:ph idx="1"/>
          </p:nvPr>
        </p:nvSpPr>
        <p:spPr>
          <a:xfrm>
            <a:off x="251520" y="1924051"/>
            <a:ext cx="8496944" cy="4751387"/>
          </a:xfrm>
        </p:spPr>
        <p:txBody>
          <a:bodyPr>
            <a:normAutofit/>
          </a:bodyPr>
          <a:lstStyle/>
          <a:p>
            <a:pPr marL="0" indent="0" eaLnBrk="1" hangingPunct="1">
              <a:buSzPct val="75000"/>
              <a:buNone/>
              <a:defRPr/>
            </a:pPr>
            <a:r>
              <a:rPr lang="en-NZ" sz="3000" dirty="0"/>
              <a:t>The rational approach </a:t>
            </a:r>
            <a:r>
              <a:rPr lang="en-NZ" sz="3000" dirty="0">
                <a:effectLst/>
              </a:rPr>
              <a:t>is typically used and involves:</a:t>
            </a:r>
          </a:p>
          <a:p>
            <a:pPr lvl="1">
              <a:buSzPct val="75000"/>
              <a:defRPr/>
            </a:pPr>
            <a:r>
              <a:rPr lang="en-NZ" sz="2600" dirty="0">
                <a:effectLst/>
              </a:rPr>
              <a:t>clarifying description of the problem, </a:t>
            </a:r>
          </a:p>
          <a:p>
            <a:pPr lvl="1">
              <a:buSzPct val="75000"/>
              <a:defRPr/>
            </a:pPr>
            <a:r>
              <a:rPr lang="en-NZ" sz="2600" dirty="0" err="1">
                <a:effectLst/>
              </a:rPr>
              <a:t>analyzing</a:t>
            </a:r>
            <a:r>
              <a:rPr lang="en-NZ" sz="2600" dirty="0">
                <a:effectLst/>
              </a:rPr>
              <a:t> causes, </a:t>
            </a:r>
          </a:p>
          <a:p>
            <a:pPr lvl="1">
              <a:buSzPct val="75000"/>
              <a:defRPr/>
            </a:pPr>
            <a:r>
              <a:rPr lang="en-NZ" sz="2600" dirty="0">
                <a:effectLst/>
              </a:rPr>
              <a:t>identifying alternative solutions, </a:t>
            </a:r>
          </a:p>
          <a:p>
            <a:pPr lvl="1">
              <a:buSzPct val="75000"/>
              <a:defRPr/>
            </a:pPr>
            <a:r>
              <a:rPr lang="en-NZ" sz="2600" dirty="0">
                <a:effectLst/>
              </a:rPr>
              <a:t>assessing each alternative solution, </a:t>
            </a:r>
          </a:p>
          <a:p>
            <a:pPr lvl="1">
              <a:buSzPct val="75000"/>
              <a:defRPr/>
            </a:pPr>
            <a:r>
              <a:rPr lang="en-NZ" sz="2600" dirty="0">
                <a:effectLst/>
              </a:rPr>
              <a:t>choosing one, </a:t>
            </a:r>
          </a:p>
          <a:p>
            <a:pPr lvl="1">
              <a:buSzPct val="75000"/>
              <a:defRPr/>
            </a:pPr>
            <a:r>
              <a:rPr lang="en-NZ" sz="2600" dirty="0">
                <a:effectLst/>
              </a:rPr>
              <a:t>implementing it, and </a:t>
            </a:r>
          </a:p>
          <a:p>
            <a:pPr lvl="1">
              <a:buSzPct val="75000"/>
              <a:defRPr/>
            </a:pPr>
            <a:r>
              <a:rPr lang="en-NZ" sz="2600" dirty="0">
                <a:effectLst/>
              </a:rPr>
              <a:t>evaluating whether the problem was solved or not. </a:t>
            </a:r>
          </a:p>
          <a:p>
            <a:pPr marL="609600" indent="-609600" eaLnBrk="1" hangingPunct="1">
              <a:defRPr/>
            </a:pPr>
            <a:endParaRPr lang="en-NZ" dirty="0">
              <a:effectLst/>
            </a:endParaRPr>
          </a:p>
          <a:p>
            <a:pPr marL="609600" indent="-609600" eaLnBrk="1" hangingPunct="1">
              <a:defRPr/>
            </a:pPr>
            <a:endParaRPr lang="en-GB" dirty="0"/>
          </a:p>
        </p:txBody>
      </p:sp>
      <p:sp>
        <p:nvSpPr>
          <p:cNvPr id="12292" name="Text Box 4"/>
          <p:cNvSpPr txBox="1">
            <a:spLocks noChangeArrowheads="1"/>
          </p:cNvSpPr>
          <p:nvPr/>
        </p:nvSpPr>
        <p:spPr bwMode="auto">
          <a:xfrm>
            <a:off x="6011863" y="6308725"/>
            <a:ext cx="2520950" cy="366713"/>
          </a:xfrm>
          <a:prstGeom prst="rect">
            <a:avLst/>
          </a:prstGeom>
          <a:noFill/>
          <a:ln w="9525">
            <a:noFill/>
            <a:miter lim="800000"/>
            <a:headEnd/>
            <a:tailEnd/>
          </a:ln>
        </p:spPr>
        <p:txBody>
          <a:bodyPr>
            <a:spAutoFit/>
          </a:bodyPr>
          <a:lstStyle/>
          <a:p>
            <a:pPr eaLnBrk="1" hangingPunct="1">
              <a:spcBef>
                <a:spcPct val="50000"/>
              </a:spcBef>
            </a:pPr>
            <a:r>
              <a:rPr lang="en-GB" b="1" dirty="0">
                <a:solidFill>
                  <a:srgbClr val="FFC000"/>
                </a:solidFill>
                <a:latin typeface="Arial" charset="0"/>
              </a:rPr>
              <a:t>McNamara (2006)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p:txBody>
          <a:bodyPr/>
          <a:lstStyle/>
          <a:p>
            <a:pPr eaLnBrk="1" hangingPunct="1">
              <a:defRPr/>
            </a:pPr>
            <a:r>
              <a:rPr lang="en-US"/>
              <a:t>Common Techniques</a:t>
            </a:r>
          </a:p>
        </p:txBody>
      </p:sp>
      <p:sp>
        <p:nvSpPr>
          <p:cNvPr id="152579" name="Rectangle 3"/>
          <p:cNvSpPr>
            <a:spLocks noGrp="1" noChangeArrowheads="1"/>
          </p:cNvSpPr>
          <p:nvPr>
            <p:ph idx="1"/>
          </p:nvPr>
        </p:nvSpPr>
        <p:spPr>
          <a:xfrm>
            <a:off x="1547664" y="1935480"/>
            <a:ext cx="7139136" cy="4389120"/>
          </a:xfrm>
        </p:spPr>
        <p:txBody>
          <a:bodyPr/>
          <a:lstStyle/>
          <a:p>
            <a:pPr marL="514350" indent="-514350" eaLnBrk="1" hangingPunct="1">
              <a:buFont typeface="+mj-lt"/>
              <a:buAutoNum type="arabicPeriod"/>
              <a:defRPr/>
            </a:pPr>
            <a:r>
              <a:rPr lang="en-US" dirty="0"/>
              <a:t>Divide and conquer</a:t>
            </a:r>
          </a:p>
          <a:p>
            <a:pPr marL="514350" indent="-514350" eaLnBrk="1" hangingPunct="1">
              <a:buFont typeface="+mj-lt"/>
              <a:buAutoNum type="arabicPeriod"/>
              <a:defRPr/>
            </a:pPr>
            <a:r>
              <a:rPr lang="en-US" dirty="0"/>
              <a:t>Trial &amp; Error</a:t>
            </a:r>
          </a:p>
          <a:p>
            <a:pPr marL="514350" indent="-514350" eaLnBrk="1" hangingPunct="1">
              <a:buFont typeface="+mj-lt"/>
              <a:buAutoNum type="arabicPeriod"/>
              <a:defRPr/>
            </a:pPr>
            <a:r>
              <a:rPr lang="en-US" dirty="0"/>
              <a:t>Research</a:t>
            </a:r>
          </a:p>
          <a:p>
            <a:pPr marL="514350" indent="-514350" eaLnBrk="1" hangingPunct="1">
              <a:buFont typeface="+mj-lt"/>
              <a:buAutoNum type="arabicPeriod"/>
              <a:defRPr/>
            </a:pPr>
            <a:r>
              <a:rPr lang="en-US" dirty="0"/>
              <a:t>Looking for patterns</a:t>
            </a:r>
          </a:p>
          <a:p>
            <a:pPr marL="514350" indent="-514350" eaLnBrk="1" hangingPunct="1">
              <a:buFont typeface="+mj-lt"/>
              <a:buAutoNum type="arabicPeriod"/>
              <a:defRPr/>
            </a:pPr>
            <a:r>
              <a:rPr lang="en-US" dirty="0"/>
              <a:t>Root Cause Analysis</a:t>
            </a:r>
          </a:p>
          <a:p>
            <a:pPr marL="514350" indent="-514350" eaLnBrk="1" hangingPunct="1">
              <a:buFont typeface="+mj-lt"/>
              <a:buAutoNum type="arabicPeriod"/>
              <a:defRPr/>
            </a:pPr>
            <a:r>
              <a:rPr lang="en-US" dirty="0"/>
              <a:t>Building an abstract model</a:t>
            </a:r>
          </a:p>
          <a:p>
            <a:pPr marL="514350" indent="-514350" eaLnBrk="1" hangingPunct="1">
              <a:buFont typeface="+mj-lt"/>
              <a:buAutoNum type="arabicPeriod"/>
              <a:defRPr/>
            </a:pPr>
            <a:r>
              <a:rPr lang="en-US" dirty="0"/>
              <a:t>Brainstorming</a:t>
            </a:r>
          </a:p>
          <a:p>
            <a:pPr marL="514350" indent="-514350" eaLnBrk="1" hangingPunct="1">
              <a:buFont typeface="+mj-lt"/>
              <a:buAutoNum type="arabicPeriod"/>
              <a:defRPr/>
            </a:pPr>
            <a:r>
              <a:rPr lang="en-US" dirty="0"/>
              <a:t>Getting help from others</a:t>
            </a:r>
          </a:p>
          <a:p>
            <a:pPr eaLnBrk="1" hangingPunct="1">
              <a:defRPr/>
            </a:pPr>
            <a:endParaRPr lang="en-US" dirty="0"/>
          </a:p>
          <a:p>
            <a:pPr eaLnBrk="1" hangingPunct="1">
              <a:defRPr/>
            </a:pPr>
            <a:endParaRPr lang="en-US" dirty="0"/>
          </a:p>
          <a:p>
            <a:pPr eaLnBrk="1" hangingPunct="1">
              <a:defRPr/>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eaLnBrk="1" hangingPunct="1">
              <a:defRPr/>
            </a:pPr>
            <a:r>
              <a:rPr lang="en-US"/>
              <a:t>Divide and Conquer</a:t>
            </a:r>
          </a:p>
        </p:txBody>
      </p:sp>
      <p:sp>
        <p:nvSpPr>
          <p:cNvPr id="153603" name="Rectangle 3"/>
          <p:cNvSpPr>
            <a:spLocks noGrp="1" noChangeArrowheads="1"/>
          </p:cNvSpPr>
          <p:nvPr>
            <p:ph idx="1"/>
          </p:nvPr>
        </p:nvSpPr>
        <p:spPr/>
        <p:txBody>
          <a:bodyPr/>
          <a:lstStyle/>
          <a:p>
            <a:pPr marL="609600" indent="-609600" eaLnBrk="1" hangingPunct="1">
              <a:lnSpc>
                <a:spcPct val="90000"/>
              </a:lnSpc>
              <a:buSzPct val="75000"/>
              <a:buFont typeface="Wingdings" pitchFamily="2" charset="2"/>
              <a:buAutoNum type="arabicPeriod"/>
              <a:defRPr/>
            </a:pPr>
            <a:r>
              <a:rPr lang="en-US" dirty="0"/>
              <a:t>Break down complex problems into smaller solvable problems</a:t>
            </a:r>
          </a:p>
          <a:p>
            <a:pPr marL="609600" indent="-609600" eaLnBrk="1" hangingPunct="1">
              <a:lnSpc>
                <a:spcPct val="90000"/>
              </a:lnSpc>
              <a:buSzPct val="75000"/>
              <a:buFont typeface="Wingdings" pitchFamily="2" charset="2"/>
              <a:buAutoNum type="arabicPeriod"/>
              <a:defRPr/>
            </a:pPr>
            <a:r>
              <a:rPr lang="en-US" dirty="0"/>
              <a:t>Solve the individual parts</a:t>
            </a:r>
          </a:p>
          <a:p>
            <a:pPr marL="609600" indent="-609600" eaLnBrk="1" hangingPunct="1">
              <a:lnSpc>
                <a:spcPct val="90000"/>
              </a:lnSpc>
              <a:buSzPct val="75000"/>
              <a:defRPr/>
            </a:pPr>
            <a:endParaRPr lang="en-US" dirty="0"/>
          </a:p>
          <a:p>
            <a:pPr marL="0" indent="0" eaLnBrk="1" hangingPunct="1">
              <a:lnSpc>
                <a:spcPct val="90000"/>
              </a:lnSpc>
              <a:buNone/>
              <a:defRPr/>
            </a:pPr>
            <a:r>
              <a:rPr lang="en-US" dirty="0"/>
              <a:t>Common in IT</a:t>
            </a:r>
          </a:p>
          <a:p>
            <a:pPr marL="990600" lvl="1" indent="-533400" eaLnBrk="1" hangingPunct="1">
              <a:lnSpc>
                <a:spcPct val="90000"/>
              </a:lnSpc>
              <a:defRPr/>
            </a:pPr>
            <a:r>
              <a:rPr lang="en-US" sz="2800" dirty="0" err="1"/>
              <a:t>Eg</a:t>
            </a:r>
            <a:r>
              <a:rPr lang="en-US" sz="2800" dirty="0"/>
              <a:t> </a:t>
            </a:r>
            <a:r>
              <a:rPr lang="en-US" dirty="0"/>
              <a:t>Software</a:t>
            </a:r>
            <a:r>
              <a:rPr lang="en-US" sz="2800" dirty="0"/>
              <a:t> development</a:t>
            </a:r>
          </a:p>
          <a:p>
            <a:pPr marL="0" indent="0" eaLnBrk="1" hangingPunct="1">
              <a:lnSpc>
                <a:spcPct val="90000"/>
              </a:lnSpc>
              <a:buNone/>
              <a:defRPr/>
            </a:pPr>
            <a:endParaRPr lang="en-US" dirty="0"/>
          </a:p>
          <a:p>
            <a:pPr marL="0" indent="0" eaLnBrk="1" hangingPunct="1">
              <a:lnSpc>
                <a:spcPct val="90000"/>
              </a:lnSpc>
              <a:buNone/>
              <a:defRPr/>
            </a:pPr>
            <a:r>
              <a:rPr lang="en-US" dirty="0"/>
              <a:t>More than one person can be involved in solving the problem</a:t>
            </a:r>
          </a:p>
          <a:p>
            <a:pPr marL="609600" indent="-609600" eaLnBrk="1" hangingPunct="1">
              <a:lnSpc>
                <a:spcPct val="90000"/>
              </a:lnSpc>
              <a:defRPr/>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p:txBody>
          <a:bodyPr/>
          <a:lstStyle/>
          <a:p>
            <a:pPr eaLnBrk="1" hangingPunct="1">
              <a:defRPr/>
            </a:pPr>
            <a:r>
              <a:rPr lang="en-US"/>
              <a:t>Trial and Error</a:t>
            </a:r>
          </a:p>
        </p:txBody>
      </p:sp>
      <p:sp>
        <p:nvSpPr>
          <p:cNvPr id="144387" name="Rectangle 3"/>
          <p:cNvSpPr>
            <a:spLocks noGrp="1" noChangeArrowheads="1"/>
          </p:cNvSpPr>
          <p:nvPr>
            <p:ph idx="1"/>
          </p:nvPr>
        </p:nvSpPr>
        <p:spPr>
          <a:xfrm>
            <a:off x="683568" y="1916832"/>
            <a:ext cx="7543800" cy="4616450"/>
          </a:xfrm>
        </p:spPr>
        <p:txBody>
          <a:bodyPr/>
          <a:lstStyle/>
          <a:p>
            <a:pPr marL="533400" indent="-533400" eaLnBrk="1" hangingPunct="1">
              <a:lnSpc>
                <a:spcPct val="90000"/>
              </a:lnSpc>
              <a:buSzPct val="75000"/>
              <a:buFont typeface="Wingdings" pitchFamily="2" charset="2"/>
              <a:buAutoNum type="arabicPeriod"/>
              <a:defRPr/>
            </a:pPr>
            <a:r>
              <a:rPr lang="en-US" sz="2800" dirty="0"/>
              <a:t>Identify the set of possible solutions</a:t>
            </a:r>
          </a:p>
          <a:p>
            <a:pPr marL="533400" indent="-533400" eaLnBrk="1" hangingPunct="1">
              <a:lnSpc>
                <a:spcPct val="90000"/>
              </a:lnSpc>
              <a:buSzPct val="75000"/>
              <a:buFont typeface="Wingdings" pitchFamily="2" charset="2"/>
              <a:buAutoNum type="arabicPeriod"/>
              <a:defRPr/>
            </a:pPr>
            <a:r>
              <a:rPr lang="en-US" sz="2800" dirty="0"/>
              <a:t>Take the first or most likely solution and work through it.</a:t>
            </a:r>
          </a:p>
          <a:p>
            <a:pPr marL="533400" indent="-533400" eaLnBrk="1" hangingPunct="1">
              <a:lnSpc>
                <a:spcPct val="90000"/>
              </a:lnSpc>
              <a:buSzPct val="75000"/>
              <a:buFont typeface="Wingdings" pitchFamily="2" charset="2"/>
              <a:buAutoNum type="arabicPeriod"/>
              <a:defRPr/>
            </a:pPr>
            <a:r>
              <a:rPr lang="en-US" sz="2800" dirty="0"/>
              <a:t>Pick another one if the previous did not work.</a:t>
            </a:r>
          </a:p>
          <a:p>
            <a:pPr marL="533400" indent="-533400" eaLnBrk="1" hangingPunct="1">
              <a:lnSpc>
                <a:spcPct val="90000"/>
              </a:lnSpc>
              <a:buSzPct val="75000"/>
              <a:buFont typeface="Wingdings" pitchFamily="2" charset="2"/>
              <a:buAutoNum type="arabicPeriod"/>
              <a:defRPr/>
            </a:pPr>
            <a:r>
              <a:rPr lang="en-US" sz="2800" dirty="0"/>
              <a:t>Continue until the problem is solved or the possible set of solutions is exhausted </a:t>
            </a:r>
          </a:p>
          <a:p>
            <a:pPr marL="533400" indent="-533400" eaLnBrk="1" hangingPunct="1">
              <a:lnSpc>
                <a:spcPct val="90000"/>
              </a:lnSpc>
              <a:defRPr/>
            </a:pPr>
            <a:endParaRPr lang="en-US" sz="1600" dirty="0"/>
          </a:p>
          <a:p>
            <a:pPr marL="0" indent="0" eaLnBrk="1" hangingPunct="1">
              <a:lnSpc>
                <a:spcPct val="90000"/>
              </a:lnSpc>
              <a:buNone/>
              <a:defRPr/>
            </a:pPr>
            <a:r>
              <a:rPr lang="en-US" dirty="0"/>
              <a:t>Common in IT</a:t>
            </a:r>
          </a:p>
          <a:p>
            <a:pPr marL="914400" lvl="1" indent="-457200" eaLnBrk="1" hangingPunct="1">
              <a:lnSpc>
                <a:spcPct val="90000"/>
              </a:lnSpc>
              <a:defRPr/>
            </a:pPr>
            <a:r>
              <a:rPr lang="en-US" dirty="0"/>
              <a:t>E.g. Fixing hardware problems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defRPr/>
            </a:pPr>
            <a:r>
              <a:rPr lang="en-US"/>
              <a:t>Research the problem</a:t>
            </a:r>
          </a:p>
        </p:txBody>
      </p:sp>
      <p:sp>
        <p:nvSpPr>
          <p:cNvPr id="146435" name="Rectangle 3"/>
          <p:cNvSpPr>
            <a:spLocks noGrp="1" noChangeArrowheads="1"/>
          </p:cNvSpPr>
          <p:nvPr>
            <p:ph idx="1"/>
          </p:nvPr>
        </p:nvSpPr>
        <p:spPr/>
        <p:txBody>
          <a:bodyPr/>
          <a:lstStyle/>
          <a:p>
            <a:pPr marL="609600" indent="-609600" eaLnBrk="1" hangingPunct="1">
              <a:lnSpc>
                <a:spcPct val="90000"/>
              </a:lnSpc>
              <a:buSzPct val="75000"/>
              <a:buFont typeface="Wingdings" pitchFamily="2" charset="2"/>
              <a:buAutoNum type="arabicPeriod"/>
              <a:defRPr/>
            </a:pPr>
            <a:r>
              <a:rPr lang="en-US" dirty="0"/>
              <a:t>Look if the problem is known</a:t>
            </a:r>
          </a:p>
          <a:p>
            <a:pPr marL="990600" lvl="1" indent="-533400" eaLnBrk="1" hangingPunct="1">
              <a:lnSpc>
                <a:spcPct val="90000"/>
              </a:lnSpc>
              <a:defRPr/>
            </a:pPr>
            <a:r>
              <a:rPr lang="en-US" dirty="0"/>
              <a:t>Academic literature, Google, </a:t>
            </a:r>
            <a:r>
              <a:rPr lang="en-US" dirty="0" err="1"/>
              <a:t>etc</a:t>
            </a:r>
            <a:endParaRPr lang="en-US" dirty="0"/>
          </a:p>
          <a:p>
            <a:pPr marL="609600" indent="-609600" eaLnBrk="1" hangingPunct="1">
              <a:lnSpc>
                <a:spcPct val="90000"/>
              </a:lnSpc>
              <a:buSzPct val="75000"/>
              <a:buFont typeface="Wingdings" pitchFamily="2" charset="2"/>
              <a:buAutoNum type="arabicPeriod"/>
              <a:defRPr/>
            </a:pPr>
            <a:r>
              <a:rPr lang="en-US" dirty="0"/>
              <a:t>Find out if there is a solution that you can use.</a:t>
            </a:r>
          </a:p>
          <a:p>
            <a:pPr marL="609600" indent="-609600" eaLnBrk="1" hangingPunct="1">
              <a:lnSpc>
                <a:spcPct val="90000"/>
              </a:lnSpc>
              <a:defRPr/>
            </a:pPr>
            <a:endParaRPr lang="en-US" dirty="0"/>
          </a:p>
          <a:p>
            <a:pPr marL="0" indent="0" eaLnBrk="1" hangingPunct="1">
              <a:lnSpc>
                <a:spcPct val="90000"/>
              </a:lnSpc>
              <a:buNone/>
              <a:defRPr/>
            </a:pPr>
            <a:r>
              <a:rPr lang="en-US" sz="2800" dirty="0"/>
              <a:t>Common</a:t>
            </a:r>
            <a:r>
              <a:rPr lang="en-US" dirty="0"/>
              <a:t> in IT</a:t>
            </a:r>
          </a:p>
          <a:p>
            <a:pPr marL="990600" lvl="1" indent="-533400" eaLnBrk="1" hangingPunct="1">
              <a:lnSpc>
                <a:spcPct val="90000"/>
              </a:lnSpc>
              <a:defRPr/>
            </a:pPr>
            <a:r>
              <a:rPr lang="en-US" dirty="0"/>
              <a:t>E.g. Project documentation “Lessons learned”,  Helpdesk “knowledge base”, FAQs</a:t>
            </a:r>
          </a:p>
          <a:p>
            <a:pPr marL="609600" indent="-609600" eaLnBrk="1" hangingPunct="1">
              <a:lnSpc>
                <a:spcPct val="90000"/>
              </a:lnSpc>
              <a:defRPr/>
            </a:pP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1149</TotalTime>
  <Words>1279</Words>
  <Application>Microsoft Office PowerPoint</Application>
  <PresentationFormat>On-screen Show (4:3)</PresentationFormat>
  <Paragraphs>142</Paragraphs>
  <Slides>23</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Constantia</vt:lpstr>
      <vt:lpstr>Tahoma</vt:lpstr>
      <vt:lpstr>Wingdings</vt:lpstr>
      <vt:lpstr>Wingdings 2</vt:lpstr>
      <vt:lpstr>Flow</vt:lpstr>
      <vt:lpstr>ISCG54230 Professional Skills Week 9</vt:lpstr>
      <vt:lpstr>Topics for today</vt:lpstr>
      <vt:lpstr>What is problem solving?</vt:lpstr>
      <vt:lpstr>When do we problem solve?</vt:lpstr>
      <vt:lpstr>Approaches to problem solving</vt:lpstr>
      <vt:lpstr>Common Techniques</vt:lpstr>
      <vt:lpstr>Divide and Conquer</vt:lpstr>
      <vt:lpstr>Trial and Error</vt:lpstr>
      <vt:lpstr>Research the problem</vt:lpstr>
      <vt:lpstr>Look for Patterns</vt:lpstr>
      <vt:lpstr>Root Cause Analysis</vt:lpstr>
      <vt:lpstr>Build an Abstract Model</vt:lpstr>
      <vt:lpstr>Brainstorming</vt:lpstr>
      <vt:lpstr>Getting Help from others</vt:lpstr>
      <vt:lpstr>The man in the Elevator</vt:lpstr>
      <vt:lpstr>Answer</vt:lpstr>
      <vt:lpstr>The Connection problem</vt:lpstr>
      <vt:lpstr>Answer</vt:lpstr>
      <vt:lpstr>The spotlight puzzle</vt:lpstr>
      <vt:lpstr>Answer</vt:lpstr>
      <vt:lpstr>PowerPoint Presentation</vt:lpstr>
      <vt:lpstr>Answer</vt:lpstr>
      <vt:lpstr>Summary</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ISCG5237 Professional Skills</dc:title>
  <dc:creator>Tineke Manford</dc:creator>
  <cp:lastModifiedBy>Teresa Yap</cp:lastModifiedBy>
  <cp:revision>54</cp:revision>
  <dcterms:created xsi:type="dcterms:W3CDTF">2006-08-13T22:41:54Z</dcterms:created>
  <dcterms:modified xsi:type="dcterms:W3CDTF">2021-09-19T10:55:56Z</dcterms:modified>
</cp:coreProperties>
</file>