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35"/>
  </p:notesMasterIdLst>
  <p:handoutMasterIdLst>
    <p:handoutMasterId r:id="rId36"/>
  </p:handoutMasterIdLst>
  <p:sldIdLst>
    <p:sldId id="371" r:id="rId2"/>
    <p:sldId id="301" r:id="rId3"/>
    <p:sldId id="347" r:id="rId4"/>
    <p:sldId id="363" r:id="rId5"/>
    <p:sldId id="349" r:id="rId6"/>
    <p:sldId id="324" r:id="rId7"/>
    <p:sldId id="304" r:id="rId8"/>
    <p:sldId id="350" r:id="rId9"/>
    <p:sldId id="353" r:id="rId10"/>
    <p:sldId id="325" r:id="rId11"/>
    <p:sldId id="306" r:id="rId12"/>
    <p:sldId id="352" r:id="rId13"/>
    <p:sldId id="372" r:id="rId14"/>
    <p:sldId id="354" r:id="rId15"/>
    <p:sldId id="329" r:id="rId16"/>
    <p:sldId id="330" r:id="rId17"/>
    <p:sldId id="355" r:id="rId18"/>
    <p:sldId id="366" r:id="rId19"/>
    <p:sldId id="364" r:id="rId20"/>
    <p:sldId id="368" r:id="rId21"/>
    <p:sldId id="365" r:id="rId22"/>
    <p:sldId id="328" r:id="rId23"/>
    <p:sldId id="332" r:id="rId24"/>
    <p:sldId id="334" r:id="rId25"/>
    <p:sldId id="335" r:id="rId26"/>
    <p:sldId id="336" r:id="rId27"/>
    <p:sldId id="337" r:id="rId28"/>
    <p:sldId id="327" r:id="rId29"/>
    <p:sldId id="340" r:id="rId30"/>
    <p:sldId id="367" r:id="rId31"/>
    <p:sldId id="369" r:id="rId32"/>
    <p:sldId id="343" r:id="rId33"/>
    <p:sldId id="345" r:id="rId34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30" autoAdjust="0"/>
    <p:restoredTop sz="75099" autoAdjust="0"/>
  </p:normalViewPr>
  <p:slideViewPr>
    <p:cSldViewPr>
      <p:cViewPr varScale="1">
        <p:scale>
          <a:sx n="82" d="100"/>
          <a:sy n="82" d="100"/>
        </p:scale>
        <p:origin x="317" y="10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4" y="66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A56442-AEF0-4163-B639-8865D3BD9F30}" type="datetimeFigureOut">
              <a:rPr lang="en-NZ"/>
              <a:pPr>
                <a:defRPr/>
              </a:pPr>
              <a:t>18/08/2022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C68A7B-43F9-4E28-86AC-1DEC1D93A7E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3366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D5376F-24ED-40B2-88F5-AA5ABF7A3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723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5376F-24ED-40B2-88F5-AA5ABF7A391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112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34439172-6AB0-4907-BA61-BF42B1E78F02}" type="slidenum">
              <a:rPr lang="en-GB" smtClean="0">
                <a:latin typeface="Arial" charset="0"/>
              </a:rPr>
              <a:pPr/>
              <a:t>12</a:t>
            </a:fld>
            <a:endParaRPr lang="en-GB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81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34439172-6AB0-4907-BA61-BF42B1E78F02}" type="slidenum">
              <a:rPr lang="en-GB" smtClean="0">
                <a:latin typeface="Arial" charset="0"/>
              </a:rPr>
              <a:pPr/>
              <a:t>17</a:t>
            </a:fld>
            <a:endParaRPr lang="en-GB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28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B7DE698B-43C7-47CA-9680-71B7CF34396F}" type="slidenum">
              <a:rPr lang="en-GB" smtClean="0">
                <a:latin typeface="Arial" charset="0"/>
              </a:rPr>
              <a:pPr/>
              <a:t>24</a:t>
            </a:fld>
            <a:endParaRPr lang="en-GB"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330402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4C5705B9-0595-4788-AA91-E48085938DF4}" type="slidenum">
              <a:rPr lang="en-GB" smtClean="0">
                <a:latin typeface="Arial" charset="0"/>
              </a:rPr>
              <a:pPr/>
              <a:t>25</a:t>
            </a:fld>
            <a:endParaRPr lang="en-GB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3081200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85FAA857-0A55-4C62-8DD9-1283F8D3CC72}" type="slidenum">
              <a:rPr lang="en-GB" smtClean="0">
                <a:latin typeface="Arial" charset="0"/>
              </a:rPr>
              <a:pPr/>
              <a:t>31</a:t>
            </a:fld>
            <a:endParaRPr lang="en-GB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76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NZ" dirty="0"/>
              <a:t>Examples</a:t>
            </a:r>
          </a:p>
          <a:p>
            <a:r>
              <a:rPr lang="en-NZ" dirty="0"/>
              <a:t>Google Hangout</a:t>
            </a:r>
          </a:p>
          <a:p>
            <a:r>
              <a:rPr lang="en-NZ" dirty="0"/>
              <a:t>Skype</a:t>
            </a:r>
          </a:p>
          <a:p>
            <a:r>
              <a:rPr lang="en-NZ" dirty="0" err="1"/>
              <a:t>GoTo</a:t>
            </a:r>
            <a:r>
              <a:rPr lang="en-NZ" dirty="0"/>
              <a:t> Meeting</a:t>
            </a:r>
          </a:p>
          <a:p>
            <a:endParaRPr lang="en-NZ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AE35FCA6-EE4D-450B-A074-8BF9A07209CB}" type="slidenum">
              <a:rPr lang="en-US" smtClean="0">
                <a:latin typeface="Arial" charset="0"/>
              </a:rPr>
              <a:pPr/>
              <a:t>32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402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5376F-24ED-40B2-88F5-AA5ABF7A391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1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5376F-24ED-40B2-88F5-AA5ABF7A391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12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34439172-6AB0-4907-BA61-BF42B1E78F02}" type="slidenum">
              <a:rPr lang="en-GB" smtClean="0">
                <a:latin typeface="Arial" charset="0"/>
              </a:rPr>
              <a:pPr/>
              <a:t>6</a:t>
            </a:fld>
            <a:endParaRPr lang="en-GB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96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5376F-24ED-40B2-88F5-AA5ABF7A391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34439172-6AB0-4907-BA61-BF42B1E78F02}" type="slidenum">
              <a:rPr lang="en-GB" smtClean="0">
                <a:latin typeface="Arial" charset="0"/>
              </a:rPr>
              <a:pPr/>
              <a:t>8</a:t>
            </a:fld>
            <a:endParaRPr lang="en-GB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88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83DC8852-4912-436A-9420-AF8FDB266C8D}" type="slidenum">
              <a:rPr lang="en-US" smtClean="0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390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4A4BB36A-707D-42AE-BB0E-4F9D50E41EE9}" type="slidenum">
              <a:rPr lang="en-GB" smtClean="0">
                <a:latin typeface="Arial" charset="0"/>
              </a:rPr>
              <a:pPr/>
              <a:t>10</a:t>
            </a:fld>
            <a:endParaRPr lang="en-GB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43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2" charset="0"/>
              </a:defRPr>
            </a:lvl9pPr>
          </a:lstStyle>
          <a:p>
            <a:fld id="{83DC8852-4912-436A-9420-AF8FDB266C8D}" type="slidenum">
              <a:rPr lang="en-US" smtClean="0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6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48274-F48C-4912-A759-C04D73ECA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40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A2869-5272-4B28-B78D-98F7780D5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5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0EF88-5576-4C52-A4AD-C4BE39720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3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B95C-15B8-4929-9637-B4335692D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5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176C3-5AE9-41DA-8D28-AD2639266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54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3DD6-54B1-4724-AE79-1E838F851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2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670C1-B440-4439-9A14-E8C87CB55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0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4576-0504-4B61-8DC7-926381BCA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0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F02F2-AEC8-40F7-B322-320FED045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3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E079E-2536-4635-A2A0-C52106753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0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B189D-9A38-4A50-8747-CA3C67B71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FCF3261-683B-4307-985A-507D2CE43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4" r:id="rId2"/>
    <p:sldLayoutId id="2147483883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4" r:id="rId9"/>
    <p:sldLayoutId id="2147483880" r:id="rId10"/>
    <p:sldLayoutId id="21474838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u7WSJCuMgY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protothema.gr/the-moment-the-indonesia-stock-exchange-building-collapses-video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QYUHpi0fh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en-gb/results.aspx?Scope=TC&amp;Query=minute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nager-tools.com/podcasts/Sample_Agenda.dot" TargetMode="External"/><Relationship Id="rId5" Type="http://schemas.openxmlformats.org/officeDocument/2006/relationships/hyperlink" Target="http://www.activedocs.com/templategallery/" TargetMode="External"/><Relationship Id="rId4" Type="http://schemas.openxmlformats.org/officeDocument/2006/relationships/hyperlink" Target="http://www.ittoolkit.com/workbooks/qt_agenda.pdf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hodu.com/meetings-management.s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ZSft2OeMmzQ" TargetMode="External"/><Relationship Id="rId5" Type="http://schemas.openxmlformats.org/officeDocument/2006/relationships/hyperlink" Target="http://hodu.com/bad-meeting.shtml" TargetMode="External"/><Relationship Id="rId4" Type="http://schemas.openxmlformats.org/officeDocument/2006/relationships/hyperlink" Target="http://www.fastcompany.com/online/02/meetings.html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adm.monash.edu.au/execserv/committees/comm-sec/glossary-meeting-terms.html" TargetMode="External"/><Relationship Id="rId2" Type="http://schemas.openxmlformats.org/officeDocument/2006/relationships/hyperlink" Target="http://www.uws.edu.au/__data/assets/pdf_file/0008/177335/Glossary_of_Term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tzXHre536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tzXHre536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sz="5400" dirty="0"/>
              <a:t>Welcome</a:t>
            </a:r>
            <a:br>
              <a:rPr lang="en-AU" sz="5400" dirty="0"/>
            </a:br>
            <a:r>
              <a:rPr lang="en-AU" sz="5400" dirty="0"/>
              <a:t>  </a:t>
            </a:r>
            <a:br>
              <a:rPr lang="en-AU" sz="5400" dirty="0"/>
            </a:br>
            <a:r>
              <a:rPr lang="en-AU" sz="5400" dirty="0"/>
              <a:t> </a:t>
            </a:r>
            <a:r>
              <a:rPr lang="en-GB" sz="4000" b="1" dirty="0"/>
              <a:t>Welcome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16832"/>
            <a:ext cx="8579296" cy="4680520"/>
          </a:xfrm>
        </p:spPr>
        <p:txBody>
          <a:bodyPr/>
          <a:lstStyle/>
          <a:p>
            <a:pPr marL="0" indent="0" algn="ctr">
              <a:buNone/>
            </a:pPr>
            <a:r>
              <a:rPr kumimoji="1" lang="en-NZ" sz="2400" dirty="0"/>
              <a:t>ISCG5430  Professional Skills for IT Practitioners</a:t>
            </a:r>
          </a:p>
          <a:p>
            <a:pPr marL="0" indent="0" algn="ctr">
              <a:buNone/>
            </a:pPr>
            <a:br>
              <a:rPr kumimoji="1" lang="en-NZ" sz="2400" dirty="0"/>
            </a:br>
            <a:br>
              <a:rPr kumimoji="1" lang="en-NZ" sz="2400" dirty="0"/>
            </a:br>
            <a:r>
              <a:rPr kumimoji="1" lang="en-NZ" sz="2400" dirty="0"/>
              <a:t>Week 4</a:t>
            </a:r>
            <a:br>
              <a:rPr kumimoji="1" lang="en-NZ" sz="2400" dirty="0"/>
            </a:br>
            <a:br>
              <a:rPr kumimoji="1" lang="en-NZ" sz="2400" dirty="0"/>
            </a:br>
            <a:r>
              <a:rPr kumimoji="1" lang="en-NZ" sz="2400" dirty="0"/>
              <a:t>Meetings and Minutes</a:t>
            </a:r>
            <a:br>
              <a:rPr kumimoji="1" lang="en-NZ" sz="2400" dirty="0"/>
            </a:br>
            <a:endParaRPr lang="en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07504" y="6381328"/>
            <a:ext cx="1328936" cy="365125"/>
          </a:xfrm>
        </p:spPr>
        <p:txBody>
          <a:bodyPr/>
          <a:lstStyle/>
          <a:p>
            <a:pPr>
              <a:defRPr/>
            </a:pPr>
            <a:r>
              <a:rPr lang="en-NZ" dirty="0"/>
              <a:t>Updated August 2022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3395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Face-to-Face</a:t>
            </a:r>
            <a:endParaRPr lang="en-GB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00250"/>
            <a:ext cx="8229600" cy="4452938"/>
          </a:xfrm>
        </p:spPr>
        <p:txBody>
          <a:bodyPr/>
          <a:lstStyle/>
          <a:p>
            <a:pPr eaLnBrk="1" hangingPunct="1">
              <a:buClr>
                <a:schemeClr val="tx2"/>
              </a:buClr>
              <a:buSzPct val="100000"/>
              <a:buFont typeface="Arial" pitchFamily="34" charset="0"/>
              <a:buChar char="•"/>
            </a:pPr>
            <a:r>
              <a:rPr lang="en-NZ" sz="3200" b="1" dirty="0">
                <a:solidFill>
                  <a:schemeClr val="accent2">
                    <a:lumMod val="75000"/>
                  </a:schemeClr>
                </a:solidFill>
              </a:rPr>
              <a:t>Choose the venue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How many will attend?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Where is the location?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What facilities are available?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Is the venue available on the date?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How much does the venue cost?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NZ" sz="3200" dirty="0"/>
              <a:t>How long should the meeting last?</a:t>
            </a:r>
          </a:p>
          <a:p>
            <a:pPr eaLnBrk="1" hangingPunct="1">
              <a:buFont typeface="Wingdings" pitchFamily="2" charset="2"/>
              <a:buNone/>
            </a:pPr>
            <a:r>
              <a:rPr lang="en-NZ" dirty="0">
                <a:solidFill>
                  <a:srgbClr val="FFFF00"/>
                </a:solidFill>
              </a:rPr>
              <a:t>3.</a:t>
            </a:r>
            <a:r>
              <a:rPr lang="en-NZ" dirty="0"/>
              <a:t> </a:t>
            </a:r>
          </a:p>
        </p:txBody>
      </p:sp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496944" cy="936104"/>
          </a:xfrm>
        </p:spPr>
        <p:txBody>
          <a:bodyPr/>
          <a:lstStyle/>
          <a:p>
            <a:pPr eaLnBrk="1" hangingPunct="1"/>
            <a:r>
              <a:rPr lang="en-NZ" dirty="0"/>
              <a:t>Remote Participants</a:t>
            </a:r>
            <a:endParaRPr lang="en-GB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pPr lvl="1" eaLnBrk="1" hangingPunct="1"/>
            <a:r>
              <a:rPr lang="en-NZ" sz="3200" dirty="0"/>
              <a:t>Text conferencing: old Internet service, chat rooms, Internet Relay Chat (IRC)</a:t>
            </a:r>
          </a:p>
          <a:p>
            <a:pPr lvl="1" eaLnBrk="1" hangingPunct="1"/>
            <a:r>
              <a:rPr lang="en-NZ" sz="3200" dirty="0"/>
              <a:t>Audio conferencing: participants call conference number from provider: e.g. allconferencecalls.co.nz</a:t>
            </a:r>
          </a:p>
          <a:p>
            <a:pPr lvl="1" eaLnBrk="1" hangingPunct="1"/>
            <a:r>
              <a:rPr lang="en-NZ" sz="3200" dirty="0"/>
              <a:t>Video conferencing: usually at specialised centres</a:t>
            </a:r>
          </a:p>
          <a:p>
            <a:pPr lvl="1" eaLnBrk="1" hangingPunct="1"/>
            <a:r>
              <a:rPr lang="en-NZ" sz="3200" dirty="0"/>
              <a:t>Internet: can incorporate text, audio and video</a:t>
            </a:r>
          </a:p>
          <a:p>
            <a:pPr eaLnBrk="1" hangingPunct="1"/>
            <a:endParaRPr lang="en-GB" dirty="0"/>
          </a:p>
        </p:txBody>
      </p:sp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Planning a meeting (3)</a:t>
            </a:r>
            <a:endParaRPr lang="en-GB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reason for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best format?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Who should attend?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best day and time for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Notify the participants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NZ" dirty="0"/>
          </a:p>
        </p:txBody>
      </p:sp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827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What is the best day and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r>
              <a:rPr lang="en-US" sz="3200" dirty="0"/>
              <a:t>Take into consideration of attendees’ commitments</a:t>
            </a:r>
          </a:p>
          <a:p>
            <a:r>
              <a:rPr lang="en-US" sz="3200" dirty="0"/>
              <a:t>For remote meetings:</a:t>
            </a:r>
          </a:p>
          <a:p>
            <a:pPr lvl="1"/>
            <a:r>
              <a:rPr lang="en-US" sz="2800" dirty="0"/>
              <a:t>take into consideration physical location of attendees </a:t>
            </a:r>
            <a:r>
              <a:rPr lang="en-US" sz="2800" dirty="0" err="1"/>
              <a:t>eg</a:t>
            </a:r>
            <a:r>
              <a:rPr lang="en-US" sz="2800" dirty="0"/>
              <a:t> time difference</a:t>
            </a:r>
            <a:endParaRPr lang="en-NZ" sz="2800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43061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Notify the 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3200" dirty="0"/>
              <a:t>Meeting invitation</a:t>
            </a:r>
          </a:p>
          <a:p>
            <a:r>
              <a:rPr lang="en-NZ" sz="3200" dirty="0"/>
              <a:t>Agenda (Road map)</a:t>
            </a:r>
          </a:p>
          <a:p>
            <a:pPr lvl="1"/>
            <a:r>
              <a:rPr lang="en-GB" sz="3000" dirty="0"/>
              <a:t>Keeps everyone on target</a:t>
            </a:r>
            <a:endParaRPr lang="en-NZ" sz="3000" dirty="0"/>
          </a:p>
          <a:p>
            <a:r>
              <a:rPr lang="en-NZ" sz="3200" dirty="0"/>
              <a:t>Any background information participants need</a:t>
            </a:r>
          </a:p>
          <a:p>
            <a:pPr lvl="1"/>
            <a:r>
              <a:rPr lang="en-NZ" sz="3000" dirty="0"/>
              <a:t>Agenda items may come with supporting papers</a:t>
            </a:r>
          </a:p>
          <a:p>
            <a:pPr lvl="1"/>
            <a:r>
              <a:rPr lang="en-NZ" sz="3000" dirty="0"/>
              <a:t>Reports, white papers, plans, proposals </a:t>
            </a:r>
            <a:r>
              <a:rPr lang="en-NZ" sz="3000" dirty="0" err="1"/>
              <a:t>etc</a:t>
            </a:r>
            <a:endParaRPr lang="en-NZ" sz="3000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3358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Roadmap 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143125"/>
            <a:ext cx="8569325" cy="423820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dirty="0"/>
              <a:t>Available before the meeting</a:t>
            </a:r>
          </a:p>
          <a:p>
            <a:pPr eaLnBrk="1" hangingPunct="1">
              <a:lnSpc>
                <a:spcPct val="80000"/>
              </a:lnSpc>
            </a:pPr>
            <a:endParaRPr lang="en-NZ" dirty="0"/>
          </a:p>
          <a:p>
            <a:pPr eaLnBrk="1" hangingPunct="1">
              <a:lnSpc>
                <a:spcPct val="80000"/>
              </a:lnSpc>
            </a:pPr>
            <a:r>
              <a:rPr lang="en-NZ" dirty="0"/>
              <a:t>Helps the facilitator structure the meeting.</a:t>
            </a:r>
          </a:p>
          <a:p>
            <a:pPr eaLnBrk="1" hangingPunct="1">
              <a:lnSpc>
                <a:spcPct val="80000"/>
              </a:lnSpc>
            </a:pPr>
            <a:endParaRPr lang="en-NZ" dirty="0"/>
          </a:p>
          <a:p>
            <a:pPr eaLnBrk="1" hangingPunct="1">
              <a:lnSpc>
                <a:spcPct val="80000"/>
              </a:lnSpc>
            </a:pPr>
            <a:r>
              <a:rPr lang="en-NZ" dirty="0"/>
              <a:t>Helps the time keeper know how much time there is for each item</a:t>
            </a:r>
          </a:p>
          <a:p>
            <a:pPr eaLnBrk="1" hangingPunct="1">
              <a:lnSpc>
                <a:spcPct val="80000"/>
              </a:lnSpc>
            </a:pPr>
            <a:endParaRPr lang="en-NZ" dirty="0"/>
          </a:p>
          <a:p>
            <a:pPr eaLnBrk="1" hangingPunct="1">
              <a:lnSpc>
                <a:spcPct val="80000"/>
              </a:lnSpc>
            </a:pPr>
            <a:r>
              <a:rPr lang="en-NZ" dirty="0"/>
              <a:t>Helps the recorder to keep track of what is discussed</a:t>
            </a:r>
          </a:p>
          <a:p>
            <a:pPr eaLnBrk="1" hangingPunct="1">
              <a:lnSpc>
                <a:spcPct val="80000"/>
              </a:lnSpc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r>
              <a:rPr lang="en-GB" dirty="0"/>
              <a:t>The agenda must be posted to participants before the meeting day</a:t>
            </a:r>
            <a:endParaRPr lang="en-GB" sz="3600" dirty="0"/>
          </a:p>
          <a:p>
            <a:pPr lvl="1" eaLnBrk="1" hangingPunct="1">
              <a:lnSpc>
                <a:spcPct val="80000"/>
              </a:lnSpc>
            </a:pPr>
            <a:endParaRPr lang="en-GB" sz="3200" dirty="0"/>
          </a:p>
        </p:txBody>
      </p:sp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24744"/>
            <a:ext cx="8229600" cy="648072"/>
          </a:xfrm>
        </p:spPr>
        <p:txBody>
          <a:bodyPr/>
          <a:lstStyle/>
          <a:p>
            <a:pPr eaLnBrk="1" hangingPunct="1"/>
            <a:r>
              <a:rPr lang="en-GB" dirty="0"/>
              <a:t>Meeting Agenda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53987" y="2198688"/>
            <a:ext cx="8569325" cy="45259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500" b="1" dirty="0">
                <a:solidFill>
                  <a:schemeClr val="accent2">
                    <a:lumMod val="75000"/>
                  </a:schemeClr>
                </a:solidFill>
              </a:rPr>
              <a:t>Details of a planned meeting: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Date, time and venue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(Introduction)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Purpose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(Documents participants need to bring to meeting)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(Pre-meeting reading)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List of Items to be discussed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(Name of discussion leader for each Item)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Objective of each item (</a:t>
            </a:r>
            <a:r>
              <a:rPr lang="en-GB" sz="3200" dirty="0" err="1"/>
              <a:t>eg</a:t>
            </a:r>
            <a:r>
              <a:rPr lang="en-GB" sz="3200" dirty="0"/>
              <a:t> discussion, information)</a:t>
            </a:r>
          </a:p>
        </p:txBody>
      </p:sp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Planning a meeting (4)</a:t>
            </a:r>
            <a:endParaRPr lang="en-GB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reason for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best format?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Who should attend?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best day and time for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Notify the participants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Who will facilitate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Who will be the recorder?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NZ" dirty="0"/>
          </a:p>
        </p:txBody>
      </p:sp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026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Conduct the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Role of the Facilitator during the meeting</a:t>
            </a:r>
          </a:p>
          <a:p>
            <a:r>
              <a:rPr lang="en-NZ" dirty="0"/>
              <a:t>Role of the Time Keeper</a:t>
            </a:r>
          </a:p>
          <a:p>
            <a:r>
              <a:rPr lang="en-NZ" dirty="0"/>
              <a:t>Role of the Recorder during the meeting</a:t>
            </a:r>
          </a:p>
        </p:txBody>
      </p:sp>
    </p:spTree>
    <p:extLst>
      <p:ext uri="{BB962C8B-B14F-4D97-AF65-F5344CB8AC3E}">
        <p14:creationId xmlns:p14="http://schemas.microsoft.com/office/powerpoint/2010/main" val="120177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Duties of the Facilitator (Chair)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Manage the agenda and conversation</a:t>
            </a:r>
          </a:p>
          <a:p>
            <a:r>
              <a:rPr lang="en-NZ" dirty="0"/>
              <a:t>Use the agenda to stay on track</a:t>
            </a:r>
          </a:p>
          <a:p>
            <a:r>
              <a:rPr lang="en-NZ" dirty="0"/>
              <a:t>Park off-topic issues</a:t>
            </a:r>
          </a:p>
          <a:p>
            <a:r>
              <a:rPr lang="en-NZ" dirty="0"/>
              <a:t>Periodically summarise the discussion</a:t>
            </a:r>
          </a:p>
          <a:p>
            <a:r>
              <a:rPr lang="en-NZ" dirty="0"/>
              <a:t>Bring the discussion to a close</a:t>
            </a:r>
          </a:p>
          <a:p>
            <a:r>
              <a:rPr lang="en-NZ" dirty="0"/>
              <a:t>Help the recorder capture key ideas and action items</a:t>
            </a:r>
          </a:p>
          <a:p>
            <a:r>
              <a:rPr lang="en-NZ" dirty="0"/>
              <a:t>Manage conversations</a:t>
            </a:r>
          </a:p>
          <a:p>
            <a:r>
              <a:rPr lang="en-NZ" dirty="0"/>
              <a:t>Conduct brainstorming go-arounds</a:t>
            </a:r>
          </a:p>
          <a:p>
            <a:r>
              <a:rPr lang="en-NZ" dirty="0"/>
              <a:t>Remind people of ground rules</a:t>
            </a:r>
          </a:p>
        </p:txBody>
      </p:sp>
    </p:spTree>
    <p:extLst>
      <p:ext uri="{BB962C8B-B14F-4D97-AF65-F5344CB8AC3E}">
        <p14:creationId xmlns:p14="http://schemas.microsoft.com/office/powerpoint/2010/main" val="41233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4279" y="908720"/>
            <a:ext cx="8229600" cy="792088"/>
          </a:xfrm>
        </p:spPr>
        <p:txBody>
          <a:bodyPr/>
          <a:lstStyle/>
          <a:p>
            <a:pPr eaLnBrk="1" hangingPunct="1"/>
            <a:br>
              <a:rPr lang="en-NZ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NZ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NZ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NZ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NZ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NZ" b="1" dirty="0">
                <a:solidFill>
                  <a:schemeClr val="accent2">
                    <a:lumMod val="75000"/>
                  </a:schemeClr>
                </a:solidFill>
              </a:rPr>
              <a:t>Meetings</a:t>
            </a: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935163"/>
            <a:ext cx="7643192" cy="43894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dirty="0"/>
              <a:t>Effective Meetings</a:t>
            </a:r>
          </a:p>
          <a:p>
            <a:pPr lvl="1" eaLnBrk="1" hangingPunct="1">
              <a:lnSpc>
                <a:spcPct val="90000"/>
              </a:lnSpc>
            </a:pPr>
            <a:r>
              <a:rPr lang="en-NZ" dirty="0"/>
              <a:t>Plan</a:t>
            </a:r>
          </a:p>
          <a:p>
            <a:pPr lvl="1" eaLnBrk="1" hangingPunct="1">
              <a:lnSpc>
                <a:spcPct val="90000"/>
              </a:lnSpc>
            </a:pPr>
            <a:r>
              <a:rPr lang="en-NZ" dirty="0"/>
              <a:t>Conduct</a:t>
            </a:r>
          </a:p>
          <a:p>
            <a:pPr lvl="1" eaLnBrk="1" hangingPunct="1">
              <a:lnSpc>
                <a:spcPct val="90000"/>
              </a:lnSpc>
            </a:pPr>
            <a:r>
              <a:rPr lang="en-NZ" dirty="0"/>
              <a:t>Follow-up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Effective meeting skills</a:t>
            </a:r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93DD50-DFA7-490F-B737-54580FA81898}"/>
              </a:ext>
            </a:extLst>
          </p:cNvPr>
          <p:cNvSpPr/>
          <p:nvPr/>
        </p:nvSpPr>
        <p:spPr>
          <a:xfrm>
            <a:off x="899592" y="4509120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>
                <a:hlinkClick r:id="rId2"/>
              </a:rPr>
              <a:t>https://www.youtube.com/watch?v=Nu7WSJCuMgY</a:t>
            </a:r>
            <a:endParaRPr lang="en-NZ" dirty="0"/>
          </a:p>
          <a:p>
            <a:endParaRPr lang="en-N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Duties of the Time Keeper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Track time according to the agenda</a:t>
            </a:r>
          </a:p>
          <a:p>
            <a:endParaRPr lang="en-NZ" dirty="0"/>
          </a:p>
          <a:p>
            <a:r>
              <a:rPr lang="en-NZ" dirty="0"/>
              <a:t>Give regular updates on timing to the meeting</a:t>
            </a:r>
          </a:p>
        </p:txBody>
      </p:sp>
    </p:spTree>
    <p:extLst>
      <p:ext uri="{BB962C8B-B14F-4D97-AF65-F5344CB8AC3E}">
        <p14:creationId xmlns:p14="http://schemas.microsoft.com/office/powerpoint/2010/main" val="2058689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600" dirty="0"/>
              <a:t>Duties of the Recorder (Secretary)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Capture ideas, decisions and action items in writing</a:t>
            </a:r>
          </a:p>
          <a:p>
            <a:r>
              <a:rPr lang="en-NZ" dirty="0"/>
              <a:t>Stop and clarify</a:t>
            </a:r>
          </a:p>
          <a:p>
            <a:r>
              <a:rPr lang="en-NZ" dirty="0"/>
              <a:t>Use the recording method best for the situation</a:t>
            </a:r>
          </a:p>
          <a:p>
            <a:r>
              <a:rPr lang="en-NZ" dirty="0"/>
              <a:t>Use agenda items as main headings</a:t>
            </a:r>
          </a:p>
          <a:p>
            <a:r>
              <a:rPr lang="en-NZ" dirty="0"/>
              <a:t>List key discussion points and decisions</a:t>
            </a:r>
          </a:p>
          <a:p>
            <a:r>
              <a:rPr lang="en-NZ" dirty="0"/>
              <a:t>Record action items, responsible party and deadlines</a:t>
            </a:r>
          </a:p>
          <a:p>
            <a:r>
              <a:rPr lang="en-NZ" dirty="0"/>
              <a:t>Circulate the notes (minutes) after the meeting</a:t>
            </a:r>
          </a:p>
        </p:txBody>
      </p:sp>
    </p:spTree>
    <p:extLst>
      <p:ext uri="{BB962C8B-B14F-4D97-AF65-F5344CB8AC3E}">
        <p14:creationId xmlns:p14="http://schemas.microsoft.com/office/powerpoint/2010/main" val="4147697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99181" y="1052736"/>
            <a:ext cx="8424863" cy="519831"/>
          </a:xfrm>
        </p:spPr>
        <p:txBody>
          <a:bodyPr/>
          <a:lstStyle/>
          <a:p>
            <a:pPr eaLnBrk="1" hangingPunct="1"/>
            <a:r>
              <a:rPr lang="en-GB" sz="4000" dirty="0"/>
              <a:t>Documenting the Meeting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8463" y="2033588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200" dirty="0">
                <a:solidFill>
                  <a:srgbClr val="FF0000"/>
                </a:solidFill>
              </a:rPr>
              <a:t>Meeting minutes </a:t>
            </a:r>
            <a:r>
              <a:rPr lang="en-GB" sz="3200" dirty="0"/>
              <a:t>are required to ensure that the information gathered and the decisions made are documented and agreed to by all attendees.</a:t>
            </a:r>
          </a:p>
          <a:p>
            <a:pPr eaLnBrk="1" hangingPunct="1">
              <a:lnSpc>
                <a:spcPct val="90000"/>
              </a:lnSpc>
            </a:pPr>
            <a:r>
              <a:rPr lang="en-GB" sz="3200" dirty="0"/>
              <a:t>Taking good notes is essential to good meeting minutes.</a:t>
            </a:r>
          </a:p>
          <a:p>
            <a:pPr eaLnBrk="1" hangingPunct="1">
              <a:lnSpc>
                <a:spcPct val="90000"/>
              </a:lnSpc>
            </a:pPr>
            <a:endParaRPr lang="en-GB" sz="32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sz="2400" dirty="0">
                <a:hlinkClick r:id="rId2"/>
              </a:rPr>
              <a:t>http://en.protothema.gr/the-moment-the-indonesia-stock-exchange-building-collapses-video/</a:t>
            </a:r>
            <a:endParaRPr lang="en-GB" sz="2400" dirty="0"/>
          </a:p>
          <a:p>
            <a:pPr eaLnBrk="1" hangingPunct="1">
              <a:lnSpc>
                <a:spcPct val="90000"/>
              </a:lnSpc>
            </a:pPr>
            <a:endParaRPr lang="en-GB" sz="3200" dirty="0"/>
          </a:p>
        </p:txBody>
      </p:sp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/>
              <a:t>Meeting Minutes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229600" cy="4524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200" dirty="0"/>
              <a:t>Are summarised notes of the meeting that record: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3200" dirty="0"/>
              <a:t>Name of the organisation</a:t>
            </a:r>
            <a:endParaRPr lang="en-GB" sz="3200" dirty="0"/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Date, time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Participants, apologies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Key points discussed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Decisions reached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Actions required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/>
          </a:p>
        </p:txBody>
      </p:sp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/>
              <a:t>Do's and Don'ts of writing minutes  (1)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71688"/>
            <a:ext cx="8229600" cy="442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Don't try to write down everything that is said,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/>
              <a:t>focus on only the important (key) points in the meeting.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Do write down who is talking, what they are talking about, and when they said they were going to do something.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Do ask if you miss or get confused about anything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/>
              <a:t>Do this right away even before the meeting is over. </a:t>
            </a:r>
          </a:p>
        </p:txBody>
      </p:sp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Do's and Don'ts (2)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7168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dirty="0"/>
              <a:t>Do write final copy of the minutes soon after the meeting-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800" dirty="0"/>
              <a:t>preferably within 48 hours. That way, those who attended can be reminded of action items, and those who did not attend will promptly know what happened.</a:t>
            </a:r>
            <a:endParaRPr lang="en-GB" sz="2800" b="1" dirty="0"/>
          </a:p>
          <a:p>
            <a:pPr eaLnBrk="1" hangingPunct="1">
              <a:lnSpc>
                <a:spcPct val="80000"/>
              </a:lnSpc>
            </a:pPr>
            <a:r>
              <a:rPr lang="en-GB" sz="2800" dirty="0"/>
              <a:t>Don't skip writing minutes just because everyone attended and knows what happened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800" dirty="0"/>
              <a:t>Meeting notes serve as a record of the meeting long after people forget what happened.</a:t>
            </a:r>
            <a:endParaRPr lang="en-GB" sz="2800" b="1" dirty="0"/>
          </a:p>
        </p:txBody>
      </p:sp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Do's and Don'ts (3)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143125"/>
            <a:ext cx="8229600" cy="4454525"/>
          </a:xfrm>
        </p:spPr>
        <p:txBody>
          <a:bodyPr/>
          <a:lstStyle/>
          <a:p>
            <a:pPr eaLnBrk="1" hangingPunct="1"/>
            <a:r>
              <a:rPr lang="en-GB" sz="2800" dirty="0"/>
              <a:t>Don't describe all the "he said, she said" details</a:t>
            </a:r>
            <a:r>
              <a:rPr lang="en-GB" sz="2800" b="1" dirty="0"/>
              <a:t> </a:t>
            </a:r>
          </a:p>
          <a:p>
            <a:pPr lvl="1" eaLnBrk="1" hangingPunct="1"/>
            <a:r>
              <a:rPr lang="en-GB" sz="2800" dirty="0"/>
              <a:t>unless those details are very important. Record topics discussed, decisions made, and action items. </a:t>
            </a:r>
            <a:endParaRPr lang="en-GB" sz="2800" b="1" dirty="0"/>
          </a:p>
          <a:p>
            <a:pPr eaLnBrk="1" hangingPunct="1"/>
            <a:r>
              <a:rPr lang="en-GB" sz="2800" dirty="0"/>
              <a:t>Don't include any information that will embarrass anyone </a:t>
            </a:r>
          </a:p>
          <a:p>
            <a:pPr lvl="1" eaLnBrk="1" hangingPunct="1"/>
            <a:r>
              <a:rPr lang="en-GB" sz="2800" dirty="0"/>
              <a:t>(for example, "Then Terry left the room in tears"). </a:t>
            </a:r>
            <a:endParaRPr lang="en-GB" sz="2800" b="1" dirty="0"/>
          </a:p>
        </p:txBody>
      </p:sp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Do's and Don'ts (4)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564904"/>
            <a:ext cx="8229600" cy="315009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Do use positive language.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/>
              <a:t>Rather than describing the discussion as </a:t>
            </a:r>
            <a:r>
              <a:rPr lang="en-GB" sz="2800" i="1" dirty="0"/>
              <a:t>heated </a:t>
            </a:r>
            <a:r>
              <a:rPr lang="en-GB" sz="2800" dirty="0"/>
              <a:t>or </a:t>
            </a:r>
            <a:r>
              <a:rPr lang="en-GB" sz="2800" i="1" dirty="0"/>
              <a:t>angry, </a:t>
            </a:r>
            <a:r>
              <a:rPr lang="en-GB" sz="2800" dirty="0"/>
              <a:t>use </a:t>
            </a:r>
            <a:r>
              <a:rPr lang="en-GB" sz="2800" i="1" dirty="0"/>
              <a:t>passionate, lively, </a:t>
            </a:r>
            <a:r>
              <a:rPr lang="en-GB" sz="2800" dirty="0"/>
              <a:t>or </a:t>
            </a:r>
            <a:r>
              <a:rPr lang="en-GB" sz="2800" i="1" dirty="0"/>
              <a:t>energetic--</a:t>
            </a:r>
            <a:r>
              <a:rPr lang="en-GB" sz="2800" dirty="0"/>
              <a:t>all of which are just as true as the negative words.</a:t>
            </a:r>
          </a:p>
          <a:p>
            <a:pPr lvl="1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NZ" dirty="0"/>
          </a:p>
          <a:p>
            <a:pPr lvl="1" eaLnBrk="1" hangingPunct="1">
              <a:lnSpc>
                <a:spcPct val="90000"/>
              </a:lnSpc>
            </a:pPr>
            <a:endParaRPr lang="en-NZ" sz="20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dirty="0"/>
          </a:p>
        </p:txBody>
      </p:sp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/>
              <a:t>Follow up on Action points</a:t>
            </a:r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sz="3200" dirty="0"/>
              <a:t>Check everyone understands what they have agreed to do</a:t>
            </a:r>
          </a:p>
          <a:p>
            <a:pPr eaLnBrk="1" hangingPunct="1"/>
            <a:r>
              <a:rPr lang="en-NZ" sz="3200" dirty="0"/>
              <a:t>Contact participants before the due date to see how they are progressing</a:t>
            </a:r>
            <a:endParaRPr lang="en-GB" sz="3200" dirty="0"/>
          </a:p>
        </p:txBody>
      </p:sp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8229600" cy="719137"/>
          </a:xfrm>
        </p:spPr>
        <p:txBody>
          <a:bodyPr/>
          <a:lstStyle/>
          <a:p>
            <a:pPr eaLnBrk="1" hangingPunct="1"/>
            <a:r>
              <a:rPr lang="en-GB" sz="4000" dirty="0"/>
              <a:t>Skills required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229600" cy="46085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dirty="0"/>
              <a:t>What skills are required to run a meeting?</a:t>
            </a:r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dirty="0"/>
              <a:t>Organisational skills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Time management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Listening 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Questioning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Appropriate verbal and non-verbal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Cultural awareness</a:t>
            </a:r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dirty="0"/>
              <a:t>Dealing with difficult people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Recorder:  note taking,  writing minutes, agenda</a:t>
            </a:r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/>
              <a:t>Effective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89437"/>
          </a:xfrm>
        </p:spPr>
        <p:txBody>
          <a:bodyPr/>
          <a:lstStyle/>
          <a:p>
            <a:r>
              <a:rPr lang="en-NZ" dirty="0"/>
              <a:t>An effective meeting </a:t>
            </a:r>
          </a:p>
          <a:p>
            <a:pPr lvl="1"/>
            <a:r>
              <a:rPr lang="en-NZ" dirty="0"/>
              <a:t>achieves the meeting’s purpose</a:t>
            </a:r>
          </a:p>
          <a:p>
            <a:pPr lvl="1"/>
            <a:r>
              <a:rPr lang="en-NZ" dirty="0"/>
              <a:t>takes up a minimum amount of time</a:t>
            </a:r>
          </a:p>
          <a:p>
            <a:pPr lvl="1"/>
            <a:r>
              <a:rPr lang="en-NZ" dirty="0"/>
              <a:t>leaves participants feeling that a sensible process has been followed</a:t>
            </a:r>
          </a:p>
          <a:p>
            <a:pPr lvl="1"/>
            <a:r>
              <a:rPr lang="en-NZ" dirty="0"/>
              <a:t>leaves participants with follow-up action points</a:t>
            </a:r>
          </a:p>
          <a:p>
            <a:pPr lvl="1"/>
            <a:r>
              <a:rPr lang="en-NZ" dirty="0"/>
              <a:t>sets the next meeting date and time </a:t>
            </a:r>
          </a:p>
          <a:p>
            <a:pPr lvl="1"/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3815E4-2213-4351-A90A-A32D227D7725}"/>
              </a:ext>
            </a:extLst>
          </p:cNvPr>
          <p:cNvSpPr/>
          <p:nvPr/>
        </p:nvSpPr>
        <p:spPr>
          <a:xfrm>
            <a:off x="827584" y="5013176"/>
            <a:ext cx="70342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>
                <a:hlinkClick r:id="rId3"/>
              </a:rPr>
              <a:t>https://www.youtube.com/watch?v=FQYUHpi0fhk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688233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What makes an effective meeting?</a:t>
            </a:r>
          </a:p>
          <a:p>
            <a:r>
              <a:rPr lang="en-NZ" dirty="0"/>
              <a:t>What must be done to plan a meeting?</a:t>
            </a:r>
          </a:p>
          <a:p>
            <a:r>
              <a:rPr lang="en-NZ" dirty="0"/>
              <a:t>What are the duties of a facilitator?</a:t>
            </a:r>
          </a:p>
          <a:p>
            <a:r>
              <a:rPr lang="en-NZ" dirty="0"/>
              <a:t>What are the duties of a recorder?</a:t>
            </a:r>
          </a:p>
          <a:p>
            <a:r>
              <a:rPr lang="en-NZ" dirty="0"/>
              <a:t>What must be done after the meeting?</a:t>
            </a:r>
          </a:p>
          <a:p>
            <a:r>
              <a:rPr lang="en-NZ" dirty="0"/>
              <a:t>Written artefacts: Agenda, Minutes</a:t>
            </a:r>
          </a:p>
        </p:txBody>
      </p:sp>
    </p:spTree>
    <p:extLst>
      <p:ext uri="{BB962C8B-B14F-4D97-AF65-F5344CB8AC3E}">
        <p14:creationId xmlns:p14="http://schemas.microsoft.com/office/powerpoint/2010/main" val="2467940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Agenda and Minutes Templates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/>
              <a:t>Templates</a:t>
            </a:r>
          </a:p>
          <a:p>
            <a:pPr eaLnBrk="1" hangingPunct="1"/>
            <a:r>
              <a:rPr lang="en-GB" sz="2800">
                <a:hlinkClick r:id="rId3"/>
              </a:rPr>
              <a:t>http://office.microsoft.com/en-gb/results.aspx?Scope=TC&amp;Query=minutes</a:t>
            </a:r>
            <a:r>
              <a:rPr lang="en-GB" sz="2800"/>
              <a:t> </a:t>
            </a:r>
          </a:p>
          <a:p>
            <a:pPr eaLnBrk="1" hangingPunct="1"/>
            <a:r>
              <a:rPr lang="en-GB" sz="2800">
                <a:hlinkClick r:id="rId4"/>
              </a:rPr>
              <a:t>http://www.ittoolkit.com/workbooks/qt_agenda.pdf</a:t>
            </a:r>
            <a:endParaRPr lang="en-GB" sz="2800"/>
          </a:p>
          <a:p>
            <a:pPr eaLnBrk="1" hangingPunct="1"/>
            <a:r>
              <a:rPr lang="en-GB" sz="2800">
                <a:hlinkClick r:id="rId5"/>
              </a:rPr>
              <a:t>http://www.activedocs.com/templategallery/</a:t>
            </a:r>
            <a:r>
              <a:rPr lang="en-GB" sz="2800"/>
              <a:t> </a:t>
            </a:r>
          </a:p>
          <a:p>
            <a:pPr eaLnBrk="1" hangingPunct="1"/>
            <a:r>
              <a:rPr lang="en-GB" sz="2800">
                <a:hlinkClick r:id="rId6"/>
              </a:rPr>
              <a:t>http://www.manager-tools.com/podcasts/Sample_Agenda.dot</a:t>
            </a:r>
            <a:r>
              <a:rPr lang="en-GB" sz="2800"/>
              <a:t> </a:t>
            </a:r>
          </a:p>
          <a:p>
            <a:pPr eaLnBrk="1" hangingPunct="1"/>
            <a:endParaRPr lang="en-GB" sz="2800"/>
          </a:p>
        </p:txBody>
      </p:sp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621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Resources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“Five ways to run a great meeting” </a:t>
            </a:r>
            <a:r>
              <a:rPr lang="en-GB" sz="2800" dirty="0">
                <a:hlinkClick r:id="rId3"/>
              </a:rPr>
              <a:t>http://hodu.com/meetings-management.shtml</a:t>
            </a:r>
            <a:r>
              <a:rPr lang="en-GB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“The seven sins of deadly meetings” </a:t>
            </a:r>
            <a:r>
              <a:rPr lang="en-GB" sz="2800" dirty="0">
                <a:hlinkClick r:id="rId4"/>
              </a:rPr>
              <a:t>http://www.fastcompany.com/online/02/meetings.html</a:t>
            </a:r>
            <a:r>
              <a:rPr lang="en-GB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“Why people like bad meetings” </a:t>
            </a:r>
            <a:r>
              <a:rPr lang="en-GB" sz="2800" dirty="0">
                <a:hlinkClick r:id="rId5"/>
              </a:rPr>
              <a:t>http://hodu.com/bad-meeting.shtml</a:t>
            </a:r>
            <a:endParaRPr lang="en-GB" sz="2800" dirty="0"/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Summary </a:t>
            </a:r>
            <a:r>
              <a:rPr lang="en-NZ" sz="2800" dirty="0">
                <a:hlinkClick r:id="rId6"/>
              </a:rPr>
              <a:t>http://www.youtube.com/watch?v=ZSft2OeMmzQ</a:t>
            </a:r>
            <a:endParaRPr lang="en-NZ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</p:txBody>
      </p:sp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Resources</a:t>
            </a:r>
            <a:endParaRPr lang="en-NZ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Reading: Emerson Chapter 4 – Note Taking</a:t>
            </a:r>
          </a:p>
          <a:p>
            <a:pPr eaLnBrk="1" hangingPunct="1"/>
            <a:r>
              <a:rPr lang="en-NZ" dirty="0"/>
              <a:t>Glossary of meeting terms - </a:t>
            </a:r>
            <a:r>
              <a:rPr lang="en-NZ" dirty="0">
                <a:hlinkClick r:id="rId2"/>
              </a:rPr>
              <a:t>http://www.uws.edu.au/__data/assets/pdf_file/0008/177335/Glossary_of_Terms.pdf</a:t>
            </a:r>
            <a:r>
              <a:rPr lang="en-NZ" dirty="0"/>
              <a:t> </a:t>
            </a:r>
          </a:p>
          <a:p>
            <a:pPr eaLnBrk="1" hangingPunct="1"/>
            <a:r>
              <a:rPr lang="en-NZ" dirty="0">
                <a:hlinkClick r:id="rId3"/>
              </a:rPr>
              <a:t>http://adm.monash.edu.au/execserv/committees/comm-sec/glossary-meeting-terms.html</a:t>
            </a:r>
            <a:r>
              <a:rPr lang="en-NZ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Effective meetings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760" y="4653136"/>
            <a:ext cx="8229600" cy="1437109"/>
          </a:xfrm>
        </p:spPr>
        <p:txBody>
          <a:bodyPr/>
          <a:lstStyle/>
          <a:p>
            <a:endParaRPr lang="en-NZ" dirty="0">
              <a:hlinkClick r:id="rId3"/>
            </a:endParaRPr>
          </a:p>
          <a:p>
            <a:r>
              <a:rPr lang="en-NZ" dirty="0">
                <a:hlinkClick r:id="rId3"/>
              </a:rPr>
              <a:t>http://www.youtube.com/watch?v=jtzXHre536M</a:t>
            </a:r>
            <a:endParaRPr lang="en-NZ" dirty="0"/>
          </a:p>
          <a:p>
            <a:endParaRPr lang="en-NZ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935163"/>
            <a:ext cx="8363272" cy="322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NZ" dirty="0"/>
              <a:t>Watch the video.</a:t>
            </a:r>
          </a:p>
          <a:p>
            <a:pPr eaLnBrk="1" hangingPunct="1"/>
            <a:r>
              <a:rPr lang="en-NZ" dirty="0"/>
              <a:t>Take notes on the important points:</a:t>
            </a:r>
          </a:p>
          <a:p>
            <a:pPr marL="709613" lvl="1" indent="-342900" eaLnBrk="1" hangingPunct="1"/>
            <a:r>
              <a:rPr lang="en-NZ" dirty="0"/>
              <a:t>Establish ground rules</a:t>
            </a:r>
          </a:p>
          <a:p>
            <a:pPr marL="709613" lvl="1" indent="-342900" eaLnBrk="1" hangingPunct="1"/>
            <a:r>
              <a:rPr lang="en-NZ" dirty="0"/>
              <a:t>Roadmap agenda</a:t>
            </a:r>
          </a:p>
          <a:p>
            <a:pPr marL="709613" lvl="1" indent="-342900" eaLnBrk="1" hangingPunct="1"/>
            <a:r>
              <a:rPr lang="en-NZ" dirty="0"/>
              <a:t>Assign critical roles – Facilitator, Time Keeper, Recorder.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NZ" dirty="0"/>
          </a:p>
          <a:p>
            <a:pPr marL="0" indent="0" eaLnBrk="1" hangingPunct="1">
              <a:buFont typeface="Wingdings 2" pitchFamily="18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97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Effective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760" y="1700808"/>
            <a:ext cx="8229600" cy="4389437"/>
          </a:xfrm>
        </p:spPr>
        <p:txBody>
          <a:bodyPr/>
          <a:lstStyle/>
          <a:p>
            <a:endParaRPr lang="en-NZ" dirty="0">
              <a:hlinkClick r:id="rId3"/>
            </a:endParaRPr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0848"/>
            <a:ext cx="9144000" cy="392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304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Plan meeting goals</a:t>
            </a:r>
            <a:endParaRPr lang="en-GB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What is the purpose of the meeting?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NZ" dirty="0"/>
          </a:p>
        </p:txBody>
      </p:sp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/>
              <a:t>Purpose of meetings include…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229600" cy="4752528"/>
          </a:xfrm>
        </p:spPr>
        <p:txBody>
          <a:bodyPr/>
          <a:lstStyle/>
          <a:p>
            <a:pPr eaLnBrk="1" hangingPunct="1"/>
            <a:r>
              <a:rPr lang="en-GB" dirty="0"/>
              <a:t>Information sharing: from chair or participants</a:t>
            </a:r>
          </a:p>
          <a:p>
            <a:pPr eaLnBrk="1" hangingPunct="1"/>
            <a:r>
              <a:rPr lang="en-GB" dirty="0"/>
              <a:t>Problem definition and resolution: we have a problem with…</a:t>
            </a:r>
          </a:p>
          <a:p>
            <a:pPr eaLnBrk="1" hangingPunct="1"/>
            <a:r>
              <a:rPr lang="en-GB" dirty="0"/>
              <a:t>Procedural discussions: something’s come up….</a:t>
            </a:r>
          </a:p>
          <a:p>
            <a:pPr eaLnBrk="1" hangingPunct="1"/>
            <a:r>
              <a:rPr lang="en-GB" dirty="0"/>
              <a:t>Planning</a:t>
            </a:r>
            <a:r>
              <a:rPr lang="en-NZ" dirty="0"/>
              <a:t>: who’s going to do what for event</a:t>
            </a:r>
            <a:endParaRPr lang="en-GB" dirty="0"/>
          </a:p>
          <a:p>
            <a:pPr eaLnBrk="1" hangingPunct="1"/>
            <a:r>
              <a:rPr lang="en-NZ" dirty="0"/>
              <a:t>Co-ordinate activities: </a:t>
            </a:r>
            <a:r>
              <a:rPr lang="en-GB" dirty="0"/>
              <a:t>report on status</a:t>
            </a:r>
          </a:p>
          <a:p>
            <a:pPr eaLnBrk="1" hangingPunct="1"/>
            <a:r>
              <a:rPr lang="en-GB" dirty="0"/>
              <a:t>Reach consensus: make a decision about…</a:t>
            </a:r>
          </a:p>
          <a:p>
            <a:pPr eaLnBrk="1" hangingPunct="1"/>
            <a:r>
              <a:rPr lang="en-GB" dirty="0"/>
              <a:t>Foster team spirit 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“At the end of the meeting, I want the team to….”</a:t>
            </a:r>
          </a:p>
        </p:txBody>
      </p:sp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 dirty="0"/>
          </a:p>
          <a:p>
            <a:pPr algn="r">
              <a:defRPr/>
            </a:pPr>
            <a:endParaRPr lang="en-GB" dirty="0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Planning a meeting (2)</a:t>
            </a:r>
            <a:endParaRPr lang="en-GB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>
                <a:solidFill>
                  <a:srgbClr val="C0C0C0"/>
                </a:solidFill>
              </a:rPr>
              <a:t>What is the purpose of the meeting?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What is the best format - logistics?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Who should attend?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NZ" sz="3200" dirty="0"/>
              <a:t>What is the best day and time for the meeting?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NZ" dirty="0"/>
          </a:p>
        </p:txBody>
      </p:sp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73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496944" cy="1371178"/>
          </a:xfrm>
        </p:spPr>
        <p:txBody>
          <a:bodyPr/>
          <a:lstStyle/>
          <a:p>
            <a:pPr eaLnBrk="1" hangingPunct="1"/>
            <a:r>
              <a:rPr lang="en-NZ" dirty="0"/>
              <a:t>Plan Meeting Logistics</a:t>
            </a:r>
            <a:endParaRPr lang="en-GB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sz="3200" dirty="0"/>
              <a:t>Meetings can be held with</a:t>
            </a:r>
          </a:p>
          <a:p>
            <a:pPr lvl="1" eaLnBrk="1" hangingPunct="1"/>
            <a:r>
              <a:rPr lang="en-NZ" sz="3000" dirty="0"/>
              <a:t>Local participants: Face-to-face</a:t>
            </a:r>
          </a:p>
          <a:p>
            <a:pPr lvl="1" eaLnBrk="1" hangingPunct="1"/>
            <a:r>
              <a:rPr lang="en-NZ" sz="3000" dirty="0"/>
              <a:t>Remote participants: long distance - using technology </a:t>
            </a:r>
          </a:p>
          <a:p>
            <a:pPr eaLnBrk="1" hangingPunct="1"/>
            <a:endParaRPr lang="en-GB" dirty="0"/>
          </a:p>
        </p:txBody>
      </p:sp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/>
          <a:p>
            <a:pPr algn="r">
              <a:defRPr/>
            </a:pPr>
            <a:endParaRPr lang="en-GB"/>
          </a:p>
          <a:p>
            <a:pPr algn="r">
              <a:defRPr/>
            </a:pPr>
            <a:endParaRPr lang="en-GB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722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1310</TotalTime>
  <Words>1439</Words>
  <Application>Microsoft Office PowerPoint</Application>
  <PresentationFormat>On-screen Show (4:3)</PresentationFormat>
  <Paragraphs>223</Paragraphs>
  <Slides>33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Constantia</vt:lpstr>
      <vt:lpstr>Garamond</vt:lpstr>
      <vt:lpstr>Wingdings</vt:lpstr>
      <vt:lpstr>Wingdings 2</vt:lpstr>
      <vt:lpstr>Flow</vt:lpstr>
      <vt:lpstr>Welcome     Welcome</vt:lpstr>
      <vt:lpstr>     Meetings</vt:lpstr>
      <vt:lpstr>Effective meetings</vt:lpstr>
      <vt:lpstr>Effective meetings (continued)</vt:lpstr>
      <vt:lpstr>Effective meetings</vt:lpstr>
      <vt:lpstr>Plan meeting goals</vt:lpstr>
      <vt:lpstr>Purpose of meetings include…</vt:lpstr>
      <vt:lpstr>Planning a meeting (2)</vt:lpstr>
      <vt:lpstr>Plan Meeting Logistics</vt:lpstr>
      <vt:lpstr>Face-to-Face</vt:lpstr>
      <vt:lpstr>Remote Participants</vt:lpstr>
      <vt:lpstr>Planning a meeting (3)</vt:lpstr>
      <vt:lpstr>What is the best day and time</vt:lpstr>
      <vt:lpstr>Notify the Participants</vt:lpstr>
      <vt:lpstr>Roadmap Agenda</vt:lpstr>
      <vt:lpstr>Meeting Agenda</vt:lpstr>
      <vt:lpstr>Planning a meeting (4)</vt:lpstr>
      <vt:lpstr>Conduct the meeting</vt:lpstr>
      <vt:lpstr>Duties of the Facilitator (Chair)</vt:lpstr>
      <vt:lpstr>Duties of the Time Keeper</vt:lpstr>
      <vt:lpstr>Duties of the Recorder (Secretary)</vt:lpstr>
      <vt:lpstr>Documenting the Meeting</vt:lpstr>
      <vt:lpstr>Meeting Minutes</vt:lpstr>
      <vt:lpstr>Do's and Don'ts of writing minutes  (1)</vt:lpstr>
      <vt:lpstr>Do's and Don'ts (2)</vt:lpstr>
      <vt:lpstr>Do's and Don'ts (3)</vt:lpstr>
      <vt:lpstr>Do's and Don'ts (4)</vt:lpstr>
      <vt:lpstr>Follow up on Action points</vt:lpstr>
      <vt:lpstr>Skills required</vt:lpstr>
      <vt:lpstr>Summary</vt:lpstr>
      <vt:lpstr>Agenda and Minutes Templates</vt:lpstr>
      <vt:lpstr>Resources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Skills for IT Professionals</dc:title>
  <dc:creator>Tineke</dc:creator>
  <cp:lastModifiedBy>Teresa</cp:lastModifiedBy>
  <cp:revision>123</cp:revision>
  <cp:lastPrinted>2013-02-14T01:42:12Z</cp:lastPrinted>
  <dcterms:created xsi:type="dcterms:W3CDTF">2007-07-29T22:22:53Z</dcterms:created>
  <dcterms:modified xsi:type="dcterms:W3CDTF">2022-08-18T03:14:11Z</dcterms:modified>
</cp:coreProperties>
</file>