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notesMasterIdLst>
    <p:notesMasterId r:id="rId23"/>
  </p:notesMasterIdLst>
  <p:handoutMasterIdLst>
    <p:handoutMasterId r:id="rId24"/>
  </p:handoutMasterIdLst>
  <p:sldIdLst>
    <p:sldId id="256" r:id="rId2"/>
    <p:sldId id="304" r:id="rId3"/>
    <p:sldId id="289" r:id="rId4"/>
    <p:sldId id="283" r:id="rId5"/>
    <p:sldId id="290" r:id="rId6"/>
    <p:sldId id="327" r:id="rId7"/>
    <p:sldId id="292" r:id="rId8"/>
    <p:sldId id="303" r:id="rId9"/>
    <p:sldId id="325" r:id="rId10"/>
    <p:sldId id="293" r:id="rId11"/>
    <p:sldId id="329" r:id="rId12"/>
    <p:sldId id="336" r:id="rId13"/>
    <p:sldId id="310" r:id="rId14"/>
    <p:sldId id="312" r:id="rId15"/>
    <p:sldId id="331" r:id="rId16"/>
    <p:sldId id="321" r:id="rId17"/>
    <p:sldId id="322" r:id="rId18"/>
    <p:sldId id="335" r:id="rId19"/>
    <p:sldId id="323" r:id="rId20"/>
    <p:sldId id="333" r:id="rId21"/>
    <p:sldId id="324" r:id="rId2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2521E"/>
    <a:srgbClr val="745800"/>
    <a:srgbClr val="B88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552" autoAdjust="0"/>
  </p:normalViewPr>
  <p:slideViewPr>
    <p:cSldViewPr>
      <p:cViewPr varScale="1">
        <p:scale>
          <a:sx n="104" d="100"/>
          <a:sy n="104" d="100"/>
        </p:scale>
        <p:origin x="1218"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400" cy="496333"/>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sz="quarter" idx="1"/>
          </p:nvPr>
        </p:nvSpPr>
        <p:spPr>
          <a:xfrm>
            <a:off x="3849688" y="0"/>
            <a:ext cx="2946400" cy="496333"/>
          </a:xfrm>
          <a:prstGeom prst="rect">
            <a:avLst/>
          </a:prstGeom>
        </p:spPr>
        <p:txBody>
          <a:bodyPr vert="horz" lIns="91440" tIns="45720" rIns="91440" bIns="45720" rtlCol="0"/>
          <a:lstStyle>
            <a:lvl1pPr algn="r">
              <a:defRPr sz="1200"/>
            </a:lvl1pPr>
          </a:lstStyle>
          <a:p>
            <a:fld id="{28D60E71-CF05-4305-A787-945705BFB10C}" type="datetimeFigureOut">
              <a:rPr lang="en-NZ" smtClean="0"/>
              <a:t>19/05/2022</a:t>
            </a:fld>
            <a:endParaRPr lang="en-NZ"/>
          </a:p>
        </p:txBody>
      </p:sp>
      <p:sp>
        <p:nvSpPr>
          <p:cNvPr id="4" name="Footer Placeholder 3"/>
          <p:cNvSpPr>
            <a:spLocks noGrp="1"/>
          </p:cNvSpPr>
          <p:nvPr>
            <p:ph type="ftr" sz="quarter" idx="2"/>
          </p:nvPr>
        </p:nvSpPr>
        <p:spPr>
          <a:xfrm>
            <a:off x="1" y="9428710"/>
            <a:ext cx="2946400" cy="496333"/>
          </a:xfrm>
          <a:prstGeom prst="rect">
            <a:avLst/>
          </a:prstGeom>
        </p:spPr>
        <p:txBody>
          <a:bodyPr vert="horz" lIns="91440" tIns="45720" rIns="91440" bIns="45720" rtlCol="0" anchor="b"/>
          <a:lstStyle>
            <a:lvl1pPr algn="l">
              <a:defRPr sz="1200"/>
            </a:lvl1pPr>
          </a:lstStyle>
          <a:p>
            <a:endParaRPr lang="en-NZ"/>
          </a:p>
        </p:txBody>
      </p:sp>
      <p:sp>
        <p:nvSpPr>
          <p:cNvPr id="5" name="Slide Number Placeholder 4"/>
          <p:cNvSpPr>
            <a:spLocks noGrp="1"/>
          </p:cNvSpPr>
          <p:nvPr>
            <p:ph type="sldNum" sz="quarter" idx="3"/>
          </p:nvPr>
        </p:nvSpPr>
        <p:spPr>
          <a:xfrm>
            <a:off x="3849688" y="9428710"/>
            <a:ext cx="2946400" cy="496333"/>
          </a:xfrm>
          <a:prstGeom prst="rect">
            <a:avLst/>
          </a:prstGeom>
        </p:spPr>
        <p:txBody>
          <a:bodyPr vert="horz" lIns="91440" tIns="45720" rIns="91440" bIns="45720" rtlCol="0" anchor="b"/>
          <a:lstStyle>
            <a:lvl1pPr algn="r">
              <a:defRPr sz="1200"/>
            </a:lvl1pPr>
          </a:lstStyle>
          <a:p>
            <a:fld id="{B3E1D1F3-19B1-4CF2-AB01-655926BDD585}" type="slidenum">
              <a:rPr lang="en-NZ" smtClean="0"/>
              <a:t>‹#›</a:t>
            </a:fld>
            <a:endParaRPr lang="en-NZ"/>
          </a:p>
        </p:txBody>
      </p:sp>
    </p:spTree>
    <p:extLst>
      <p:ext uri="{BB962C8B-B14F-4D97-AF65-F5344CB8AC3E}">
        <p14:creationId xmlns:p14="http://schemas.microsoft.com/office/powerpoint/2010/main" val="11404852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3"/>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50443" y="0"/>
            <a:ext cx="2945659" cy="496333"/>
          </a:xfrm>
          <a:prstGeom prst="rect">
            <a:avLst/>
          </a:prstGeom>
        </p:spPr>
        <p:txBody>
          <a:bodyPr vert="horz" lIns="91440" tIns="45720" rIns="91440" bIns="45720" rtlCol="0"/>
          <a:lstStyle>
            <a:lvl1pPr algn="r">
              <a:defRPr sz="1200"/>
            </a:lvl1pPr>
          </a:lstStyle>
          <a:p>
            <a:fld id="{15341591-65A9-4018-8305-FA81458A4826}" type="datetimeFigureOut">
              <a:rPr lang="en-US" smtClean="0"/>
              <a:pPr/>
              <a:t>5/19/2022</a:t>
            </a:fld>
            <a:endParaRPr lang="en-NZ"/>
          </a:p>
        </p:txBody>
      </p:sp>
      <p:sp>
        <p:nvSpPr>
          <p:cNvPr id="4" name="Slide Image Placeholder 3"/>
          <p:cNvSpPr>
            <a:spLocks noGrp="1" noRot="1" noChangeAspect="1"/>
          </p:cNvSpPr>
          <p:nvPr>
            <p:ph type="sldImg" idx="2"/>
          </p:nvPr>
        </p:nvSpPr>
        <p:spPr>
          <a:xfrm>
            <a:off x="917575" y="746125"/>
            <a:ext cx="4962525" cy="3721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79768" y="4715154"/>
            <a:ext cx="5438140" cy="446698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9428583"/>
            <a:ext cx="2945659" cy="496333"/>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50443" y="9428583"/>
            <a:ext cx="2945659" cy="496333"/>
          </a:xfrm>
          <a:prstGeom prst="rect">
            <a:avLst/>
          </a:prstGeom>
        </p:spPr>
        <p:txBody>
          <a:bodyPr vert="horz" lIns="91440" tIns="45720" rIns="91440" bIns="45720" rtlCol="0" anchor="b"/>
          <a:lstStyle>
            <a:lvl1pPr algn="r">
              <a:defRPr sz="1200"/>
            </a:lvl1pPr>
          </a:lstStyle>
          <a:p>
            <a:fld id="{4883E00C-0C8F-41E4-969F-0251F115BDE2}" type="slidenum">
              <a:rPr lang="en-NZ" smtClean="0"/>
              <a:pPr/>
              <a:t>‹#›</a:t>
            </a:fld>
            <a:endParaRPr lang="en-NZ"/>
          </a:p>
        </p:txBody>
      </p:sp>
    </p:spTree>
    <p:extLst>
      <p:ext uri="{BB962C8B-B14F-4D97-AF65-F5344CB8AC3E}">
        <p14:creationId xmlns:p14="http://schemas.microsoft.com/office/powerpoint/2010/main" val="41309995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4883E00C-0C8F-41E4-969F-0251F115BDE2}" type="slidenum">
              <a:rPr lang="en-NZ" smtClean="0"/>
              <a:pPr/>
              <a:t>5</a:t>
            </a:fld>
            <a:endParaRPr lang="en-NZ"/>
          </a:p>
        </p:txBody>
      </p:sp>
    </p:spTree>
    <p:extLst>
      <p:ext uri="{BB962C8B-B14F-4D97-AF65-F5344CB8AC3E}">
        <p14:creationId xmlns:p14="http://schemas.microsoft.com/office/powerpoint/2010/main" val="28182812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4883E00C-0C8F-41E4-969F-0251F115BDE2}" type="slidenum">
              <a:rPr lang="en-NZ" smtClean="0"/>
              <a:pPr/>
              <a:t>8</a:t>
            </a:fld>
            <a:endParaRPr lang="en-NZ"/>
          </a:p>
        </p:txBody>
      </p:sp>
    </p:spTree>
    <p:extLst>
      <p:ext uri="{BB962C8B-B14F-4D97-AF65-F5344CB8AC3E}">
        <p14:creationId xmlns:p14="http://schemas.microsoft.com/office/powerpoint/2010/main" val="3455895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43C306B9-C512-46F0-9402-52013A833694}" type="datetimeFigureOut">
              <a:rPr lang="en-US" smtClean="0"/>
              <a:pPr/>
              <a:t>5/19/2022</a:t>
            </a:fld>
            <a:endParaRPr lang="en-NZ"/>
          </a:p>
        </p:txBody>
      </p:sp>
      <p:sp>
        <p:nvSpPr>
          <p:cNvPr id="19" name="Footer Placeholder 18"/>
          <p:cNvSpPr>
            <a:spLocks noGrp="1"/>
          </p:cNvSpPr>
          <p:nvPr>
            <p:ph type="ftr" sz="quarter" idx="11"/>
          </p:nvPr>
        </p:nvSpPr>
        <p:spPr/>
        <p:txBody>
          <a:bodyPr/>
          <a:lstStyle/>
          <a:p>
            <a:endParaRPr lang="en-NZ"/>
          </a:p>
        </p:txBody>
      </p:sp>
      <p:sp>
        <p:nvSpPr>
          <p:cNvPr id="27" name="Slide Number Placeholder 26"/>
          <p:cNvSpPr>
            <a:spLocks noGrp="1"/>
          </p:cNvSpPr>
          <p:nvPr>
            <p:ph type="sldNum" sz="quarter" idx="12"/>
          </p:nvPr>
        </p:nvSpPr>
        <p:spPr/>
        <p:txBody>
          <a:bodyPr/>
          <a:lstStyle/>
          <a:p>
            <a:fld id="{CDD58E72-877B-494D-88C0-04A190126E76}" type="slidenum">
              <a:rPr lang="en-NZ" smtClean="0"/>
              <a:pPr/>
              <a:t>‹#›</a:t>
            </a:fld>
            <a:endParaRPr lang="en-NZ"/>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3C306B9-C512-46F0-9402-52013A833694}" type="datetimeFigureOut">
              <a:rPr lang="en-US" smtClean="0"/>
              <a:pPr/>
              <a:t>5/19/2022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CDD58E72-877B-494D-88C0-04A190126E76}" type="slidenum">
              <a:rPr lang="en-NZ" smtClean="0"/>
              <a:pPr/>
              <a:t>‹#›</a:t>
            </a:fld>
            <a:endParaRPr lang="en-N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3C306B9-C512-46F0-9402-52013A833694}" type="datetimeFigureOut">
              <a:rPr lang="en-US" smtClean="0"/>
              <a:pPr/>
              <a:t>5/19/2022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CDD58E72-877B-494D-88C0-04A190126E76}" type="slidenum">
              <a:rPr lang="en-NZ" smtClean="0"/>
              <a:pPr/>
              <a:t>‹#›</a:t>
            </a:fld>
            <a:endParaRPr lang="en-N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3C306B9-C512-46F0-9402-52013A833694}" type="datetimeFigureOut">
              <a:rPr lang="en-US" smtClean="0"/>
              <a:pPr/>
              <a:t>5/19/2022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CDD58E72-877B-494D-88C0-04A190126E76}" type="slidenum">
              <a:rPr lang="en-NZ" smtClean="0"/>
              <a:pPr/>
              <a:t>‹#›</a:t>
            </a:fld>
            <a:endParaRPr lang="en-N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43C306B9-C512-46F0-9402-52013A833694}" type="datetimeFigureOut">
              <a:rPr lang="en-US" smtClean="0"/>
              <a:pPr/>
              <a:t>5/19/2022</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CDD58E72-877B-494D-88C0-04A190126E76}" type="slidenum">
              <a:rPr lang="en-NZ" smtClean="0"/>
              <a:pPr/>
              <a:t>‹#›</a:t>
            </a:fld>
            <a:endParaRPr lang="en-NZ"/>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3C306B9-C512-46F0-9402-52013A833694}" type="datetimeFigureOut">
              <a:rPr lang="en-US" smtClean="0"/>
              <a:pPr/>
              <a:t>5/19/2022</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CDD58E72-877B-494D-88C0-04A190126E76}" type="slidenum">
              <a:rPr lang="en-NZ" smtClean="0"/>
              <a:pPr/>
              <a:t>‹#›</a:t>
            </a:fld>
            <a:endParaRPr lang="en-N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3C306B9-C512-46F0-9402-52013A833694}" type="datetimeFigureOut">
              <a:rPr lang="en-US" smtClean="0"/>
              <a:pPr/>
              <a:t>5/19/2022</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CDD58E72-877B-494D-88C0-04A190126E76}" type="slidenum">
              <a:rPr lang="en-NZ" smtClean="0"/>
              <a:pPr/>
              <a:t>‹#›</a:t>
            </a:fld>
            <a:endParaRPr lang="en-N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43C306B9-C512-46F0-9402-52013A833694}" type="datetimeFigureOut">
              <a:rPr lang="en-US" smtClean="0"/>
              <a:pPr/>
              <a:t>5/19/2022</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CDD58E72-877B-494D-88C0-04A190126E76}" type="slidenum">
              <a:rPr lang="en-NZ" smtClean="0"/>
              <a:pPr/>
              <a:t>‹#›</a:t>
            </a:fld>
            <a:endParaRPr lang="en-N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C306B9-C512-46F0-9402-52013A833694}" type="datetimeFigureOut">
              <a:rPr lang="en-US" smtClean="0"/>
              <a:pPr/>
              <a:t>5/19/2022</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CDD58E72-877B-494D-88C0-04A190126E76}" type="slidenum">
              <a:rPr lang="en-NZ" smtClean="0"/>
              <a:pPr/>
              <a:t>‹#›</a:t>
            </a:fld>
            <a:endParaRPr lang="en-N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3C306B9-C512-46F0-9402-52013A833694}" type="datetimeFigureOut">
              <a:rPr lang="en-US" smtClean="0"/>
              <a:pPr/>
              <a:t>5/19/2022</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CDD58E72-877B-494D-88C0-04A190126E76}" type="slidenum">
              <a:rPr lang="en-NZ" smtClean="0"/>
              <a:pPr/>
              <a:t>‹#›</a:t>
            </a:fld>
            <a:endParaRPr lang="en-N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43C306B9-C512-46F0-9402-52013A833694}" type="datetimeFigureOut">
              <a:rPr lang="en-US" smtClean="0"/>
              <a:pPr/>
              <a:t>5/19/2022</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a:xfrm>
            <a:off x="8077200" y="6356350"/>
            <a:ext cx="609600" cy="365125"/>
          </a:xfrm>
        </p:spPr>
        <p:txBody>
          <a:bodyPr/>
          <a:lstStyle/>
          <a:p>
            <a:fld id="{CDD58E72-877B-494D-88C0-04A190126E76}" type="slidenum">
              <a:rPr lang="en-NZ" smtClean="0"/>
              <a:pPr/>
              <a:t>‹#›</a:t>
            </a:fld>
            <a:endParaRPr lang="en-NZ"/>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3C306B9-C512-46F0-9402-52013A833694}" type="datetimeFigureOut">
              <a:rPr lang="en-US" smtClean="0"/>
              <a:pPr/>
              <a:t>5/19/2022</a:t>
            </a:fld>
            <a:endParaRPr lang="en-NZ"/>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NZ"/>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DD58E72-877B-494D-88C0-04A190126E76}" type="slidenum">
              <a:rPr lang="en-NZ" smtClean="0"/>
              <a:pPr/>
              <a:t>‹#›</a:t>
            </a:fld>
            <a:endParaRPr lang="en-NZ"/>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youtube.com/watch?v=nT3Adjs3rG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saa.org/publications/sampler/terms.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youtube.com/watch?v=iP0g94bszek"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andymolinsky.com/culture-quiz/"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localizejs.com/articles/cultural-differences-9-surprising-customs-from-around-the-worl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webofculture.com/ws_gestures_index.asp" TargetMode="External"/><Relationship Id="rId2" Type="http://schemas.openxmlformats.org/officeDocument/2006/relationships/hyperlink" Target="http://www.globalsecurity.org/military/library/report/1999/index.html" TargetMode="External"/><Relationship Id="rId1" Type="http://schemas.openxmlformats.org/officeDocument/2006/relationships/slideLayout" Target="../slideLayouts/slideLayout2.xml"/><Relationship Id="rId5" Type="http://schemas.openxmlformats.org/officeDocument/2006/relationships/hyperlink" Target="http://www.slideshare.net/" TargetMode="External"/><Relationship Id="rId4" Type="http://schemas.openxmlformats.org/officeDocument/2006/relationships/hyperlink" Target="http://www.osi.andrews.af.mil/library/deploymentstress/otherlinks/iraq/culture/index.asp"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investopedia.com/terms/i/interpersonal-skills.asp#ixzz1nnsvEwOe"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mindtools.com/pages/article/newCS_99.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403648" y="476672"/>
            <a:ext cx="7272808" cy="936104"/>
          </a:xfrm>
        </p:spPr>
        <p:txBody>
          <a:bodyPr>
            <a:normAutofit fontScale="90000"/>
          </a:bodyPr>
          <a:lstStyle/>
          <a:p>
            <a:pPr eaLnBrk="1" hangingPunct="1">
              <a:defRPr/>
            </a:pPr>
            <a:r>
              <a:rPr kumimoji="1" lang="en-NZ" sz="7200" b="1" dirty="0"/>
              <a:t>Welcome</a:t>
            </a:r>
            <a:endParaRPr kumimoji="1" lang="en-AU" sz="7200" b="1" dirty="0"/>
          </a:p>
        </p:txBody>
      </p:sp>
      <p:sp>
        <p:nvSpPr>
          <p:cNvPr id="27651" name="Rectangle 3"/>
          <p:cNvSpPr>
            <a:spLocks noGrp="1" noChangeArrowheads="1"/>
          </p:cNvSpPr>
          <p:nvPr>
            <p:ph idx="1"/>
          </p:nvPr>
        </p:nvSpPr>
        <p:spPr>
          <a:xfrm>
            <a:off x="611561" y="2348880"/>
            <a:ext cx="8424936" cy="4392488"/>
          </a:xfrm>
        </p:spPr>
        <p:txBody>
          <a:bodyPr>
            <a:normAutofit/>
          </a:bodyPr>
          <a:lstStyle/>
          <a:p>
            <a:pPr algn="ctr">
              <a:lnSpc>
                <a:spcPct val="90000"/>
              </a:lnSpc>
              <a:spcBef>
                <a:spcPct val="0"/>
              </a:spcBef>
              <a:buClrTx/>
              <a:buFontTx/>
              <a:buNone/>
              <a:defRPr/>
            </a:pPr>
            <a:r>
              <a:rPr kumimoji="1" lang="en-NZ" sz="3600" b="1" dirty="0">
                <a:effectLst/>
              </a:rPr>
              <a:t> </a:t>
            </a:r>
            <a:endParaRPr kumimoji="1" lang="en-NZ" sz="4800" b="1" dirty="0">
              <a:effectLst/>
            </a:endParaRPr>
          </a:p>
          <a:p>
            <a:pPr algn="ctr">
              <a:lnSpc>
                <a:spcPct val="90000"/>
              </a:lnSpc>
              <a:spcBef>
                <a:spcPct val="0"/>
              </a:spcBef>
              <a:buClrTx/>
              <a:buFontTx/>
              <a:buNone/>
              <a:defRPr/>
            </a:pPr>
            <a:r>
              <a:rPr kumimoji="1" lang="en-NZ" sz="3600" b="1" dirty="0">
                <a:effectLst/>
              </a:rPr>
              <a:t>Week 10</a:t>
            </a:r>
          </a:p>
          <a:p>
            <a:pPr algn="ctr">
              <a:lnSpc>
                <a:spcPct val="90000"/>
              </a:lnSpc>
              <a:spcBef>
                <a:spcPct val="0"/>
              </a:spcBef>
              <a:buClrTx/>
              <a:buFontTx/>
              <a:buNone/>
              <a:defRPr/>
            </a:pPr>
            <a:r>
              <a:rPr kumimoji="1" lang="en-NZ" sz="3600" b="1" dirty="0"/>
              <a:t>Culture and Communication</a:t>
            </a:r>
          </a:p>
          <a:p>
            <a:pPr algn="ctr">
              <a:lnSpc>
                <a:spcPct val="90000"/>
              </a:lnSpc>
              <a:spcBef>
                <a:spcPct val="0"/>
              </a:spcBef>
              <a:buClrTx/>
              <a:buFontTx/>
              <a:buNone/>
              <a:defRPr/>
            </a:pPr>
            <a:r>
              <a:rPr kumimoji="1" lang="en-NZ" sz="3600" b="1" dirty="0">
                <a:effectLst/>
              </a:rPr>
              <a:t>Tutorial</a:t>
            </a:r>
          </a:p>
          <a:p>
            <a:pPr eaLnBrk="1" hangingPunct="1">
              <a:lnSpc>
                <a:spcPct val="90000"/>
              </a:lnSpc>
              <a:defRPr/>
            </a:pPr>
            <a:endParaRPr lang="en-AU" sz="2000"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867524"/>
          </a:xfrm>
        </p:spPr>
        <p:txBody>
          <a:bodyPr/>
          <a:lstStyle/>
          <a:p>
            <a:pPr algn="ctr"/>
            <a:r>
              <a:rPr lang="en-NZ" dirty="0"/>
              <a:t>Barriers to Communications</a:t>
            </a:r>
          </a:p>
        </p:txBody>
      </p:sp>
      <p:sp>
        <p:nvSpPr>
          <p:cNvPr id="3" name="Content Placeholder 2"/>
          <p:cNvSpPr>
            <a:spLocks noGrp="1"/>
          </p:cNvSpPr>
          <p:nvPr>
            <p:ph idx="1"/>
          </p:nvPr>
        </p:nvSpPr>
        <p:spPr/>
        <p:txBody>
          <a:bodyPr>
            <a:normAutofit lnSpcReduction="10000"/>
          </a:bodyPr>
          <a:lstStyle/>
          <a:p>
            <a:r>
              <a:rPr lang="en-NZ" dirty="0"/>
              <a:t>Class exercise – Brainstorm in groups</a:t>
            </a:r>
          </a:p>
          <a:p>
            <a:pPr>
              <a:buNone/>
            </a:pPr>
            <a:endParaRPr lang="en-NZ" dirty="0"/>
          </a:p>
          <a:p>
            <a:pPr>
              <a:buNone/>
            </a:pPr>
            <a:r>
              <a:rPr lang="en-NZ" dirty="0"/>
              <a:t>	In the previous examples, what are the barriers to good communication.  Consider the headings</a:t>
            </a:r>
          </a:p>
          <a:p>
            <a:pPr lvl="1"/>
            <a:r>
              <a:rPr lang="en-NZ" dirty="0"/>
              <a:t>Physical</a:t>
            </a:r>
          </a:p>
          <a:p>
            <a:pPr lvl="1"/>
            <a:r>
              <a:rPr lang="en-NZ" dirty="0"/>
              <a:t>Emotional</a:t>
            </a:r>
          </a:p>
          <a:p>
            <a:pPr lvl="1"/>
            <a:r>
              <a:rPr lang="en-NZ" dirty="0"/>
              <a:t>Linguistic</a:t>
            </a:r>
          </a:p>
          <a:p>
            <a:pPr lvl="1"/>
            <a:r>
              <a:rPr lang="en-NZ" dirty="0"/>
              <a:t>Psychological</a:t>
            </a:r>
          </a:p>
          <a:p>
            <a:pPr lvl="1"/>
            <a:r>
              <a:rPr lang="en-NZ" dirty="0"/>
              <a:t>Gender</a:t>
            </a:r>
          </a:p>
          <a:p>
            <a:pPr lvl="1"/>
            <a:r>
              <a:rPr lang="en-NZ" dirty="0"/>
              <a:t>Technological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Technological Barriers</a:t>
            </a:r>
          </a:p>
        </p:txBody>
      </p:sp>
      <p:sp>
        <p:nvSpPr>
          <p:cNvPr id="3" name="Content Placeholder 2"/>
          <p:cNvSpPr>
            <a:spLocks noGrp="1"/>
          </p:cNvSpPr>
          <p:nvPr>
            <p:ph idx="1"/>
          </p:nvPr>
        </p:nvSpPr>
        <p:spPr/>
        <p:txBody>
          <a:bodyPr/>
          <a:lstStyle/>
          <a:p>
            <a:r>
              <a:rPr lang="en-NZ" dirty="0"/>
              <a:t>Think of some technological barriers to communicate</a:t>
            </a:r>
          </a:p>
        </p:txBody>
      </p:sp>
    </p:spTree>
    <p:extLst>
      <p:ext uri="{BB962C8B-B14F-4D97-AF65-F5344CB8AC3E}">
        <p14:creationId xmlns:p14="http://schemas.microsoft.com/office/powerpoint/2010/main" val="34169317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299" y="908720"/>
            <a:ext cx="8229600" cy="794352"/>
          </a:xfrm>
        </p:spPr>
        <p:txBody>
          <a:bodyPr>
            <a:normAutofit fontScale="90000"/>
          </a:bodyPr>
          <a:lstStyle/>
          <a:p>
            <a:r>
              <a:rPr lang="en-NZ" dirty="0"/>
              <a:t>Watch the video</a:t>
            </a:r>
          </a:p>
        </p:txBody>
      </p:sp>
      <p:sp>
        <p:nvSpPr>
          <p:cNvPr id="3" name="Content Placeholder 2"/>
          <p:cNvSpPr>
            <a:spLocks noGrp="1"/>
          </p:cNvSpPr>
          <p:nvPr>
            <p:ph idx="1"/>
          </p:nvPr>
        </p:nvSpPr>
        <p:spPr>
          <a:xfrm>
            <a:off x="457200" y="1935480"/>
            <a:ext cx="8507288" cy="4517856"/>
          </a:xfrm>
        </p:spPr>
        <p:txBody>
          <a:bodyPr/>
          <a:lstStyle/>
          <a:p>
            <a:pPr marL="0" indent="0">
              <a:buNone/>
            </a:pPr>
            <a:endParaRPr lang="en-NZ" b="1" dirty="0"/>
          </a:p>
          <a:p>
            <a:pPr marL="0" indent="0">
              <a:buNone/>
            </a:pPr>
            <a:r>
              <a:rPr lang="en-NZ" dirty="0"/>
              <a:t>Watch the video and answer the question in the worksheet.</a:t>
            </a:r>
          </a:p>
          <a:p>
            <a:pPr marL="0" indent="0">
              <a:buNone/>
            </a:pPr>
            <a:r>
              <a:rPr lang="en-NZ" dirty="0">
                <a:hlinkClick r:id="rId2"/>
              </a:rPr>
              <a:t>https://www.youtube.com/watch?v=nT3Adjs3rGM</a:t>
            </a:r>
            <a:endParaRPr lang="en-NZ" dirty="0"/>
          </a:p>
          <a:p>
            <a:pPr marL="0" indent="0">
              <a:buNone/>
            </a:pPr>
            <a:endParaRPr lang="en-NZ" dirty="0"/>
          </a:p>
          <a:p>
            <a:pPr marL="0" indent="0">
              <a:buNone/>
            </a:pPr>
            <a:endParaRPr lang="en-NZ" dirty="0"/>
          </a:p>
        </p:txBody>
      </p:sp>
    </p:spTree>
    <p:extLst>
      <p:ext uri="{BB962C8B-B14F-4D97-AF65-F5344CB8AC3E}">
        <p14:creationId xmlns:p14="http://schemas.microsoft.com/office/powerpoint/2010/main" val="38097421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980728"/>
            <a:ext cx="8229600" cy="722344"/>
          </a:xfrm>
        </p:spPr>
        <p:txBody>
          <a:bodyPr>
            <a:normAutofit fontScale="90000"/>
          </a:bodyPr>
          <a:lstStyle/>
          <a:p>
            <a:r>
              <a:rPr lang="en-GB" dirty="0"/>
              <a:t>Culture – definition</a:t>
            </a:r>
          </a:p>
        </p:txBody>
      </p:sp>
      <p:sp>
        <p:nvSpPr>
          <p:cNvPr id="11267" name="Rectangle 3"/>
          <p:cNvSpPr>
            <a:spLocks noGrp="1" noChangeArrowheads="1"/>
          </p:cNvSpPr>
          <p:nvPr>
            <p:ph idx="1"/>
          </p:nvPr>
        </p:nvSpPr>
        <p:spPr/>
        <p:txBody>
          <a:bodyPr/>
          <a:lstStyle/>
          <a:p>
            <a:r>
              <a:rPr lang="en-GB" dirty="0"/>
              <a:t>a set of learned beliefs, values and behaviours.  The way of life shared by the members of a society.</a:t>
            </a:r>
          </a:p>
          <a:p>
            <a:r>
              <a:rPr lang="en-GB" sz="1200" dirty="0"/>
              <a:t>Reference: </a:t>
            </a:r>
            <a:r>
              <a:rPr lang="en-GB" sz="1200" dirty="0">
                <a:hlinkClick r:id="rId2"/>
              </a:rPr>
              <a:t>www.saa.org/publications/sampler/terms.html</a:t>
            </a:r>
            <a:r>
              <a:rPr lang="en-GB" sz="1200" dirty="0"/>
              <a:t> </a:t>
            </a:r>
          </a:p>
        </p:txBody>
      </p:sp>
      <p:sp>
        <p:nvSpPr>
          <p:cNvPr id="4" name="Rectangle 3">
            <a:extLst>
              <a:ext uri="{FF2B5EF4-FFF2-40B4-BE49-F238E27FC236}">
                <a16:creationId xmlns:a16="http://schemas.microsoft.com/office/drawing/2014/main" id="{4FF73716-9633-4698-B4AB-164153C59533}"/>
              </a:ext>
            </a:extLst>
          </p:cNvPr>
          <p:cNvSpPr txBox="1">
            <a:spLocks noChangeArrowheads="1"/>
          </p:cNvSpPr>
          <p:nvPr/>
        </p:nvSpPr>
        <p:spPr>
          <a:xfrm>
            <a:off x="395536" y="3429000"/>
            <a:ext cx="8229600" cy="2543944"/>
          </a:xfrm>
          <a:prstGeom prst="rect">
            <a:avLst/>
          </a:prstGeom>
        </p:spPr>
        <p:txBody>
          <a:bodyPr vert="horz">
            <a:normAutofit lnSpcReduction="10000"/>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lnSpc>
                <a:spcPct val="90000"/>
              </a:lnSpc>
            </a:pPr>
            <a:r>
              <a:rPr lang="en-GB" dirty="0"/>
              <a:t>The relatively specialised lifestyle of a group of people: their values, beliefs, artefacts, ways of behaving, and ways of communicating</a:t>
            </a:r>
          </a:p>
          <a:p>
            <a:pPr>
              <a:lnSpc>
                <a:spcPct val="90000"/>
              </a:lnSpc>
            </a:pPr>
            <a:r>
              <a:rPr lang="en-GB" dirty="0"/>
              <a:t>Includes everything produced and developed </a:t>
            </a:r>
            <a:r>
              <a:rPr lang="en-GB" dirty="0" err="1"/>
              <a:t>eg</a:t>
            </a:r>
            <a:r>
              <a:rPr lang="en-GB" dirty="0"/>
              <a:t> language, art, laws, religion and communication theories, styles, and attitudes</a:t>
            </a:r>
          </a:p>
          <a:p>
            <a:pPr algn="r">
              <a:lnSpc>
                <a:spcPct val="90000"/>
              </a:lnSpc>
              <a:buFont typeface="Wingdings" pitchFamily="2" charset="2"/>
              <a:buNone/>
            </a:pPr>
            <a:r>
              <a:rPr lang="en-GB" sz="1400" dirty="0">
                <a:solidFill>
                  <a:srgbClr val="FFC000"/>
                </a:solidFill>
              </a:rPr>
              <a:t>(DeVito, 2006)</a:t>
            </a:r>
          </a:p>
          <a:p>
            <a:pPr>
              <a:lnSpc>
                <a:spcPct val="90000"/>
              </a:lnSpc>
            </a:pPr>
            <a:endParaRPr lang="en-GB" dirty="0"/>
          </a:p>
        </p:txBody>
      </p:sp>
    </p:spTree>
    <p:extLst>
      <p:ext uri="{BB962C8B-B14F-4D97-AF65-F5344CB8AC3E}">
        <p14:creationId xmlns:p14="http://schemas.microsoft.com/office/powerpoint/2010/main" val="9350931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67544" y="908720"/>
            <a:ext cx="8229600" cy="722344"/>
          </a:xfrm>
        </p:spPr>
        <p:txBody>
          <a:bodyPr>
            <a:normAutofit fontScale="90000"/>
          </a:bodyPr>
          <a:lstStyle/>
          <a:p>
            <a:r>
              <a:rPr lang="en-GB" dirty="0"/>
              <a:t>Culture – where from?</a:t>
            </a:r>
          </a:p>
        </p:txBody>
      </p:sp>
      <p:sp>
        <p:nvSpPr>
          <p:cNvPr id="13315" name="Rectangle 3"/>
          <p:cNvSpPr>
            <a:spLocks noGrp="1" noChangeArrowheads="1"/>
          </p:cNvSpPr>
          <p:nvPr>
            <p:ph idx="1"/>
          </p:nvPr>
        </p:nvSpPr>
        <p:spPr>
          <a:xfrm>
            <a:off x="971550" y="1916113"/>
            <a:ext cx="7543800" cy="4114800"/>
          </a:xfrm>
        </p:spPr>
        <p:txBody>
          <a:bodyPr/>
          <a:lstStyle/>
          <a:p>
            <a:pPr>
              <a:lnSpc>
                <a:spcPct val="90000"/>
              </a:lnSpc>
            </a:pPr>
            <a:r>
              <a:rPr lang="en-GB"/>
              <a:t>Enculturation - Passed from one generation to the next</a:t>
            </a:r>
          </a:p>
          <a:p>
            <a:pPr>
              <a:lnSpc>
                <a:spcPct val="90000"/>
              </a:lnSpc>
            </a:pPr>
            <a:r>
              <a:rPr lang="en-GB"/>
              <a:t>Acculturation – culture modified through exposure to another culture</a:t>
            </a:r>
          </a:p>
          <a:p>
            <a:pPr>
              <a:lnSpc>
                <a:spcPct val="90000"/>
              </a:lnSpc>
            </a:pPr>
            <a:r>
              <a:rPr lang="en-GB"/>
              <a:t>Within any culture there can be big differences between individuals</a:t>
            </a:r>
          </a:p>
          <a:p>
            <a:pPr>
              <a:lnSpc>
                <a:spcPct val="90000"/>
              </a:lnSpc>
            </a:pPr>
            <a:r>
              <a:rPr lang="en-GB"/>
              <a:t>Gender differences</a:t>
            </a:r>
          </a:p>
          <a:p>
            <a:pPr>
              <a:lnSpc>
                <a:spcPct val="90000"/>
              </a:lnSpc>
            </a:pPr>
            <a:r>
              <a:rPr lang="en-GB"/>
              <a:t>Multi-cultural societies</a:t>
            </a:r>
          </a:p>
          <a:p>
            <a:pPr lvl="1">
              <a:lnSpc>
                <a:spcPct val="90000"/>
              </a:lnSpc>
            </a:pPr>
            <a:r>
              <a:rPr lang="en-GB"/>
              <a:t>NZ:  bi-cultural</a:t>
            </a:r>
          </a:p>
        </p:txBody>
      </p:sp>
    </p:spTree>
    <p:extLst>
      <p:ext uri="{BB962C8B-B14F-4D97-AF65-F5344CB8AC3E}">
        <p14:creationId xmlns:p14="http://schemas.microsoft.com/office/powerpoint/2010/main" val="1957410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0352" y="980728"/>
            <a:ext cx="8229600" cy="794352"/>
          </a:xfrm>
        </p:spPr>
        <p:txBody>
          <a:bodyPr>
            <a:normAutofit fontScale="90000"/>
          </a:bodyPr>
          <a:lstStyle/>
          <a:p>
            <a:r>
              <a:rPr lang="en-NZ" dirty="0"/>
              <a:t>International business culture</a:t>
            </a:r>
          </a:p>
        </p:txBody>
      </p:sp>
      <p:sp>
        <p:nvSpPr>
          <p:cNvPr id="3" name="Content Placeholder 2"/>
          <p:cNvSpPr>
            <a:spLocks noGrp="1"/>
          </p:cNvSpPr>
          <p:nvPr>
            <p:ph idx="1"/>
          </p:nvPr>
        </p:nvSpPr>
        <p:spPr>
          <a:xfrm>
            <a:off x="457200" y="1935163"/>
            <a:ext cx="8229600" cy="4590181"/>
          </a:xfrm>
        </p:spPr>
        <p:txBody>
          <a:bodyPr>
            <a:normAutofit/>
          </a:bodyPr>
          <a:lstStyle/>
          <a:p>
            <a:r>
              <a:rPr lang="en-NZ" dirty="0"/>
              <a:t>Watch the video and answer the questions in the worksheet.</a:t>
            </a:r>
          </a:p>
          <a:p>
            <a:r>
              <a:rPr lang="en-NZ" sz="1800" u="sng" dirty="0">
                <a:solidFill>
                  <a:srgbClr val="0563C1"/>
                </a:solidFill>
                <a:effectLst/>
                <a:latin typeface="Times New Roman" panose="02020603050405020304" pitchFamily="18" charset="0"/>
                <a:ea typeface="Times New Roman" panose="02020603050405020304" pitchFamily="18" charset="0"/>
                <a:hlinkClick r:id="rId2"/>
              </a:rPr>
              <a:t>https://www.youtube.com/watch?v=iP0g94bszek</a:t>
            </a:r>
            <a:endParaRPr lang="en-NZ" sz="1800" dirty="0">
              <a:effectLst/>
              <a:latin typeface="Times New Roman" panose="02020603050405020304" pitchFamily="18" charset="0"/>
              <a:ea typeface="Times New Roman" panose="02020603050405020304" pitchFamily="18" charset="0"/>
            </a:endParaRPr>
          </a:p>
          <a:p>
            <a:endParaRPr lang="en-NZ" dirty="0"/>
          </a:p>
        </p:txBody>
      </p:sp>
    </p:spTree>
    <p:extLst>
      <p:ext uri="{BB962C8B-B14F-4D97-AF65-F5344CB8AC3E}">
        <p14:creationId xmlns:p14="http://schemas.microsoft.com/office/powerpoint/2010/main" val="34489404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439933" y="980728"/>
            <a:ext cx="8229600" cy="794352"/>
          </a:xfrm>
        </p:spPr>
        <p:txBody>
          <a:bodyPr>
            <a:normAutofit fontScale="90000"/>
          </a:bodyPr>
          <a:lstStyle/>
          <a:p>
            <a:pPr fontAlgn="auto">
              <a:spcAft>
                <a:spcPts val="0"/>
              </a:spcAft>
              <a:defRPr/>
            </a:pPr>
            <a:r>
              <a:rPr lang="en-NZ" dirty="0"/>
              <a:t>Intercultural Communications Skills</a:t>
            </a:r>
            <a:endParaRPr lang="en-GB" dirty="0"/>
          </a:p>
        </p:txBody>
      </p:sp>
      <p:sp>
        <p:nvSpPr>
          <p:cNvPr id="22531" name="Rectangle 3"/>
          <p:cNvSpPr>
            <a:spLocks noGrp="1" noChangeArrowheads="1"/>
          </p:cNvSpPr>
          <p:nvPr>
            <p:ph idx="1"/>
          </p:nvPr>
        </p:nvSpPr>
        <p:spPr/>
        <p:txBody>
          <a:bodyPr/>
          <a:lstStyle/>
          <a:p>
            <a:r>
              <a:rPr lang="en-NZ" dirty="0"/>
              <a:t>Understand the differences</a:t>
            </a:r>
          </a:p>
          <a:p>
            <a:r>
              <a:rPr lang="en-NZ" dirty="0"/>
              <a:t>Value the differences</a:t>
            </a:r>
          </a:p>
          <a:p>
            <a:r>
              <a:rPr lang="en-NZ" dirty="0"/>
              <a:t>Gain synergy from differences</a:t>
            </a:r>
          </a:p>
          <a:p>
            <a:r>
              <a:rPr lang="en-NZ" dirty="0"/>
              <a:t>Communicate across the differences</a:t>
            </a:r>
          </a:p>
          <a:p>
            <a:r>
              <a:rPr lang="en-NZ" dirty="0"/>
              <a:t>Acknowledge stereotypes</a:t>
            </a:r>
          </a:p>
          <a:p>
            <a:endParaRPr lang="en-NZ" dirty="0"/>
          </a:p>
          <a:p>
            <a:pPr algn="r">
              <a:buFont typeface="Wingdings" pitchFamily="2" charset="2"/>
              <a:buNone/>
            </a:pPr>
            <a:r>
              <a:rPr lang="en-NZ" sz="2000" dirty="0"/>
              <a:t>Communicating as IT Professionals</a:t>
            </a:r>
            <a:endParaRPr lang="en-GB" sz="2000" dirty="0"/>
          </a:p>
        </p:txBody>
      </p:sp>
    </p:spTree>
    <p:extLst>
      <p:ext uri="{BB962C8B-B14F-4D97-AF65-F5344CB8AC3E}">
        <p14:creationId xmlns:p14="http://schemas.microsoft.com/office/powerpoint/2010/main" val="14216080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043608" y="980728"/>
            <a:ext cx="7056784" cy="1224136"/>
          </a:xfrm>
        </p:spPr>
        <p:txBody>
          <a:bodyPr>
            <a:normAutofit fontScale="90000"/>
          </a:bodyPr>
          <a:lstStyle/>
          <a:p>
            <a:pPr fontAlgn="auto">
              <a:spcAft>
                <a:spcPts val="0"/>
              </a:spcAft>
              <a:defRPr/>
            </a:pPr>
            <a:r>
              <a:rPr lang="en-GB" dirty="0"/>
              <a:t>Improving Intercultural Communications</a:t>
            </a:r>
          </a:p>
        </p:txBody>
      </p:sp>
      <p:sp>
        <p:nvSpPr>
          <p:cNvPr id="23555" name="Rectangle 3"/>
          <p:cNvSpPr>
            <a:spLocks noGrp="1" noChangeArrowheads="1"/>
          </p:cNvSpPr>
          <p:nvPr>
            <p:ph idx="1"/>
          </p:nvPr>
        </p:nvSpPr>
        <p:spPr>
          <a:xfrm>
            <a:off x="1043608" y="2636912"/>
            <a:ext cx="7545388" cy="4033837"/>
          </a:xfrm>
        </p:spPr>
        <p:txBody>
          <a:bodyPr/>
          <a:lstStyle/>
          <a:p>
            <a:r>
              <a:rPr lang="en-GB" dirty="0"/>
              <a:t>Recognise and reduce ethnocentrism</a:t>
            </a:r>
          </a:p>
          <a:p>
            <a:r>
              <a:rPr lang="en-GB" dirty="0"/>
              <a:t>Face fears</a:t>
            </a:r>
          </a:p>
          <a:p>
            <a:r>
              <a:rPr lang="en-GB" dirty="0"/>
              <a:t>Accept differences</a:t>
            </a:r>
          </a:p>
          <a:p>
            <a:r>
              <a:rPr lang="en-GB" dirty="0"/>
              <a:t>Avoid over-attribution</a:t>
            </a:r>
          </a:p>
          <a:p>
            <a:r>
              <a:rPr lang="en-GB" dirty="0"/>
              <a:t>Avoid violating cultural rules/customs</a:t>
            </a:r>
          </a:p>
          <a:p>
            <a:r>
              <a:rPr lang="en-GB" dirty="0"/>
              <a:t>Don’t judge</a:t>
            </a:r>
          </a:p>
        </p:txBody>
      </p:sp>
    </p:spTree>
    <p:extLst>
      <p:ext uri="{BB962C8B-B14F-4D97-AF65-F5344CB8AC3E}">
        <p14:creationId xmlns:p14="http://schemas.microsoft.com/office/powerpoint/2010/main" val="20432393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792088"/>
          </a:xfrm>
        </p:spPr>
        <p:txBody>
          <a:bodyPr>
            <a:normAutofit fontScale="90000"/>
          </a:bodyPr>
          <a:lstStyle/>
          <a:p>
            <a:r>
              <a:rPr lang="en-NZ" dirty="0"/>
              <a:t>Intercultural quiz</a:t>
            </a:r>
          </a:p>
        </p:txBody>
      </p:sp>
      <p:sp>
        <p:nvSpPr>
          <p:cNvPr id="3" name="Content Placeholder 2"/>
          <p:cNvSpPr>
            <a:spLocks noGrp="1"/>
          </p:cNvSpPr>
          <p:nvPr>
            <p:ph idx="1"/>
          </p:nvPr>
        </p:nvSpPr>
        <p:spPr>
          <a:xfrm>
            <a:off x="457200" y="2276872"/>
            <a:ext cx="8229600" cy="4047728"/>
          </a:xfrm>
        </p:spPr>
        <p:txBody>
          <a:bodyPr/>
          <a:lstStyle/>
          <a:p>
            <a:r>
              <a:rPr lang="en-NZ" dirty="0"/>
              <a:t>Go to </a:t>
            </a:r>
          </a:p>
          <a:p>
            <a:r>
              <a:rPr lang="en-NZ" dirty="0">
                <a:hlinkClick r:id="rId2"/>
              </a:rPr>
              <a:t>http://www.andymolinsky.com/culture-quiz/</a:t>
            </a:r>
            <a:endParaRPr lang="en-NZ" dirty="0"/>
          </a:p>
          <a:p>
            <a:r>
              <a:rPr lang="en-NZ" dirty="0"/>
              <a:t>Select </a:t>
            </a:r>
            <a:r>
              <a:rPr lang="en-NZ" b="1" dirty="0"/>
              <a:t>Test Your Cultural Knowledge </a:t>
            </a:r>
            <a:r>
              <a:rPr lang="en-NZ" dirty="0"/>
              <a:t>Quiz</a:t>
            </a:r>
          </a:p>
          <a:p>
            <a:r>
              <a:rPr lang="en-NZ" dirty="0"/>
              <a:t>Complete and record your answer on the worksheet</a:t>
            </a:r>
          </a:p>
          <a:p>
            <a:endParaRPr lang="en-NZ" dirty="0"/>
          </a:p>
        </p:txBody>
      </p:sp>
    </p:spTree>
    <p:extLst>
      <p:ext uri="{BB962C8B-B14F-4D97-AF65-F5344CB8AC3E}">
        <p14:creationId xmlns:p14="http://schemas.microsoft.com/office/powerpoint/2010/main" val="527251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79084" y="908720"/>
            <a:ext cx="8229600" cy="794352"/>
          </a:xfrm>
        </p:spPr>
        <p:txBody>
          <a:bodyPr>
            <a:normAutofit fontScale="90000"/>
          </a:bodyPr>
          <a:lstStyle/>
          <a:p>
            <a:r>
              <a:rPr lang="en-GB"/>
              <a:t>Task</a:t>
            </a:r>
          </a:p>
        </p:txBody>
      </p:sp>
      <p:sp>
        <p:nvSpPr>
          <p:cNvPr id="24579" name="Rectangle 3"/>
          <p:cNvSpPr>
            <a:spLocks noGrp="1" noChangeArrowheads="1"/>
          </p:cNvSpPr>
          <p:nvPr>
            <p:ph idx="1"/>
          </p:nvPr>
        </p:nvSpPr>
        <p:spPr/>
        <p:txBody>
          <a:bodyPr>
            <a:normAutofit/>
          </a:bodyPr>
          <a:lstStyle/>
          <a:p>
            <a:pPr marL="609600" indent="-609600">
              <a:lnSpc>
                <a:spcPct val="90000"/>
              </a:lnSpc>
              <a:buFont typeface="Wingdings" pitchFamily="2" charset="2"/>
              <a:buNone/>
            </a:pPr>
            <a:r>
              <a:rPr lang="en-GB" dirty="0"/>
              <a:t>Go to:</a:t>
            </a:r>
          </a:p>
          <a:p>
            <a:pPr marL="609600" indent="-609600">
              <a:lnSpc>
                <a:spcPct val="90000"/>
              </a:lnSpc>
              <a:buFont typeface="Wingdings" pitchFamily="2" charset="2"/>
              <a:buNone/>
            </a:pPr>
            <a:r>
              <a:rPr lang="en-GB" dirty="0">
                <a:hlinkClick r:id="rId2"/>
              </a:rPr>
              <a:t>https://localizejs.com/articles/cultural-differences-9-surprising-customs-from-around-the-world/</a:t>
            </a:r>
            <a:endParaRPr lang="en-GB" dirty="0"/>
          </a:p>
          <a:p>
            <a:pPr marL="609600" indent="-609600">
              <a:lnSpc>
                <a:spcPct val="90000"/>
              </a:lnSpc>
              <a:buFont typeface="Wingdings" pitchFamily="2" charset="2"/>
              <a:buNone/>
            </a:pPr>
            <a:endParaRPr lang="en-GB" dirty="0"/>
          </a:p>
          <a:p>
            <a:pPr marL="609600" indent="-609600">
              <a:lnSpc>
                <a:spcPct val="90000"/>
              </a:lnSpc>
              <a:buFont typeface="Wingdings" pitchFamily="2" charset="2"/>
              <a:buNone/>
            </a:pPr>
            <a:r>
              <a:rPr lang="en-NZ" dirty="0"/>
              <a:t>Read about New Zealand or your own country.</a:t>
            </a:r>
          </a:p>
          <a:p>
            <a:pPr marL="609600" indent="-609600">
              <a:lnSpc>
                <a:spcPct val="90000"/>
              </a:lnSpc>
              <a:buFont typeface="Wingdings" pitchFamily="2" charset="2"/>
              <a:buNone/>
            </a:pPr>
            <a:r>
              <a:rPr lang="en-NZ" dirty="0"/>
              <a:t>Then complete Part E of the worksheet.</a:t>
            </a:r>
          </a:p>
          <a:p>
            <a:pPr marL="609600" indent="-609600">
              <a:lnSpc>
                <a:spcPct val="90000"/>
              </a:lnSpc>
              <a:buFont typeface="Wingdings" pitchFamily="2" charset="2"/>
              <a:buNone/>
            </a:pPr>
            <a:endParaRPr lang="en-GB" dirty="0"/>
          </a:p>
        </p:txBody>
      </p:sp>
    </p:spTree>
    <p:extLst>
      <p:ext uri="{BB962C8B-B14F-4D97-AF65-F5344CB8AC3E}">
        <p14:creationId xmlns:p14="http://schemas.microsoft.com/office/powerpoint/2010/main" val="1830919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NZ" dirty="0"/>
              <a:t>Agenda</a:t>
            </a:r>
          </a:p>
        </p:txBody>
      </p:sp>
      <p:sp>
        <p:nvSpPr>
          <p:cNvPr id="3" name="Content Placeholder 2"/>
          <p:cNvSpPr>
            <a:spLocks noGrp="1"/>
          </p:cNvSpPr>
          <p:nvPr>
            <p:ph idx="1"/>
          </p:nvPr>
        </p:nvSpPr>
        <p:spPr>
          <a:xfrm>
            <a:off x="457200" y="2708920"/>
            <a:ext cx="8229600" cy="3615680"/>
          </a:xfrm>
        </p:spPr>
        <p:txBody>
          <a:bodyPr/>
          <a:lstStyle/>
          <a:p>
            <a:r>
              <a:rPr lang="en-NZ" dirty="0"/>
              <a:t>Communication</a:t>
            </a:r>
          </a:p>
          <a:p>
            <a:r>
              <a:rPr lang="en-NZ" dirty="0"/>
              <a:t>Communication Skills</a:t>
            </a:r>
          </a:p>
          <a:p>
            <a:r>
              <a:rPr lang="en-NZ" dirty="0"/>
              <a:t>Communication Barriers</a:t>
            </a:r>
          </a:p>
          <a:p>
            <a:r>
              <a:rPr lang="en-NZ" dirty="0"/>
              <a:t>Inter Cultural Communication</a:t>
            </a:r>
          </a:p>
          <a:p>
            <a:endParaRPr lang="en-NZ" dirty="0"/>
          </a:p>
          <a:p>
            <a:endParaRPr lang="en-NZ" dirty="0"/>
          </a:p>
        </p:txBody>
      </p:sp>
    </p:spTree>
    <p:extLst>
      <p:ext uri="{BB962C8B-B14F-4D97-AF65-F5344CB8AC3E}">
        <p14:creationId xmlns:p14="http://schemas.microsoft.com/office/powerpoint/2010/main" val="28307695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08720"/>
            <a:ext cx="8229600" cy="722344"/>
          </a:xfrm>
        </p:spPr>
        <p:txBody>
          <a:bodyPr>
            <a:normAutofit fontScale="90000"/>
          </a:bodyPr>
          <a:lstStyle/>
          <a:p>
            <a:r>
              <a:rPr lang="en-NZ" dirty="0"/>
              <a:t>Summary</a:t>
            </a:r>
          </a:p>
        </p:txBody>
      </p:sp>
      <p:sp>
        <p:nvSpPr>
          <p:cNvPr id="3" name="Content Placeholder 2"/>
          <p:cNvSpPr>
            <a:spLocks noGrp="1"/>
          </p:cNvSpPr>
          <p:nvPr>
            <p:ph idx="1"/>
          </p:nvPr>
        </p:nvSpPr>
        <p:spPr/>
        <p:txBody>
          <a:bodyPr/>
          <a:lstStyle/>
          <a:p>
            <a:r>
              <a:rPr lang="en-NZ" dirty="0"/>
              <a:t>What is communication?</a:t>
            </a:r>
          </a:p>
          <a:p>
            <a:r>
              <a:rPr lang="en-NZ" dirty="0"/>
              <a:t>What are communication skills and interpersonal skills.</a:t>
            </a:r>
          </a:p>
          <a:p>
            <a:r>
              <a:rPr lang="en-NZ" dirty="0"/>
              <a:t>Name some barriers to communication</a:t>
            </a:r>
          </a:p>
          <a:p>
            <a:r>
              <a:rPr lang="en-NZ" dirty="0"/>
              <a:t>What is culture</a:t>
            </a:r>
          </a:p>
          <a:p>
            <a:r>
              <a:rPr lang="en-NZ" dirty="0"/>
              <a:t>Business inter cultural communications</a:t>
            </a:r>
          </a:p>
          <a:p>
            <a:endParaRPr lang="en-NZ" dirty="0"/>
          </a:p>
        </p:txBody>
      </p:sp>
    </p:spTree>
    <p:extLst>
      <p:ext uri="{BB962C8B-B14F-4D97-AF65-F5344CB8AC3E}">
        <p14:creationId xmlns:p14="http://schemas.microsoft.com/office/powerpoint/2010/main" val="23831863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980728"/>
            <a:ext cx="8229600" cy="794352"/>
          </a:xfrm>
        </p:spPr>
        <p:txBody>
          <a:bodyPr>
            <a:normAutofit fontScale="90000"/>
          </a:bodyPr>
          <a:lstStyle/>
          <a:p>
            <a:r>
              <a:rPr lang="en-GB" dirty="0"/>
              <a:t>More information</a:t>
            </a:r>
          </a:p>
        </p:txBody>
      </p:sp>
      <p:sp>
        <p:nvSpPr>
          <p:cNvPr id="25603" name="Rectangle 3"/>
          <p:cNvSpPr>
            <a:spLocks noGrp="1" noChangeArrowheads="1"/>
          </p:cNvSpPr>
          <p:nvPr>
            <p:ph idx="1"/>
          </p:nvPr>
        </p:nvSpPr>
        <p:spPr/>
        <p:txBody>
          <a:bodyPr/>
          <a:lstStyle/>
          <a:p>
            <a:pPr>
              <a:lnSpc>
                <a:spcPct val="90000"/>
              </a:lnSpc>
            </a:pPr>
            <a:r>
              <a:rPr lang="en-GB" dirty="0">
                <a:hlinkClick r:id="rId2"/>
              </a:rPr>
              <a:t>http://www.globalsecurity.org/military/library/report/1999/index.html</a:t>
            </a:r>
            <a:r>
              <a:rPr lang="en-GB" dirty="0"/>
              <a:t>  look for ‘Culture of….’ reports</a:t>
            </a:r>
          </a:p>
          <a:p>
            <a:pPr>
              <a:lnSpc>
                <a:spcPct val="90000"/>
              </a:lnSpc>
            </a:pPr>
            <a:r>
              <a:rPr lang="en-GB" dirty="0">
                <a:hlinkClick r:id="rId3"/>
              </a:rPr>
              <a:t>http://www.webofculture.com/ws_gestures_index.asp</a:t>
            </a:r>
            <a:r>
              <a:rPr lang="en-GB" dirty="0"/>
              <a:t> </a:t>
            </a:r>
          </a:p>
          <a:p>
            <a:pPr>
              <a:lnSpc>
                <a:spcPct val="90000"/>
              </a:lnSpc>
            </a:pPr>
            <a:r>
              <a:rPr lang="en-GB" dirty="0">
                <a:hlinkClick r:id="rId4"/>
              </a:rPr>
              <a:t>http://www.osi.andrews.af.mil/library/deploymentstress/otherlinks/iraq/culture/index</a:t>
            </a:r>
            <a:r>
              <a:rPr lang="en-GB">
                <a:hlinkClick r:id="rId4"/>
              </a:rPr>
              <a:t>.asp</a:t>
            </a:r>
            <a:endParaRPr lang="en-GB"/>
          </a:p>
          <a:p>
            <a:pPr>
              <a:lnSpc>
                <a:spcPct val="90000"/>
              </a:lnSpc>
            </a:pPr>
            <a:endParaRPr lang="en-GB" dirty="0"/>
          </a:p>
          <a:p>
            <a:pPr>
              <a:lnSpc>
                <a:spcPct val="90000"/>
              </a:lnSpc>
              <a:buFont typeface="Wingdings" pitchFamily="2" charset="2"/>
              <a:buNone/>
            </a:pPr>
            <a:endParaRPr lang="en-GB" dirty="0"/>
          </a:p>
          <a:p>
            <a:pPr>
              <a:lnSpc>
                <a:spcPct val="90000"/>
              </a:lnSpc>
              <a:buFont typeface="Wingdings" pitchFamily="2" charset="2"/>
              <a:buNone/>
            </a:pPr>
            <a:r>
              <a:rPr lang="en-GB" dirty="0"/>
              <a:t>References</a:t>
            </a:r>
          </a:p>
          <a:p>
            <a:pPr>
              <a:lnSpc>
                <a:spcPct val="90000"/>
              </a:lnSpc>
              <a:buNone/>
            </a:pPr>
            <a:r>
              <a:rPr lang="en-NZ" dirty="0">
                <a:hlinkClick r:id="rId5"/>
              </a:rPr>
              <a:t>http://www.slideshare.net</a:t>
            </a:r>
            <a:endParaRPr lang="en-NZ" dirty="0"/>
          </a:p>
          <a:p>
            <a:pPr>
              <a:lnSpc>
                <a:spcPct val="90000"/>
              </a:lnSpc>
              <a:buNone/>
            </a:pPr>
            <a:endParaRPr lang="en-NZ" dirty="0"/>
          </a:p>
          <a:p>
            <a:pPr>
              <a:lnSpc>
                <a:spcPct val="90000"/>
              </a:lnSpc>
              <a:buFont typeface="Wingdings" pitchFamily="2" charset="2"/>
              <a:buNone/>
            </a:pPr>
            <a:endParaRPr lang="en-GB" dirty="0"/>
          </a:p>
        </p:txBody>
      </p:sp>
    </p:spTree>
    <p:extLst>
      <p:ext uri="{BB962C8B-B14F-4D97-AF65-F5344CB8AC3E}">
        <p14:creationId xmlns:p14="http://schemas.microsoft.com/office/powerpoint/2010/main" val="1186522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Communication Skills</a:t>
            </a:r>
          </a:p>
        </p:txBody>
      </p:sp>
      <p:sp>
        <p:nvSpPr>
          <p:cNvPr id="3" name="Content Placeholder 2"/>
          <p:cNvSpPr>
            <a:spLocks noGrp="1"/>
          </p:cNvSpPr>
          <p:nvPr>
            <p:ph idx="1"/>
          </p:nvPr>
        </p:nvSpPr>
        <p:spPr/>
        <p:txBody>
          <a:bodyPr/>
          <a:lstStyle/>
          <a:p>
            <a:endParaRPr lang="en-NZ" dirty="0"/>
          </a:p>
          <a:p>
            <a:r>
              <a:rPr lang="en-NZ" dirty="0"/>
              <a:t>Communication skills is the set of skills that enables a person to convey information so that it is received and understood.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7645" y="908720"/>
            <a:ext cx="8229600" cy="566814"/>
          </a:xfrm>
        </p:spPr>
        <p:txBody>
          <a:bodyPr>
            <a:normAutofit fontScale="90000"/>
          </a:bodyPr>
          <a:lstStyle/>
          <a:p>
            <a:r>
              <a:rPr lang="en-NZ" dirty="0"/>
              <a:t> Communication process</a:t>
            </a:r>
          </a:p>
        </p:txBody>
      </p:sp>
      <p:pic>
        <p:nvPicPr>
          <p:cNvPr id="1026" name="Picture 2"/>
          <p:cNvPicPr>
            <a:picLocks noGrp="1" noChangeAspect="1" noChangeArrowheads="1"/>
          </p:cNvPicPr>
          <p:nvPr>
            <p:ph idx="1"/>
          </p:nvPr>
        </p:nvPicPr>
        <p:blipFill>
          <a:blip r:embed="rId2"/>
          <a:stretch>
            <a:fillRect/>
          </a:stretch>
        </p:blipFill>
        <p:spPr bwMode="auto">
          <a:xfrm>
            <a:off x="1832570" y="1817614"/>
            <a:ext cx="5619750" cy="3114675"/>
          </a:xfrm>
          <a:prstGeom prst="rect">
            <a:avLst/>
          </a:prstGeom>
          <a:noFill/>
          <a:ln w="9525">
            <a:noFill/>
            <a:miter lim="800000"/>
            <a:headEnd/>
            <a:tailEnd/>
          </a:ln>
          <a:effectLst/>
        </p:spPr>
      </p:pic>
      <p:sp>
        <p:nvSpPr>
          <p:cNvPr id="3" name="TextBox 2"/>
          <p:cNvSpPr txBox="1"/>
          <p:nvPr/>
        </p:nvSpPr>
        <p:spPr>
          <a:xfrm>
            <a:off x="7452320" y="2393593"/>
            <a:ext cx="1691680" cy="1323439"/>
          </a:xfrm>
          <a:prstGeom prst="rect">
            <a:avLst/>
          </a:prstGeom>
          <a:solidFill>
            <a:schemeClr val="bg1"/>
          </a:solidFill>
        </p:spPr>
        <p:txBody>
          <a:bodyPr wrap="square" rtlCol="0">
            <a:spAutoFit/>
          </a:bodyPr>
          <a:lstStyle/>
          <a:p>
            <a:r>
              <a:rPr lang="en-NZ" sz="1600" b="1" dirty="0">
                <a:solidFill>
                  <a:srgbClr val="92521E"/>
                </a:solidFill>
              </a:rPr>
              <a:t>Decoding</a:t>
            </a:r>
          </a:p>
          <a:p>
            <a:endParaRPr lang="en-NZ" sz="1600" b="1" dirty="0">
              <a:solidFill>
                <a:srgbClr val="92521E"/>
              </a:solidFill>
            </a:endParaRPr>
          </a:p>
          <a:p>
            <a:r>
              <a:rPr lang="en-NZ" sz="1600" b="1" dirty="0">
                <a:solidFill>
                  <a:srgbClr val="92521E"/>
                </a:solidFill>
              </a:rPr>
              <a:t>Understanding</a:t>
            </a:r>
          </a:p>
          <a:p>
            <a:endParaRPr lang="en-NZ" sz="1600" b="1" dirty="0">
              <a:solidFill>
                <a:srgbClr val="92521E"/>
              </a:solidFill>
            </a:endParaRPr>
          </a:p>
          <a:p>
            <a:r>
              <a:rPr lang="en-NZ" sz="1600" b="1" dirty="0">
                <a:solidFill>
                  <a:srgbClr val="92521E"/>
                </a:solidFill>
              </a:rPr>
              <a:t>Encoding</a:t>
            </a:r>
          </a:p>
        </p:txBody>
      </p:sp>
      <p:cxnSp>
        <p:nvCxnSpPr>
          <p:cNvPr id="5" name="Straight Arrow Connector 4"/>
          <p:cNvCxnSpPr/>
          <p:nvPr/>
        </p:nvCxnSpPr>
        <p:spPr>
          <a:xfrm>
            <a:off x="7812360" y="2672944"/>
            <a:ext cx="0" cy="2520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7" name="Straight Arrow Connector 6"/>
          <p:cNvCxnSpPr/>
          <p:nvPr/>
        </p:nvCxnSpPr>
        <p:spPr>
          <a:xfrm>
            <a:off x="7817907" y="3122952"/>
            <a:ext cx="0" cy="25200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8" name="TextBox 7"/>
          <p:cNvSpPr txBox="1"/>
          <p:nvPr/>
        </p:nvSpPr>
        <p:spPr>
          <a:xfrm>
            <a:off x="251520" y="2587232"/>
            <a:ext cx="1656184" cy="1323439"/>
          </a:xfrm>
          <a:prstGeom prst="rect">
            <a:avLst/>
          </a:prstGeom>
          <a:solidFill>
            <a:schemeClr val="bg1"/>
          </a:solidFill>
        </p:spPr>
        <p:txBody>
          <a:bodyPr wrap="square" rtlCol="0">
            <a:spAutoFit/>
          </a:bodyPr>
          <a:lstStyle/>
          <a:p>
            <a:r>
              <a:rPr lang="en-NZ" sz="1600" b="1" dirty="0">
                <a:solidFill>
                  <a:srgbClr val="92521E"/>
                </a:solidFill>
              </a:rPr>
              <a:t>Encoding</a:t>
            </a:r>
          </a:p>
          <a:p>
            <a:endParaRPr lang="en-NZ" sz="1600" b="1" dirty="0">
              <a:solidFill>
                <a:srgbClr val="92521E"/>
              </a:solidFill>
            </a:endParaRPr>
          </a:p>
          <a:p>
            <a:r>
              <a:rPr lang="en-NZ" sz="1600" b="1" dirty="0">
                <a:solidFill>
                  <a:srgbClr val="92521E"/>
                </a:solidFill>
              </a:rPr>
              <a:t>Understanding</a:t>
            </a:r>
          </a:p>
          <a:p>
            <a:endParaRPr lang="en-NZ" sz="1600" b="1" dirty="0">
              <a:solidFill>
                <a:srgbClr val="92521E"/>
              </a:solidFill>
            </a:endParaRPr>
          </a:p>
          <a:p>
            <a:r>
              <a:rPr lang="en-NZ" sz="1600" b="1" dirty="0">
                <a:solidFill>
                  <a:srgbClr val="92521E"/>
                </a:solidFill>
              </a:rPr>
              <a:t>Decoding</a:t>
            </a:r>
          </a:p>
        </p:txBody>
      </p:sp>
      <p:cxnSp>
        <p:nvCxnSpPr>
          <p:cNvPr id="9" name="Straight Arrow Connector 8"/>
          <p:cNvCxnSpPr/>
          <p:nvPr/>
        </p:nvCxnSpPr>
        <p:spPr>
          <a:xfrm flipV="1">
            <a:off x="899592" y="2834920"/>
            <a:ext cx="0" cy="28803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5" name="Straight Arrow Connector 14"/>
          <p:cNvCxnSpPr/>
          <p:nvPr/>
        </p:nvCxnSpPr>
        <p:spPr>
          <a:xfrm flipV="1">
            <a:off x="887050" y="3374952"/>
            <a:ext cx="0" cy="288032"/>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Interpersonal Skills</a:t>
            </a:r>
          </a:p>
        </p:txBody>
      </p:sp>
      <p:sp>
        <p:nvSpPr>
          <p:cNvPr id="3" name="Content Placeholder 2"/>
          <p:cNvSpPr>
            <a:spLocks noGrp="1"/>
          </p:cNvSpPr>
          <p:nvPr>
            <p:ph idx="1"/>
          </p:nvPr>
        </p:nvSpPr>
        <p:spPr/>
        <p:txBody>
          <a:bodyPr>
            <a:normAutofit/>
          </a:bodyPr>
          <a:lstStyle/>
          <a:p>
            <a:r>
              <a:rPr lang="en-NZ" dirty="0"/>
              <a:t>The skills used by a person to properly interact with others. In the business domain, the term generally refers to an employee's ability to get along with others while getting the job done. Interpersonal skills include everything from communication and listening skills to attitude and deportment. </a:t>
            </a:r>
            <a:br>
              <a:rPr lang="en-NZ" dirty="0"/>
            </a:br>
            <a:br>
              <a:rPr lang="en-NZ" dirty="0"/>
            </a:br>
            <a:r>
              <a:rPr lang="en-NZ" dirty="0"/>
              <a:t>Read more: </a:t>
            </a:r>
            <a:r>
              <a:rPr lang="en-NZ" dirty="0">
                <a:hlinkClick r:id="rId3"/>
              </a:rPr>
              <a:t>http://www.investopedia.com/terms/i/interpersonal-skills.asp#ixzz1nnsvEwOe</a:t>
            </a:r>
            <a:endParaRPr lang="en-NZ" dirty="0"/>
          </a:p>
          <a:p>
            <a:endParaRPr lang="en-NZ"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dirty="0"/>
              <a:t>Methods of communications</a:t>
            </a:r>
          </a:p>
        </p:txBody>
      </p:sp>
      <p:sp>
        <p:nvSpPr>
          <p:cNvPr id="3" name="Content Placeholder 2"/>
          <p:cNvSpPr>
            <a:spLocks noGrp="1"/>
          </p:cNvSpPr>
          <p:nvPr>
            <p:ph idx="1"/>
          </p:nvPr>
        </p:nvSpPr>
        <p:spPr>
          <a:xfrm>
            <a:off x="457200" y="1935480"/>
            <a:ext cx="3826768" cy="4389120"/>
          </a:xfrm>
        </p:spPr>
        <p:txBody>
          <a:bodyPr>
            <a:normAutofit/>
          </a:bodyPr>
          <a:lstStyle/>
          <a:p>
            <a:pPr fontAlgn="base"/>
            <a:r>
              <a:rPr lang="en-NZ" dirty="0"/>
              <a:t>Visual</a:t>
            </a:r>
          </a:p>
          <a:p>
            <a:pPr fontAlgn="base"/>
            <a:r>
              <a:rPr lang="en-NZ" dirty="0"/>
              <a:t>Audio/ verbal</a:t>
            </a:r>
          </a:p>
          <a:p>
            <a:pPr fontAlgn="base"/>
            <a:r>
              <a:rPr lang="en-NZ" dirty="0"/>
              <a:t>Written</a:t>
            </a:r>
          </a:p>
          <a:p>
            <a:pPr fontAlgn="base"/>
            <a:r>
              <a:rPr lang="en-NZ" dirty="0"/>
              <a:t>Non-verbal</a:t>
            </a:r>
          </a:p>
          <a:p>
            <a:pPr lvl="1" fontAlgn="base"/>
            <a:r>
              <a:rPr lang="en-NZ" dirty="0"/>
              <a:t>Facial expressions</a:t>
            </a:r>
          </a:p>
          <a:p>
            <a:pPr lvl="1" fontAlgn="base"/>
            <a:r>
              <a:rPr lang="en-NZ" dirty="0"/>
              <a:t>Gestures</a:t>
            </a:r>
          </a:p>
          <a:p>
            <a:pPr lvl="1" fontAlgn="base"/>
            <a:r>
              <a:rPr lang="en-NZ" dirty="0"/>
              <a:t>Movements</a:t>
            </a:r>
          </a:p>
          <a:p>
            <a:pPr lvl="1" fontAlgn="base"/>
            <a:r>
              <a:rPr lang="en-NZ" dirty="0"/>
              <a:t>Appearance</a:t>
            </a:r>
          </a:p>
          <a:p>
            <a:pPr fontAlgn="base"/>
            <a:r>
              <a:rPr lang="en-NZ" dirty="0"/>
              <a:t>Body language</a:t>
            </a:r>
          </a:p>
          <a:p>
            <a:endParaRPr lang="en-NZ" dirty="0"/>
          </a:p>
        </p:txBody>
      </p:sp>
      <p:sp>
        <p:nvSpPr>
          <p:cNvPr id="4" name="TextBox 3"/>
          <p:cNvSpPr txBox="1"/>
          <p:nvPr/>
        </p:nvSpPr>
        <p:spPr>
          <a:xfrm>
            <a:off x="539552" y="6309320"/>
            <a:ext cx="8604448" cy="646331"/>
          </a:xfrm>
          <a:prstGeom prst="rect">
            <a:avLst/>
          </a:prstGeom>
          <a:noFill/>
        </p:spPr>
        <p:txBody>
          <a:bodyPr wrap="square" rtlCol="0">
            <a:spAutoFit/>
          </a:bodyPr>
          <a:lstStyle/>
          <a:p>
            <a:r>
              <a:rPr lang="en-NZ" dirty="0"/>
              <a:t>Ref: http://www.tutebox.com/1442/business/hrm/employee-comunication/</a:t>
            </a:r>
          </a:p>
          <a:p>
            <a:endParaRPr lang="en-NZ" dirty="0"/>
          </a:p>
        </p:txBody>
      </p:sp>
      <p:sp>
        <p:nvSpPr>
          <p:cNvPr id="5" name="TextBox 4"/>
          <p:cNvSpPr txBox="1"/>
          <p:nvPr/>
        </p:nvSpPr>
        <p:spPr>
          <a:xfrm>
            <a:off x="4427984" y="2636912"/>
            <a:ext cx="4392488" cy="1569660"/>
          </a:xfrm>
          <a:prstGeom prst="rect">
            <a:avLst/>
          </a:prstGeom>
          <a:noFill/>
        </p:spPr>
        <p:txBody>
          <a:bodyPr wrap="square" rtlCol="0">
            <a:spAutoFit/>
          </a:bodyPr>
          <a:lstStyle/>
          <a:p>
            <a:pPr marL="342900" indent="-342900">
              <a:buFont typeface="Courier New" pitchFamily="49" charset="0"/>
              <a:buChar char="o"/>
            </a:pPr>
            <a:r>
              <a:rPr lang="en-NZ" sz="2400" dirty="0"/>
              <a:t>Communication channel may use technology</a:t>
            </a:r>
          </a:p>
          <a:p>
            <a:pPr marL="342900" indent="-342900">
              <a:buFont typeface="Courier New" pitchFamily="49" charset="0"/>
              <a:buChar char="o"/>
            </a:pPr>
            <a:r>
              <a:rPr lang="en-NZ" sz="2400" dirty="0"/>
              <a:t>Technology will limit  capabilities of the channel</a:t>
            </a:r>
          </a:p>
        </p:txBody>
      </p:sp>
    </p:spTree>
    <p:extLst>
      <p:ext uri="{BB962C8B-B14F-4D97-AF65-F5344CB8AC3E}">
        <p14:creationId xmlns:p14="http://schemas.microsoft.com/office/powerpoint/2010/main" val="3220403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836712"/>
            <a:ext cx="8229600" cy="1359024"/>
          </a:xfrm>
        </p:spPr>
        <p:txBody>
          <a:bodyPr>
            <a:normAutofit fontScale="90000"/>
          </a:bodyPr>
          <a:lstStyle/>
          <a:p>
            <a:r>
              <a:rPr lang="en-NZ" dirty="0"/>
              <a:t>Individual Exercise:</a:t>
            </a:r>
            <a:br>
              <a:rPr lang="en-NZ" dirty="0"/>
            </a:br>
            <a:r>
              <a:rPr lang="en-NZ" dirty="0"/>
              <a:t>Check out your skills</a:t>
            </a:r>
          </a:p>
        </p:txBody>
      </p:sp>
      <p:sp>
        <p:nvSpPr>
          <p:cNvPr id="3" name="Content Placeholder 2"/>
          <p:cNvSpPr>
            <a:spLocks noGrp="1"/>
          </p:cNvSpPr>
          <p:nvPr>
            <p:ph idx="1"/>
          </p:nvPr>
        </p:nvSpPr>
        <p:spPr>
          <a:xfrm>
            <a:off x="467544" y="2924944"/>
            <a:ext cx="8229600" cy="3365728"/>
          </a:xfrm>
        </p:spPr>
        <p:txBody>
          <a:bodyPr/>
          <a:lstStyle/>
          <a:p>
            <a:r>
              <a:rPr lang="en-NZ" dirty="0"/>
              <a:t>Go to the website </a:t>
            </a:r>
            <a:r>
              <a:rPr lang="en-NZ" dirty="0">
                <a:hlinkClick r:id="rId2"/>
              </a:rPr>
              <a:t>www.mindtools.com/pages/article/newCS_99.htm</a:t>
            </a:r>
            <a:endParaRPr lang="en-NZ" dirty="0"/>
          </a:p>
          <a:p>
            <a:pPr>
              <a:buNone/>
            </a:pPr>
            <a:r>
              <a:rPr lang="en-NZ" dirty="0"/>
              <a:t>	and complete the quiz.</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692696"/>
            <a:ext cx="8229600" cy="722344"/>
          </a:xfrm>
        </p:spPr>
        <p:txBody>
          <a:bodyPr>
            <a:normAutofit fontScale="90000"/>
          </a:bodyPr>
          <a:lstStyle/>
          <a:p>
            <a:r>
              <a:rPr lang="en-NZ" dirty="0"/>
              <a:t>Are commas important?</a:t>
            </a:r>
          </a:p>
        </p:txBody>
      </p:sp>
      <p:pic>
        <p:nvPicPr>
          <p:cNvPr id="7" name="Picture 6">
            <a:extLst>
              <a:ext uri="{FF2B5EF4-FFF2-40B4-BE49-F238E27FC236}">
                <a16:creationId xmlns:a16="http://schemas.microsoft.com/office/drawing/2014/main" id="{8F231B31-EBB6-4A9E-AFF6-FA005201458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75656" y="1415040"/>
            <a:ext cx="5688632" cy="5215671"/>
          </a:xfrm>
          <a:prstGeom prst="rect">
            <a:avLst/>
          </a:prstGeom>
        </p:spPr>
      </p:pic>
    </p:spTree>
    <p:extLst>
      <p:ext uri="{BB962C8B-B14F-4D97-AF65-F5344CB8AC3E}">
        <p14:creationId xmlns:p14="http://schemas.microsoft.com/office/powerpoint/2010/main" val="3356192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a:t>Language Barriers</a:t>
            </a:r>
          </a:p>
        </p:txBody>
      </p:sp>
      <p:sp>
        <p:nvSpPr>
          <p:cNvPr id="3" name="Content Placeholder 2"/>
          <p:cNvSpPr>
            <a:spLocks noGrp="1"/>
          </p:cNvSpPr>
          <p:nvPr>
            <p:ph idx="1"/>
          </p:nvPr>
        </p:nvSpPr>
        <p:spPr/>
        <p:txBody>
          <a:bodyPr/>
          <a:lstStyle/>
          <a:p>
            <a:r>
              <a:rPr lang="en-NZ" dirty="0"/>
              <a:t>Open the Cultural communications worksheet”</a:t>
            </a:r>
          </a:p>
          <a:p>
            <a:r>
              <a:rPr lang="en-NZ" dirty="0"/>
              <a:t>Complete Part A Language Barriers.</a:t>
            </a:r>
          </a:p>
        </p:txBody>
      </p:sp>
    </p:spTree>
    <p:extLst>
      <p:ext uri="{BB962C8B-B14F-4D97-AF65-F5344CB8AC3E}">
        <p14:creationId xmlns:p14="http://schemas.microsoft.com/office/powerpoint/2010/main" val="39417483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1298</TotalTime>
  <Words>653</Words>
  <Application>Microsoft Office PowerPoint</Application>
  <PresentationFormat>On-screen Show (4:3)</PresentationFormat>
  <Paragraphs>120</Paragraphs>
  <Slides>21</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Calibri</vt:lpstr>
      <vt:lpstr>Constantia</vt:lpstr>
      <vt:lpstr>Courier New</vt:lpstr>
      <vt:lpstr>Times New Roman</vt:lpstr>
      <vt:lpstr>Wingdings</vt:lpstr>
      <vt:lpstr>Wingdings 2</vt:lpstr>
      <vt:lpstr>Flow</vt:lpstr>
      <vt:lpstr>Welcome</vt:lpstr>
      <vt:lpstr>Agenda</vt:lpstr>
      <vt:lpstr>Communication Skills</vt:lpstr>
      <vt:lpstr> Communication process</vt:lpstr>
      <vt:lpstr>Interpersonal Skills</vt:lpstr>
      <vt:lpstr>Methods of communications</vt:lpstr>
      <vt:lpstr>Individual Exercise: Check out your skills</vt:lpstr>
      <vt:lpstr>Are commas important?</vt:lpstr>
      <vt:lpstr>Language Barriers</vt:lpstr>
      <vt:lpstr>Barriers to Communications</vt:lpstr>
      <vt:lpstr>Technological Barriers</vt:lpstr>
      <vt:lpstr>Watch the video</vt:lpstr>
      <vt:lpstr>Culture – definition</vt:lpstr>
      <vt:lpstr>Culture – where from?</vt:lpstr>
      <vt:lpstr>International business culture</vt:lpstr>
      <vt:lpstr>Intercultural Communications Skills</vt:lpstr>
      <vt:lpstr>Improving Intercultural Communications</vt:lpstr>
      <vt:lpstr>Intercultural quiz</vt:lpstr>
      <vt:lpstr>Task</vt:lpstr>
      <vt:lpstr>Summary</vt:lpstr>
      <vt:lpstr>More information</vt:lpstr>
    </vt:vector>
  </TitlesOfParts>
  <Company>Unitec New Zealand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Gerard Lovell</dc:creator>
  <cp:lastModifiedBy>Teresa Yap</cp:lastModifiedBy>
  <cp:revision>111</cp:revision>
  <cp:lastPrinted>2022-05-19T00:50:42Z</cp:lastPrinted>
  <dcterms:created xsi:type="dcterms:W3CDTF">2012-02-22T21:30:11Z</dcterms:created>
  <dcterms:modified xsi:type="dcterms:W3CDTF">2022-05-19T00:53:48Z</dcterms:modified>
</cp:coreProperties>
</file>