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30"/>
  </p:notesMasterIdLst>
  <p:handoutMasterIdLst>
    <p:handoutMasterId r:id="rId31"/>
  </p:handoutMasterIdLst>
  <p:sldIdLst>
    <p:sldId id="256" r:id="rId2"/>
    <p:sldId id="261" r:id="rId3"/>
    <p:sldId id="299" r:id="rId4"/>
    <p:sldId id="298" r:id="rId5"/>
    <p:sldId id="268" r:id="rId6"/>
    <p:sldId id="318" r:id="rId7"/>
    <p:sldId id="300" r:id="rId8"/>
    <p:sldId id="339" r:id="rId9"/>
    <p:sldId id="320" r:id="rId10"/>
    <p:sldId id="340" r:id="rId11"/>
    <p:sldId id="342" r:id="rId12"/>
    <p:sldId id="343" r:id="rId13"/>
    <p:sldId id="314" r:id="rId14"/>
    <p:sldId id="316" r:id="rId15"/>
    <p:sldId id="321" r:id="rId16"/>
    <p:sldId id="283" r:id="rId17"/>
    <p:sldId id="296" r:id="rId18"/>
    <p:sldId id="330" r:id="rId19"/>
    <p:sldId id="327" r:id="rId20"/>
    <p:sldId id="329" r:id="rId21"/>
    <p:sldId id="288" r:id="rId22"/>
    <p:sldId id="335" r:id="rId23"/>
    <p:sldId id="301" r:id="rId24"/>
    <p:sldId id="322" r:id="rId25"/>
    <p:sldId id="341" r:id="rId26"/>
    <p:sldId id="323" r:id="rId27"/>
    <p:sldId id="344" r:id="rId28"/>
    <p:sldId id="326" r:id="rId29"/>
  </p:sldIdLst>
  <p:sldSz cx="9144000" cy="6858000" type="screen4x3"/>
  <p:notesSz cx="6797675" cy="9926638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FF00"/>
    <a:srgbClr val="B2B2B2"/>
    <a:srgbClr val="DDDDDD"/>
    <a:srgbClr val="33CCCC"/>
    <a:srgbClr val="2B2B81"/>
    <a:srgbClr val="000080"/>
    <a:srgbClr val="2828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3056" autoAdjust="0"/>
  </p:normalViewPr>
  <p:slideViewPr>
    <p:cSldViewPr>
      <p:cViewPr varScale="1">
        <p:scale>
          <a:sx n="80" d="100"/>
          <a:sy n="80" d="100"/>
        </p:scale>
        <p:origin x="162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D2E9ECC-F560-4542-852E-E86DC03C4FF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616191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93274A-813B-4129-8198-F628FE3351FE}" type="datetimeFigureOut">
              <a:rPr lang="en-NZ" smtClean="0"/>
              <a:t>20/05/2019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C622E8-BAA5-420A-AA8A-8982A066C14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88732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Slide </a:t>
            </a:r>
            <a:fld id="{0ECD71ED-21A2-4E2E-9BD4-9E2E8CF3224A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93803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Slide </a:t>
            </a:r>
            <a:fld id="{63C9908F-0576-4A1E-AF7C-2D6F33969615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5477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Slide </a:t>
            </a:r>
            <a:fld id="{63C9908F-0576-4A1E-AF7C-2D6F33969615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3074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Slide </a:t>
            </a:r>
            <a:fld id="{63C9908F-0576-4A1E-AF7C-2D6F33969615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4015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Slide </a:t>
            </a:r>
            <a:fld id="{63C9908F-0576-4A1E-AF7C-2D6F33969615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74287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Slide </a:t>
            </a:r>
            <a:fld id="{63C9908F-0576-4A1E-AF7C-2D6F33969615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6438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Slide </a:t>
            </a:r>
            <a:fld id="{5469E487-A6C8-444E-A06A-6D14AC6C1A25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82909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Slide </a:t>
            </a:r>
            <a:fld id="{02C3E474-BBCD-4EA3-AA83-A76B694C7FB3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03788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Slide </a:t>
            </a:r>
            <a:fld id="{F964643B-35E3-42E0-B8F3-94C59A0F1CFB}" type="slidenum">
              <a:rPr lang="en-NZ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2327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Slide </a:t>
            </a:r>
            <a:fld id="{24268541-8F63-420F-B2CD-B507DD63F1B2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7881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Slide </a:t>
            </a:r>
            <a:fld id="{5C9C01EC-CF7B-4AD8-94FE-58F4149D34DA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86987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Slide </a:t>
            </a:r>
            <a:fld id="{9367EA0D-1810-4DAE-B053-B72CC4EB09F3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7170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Slide </a:t>
            </a:r>
            <a:fld id="{D90E87AB-9965-4BF5-AB1C-3F94EF488B20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1508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Slide </a:t>
            </a:r>
            <a:fld id="{541F2EE8-C391-40E7-A707-069E242ED6E7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2017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Slide </a:t>
            </a:r>
            <a:fld id="{E94145A6-6D40-4B7C-B429-CAA2810E8645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80256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Slide </a:t>
            </a:r>
            <a:fld id="{0910CEEF-4F84-4E84-A357-DD18102BD5D6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49362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Slide </a:t>
            </a:r>
            <a:fld id="{8E7ACAAC-EA32-441E-B36E-009124306E95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9094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en-NZ"/>
              <a:t>Slide </a:t>
            </a:r>
            <a:fld id="{63C9908F-0576-4A1E-AF7C-2D6F33969615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3183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  <p:sldLayoutId id="214748371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_h5iPPYPO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584" y="1556792"/>
            <a:ext cx="6262688" cy="244475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NZ" dirty="0"/>
              <a:t>ISCG 5430 </a:t>
            </a:r>
            <a:br>
              <a:rPr lang="en-NZ" dirty="0"/>
            </a:br>
            <a:r>
              <a:rPr lang="en-NZ" dirty="0"/>
              <a:t>Professional Skills for IT Practitioners</a:t>
            </a:r>
            <a:endParaRPr lang="en-AU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0028" y="4365104"/>
            <a:ext cx="5257800" cy="2220906"/>
          </a:xfrm>
        </p:spPr>
        <p:txBody>
          <a:bodyPr/>
          <a:lstStyle/>
          <a:p>
            <a:pPr eaLnBrk="1" hangingPunct="1"/>
            <a:endParaRPr lang="en-NZ" dirty="0"/>
          </a:p>
          <a:p>
            <a:pPr eaLnBrk="1" hangingPunct="1"/>
            <a:r>
              <a:rPr lang="en-NZ" dirty="0"/>
              <a:t>Guidelines for Conducting Presentations</a:t>
            </a:r>
          </a:p>
          <a:p>
            <a:pPr eaLnBrk="1" hangingPunct="1"/>
            <a:endParaRPr lang="en-N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dirty="0"/>
              <a:t>For presentations for this course, you presentation needs to following this structure</a:t>
            </a:r>
          </a:p>
          <a:p>
            <a:r>
              <a:rPr lang="en-NZ" dirty="0"/>
              <a:t>Introduction</a:t>
            </a:r>
          </a:p>
          <a:p>
            <a:r>
              <a:rPr lang="en-NZ" dirty="0"/>
              <a:t>Body</a:t>
            </a:r>
          </a:p>
          <a:p>
            <a:r>
              <a:rPr lang="en-NZ" dirty="0"/>
              <a:t>Conclusion</a:t>
            </a:r>
          </a:p>
          <a:p>
            <a:r>
              <a:rPr lang="en-NZ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42155681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Question Handling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916113"/>
            <a:ext cx="6769124" cy="4114800"/>
          </a:xfrm>
        </p:spPr>
        <p:txBody>
          <a:bodyPr/>
          <a:lstStyle/>
          <a:p>
            <a:pPr eaLnBrk="1" hangingPunct="1"/>
            <a:r>
              <a:rPr lang="en-GB" dirty="0"/>
              <a:t>Do - only allow questions during presentation if group is small or you have lots of time</a:t>
            </a:r>
          </a:p>
          <a:p>
            <a:pPr eaLnBrk="1" hangingPunct="1"/>
            <a:r>
              <a:rPr lang="en-GB" dirty="0"/>
              <a:t>Do - ensure you understand the question before trying to answer it, clarify if necessary</a:t>
            </a:r>
          </a:p>
          <a:p>
            <a:pPr eaLnBrk="1" hangingPunct="1"/>
            <a:r>
              <a:rPr lang="en-GB" dirty="0"/>
              <a:t>Do - repeat the question if you think the audience didn’t hear it – often the case</a:t>
            </a:r>
          </a:p>
        </p:txBody>
      </p:sp>
    </p:spTree>
    <p:extLst>
      <p:ext uri="{BB962C8B-B14F-4D97-AF65-F5344CB8AC3E}">
        <p14:creationId xmlns:p14="http://schemas.microsoft.com/office/powerpoint/2010/main" val="28091939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Question Handling - cont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GB" dirty="0"/>
          </a:p>
          <a:p>
            <a:pPr eaLnBrk="1" hangingPunct="1"/>
            <a:r>
              <a:rPr lang="en-GB" dirty="0"/>
              <a:t>Don’t - spend too long answering, tell people to see you afterwards</a:t>
            </a:r>
          </a:p>
          <a:p>
            <a:pPr eaLnBrk="1" hangingPunct="1"/>
            <a:r>
              <a:rPr lang="en-GB" dirty="0"/>
              <a:t>Don’t – get upset by criticism or challenge</a:t>
            </a:r>
          </a:p>
          <a:p>
            <a:pPr eaLnBrk="1" hangingPunct="1"/>
            <a:r>
              <a:rPr lang="en-GB" dirty="0"/>
              <a:t>Don’t – argue with the questioner, state your position and agree to disagree if necessary</a:t>
            </a:r>
          </a:p>
        </p:txBody>
      </p:sp>
    </p:spTree>
    <p:extLst>
      <p:ext uri="{BB962C8B-B14F-4D97-AF65-F5344CB8AC3E}">
        <p14:creationId xmlns:p14="http://schemas.microsoft.com/office/powerpoint/2010/main" val="2874166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Audio/Visual aids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09599" y="1412776"/>
            <a:ext cx="7772400" cy="475297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endParaRPr lang="en-GB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GB" dirty="0"/>
              <a:t>How are you going to present your material?</a:t>
            </a:r>
          </a:p>
          <a:p>
            <a:pPr eaLnBrk="1" hangingPunct="1">
              <a:lnSpc>
                <a:spcPct val="90000"/>
              </a:lnSpc>
            </a:pPr>
            <a:r>
              <a:rPr lang="en-GB" dirty="0"/>
              <a:t>Talk only</a:t>
            </a:r>
          </a:p>
          <a:p>
            <a:pPr eaLnBrk="1" hangingPunct="1">
              <a:lnSpc>
                <a:spcPct val="90000"/>
              </a:lnSpc>
            </a:pPr>
            <a:r>
              <a:rPr lang="en-GB" dirty="0"/>
              <a:t>Use audio aids</a:t>
            </a:r>
          </a:p>
          <a:p>
            <a:pPr eaLnBrk="1" hangingPunct="1">
              <a:lnSpc>
                <a:spcPct val="90000"/>
              </a:lnSpc>
            </a:pPr>
            <a:r>
              <a:rPr lang="en-GB" dirty="0"/>
              <a:t>Use visual aids</a:t>
            </a:r>
          </a:p>
          <a:p>
            <a:pPr eaLnBrk="1" hangingPunct="1">
              <a:lnSpc>
                <a:spcPct val="90000"/>
              </a:lnSpc>
            </a:pPr>
            <a:r>
              <a:rPr lang="en-GB" dirty="0"/>
              <a:t>Use audio/visual aids</a:t>
            </a:r>
          </a:p>
          <a:p>
            <a:endParaRPr lang="en-NZ" dirty="0"/>
          </a:p>
          <a:p>
            <a:pPr marL="0" indent="0">
              <a:buNone/>
            </a:pPr>
            <a:r>
              <a:rPr lang="en-NZ" dirty="0"/>
              <a:t>What are the benefits? </a:t>
            </a:r>
          </a:p>
          <a:p>
            <a:r>
              <a:rPr lang="en-NZ" dirty="0"/>
              <a:t>a memory aid for you </a:t>
            </a:r>
          </a:p>
          <a:p>
            <a:r>
              <a:rPr lang="en-NZ" dirty="0"/>
              <a:t>helps the audience follow your ideas </a:t>
            </a:r>
          </a:p>
          <a:p>
            <a:r>
              <a:rPr lang="en-NZ" dirty="0"/>
              <a:t>keeps your audience interested </a:t>
            </a:r>
          </a:p>
          <a:p>
            <a:r>
              <a:rPr lang="en-NZ" dirty="0"/>
              <a:t>helps the audience understand your points better 	</a:t>
            </a:r>
          </a:p>
          <a:p>
            <a:pPr eaLnBrk="1" hangingPunct="1">
              <a:lnSpc>
                <a:spcPct val="90000"/>
              </a:lnSpc>
            </a:pP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dirty="0"/>
              <a:t>Preparing Visual Aids</a:t>
            </a:r>
            <a:endParaRPr lang="en-AU" sz="2800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628800"/>
            <a:ext cx="7772400" cy="4467225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NZ" dirty="0"/>
              <a:t>Most people use PowerPoint, but feel free to be different.</a:t>
            </a:r>
          </a:p>
          <a:p>
            <a:pPr eaLnBrk="1" hangingPunct="1"/>
            <a:r>
              <a:rPr lang="en-NZ" dirty="0"/>
              <a:t>Slide contents - text </a:t>
            </a:r>
          </a:p>
          <a:p>
            <a:pPr lvl="1" eaLnBrk="1" hangingPunct="1"/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Layout - easy to read, main points only</a:t>
            </a:r>
          </a:p>
          <a:p>
            <a:pPr lvl="1" eaLnBrk="1" hangingPunct="1"/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Text - this is 24 point, sans serif font</a:t>
            </a:r>
          </a:p>
          <a:p>
            <a:pPr lvl="1"/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Text - </a:t>
            </a:r>
            <a:r>
              <a:rPr lang="en-N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24 point, serif font</a:t>
            </a:r>
          </a:p>
          <a:p>
            <a:pPr lvl="1" eaLnBrk="1" hangingPunct="1"/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Try to keep each level to the same font size across all slides – beware </a:t>
            </a:r>
            <a:r>
              <a:rPr lang="en-NZ" sz="2400" dirty="0" err="1">
                <a:latin typeface="Arial" panose="020B0604020202020204" pitchFamily="34" charset="0"/>
                <a:cs typeface="Arial" panose="020B0604020202020204" pitchFamily="34" charset="0"/>
              </a:rPr>
              <a:t>MSPowerPoint</a:t>
            </a: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will automatically resize your font to fit on the page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dirty="0"/>
              <a:t>Preparing Visual Aids – </a:t>
            </a:r>
            <a:r>
              <a:rPr lang="en-NZ" sz="3600" dirty="0"/>
              <a:t>cont.</a:t>
            </a:r>
            <a:endParaRPr lang="en-US" sz="3600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Create the presentation around the key points</a:t>
            </a:r>
          </a:p>
          <a:p>
            <a:pPr eaLnBrk="1" hangingPunct="1"/>
            <a:r>
              <a:rPr lang="en-US" dirty="0"/>
              <a:t>Include one slide that lists all the key points - agenda</a:t>
            </a:r>
          </a:p>
          <a:p>
            <a:pPr eaLnBrk="1" hangingPunct="1"/>
            <a:r>
              <a:rPr lang="en-US" dirty="0"/>
              <a:t>Expand the points in subsequent slides</a:t>
            </a:r>
          </a:p>
          <a:p>
            <a:pPr eaLnBrk="1" hangingPunct="1"/>
            <a:r>
              <a:rPr lang="en-US" dirty="0"/>
              <a:t>Reinforce the key points on more than one slide.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Use of Diagrams on Slides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dirty="0"/>
              <a:t>Diagrams are very useful as overview - not too much detail</a:t>
            </a:r>
          </a:p>
          <a:p>
            <a:pPr eaLnBrk="1" hangingPunct="1"/>
            <a:r>
              <a:rPr lang="en-GB" dirty="0"/>
              <a:t>They can:</a:t>
            </a:r>
          </a:p>
          <a:p>
            <a:pPr lvl="1" eaLnBrk="1" hangingPunct="1"/>
            <a:r>
              <a:rPr lang="en-GB" sz="2000" dirty="0"/>
              <a:t>Provide interest</a:t>
            </a:r>
          </a:p>
          <a:p>
            <a:pPr lvl="1" eaLnBrk="1" hangingPunct="1"/>
            <a:r>
              <a:rPr lang="en-GB" sz="2000" dirty="0"/>
              <a:t>Give a break from words</a:t>
            </a:r>
          </a:p>
          <a:p>
            <a:pPr lvl="1" eaLnBrk="1" hangingPunct="1"/>
            <a:r>
              <a:rPr lang="en-GB" sz="2000" dirty="0"/>
              <a:t>Explain things that are difficult or impossible in words.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Diagrams - cont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dirty="0"/>
              <a:t>You can spend some time explaining a diagram</a:t>
            </a:r>
          </a:p>
          <a:p>
            <a:pPr eaLnBrk="1" hangingPunct="1">
              <a:lnSpc>
                <a:spcPct val="90000"/>
              </a:lnSpc>
            </a:pPr>
            <a:r>
              <a:rPr lang="en-GB" dirty="0"/>
              <a:t>Difficult to fit many diagrams on slides with large enough font</a:t>
            </a:r>
          </a:p>
          <a:p>
            <a:pPr eaLnBrk="1" hangingPunct="1">
              <a:lnSpc>
                <a:spcPct val="90000"/>
              </a:lnSpc>
            </a:pPr>
            <a:r>
              <a:rPr lang="en-GB" dirty="0"/>
              <a:t>Diagrams with lots of detail (e.g. network diagrams, engineering drawings) do not project well.</a:t>
            </a:r>
          </a:p>
          <a:p>
            <a:pPr eaLnBrk="1" hangingPunct="1">
              <a:lnSpc>
                <a:spcPct val="90000"/>
              </a:lnSpc>
            </a:pPr>
            <a:r>
              <a:rPr lang="en-GB" dirty="0"/>
              <a:t>Consider copyright - reference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4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1048803"/>
              </p:ext>
            </p:extLst>
          </p:nvPr>
        </p:nvGraphicFramePr>
        <p:xfrm>
          <a:off x="4763" y="1268413"/>
          <a:ext cx="9070975" cy="4903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Chart" r:id="rId3" imgW="5515051" imgH="2981249" progId="Excel.Chart.8">
                  <p:embed/>
                </p:oleObj>
              </mc:Choice>
              <mc:Fallback>
                <p:oleObj name="Chart" r:id="rId3" imgW="5515051" imgH="2981249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3" y="1268413"/>
                        <a:ext cx="9070975" cy="4903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39552" y="548680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dirty="0">
                <a:solidFill>
                  <a:srgbClr val="FFFF00"/>
                </a:solidFill>
                <a:latin typeface="+mn-lt"/>
              </a:rPr>
              <a:t>A bar graph showing something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5536" y="6093296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This diagram projects well, it’s clear and legible, although a different background colour would be better</a:t>
            </a:r>
          </a:p>
        </p:txBody>
      </p:sp>
    </p:spTree>
    <p:extLst>
      <p:ext uri="{BB962C8B-B14F-4D97-AF65-F5344CB8AC3E}">
        <p14:creationId xmlns:p14="http://schemas.microsoft.com/office/powerpoint/2010/main" val="39602219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560" y="-315416"/>
            <a:ext cx="6048672" cy="6849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2617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6407150" cy="1143000"/>
          </a:xfrm>
        </p:spPr>
        <p:txBody>
          <a:bodyPr/>
          <a:lstStyle/>
          <a:p>
            <a:pPr eaLnBrk="1" hangingPunct="1"/>
            <a:r>
              <a:rPr lang="en-NZ"/>
              <a:t>Agenda</a:t>
            </a:r>
            <a:endParaRPr lang="en-AU"/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989138"/>
            <a:ext cx="7777163" cy="4537075"/>
          </a:xfrm>
        </p:spPr>
        <p:txBody>
          <a:bodyPr/>
          <a:lstStyle/>
          <a:p>
            <a:pPr eaLnBrk="1" hangingPunct="1"/>
            <a:endParaRPr lang="en-GB" dirty="0">
              <a:cs typeface="Arial" charset="0"/>
            </a:endParaRPr>
          </a:p>
          <a:p>
            <a:pPr eaLnBrk="1" hangingPunct="1"/>
            <a:endParaRPr lang="en-GB" dirty="0">
              <a:cs typeface="Arial" charset="0"/>
            </a:endParaRPr>
          </a:p>
          <a:p>
            <a:pPr eaLnBrk="1" hangingPunct="1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Preparing a presentation</a:t>
            </a:r>
          </a:p>
          <a:p>
            <a:pPr eaLnBrk="1" hangingPunct="1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Developing audio/visual aids</a:t>
            </a:r>
          </a:p>
          <a:p>
            <a:pPr eaLnBrk="1" hangingPunct="1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Giving the presentation</a:t>
            </a:r>
          </a:p>
          <a:p>
            <a:pPr eaLnBrk="1" hangingPunct="1"/>
            <a:endParaRPr lang="en-GB" dirty="0">
              <a:cs typeface="Arial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4756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3257067"/>
              </p:ext>
            </p:extLst>
          </p:nvPr>
        </p:nvGraphicFramePr>
        <p:xfrm>
          <a:off x="107950" y="230188"/>
          <a:ext cx="4464050" cy="6421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Visio" r:id="rId3" imgW="6047537" imgH="8697163" progId="Visio.Drawing.6">
                  <p:embed/>
                </p:oleObj>
              </mc:Choice>
              <mc:Fallback>
                <p:oleObj name="Visio" r:id="rId3" imgW="6047537" imgH="8697163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230188"/>
                        <a:ext cx="4464050" cy="6421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860032" y="2132856"/>
            <a:ext cx="278411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This application architecture diagram projects better (but not great) but can still be used to explain the structure of the software application</a:t>
            </a:r>
          </a:p>
        </p:txBody>
      </p:sp>
    </p:spTree>
    <p:extLst>
      <p:ext uri="{BB962C8B-B14F-4D97-AF65-F5344CB8AC3E}">
        <p14:creationId xmlns:p14="http://schemas.microsoft.com/office/powerpoint/2010/main" val="34334122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764704"/>
            <a:ext cx="6059016" cy="1143000"/>
          </a:xfrm>
        </p:spPr>
        <p:txBody>
          <a:bodyPr/>
          <a:lstStyle/>
          <a:p>
            <a:pPr eaLnBrk="1" hangingPunct="1"/>
            <a:r>
              <a:rPr lang="en-GB" dirty="0"/>
              <a:t>Use of images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337011" y="1679531"/>
            <a:ext cx="7571184" cy="4389120"/>
          </a:xfrm>
        </p:spPr>
        <p:txBody>
          <a:bodyPr>
            <a:normAutofit/>
          </a:bodyPr>
          <a:lstStyle/>
          <a:p>
            <a:pPr eaLnBrk="1" hangingPunct="1"/>
            <a:r>
              <a:rPr lang="en-GB" dirty="0"/>
              <a:t>You can include images (photos) in your presentations</a:t>
            </a:r>
          </a:p>
          <a:p>
            <a:pPr eaLnBrk="1" hangingPunct="1"/>
            <a:r>
              <a:rPr lang="en-GB" dirty="0"/>
              <a:t>Images do not always provide information but they can add interest</a:t>
            </a:r>
          </a:p>
          <a:p>
            <a:pPr eaLnBrk="1" hangingPunct="1"/>
            <a:r>
              <a:rPr lang="en-GB" dirty="0"/>
              <a:t>Use them carefully and only where they relate to the message, every screen object adds to the visual clutter on your slides </a:t>
            </a:r>
          </a:p>
          <a:p>
            <a:pPr eaLnBrk="1" hangingPunct="1"/>
            <a:r>
              <a:rPr lang="en-GB" dirty="0"/>
              <a:t>Avoid clip art images</a:t>
            </a:r>
          </a:p>
          <a:p>
            <a:pPr eaLnBrk="1" hangingPunct="1"/>
            <a:r>
              <a:rPr lang="en-GB" dirty="0"/>
              <a:t>Consider copyright</a:t>
            </a:r>
          </a:p>
          <a:p>
            <a:pPr eaLnBrk="1" hangingPunct="1"/>
            <a:endParaRPr lang="en-GB" dirty="0"/>
          </a:p>
        </p:txBody>
      </p:sp>
      <p:pic>
        <p:nvPicPr>
          <p:cNvPr id="5122" name="Picture 2" descr="C:\Program Files (x86)\Microsoft Office\MEDIA\CAGCAT10\j0212957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532600"/>
            <a:ext cx="1830387" cy="114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652120" y="5658470"/>
            <a:ext cx="31683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This image serves no useful purpose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0675" y="620688"/>
            <a:ext cx="6275040" cy="1143000"/>
          </a:xfrm>
        </p:spPr>
        <p:txBody>
          <a:bodyPr>
            <a:normAutofit fontScale="90000"/>
          </a:bodyPr>
          <a:lstStyle/>
          <a:p>
            <a:r>
              <a:rPr lang="en-NZ" dirty="0"/>
              <a:t>Example of adding value with images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1848192"/>
            <a:ext cx="6491064" cy="4389120"/>
          </a:xfrm>
        </p:spPr>
        <p:txBody>
          <a:bodyPr/>
          <a:lstStyle/>
          <a:p>
            <a:endParaRPr lang="en-NZ" dirty="0"/>
          </a:p>
          <a:p>
            <a:endParaRPr lang="en-NZ" dirty="0"/>
          </a:p>
          <a:p>
            <a:endParaRPr lang="en-NZ" dirty="0"/>
          </a:p>
          <a:p>
            <a:r>
              <a:rPr lang="en-NZ" dirty="0"/>
              <a:t>What meaning does this image convey?</a:t>
            </a:r>
          </a:p>
          <a:p>
            <a:r>
              <a:rPr lang="en-NZ" dirty="0"/>
              <a:t>You could use this image on a slide about teamwork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664513"/>
              </p:ext>
            </p:extLst>
          </p:nvPr>
        </p:nvGraphicFramePr>
        <p:xfrm>
          <a:off x="0" y="0"/>
          <a:ext cx="1590675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Image" r:id="rId3" imgW="69840" imgH="172440" progId="Photoshop.Image.6">
                  <p:embed/>
                </p:oleObj>
              </mc:Choice>
              <mc:Fallback>
                <p:oleObj name="Image" r:id="rId3" imgW="69840" imgH="172440" progId="Photoshop.Image.6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90675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1341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Transitions, animations and sound effects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700808"/>
            <a:ext cx="7772400" cy="4114800"/>
          </a:xfrm>
        </p:spPr>
        <p:txBody>
          <a:bodyPr/>
          <a:lstStyle/>
          <a:p>
            <a:pPr marL="609600" indent="-609600"/>
            <a:endParaRPr lang="en-GB" dirty="0"/>
          </a:p>
          <a:p>
            <a:pPr marL="609600" indent="-609600"/>
            <a:r>
              <a:rPr lang="en-GB" dirty="0"/>
              <a:t>PowerPoint provides many transitions, </a:t>
            </a:r>
          </a:p>
          <a:p>
            <a:pPr marL="0" indent="0">
              <a:buNone/>
              <a:tabLst>
                <a:tab pos="625475" algn="l"/>
              </a:tabLst>
            </a:pPr>
            <a:r>
              <a:rPr lang="en-GB" dirty="0"/>
              <a:t>	transitions occur between slides</a:t>
            </a:r>
          </a:p>
          <a:p>
            <a:pPr marL="609600" indent="-609600"/>
            <a:r>
              <a:rPr lang="en-GB" dirty="0"/>
              <a:t>Animations:</a:t>
            </a:r>
          </a:p>
          <a:p>
            <a:pPr marL="609600" indent="-609600" eaLnBrk="1" hangingPunct="1"/>
            <a:r>
              <a:rPr lang="en-GB" dirty="0"/>
              <a:t>sound effects</a:t>
            </a:r>
          </a:p>
          <a:p>
            <a:pPr marL="609600" indent="-609600" eaLnBrk="1" hangingPunct="1"/>
            <a:r>
              <a:rPr lang="en-GB" dirty="0"/>
              <a:t>because it can, does not mean you have to use it.</a:t>
            </a:r>
          </a:p>
          <a:p>
            <a:pPr marL="609600" indent="-609600" eaLnBrk="1" hangingPunct="1"/>
            <a:r>
              <a:rPr lang="en-GB" dirty="0"/>
              <a:t>Animations occur on the slide content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dirty="0"/>
              <a:t>Giving the Presentation</a:t>
            </a:r>
            <a:endParaRPr lang="en-AU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930400"/>
            <a:ext cx="7772400" cy="4537075"/>
          </a:xfrm>
        </p:spPr>
        <p:txBody>
          <a:bodyPr/>
          <a:lstStyle/>
          <a:p>
            <a:pPr eaLnBrk="1" hangingPunct="1"/>
            <a:r>
              <a:rPr lang="en-NZ" dirty="0"/>
              <a:t>Appearance</a:t>
            </a:r>
          </a:p>
          <a:p>
            <a:pPr lvl="1" eaLnBrk="1" hangingPunct="1"/>
            <a:r>
              <a:rPr lang="en-NZ" sz="2000" dirty="0"/>
              <a:t>You - professional and confident, dress, posture, speech and language</a:t>
            </a:r>
          </a:p>
          <a:p>
            <a:pPr lvl="1" eaLnBrk="1" hangingPunct="1"/>
            <a:r>
              <a:rPr lang="en-NZ" sz="2000" dirty="0"/>
              <a:t>Presentation –professional, clear, simple</a:t>
            </a:r>
          </a:p>
          <a:p>
            <a:pPr eaLnBrk="1" hangingPunct="1"/>
            <a:r>
              <a:rPr lang="en-NZ" dirty="0"/>
              <a:t>First impressions are important</a:t>
            </a:r>
          </a:p>
          <a:p>
            <a:pPr eaLnBrk="1" hangingPunct="1">
              <a:buFont typeface="Wingdings" pitchFamily="2" charset="2"/>
              <a:buNone/>
            </a:pPr>
            <a:endParaRPr lang="en-NZ" dirty="0"/>
          </a:p>
          <a:p>
            <a:pPr eaLnBrk="1" hangingPunct="1"/>
            <a:endParaRPr lang="en-A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Audience expectations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797380"/>
            <a:ext cx="7772400" cy="44672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dirty="0"/>
              <a:t>They should be able to hear and understand you 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000" dirty="0"/>
              <a:t>Language; appropriate level of jargon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000" dirty="0"/>
              <a:t>Voice</a:t>
            </a:r>
          </a:p>
          <a:p>
            <a:pPr eaLnBrk="1" hangingPunct="1">
              <a:lnSpc>
                <a:spcPct val="90000"/>
              </a:lnSpc>
            </a:pPr>
            <a:r>
              <a:rPr lang="en-NZ" dirty="0"/>
              <a:t>They should be able to follow the presentation.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000" dirty="0"/>
              <a:t>Your presentation should follow a logical progression or development of ideas</a:t>
            </a:r>
          </a:p>
          <a:p>
            <a:pPr eaLnBrk="1" hangingPunct="1">
              <a:lnSpc>
                <a:spcPct val="90000"/>
              </a:lnSpc>
            </a:pPr>
            <a:r>
              <a:rPr lang="en-NZ" dirty="0"/>
              <a:t>You hold their interest</a:t>
            </a:r>
          </a:p>
        </p:txBody>
      </p:sp>
    </p:spTree>
    <p:extLst>
      <p:ext uri="{BB962C8B-B14F-4D97-AF65-F5344CB8AC3E}">
        <p14:creationId xmlns:p14="http://schemas.microsoft.com/office/powerpoint/2010/main" val="36919138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/>
              <a:t>Giving the Presentation </a:t>
            </a:r>
            <a:r>
              <a:rPr lang="en-NZ" sz="2800"/>
              <a:t>cont</a:t>
            </a:r>
            <a:endParaRPr lang="en-AU" sz="280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773238"/>
            <a:ext cx="7772400" cy="44672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dirty="0"/>
              <a:t>Delivery of presentation 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000" dirty="0"/>
              <a:t>What you say is important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000" dirty="0"/>
              <a:t>Voice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000" dirty="0"/>
              <a:t>Timing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000" dirty="0"/>
              <a:t>Use of pointing, gestures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000" dirty="0"/>
              <a:t>Physical movement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000" dirty="0"/>
              <a:t>Use examples to illustrate your ideas</a:t>
            </a:r>
          </a:p>
          <a:p>
            <a:pPr eaLnBrk="1" hangingPunct="1">
              <a:lnSpc>
                <a:spcPct val="90000"/>
              </a:lnSpc>
            </a:pPr>
            <a:r>
              <a:rPr lang="en-NZ" dirty="0"/>
              <a:t>Audience Rapport</a:t>
            </a:r>
          </a:p>
          <a:p>
            <a:pPr lvl="1" eaLnBrk="1" hangingPunct="1">
              <a:lnSpc>
                <a:spcPct val="90000"/>
              </a:lnSpc>
            </a:pPr>
            <a:endParaRPr lang="en-NZ" sz="32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dirty="0"/>
              <a:t>You should now know </a:t>
            </a:r>
          </a:p>
          <a:p>
            <a:r>
              <a:rPr lang="en-NZ" dirty="0"/>
              <a:t>how to prepare for the presentation</a:t>
            </a:r>
          </a:p>
          <a:p>
            <a:r>
              <a:rPr lang="en-NZ" dirty="0"/>
              <a:t>what is expected when giving the presentation</a:t>
            </a:r>
          </a:p>
          <a:p>
            <a:r>
              <a:rPr lang="en-NZ" dirty="0"/>
              <a:t>how you can make better use of audio/visual aids</a:t>
            </a:r>
          </a:p>
        </p:txBody>
      </p:sp>
    </p:spTree>
    <p:extLst>
      <p:ext uri="{BB962C8B-B14F-4D97-AF65-F5344CB8AC3E}">
        <p14:creationId xmlns:p14="http://schemas.microsoft.com/office/powerpoint/2010/main" val="31379789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Follow up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Watch the you tube video Oral Presentation – A How-to-Guide</a:t>
            </a:r>
          </a:p>
          <a:p>
            <a:pPr marL="0" indent="0">
              <a:buNone/>
            </a:pPr>
            <a:r>
              <a:rPr lang="en-NZ" dirty="0">
                <a:hlinkClick r:id="rId2"/>
              </a:rPr>
              <a:t>https://www.youtube.com/watch?v=t_h5iPPYPO8</a:t>
            </a:r>
            <a:endParaRPr lang="en-NZ" dirty="0"/>
          </a:p>
          <a:p>
            <a:pPr marL="0" indent="0">
              <a:buNone/>
            </a:pPr>
            <a:endParaRPr lang="en-NZ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511672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927098"/>
            <a:ext cx="8064896" cy="709865"/>
          </a:xfrm>
        </p:spPr>
        <p:txBody>
          <a:bodyPr/>
          <a:lstStyle/>
          <a:p>
            <a:pPr eaLnBrk="1" hangingPunct="1"/>
            <a:r>
              <a:rPr lang="en-GB" dirty="0"/>
              <a:t>Development of a presentation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916113"/>
            <a:ext cx="6264944" cy="4114800"/>
          </a:xfrm>
        </p:spPr>
        <p:txBody>
          <a:bodyPr/>
          <a:lstStyle/>
          <a:p>
            <a:pPr eaLnBrk="1" hangingPunct="1"/>
            <a:endParaRPr lang="en-NZ" dirty="0"/>
          </a:p>
          <a:p>
            <a:pPr eaLnBrk="1" hangingPunct="1"/>
            <a:r>
              <a:rPr lang="en-NZ" dirty="0"/>
              <a:t>WHY - Purpose</a:t>
            </a:r>
          </a:p>
          <a:p>
            <a:pPr eaLnBrk="1" hangingPunct="1"/>
            <a:r>
              <a:rPr lang="en-NZ" dirty="0"/>
              <a:t>WHO - Audience</a:t>
            </a:r>
          </a:p>
          <a:p>
            <a:pPr eaLnBrk="1" hangingPunct="1"/>
            <a:r>
              <a:rPr lang="en-NZ" dirty="0"/>
              <a:t>WHERE - Location</a:t>
            </a:r>
          </a:p>
          <a:p>
            <a:pPr eaLnBrk="1" hangingPunct="1"/>
            <a:r>
              <a:rPr lang="en-NZ" dirty="0"/>
              <a:t>WHEN – Time and Timing</a:t>
            </a:r>
          </a:p>
          <a:p>
            <a:pPr eaLnBrk="1" hangingPunct="1"/>
            <a:r>
              <a:rPr lang="en-NZ" dirty="0"/>
              <a:t>WHAT – Content, Structure</a:t>
            </a:r>
          </a:p>
          <a:p>
            <a:pPr eaLnBrk="1" hangingPunct="1"/>
            <a:r>
              <a:rPr lang="en-NZ" dirty="0"/>
              <a:t>HOW – Audio Visual Aids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Purpose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989138"/>
            <a:ext cx="7772400" cy="4114800"/>
          </a:xfrm>
        </p:spPr>
        <p:txBody>
          <a:bodyPr/>
          <a:lstStyle/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r>
              <a:rPr lang="en-GB" dirty="0"/>
              <a:t>Why are you doing this presentation? </a:t>
            </a:r>
          </a:p>
          <a:p>
            <a:pPr eaLnBrk="1" hangingPunct="1"/>
            <a:r>
              <a:rPr lang="en-GB" dirty="0"/>
              <a:t>What are you hoping to achieve? </a:t>
            </a:r>
          </a:p>
          <a:p>
            <a:pPr eaLnBrk="1" hangingPunct="1"/>
            <a:r>
              <a:rPr lang="en-GB" dirty="0"/>
              <a:t>What “take-away” information do you want your audience to walk away with?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1" y="609600"/>
            <a:ext cx="6705792" cy="87518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NZ" dirty="0"/>
              <a:t>Examples of Presentations in IT</a:t>
            </a:r>
            <a:r>
              <a:rPr lang="en-AU" sz="4000" dirty="0"/>
              <a:t>	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916113"/>
            <a:ext cx="7772400" cy="4495800"/>
          </a:xfrm>
        </p:spPr>
        <p:txBody>
          <a:bodyPr/>
          <a:lstStyle/>
          <a:p>
            <a:pPr eaLnBrk="1" hangingPunct="1"/>
            <a:r>
              <a:rPr lang="en-AU" dirty="0"/>
              <a:t>Product demonstrations - pre or post sales</a:t>
            </a:r>
          </a:p>
          <a:p>
            <a:pPr eaLnBrk="1" hangingPunct="1"/>
            <a:r>
              <a:rPr lang="en-AU" dirty="0"/>
              <a:t>Technical - product architecture, features</a:t>
            </a:r>
          </a:p>
          <a:p>
            <a:pPr eaLnBrk="1" hangingPunct="1"/>
            <a:r>
              <a:rPr lang="en-AU" dirty="0"/>
              <a:t>Proposals - funding/support for ideas</a:t>
            </a:r>
          </a:p>
          <a:p>
            <a:pPr eaLnBrk="1" hangingPunct="1"/>
            <a:r>
              <a:rPr lang="en-AU" dirty="0"/>
              <a:t>User training</a:t>
            </a:r>
          </a:p>
          <a:p>
            <a:pPr eaLnBrk="1" hangingPunct="1"/>
            <a:r>
              <a:rPr lang="en-AU" dirty="0"/>
              <a:t>Reviews - project and product</a:t>
            </a:r>
          </a:p>
          <a:p>
            <a:pPr eaLnBrk="1" hangingPunct="1"/>
            <a:r>
              <a:rPr lang="en-AU" dirty="0"/>
              <a:t>Inspections - walk through of your work</a:t>
            </a:r>
          </a:p>
          <a:p>
            <a:pPr eaLnBrk="1" hangingPunct="1"/>
            <a:r>
              <a:rPr lang="en-AU" dirty="0"/>
              <a:t>And others ..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Audience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773238"/>
            <a:ext cx="7772400" cy="4114800"/>
          </a:xfrm>
        </p:spPr>
        <p:txBody>
          <a:bodyPr>
            <a:normAutofit/>
          </a:bodyPr>
          <a:lstStyle/>
          <a:p>
            <a:pPr eaLnBrk="1" hangingPunct="1"/>
            <a:endParaRPr lang="en-GB" dirty="0"/>
          </a:p>
          <a:p>
            <a:pPr eaLnBrk="1" hangingPunct="1"/>
            <a:r>
              <a:rPr lang="en-GB" dirty="0"/>
              <a:t>Who will attend the presentation?  </a:t>
            </a:r>
          </a:p>
          <a:p>
            <a:pPr eaLnBrk="1" hangingPunct="1"/>
            <a:r>
              <a:rPr lang="en-GB" dirty="0"/>
              <a:t>What are they hoping to achieve? </a:t>
            </a:r>
          </a:p>
          <a:p>
            <a:pPr eaLnBrk="1" hangingPunct="1"/>
            <a:r>
              <a:rPr lang="en-GB" dirty="0"/>
              <a:t>How do they feel about the topic?</a:t>
            </a:r>
          </a:p>
          <a:p>
            <a:pPr eaLnBrk="1" hangingPunct="1"/>
            <a:r>
              <a:rPr lang="en-GB" dirty="0"/>
              <a:t>Is the audience uniform?</a:t>
            </a:r>
          </a:p>
          <a:p>
            <a:pPr lvl="1" eaLnBrk="1" hangingPunct="1"/>
            <a:r>
              <a:rPr lang="en-GB" sz="2000" dirty="0"/>
              <a:t>Technical knowledge</a:t>
            </a:r>
          </a:p>
          <a:p>
            <a:pPr lvl="1" eaLnBrk="1" hangingPunct="1"/>
            <a:r>
              <a:rPr lang="en-GB" sz="2000" dirty="0"/>
              <a:t>Importance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Location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773238"/>
            <a:ext cx="7772400" cy="4114800"/>
          </a:xfrm>
        </p:spPr>
        <p:txBody>
          <a:bodyPr/>
          <a:lstStyle/>
          <a:p>
            <a:pPr eaLnBrk="1" hangingPunct="1"/>
            <a:endParaRPr lang="en-GB" dirty="0"/>
          </a:p>
          <a:p>
            <a:pPr eaLnBrk="1" hangingPunct="1"/>
            <a:r>
              <a:rPr lang="en-GB" dirty="0"/>
              <a:t>What facilities are available at the venue?</a:t>
            </a:r>
          </a:p>
          <a:p>
            <a:pPr lvl="1" eaLnBrk="1" hangingPunct="1"/>
            <a:r>
              <a:rPr lang="en-GB" sz="2000" dirty="0"/>
              <a:t>Audio and Visual technology</a:t>
            </a:r>
          </a:p>
          <a:p>
            <a:pPr lvl="1" eaLnBrk="1" hangingPunct="1"/>
            <a:r>
              <a:rPr lang="en-GB" sz="2000" dirty="0"/>
              <a:t>Computers</a:t>
            </a:r>
          </a:p>
          <a:p>
            <a:pPr lvl="1" eaLnBrk="1" hangingPunct="1"/>
            <a:r>
              <a:rPr lang="en-GB" sz="2000" dirty="0"/>
              <a:t>Layout and seating</a:t>
            </a:r>
          </a:p>
          <a:p>
            <a:pPr lvl="1" eaLnBrk="1" hangingPunct="1"/>
            <a:r>
              <a:rPr lang="en-GB" sz="2000" dirty="0"/>
              <a:t>Acoustics, lighting</a:t>
            </a:r>
          </a:p>
          <a:p>
            <a:pPr lvl="1" eaLnBrk="1" hangingPunct="1"/>
            <a:endParaRPr lang="en-GB" sz="2000" dirty="0"/>
          </a:p>
          <a:p>
            <a:pPr algn="ctr" eaLnBrk="1" hangingPunct="1">
              <a:buFont typeface="Wingdings" pitchFamily="2" charset="2"/>
              <a:buNone/>
            </a:pPr>
            <a:r>
              <a:rPr lang="en-GB" dirty="0"/>
              <a:t>Don’t make assumptions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75184"/>
          </a:xfrm>
        </p:spPr>
        <p:txBody>
          <a:bodyPr/>
          <a:lstStyle/>
          <a:p>
            <a:r>
              <a:rPr lang="en-NZ" dirty="0"/>
              <a:t>Time and Timing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844824"/>
            <a:ext cx="6347714" cy="4196539"/>
          </a:xfrm>
        </p:spPr>
        <p:txBody>
          <a:bodyPr/>
          <a:lstStyle/>
          <a:p>
            <a:r>
              <a:rPr lang="en-NZ" dirty="0"/>
              <a:t>When does your presentation need to be ready?</a:t>
            </a:r>
          </a:p>
          <a:p>
            <a:r>
              <a:rPr lang="en-NZ" dirty="0"/>
              <a:t>When do you need to develop your presentation?</a:t>
            </a:r>
          </a:p>
          <a:p>
            <a:r>
              <a:rPr lang="en-GB" dirty="0"/>
              <a:t>How much time do you have to prepare the presentation?</a:t>
            </a:r>
          </a:p>
          <a:p>
            <a:r>
              <a:rPr lang="en-NZ" dirty="0"/>
              <a:t>How </a:t>
            </a:r>
            <a:r>
              <a:rPr lang="en-GB" dirty="0"/>
              <a:t>much time </a:t>
            </a:r>
            <a:r>
              <a:rPr lang="en-NZ" dirty="0"/>
              <a:t>do you have to present the information?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99871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/>
              <a:t>Content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609599" y="1772816"/>
            <a:ext cx="6347714" cy="4268547"/>
          </a:xfrm>
        </p:spPr>
        <p:txBody>
          <a:bodyPr/>
          <a:lstStyle/>
          <a:p>
            <a:pPr eaLnBrk="1" hangingPunct="1"/>
            <a:r>
              <a:rPr lang="en-US" dirty="0"/>
              <a:t>Have you done enough research?</a:t>
            </a:r>
          </a:p>
          <a:p>
            <a:pPr eaLnBrk="1" hangingPunct="1"/>
            <a:r>
              <a:rPr lang="en-US" dirty="0"/>
              <a:t>Do you have sufficient information?</a:t>
            </a:r>
          </a:p>
          <a:p>
            <a:pPr eaLnBrk="1" hangingPunct="1"/>
            <a:r>
              <a:rPr lang="en-US" dirty="0"/>
              <a:t>Do you need to learn more?</a:t>
            </a:r>
          </a:p>
          <a:p>
            <a:r>
              <a:rPr lang="en-NZ" dirty="0"/>
              <a:t>Do you understand the topic ?</a:t>
            </a:r>
          </a:p>
          <a:p>
            <a:pPr lvl="1"/>
            <a:r>
              <a:rPr lang="en-NZ" sz="1800" dirty="0"/>
              <a:t>both the technical and business aspects</a:t>
            </a:r>
          </a:p>
          <a:p>
            <a:pPr marL="0" indent="0" eaLnBrk="1" hangingPunct="1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1347</TotalTime>
  <Words>902</Words>
  <Application>Microsoft Office PowerPoint</Application>
  <PresentationFormat>On-screen Show (4:3)</PresentationFormat>
  <Paragraphs>163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28</vt:i4>
      </vt:variant>
    </vt:vector>
  </HeadingPairs>
  <TitlesOfParts>
    <vt:vector size="38" baseType="lpstr">
      <vt:lpstr>Arial</vt:lpstr>
      <vt:lpstr>Calibri</vt:lpstr>
      <vt:lpstr>Times New Roman</vt:lpstr>
      <vt:lpstr>Trebuchet MS</vt:lpstr>
      <vt:lpstr>Wingdings</vt:lpstr>
      <vt:lpstr>Wingdings 3</vt:lpstr>
      <vt:lpstr>Facet</vt:lpstr>
      <vt:lpstr>Chart</vt:lpstr>
      <vt:lpstr>Visio</vt:lpstr>
      <vt:lpstr>Image</vt:lpstr>
      <vt:lpstr>ISCG 5430  Professional Skills for IT Practitioners</vt:lpstr>
      <vt:lpstr>Agenda</vt:lpstr>
      <vt:lpstr>Development of a presentation</vt:lpstr>
      <vt:lpstr>Purpose</vt:lpstr>
      <vt:lpstr>Examples of Presentations in IT </vt:lpstr>
      <vt:lpstr>Audience</vt:lpstr>
      <vt:lpstr>Location</vt:lpstr>
      <vt:lpstr>Time and Timing</vt:lpstr>
      <vt:lpstr>Content </vt:lpstr>
      <vt:lpstr>Structure</vt:lpstr>
      <vt:lpstr>Question Handling</vt:lpstr>
      <vt:lpstr>Question Handling - cont</vt:lpstr>
      <vt:lpstr>Audio/Visual aids</vt:lpstr>
      <vt:lpstr>Preparing Visual Aids</vt:lpstr>
      <vt:lpstr>Preparing Visual Aids – cont.</vt:lpstr>
      <vt:lpstr>Use of Diagrams on Slides</vt:lpstr>
      <vt:lpstr>Diagrams - cont</vt:lpstr>
      <vt:lpstr>PowerPoint Presentation</vt:lpstr>
      <vt:lpstr>PowerPoint Presentation</vt:lpstr>
      <vt:lpstr>PowerPoint Presentation</vt:lpstr>
      <vt:lpstr>Use of images</vt:lpstr>
      <vt:lpstr>Example of adding value with images</vt:lpstr>
      <vt:lpstr>Transitions, animations and sound effects </vt:lpstr>
      <vt:lpstr>Giving the Presentation</vt:lpstr>
      <vt:lpstr>Audience expectations</vt:lpstr>
      <vt:lpstr>Giving the Presentation cont</vt:lpstr>
      <vt:lpstr>Summary</vt:lpstr>
      <vt:lpstr>Follow up Resources</vt:lpstr>
    </vt:vector>
  </TitlesOfParts>
  <Company>UNITEC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5237</dc:title>
  <dc:creator>Manford</dc:creator>
  <cp:lastModifiedBy>Poh</cp:lastModifiedBy>
  <cp:revision>119</cp:revision>
  <cp:lastPrinted>2016-05-24T22:13:41Z</cp:lastPrinted>
  <dcterms:created xsi:type="dcterms:W3CDTF">2003-05-15T04:55:51Z</dcterms:created>
  <dcterms:modified xsi:type="dcterms:W3CDTF">2019-05-20T00:54:26Z</dcterms:modified>
</cp:coreProperties>
</file>