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77" r:id="rId7"/>
    <p:sldId id="281" r:id="rId8"/>
    <p:sldId id="269" r:id="rId9"/>
    <p:sldId id="270" r:id="rId10"/>
    <p:sldId id="272" r:id="rId11"/>
    <p:sldId id="271" r:id="rId12"/>
    <p:sldId id="279" r:id="rId13"/>
    <p:sldId id="278" r:id="rId14"/>
    <p:sldId id="276" r:id="rId15"/>
    <p:sldId id="273" r:id="rId16"/>
    <p:sldId id="28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C93CA-C85A-7DCB-E5E0-BE6C12FDA144}" v="142" dt="2022-08-25T23:12:49.961"/>
    <p1510:client id="{CDD2F283-5511-0735-1683-13E9A993C629}" v="456" dt="2022-08-25T22:47:31.654"/>
    <p1510:client id="{F1782638-17DD-459D-90A7-4B6E62539BC0}" v="70" vWet="74" dt="2022-08-25T22:35:59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Loveridge" userId="S::dloveridge@unitec.ac.nz::23f3239d-4846-40ef-9724-63452f1de651" providerId="AD" clId="Web-{3F3C93CA-C85A-7DCB-E5E0-BE6C12FDA144}"/>
    <pc:docChg chg="addSld delSld modSld sldOrd">
      <pc:chgData name="Debbie Loveridge" userId="S::dloveridge@unitec.ac.nz::23f3239d-4846-40ef-9724-63452f1de651" providerId="AD" clId="Web-{3F3C93CA-C85A-7DCB-E5E0-BE6C12FDA144}" dt="2022-08-25T23:12:49.961" v="124"/>
      <pc:docMkLst>
        <pc:docMk/>
      </pc:docMkLst>
      <pc:sldChg chg="modSp">
        <pc:chgData name="Debbie Loveridge" userId="S::dloveridge@unitec.ac.nz::23f3239d-4846-40ef-9724-63452f1de651" providerId="AD" clId="Web-{3F3C93CA-C85A-7DCB-E5E0-BE6C12FDA144}" dt="2022-08-25T23:07:02.985" v="82" actId="20577"/>
        <pc:sldMkLst>
          <pc:docMk/>
          <pc:sldMk cId="4038887720" sldId="257"/>
        </pc:sldMkLst>
        <pc:spChg chg="mod">
          <ac:chgData name="Debbie Loveridge" userId="S::dloveridge@unitec.ac.nz::23f3239d-4846-40ef-9724-63452f1de651" providerId="AD" clId="Web-{3F3C93CA-C85A-7DCB-E5E0-BE6C12FDA144}" dt="2022-08-25T23:05:54.968" v="60" actId="20577"/>
          <ac:spMkLst>
            <pc:docMk/>
            <pc:sldMk cId="4038887720" sldId="257"/>
            <ac:spMk id="2" creationId="{FDFC5A48-E69F-411A-B83A-B5BDA10C1DAB}"/>
          </ac:spMkLst>
        </pc:spChg>
        <pc:spChg chg="mod">
          <ac:chgData name="Debbie Loveridge" userId="S::dloveridge@unitec.ac.nz::23f3239d-4846-40ef-9724-63452f1de651" providerId="AD" clId="Web-{3F3C93CA-C85A-7DCB-E5E0-BE6C12FDA144}" dt="2022-08-25T23:07:02.985" v="82" actId="20577"/>
          <ac:spMkLst>
            <pc:docMk/>
            <pc:sldMk cId="4038887720" sldId="257"/>
            <ac:spMk id="3" creationId="{54CFBD4A-98EE-4294-A263-676E364D9FD8}"/>
          </ac:spMkLst>
        </pc:spChg>
      </pc:sldChg>
      <pc:sldChg chg="modSp del">
        <pc:chgData name="Debbie Loveridge" userId="S::dloveridge@unitec.ac.nz::23f3239d-4846-40ef-9724-63452f1de651" providerId="AD" clId="Web-{3F3C93CA-C85A-7DCB-E5E0-BE6C12FDA144}" dt="2022-08-25T23:09:20.066" v="100"/>
        <pc:sldMkLst>
          <pc:docMk/>
          <pc:sldMk cId="4289290463" sldId="258"/>
        </pc:sldMkLst>
        <pc:spChg chg="mod">
          <ac:chgData name="Debbie Loveridge" userId="S::dloveridge@unitec.ac.nz::23f3239d-4846-40ef-9724-63452f1de651" providerId="AD" clId="Web-{3F3C93CA-C85A-7DCB-E5E0-BE6C12FDA144}" dt="2022-08-25T23:08:25.658" v="91" actId="20577"/>
          <ac:spMkLst>
            <pc:docMk/>
            <pc:sldMk cId="4289290463" sldId="258"/>
            <ac:spMk id="3" creationId="{A650CA94-CF05-41DF-B098-6B0635085014}"/>
          </ac:spMkLst>
        </pc:spChg>
      </pc:sldChg>
      <pc:sldChg chg="del">
        <pc:chgData name="Debbie Loveridge" userId="S::dloveridge@unitec.ac.nz::23f3239d-4846-40ef-9724-63452f1de651" providerId="AD" clId="Web-{3F3C93CA-C85A-7DCB-E5E0-BE6C12FDA144}" dt="2022-08-25T23:11:27.287" v="118"/>
        <pc:sldMkLst>
          <pc:docMk/>
          <pc:sldMk cId="3819861231" sldId="260"/>
        </pc:sldMkLst>
      </pc:sldChg>
      <pc:sldChg chg="del">
        <pc:chgData name="Debbie Loveridge" userId="S::dloveridge@unitec.ac.nz::23f3239d-4846-40ef-9724-63452f1de651" providerId="AD" clId="Web-{3F3C93CA-C85A-7DCB-E5E0-BE6C12FDA144}" dt="2022-08-25T23:11:15.209" v="117"/>
        <pc:sldMkLst>
          <pc:docMk/>
          <pc:sldMk cId="1321624736" sldId="261"/>
        </pc:sldMkLst>
      </pc:sldChg>
      <pc:sldChg chg="del">
        <pc:chgData name="Debbie Loveridge" userId="S::dloveridge@unitec.ac.nz::23f3239d-4846-40ef-9724-63452f1de651" providerId="AD" clId="Web-{3F3C93CA-C85A-7DCB-E5E0-BE6C12FDA144}" dt="2022-08-25T23:12:46.195" v="123"/>
        <pc:sldMkLst>
          <pc:docMk/>
          <pc:sldMk cId="905323116" sldId="262"/>
        </pc:sldMkLst>
      </pc:sldChg>
      <pc:sldChg chg="del">
        <pc:chgData name="Debbie Loveridge" userId="S::dloveridge@unitec.ac.nz::23f3239d-4846-40ef-9724-63452f1de651" providerId="AD" clId="Web-{3F3C93CA-C85A-7DCB-E5E0-BE6C12FDA144}" dt="2022-08-25T23:12:49.961" v="124"/>
        <pc:sldMkLst>
          <pc:docMk/>
          <pc:sldMk cId="1123836594" sldId="263"/>
        </pc:sldMkLst>
      </pc:sldChg>
      <pc:sldChg chg="del">
        <pc:chgData name="Debbie Loveridge" userId="S::dloveridge@unitec.ac.nz::23f3239d-4846-40ef-9724-63452f1de651" providerId="AD" clId="Web-{3F3C93CA-C85A-7DCB-E5E0-BE6C12FDA144}" dt="2022-08-25T23:12:42.757" v="121"/>
        <pc:sldMkLst>
          <pc:docMk/>
          <pc:sldMk cId="384640400" sldId="264"/>
        </pc:sldMkLst>
      </pc:sldChg>
      <pc:sldChg chg="modSp del">
        <pc:chgData name="Debbie Loveridge" userId="S::dloveridge@unitec.ac.nz::23f3239d-4846-40ef-9724-63452f1de651" providerId="AD" clId="Web-{3F3C93CA-C85A-7DCB-E5E0-BE6C12FDA144}" dt="2022-08-25T23:12:44.148" v="122"/>
        <pc:sldMkLst>
          <pc:docMk/>
          <pc:sldMk cId="3706686555" sldId="265"/>
        </pc:sldMkLst>
        <pc:spChg chg="mod">
          <ac:chgData name="Debbie Loveridge" userId="S::dloveridge@unitec.ac.nz::23f3239d-4846-40ef-9724-63452f1de651" providerId="AD" clId="Web-{3F3C93CA-C85A-7DCB-E5E0-BE6C12FDA144}" dt="2022-08-25T23:11:58.366" v="120" actId="14100"/>
          <ac:spMkLst>
            <pc:docMk/>
            <pc:sldMk cId="3706686555" sldId="265"/>
            <ac:spMk id="5" creationId="{F6CC4AB1-7A64-4AF1-BCE8-92E33B0EC4E3}"/>
          </ac:spMkLst>
        </pc:spChg>
      </pc:sldChg>
      <pc:sldChg chg="add del">
        <pc:chgData name="Debbie Loveridge" userId="S::dloveridge@unitec.ac.nz::23f3239d-4846-40ef-9724-63452f1de651" providerId="AD" clId="Web-{3F3C93CA-C85A-7DCB-E5E0-BE6C12FDA144}" dt="2022-08-25T23:11:11.459" v="115"/>
        <pc:sldMkLst>
          <pc:docMk/>
          <pc:sldMk cId="3008806866" sldId="266"/>
        </pc:sldMkLst>
      </pc:sldChg>
      <pc:sldChg chg="add del">
        <pc:chgData name="Debbie Loveridge" userId="S::dloveridge@unitec.ac.nz::23f3239d-4846-40ef-9724-63452f1de651" providerId="AD" clId="Web-{3F3C93CA-C85A-7DCB-E5E0-BE6C12FDA144}" dt="2022-08-25T23:11:12.662" v="116"/>
        <pc:sldMkLst>
          <pc:docMk/>
          <pc:sldMk cId="4290974173" sldId="267"/>
        </pc:sldMkLst>
      </pc:sldChg>
      <pc:sldChg chg="modSp add ord replId">
        <pc:chgData name="Debbie Loveridge" userId="S::dloveridge@unitec.ac.nz::23f3239d-4846-40ef-9724-63452f1de651" providerId="AD" clId="Web-{3F3C93CA-C85A-7DCB-E5E0-BE6C12FDA144}" dt="2022-08-25T23:07:26.907" v="84" actId="20577"/>
        <pc:sldMkLst>
          <pc:docMk/>
          <pc:sldMk cId="2028393704" sldId="280"/>
        </pc:sldMkLst>
        <pc:spChg chg="mod">
          <ac:chgData name="Debbie Loveridge" userId="S::dloveridge@unitec.ac.nz::23f3239d-4846-40ef-9724-63452f1de651" providerId="AD" clId="Web-{3F3C93CA-C85A-7DCB-E5E0-BE6C12FDA144}" dt="2022-08-25T23:07:26.907" v="84" actId="20577"/>
          <ac:spMkLst>
            <pc:docMk/>
            <pc:sldMk cId="2028393704" sldId="280"/>
            <ac:spMk id="2" creationId="{FDFC5A48-E69F-411A-B83A-B5BDA10C1DAB}"/>
          </ac:spMkLst>
        </pc:spChg>
      </pc:sldChg>
      <pc:sldChg chg="modSp add ord replId">
        <pc:chgData name="Debbie Loveridge" userId="S::dloveridge@unitec.ac.nz::23f3239d-4846-40ef-9724-63452f1de651" providerId="AD" clId="Web-{3F3C93CA-C85A-7DCB-E5E0-BE6C12FDA144}" dt="2022-08-25T23:10:41.849" v="114" actId="20577"/>
        <pc:sldMkLst>
          <pc:docMk/>
          <pc:sldMk cId="910282567" sldId="281"/>
        </pc:sldMkLst>
        <pc:spChg chg="mod">
          <ac:chgData name="Debbie Loveridge" userId="S::dloveridge@unitec.ac.nz::23f3239d-4846-40ef-9724-63452f1de651" providerId="AD" clId="Web-{3F3C93CA-C85A-7DCB-E5E0-BE6C12FDA144}" dt="2022-08-25T23:08:18.533" v="90" actId="20577"/>
          <ac:spMkLst>
            <pc:docMk/>
            <pc:sldMk cId="910282567" sldId="281"/>
            <ac:spMk id="2" creationId="{FDFC5A48-E69F-411A-B83A-B5BDA10C1DAB}"/>
          </ac:spMkLst>
        </pc:spChg>
        <pc:spChg chg="mod">
          <ac:chgData name="Debbie Loveridge" userId="S::dloveridge@unitec.ac.nz::23f3239d-4846-40ef-9724-63452f1de651" providerId="AD" clId="Web-{3F3C93CA-C85A-7DCB-E5E0-BE6C12FDA144}" dt="2022-08-25T23:10:41.849" v="114" actId="20577"/>
          <ac:spMkLst>
            <pc:docMk/>
            <pc:sldMk cId="910282567" sldId="281"/>
            <ac:spMk id="3" creationId="{54CFBD4A-98EE-4294-A263-676E364D9FD8}"/>
          </ac:spMkLst>
        </pc:spChg>
      </pc:sldChg>
    </pc:docChg>
  </pc:docChgLst>
  <pc:docChgLst>
    <pc:chgData name="Debbie Loveridge" userId="23f3239d-4846-40ef-9724-63452f1de651" providerId="ADAL" clId="{635E5243-B4B5-4A08-BC8E-5CCABC10BB79}"/>
    <pc:docChg chg="modSld">
      <pc:chgData name="Debbie Loveridge" userId="23f3239d-4846-40ef-9724-63452f1de651" providerId="ADAL" clId="{635E5243-B4B5-4A08-BC8E-5CCABC10BB79}" dt="2022-08-26T02:23:24.877" v="47" actId="6549"/>
      <pc:docMkLst>
        <pc:docMk/>
      </pc:docMkLst>
      <pc:sldChg chg="modSp mod">
        <pc:chgData name="Debbie Loveridge" userId="23f3239d-4846-40ef-9724-63452f1de651" providerId="ADAL" clId="{635E5243-B4B5-4A08-BC8E-5CCABC10BB79}" dt="2022-08-26T02:23:24.877" v="47" actId="6549"/>
        <pc:sldMkLst>
          <pc:docMk/>
          <pc:sldMk cId="516516267" sldId="256"/>
        </pc:sldMkLst>
        <pc:spChg chg="mod">
          <ac:chgData name="Debbie Loveridge" userId="23f3239d-4846-40ef-9724-63452f1de651" providerId="ADAL" clId="{635E5243-B4B5-4A08-BC8E-5CCABC10BB79}" dt="2022-08-26T02:23:24.877" v="47" actId="6549"/>
          <ac:spMkLst>
            <pc:docMk/>
            <pc:sldMk cId="516516267" sldId="256"/>
            <ac:spMk id="2" creationId="{7E5E865F-C053-443D-9FA4-8123236B325E}"/>
          </ac:spMkLst>
        </pc:spChg>
        <pc:spChg chg="mod">
          <ac:chgData name="Debbie Loveridge" userId="23f3239d-4846-40ef-9724-63452f1de651" providerId="ADAL" clId="{635E5243-B4B5-4A08-BC8E-5CCABC10BB79}" dt="2022-08-26T02:22:19.592" v="24" actId="6549"/>
          <ac:spMkLst>
            <pc:docMk/>
            <pc:sldMk cId="516516267" sldId="256"/>
            <ac:spMk id="3" creationId="{4254EE0B-E372-4F4A-A2FE-645253BDC925}"/>
          </ac:spMkLst>
        </pc:spChg>
      </pc:sldChg>
      <pc:sldChg chg="modSp mod">
        <pc:chgData name="Debbie Loveridge" userId="23f3239d-4846-40ef-9724-63452f1de651" providerId="ADAL" clId="{635E5243-B4B5-4A08-BC8E-5CCABC10BB79}" dt="2022-08-26T01:48:21.729" v="23" actId="20577"/>
        <pc:sldMkLst>
          <pc:docMk/>
          <pc:sldMk cId="910282567" sldId="281"/>
        </pc:sldMkLst>
        <pc:spChg chg="mod">
          <ac:chgData name="Debbie Loveridge" userId="23f3239d-4846-40ef-9724-63452f1de651" providerId="ADAL" clId="{635E5243-B4B5-4A08-BC8E-5CCABC10BB79}" dt="2022-08-26T01:48:21.729" v="23" actId="20577"/>
          <ac:spMkLst>
            <pc:docMk/>
            <pc:sldMk cId="910282567" sldId="281"/>
            <ac:spMk id="3" creationId="{54CFBD4A-98EE-4294-A263-676E364D9F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4CEE-87D0-4B0D-8D50-8D59D1CD7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05D00-227B-4FFF-B49C-DF8517F06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49E9-69FF-4557-9233-23B692FF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67F7F-4A95-4D7B-BFBF-4F4C6300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4A33-CB36-429D-A7EA-00CB77FD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719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180D-17B4-4B5C-B66D-13A3C278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0BF6B-11A8-478D-95C1-F3028ECB9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0E4FF-AAC6-4568-9C28-4E93909C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30393-6FA5-47C0-99CD-B79CBC71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51D4B-3677-468E-9628-D67EA3F8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373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86A2B-12E7-4B22-90ED-259A36C2D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D7FFA-7B00-4FAF-AFF6-ED120F66C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2A511-3ED3-433B-BF73-25E4FDAD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2A49-CAA3-437D-8161-7DA81DDD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11D7-A0FD-4E04-874C-837B3DFA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727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92B9-23C4-4618-8C30-0936537D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380F0-3651-443E-991B-CDE8C11C7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775BC-E3AF-490B-88F3-B351A0AF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609-9B9C-4DBD-A028-E60481AA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A579-B2B8-47A5-991B-482500E4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29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8C59-EE1E-4026-BF04-864461B5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AC1E3-9692-4640-B0FB-8F45EF3F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DF61-F7D0-461B-8BC7-F2CBFEB7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9C8A-FFE2-4C86-BABA-529A9CBF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7441B-2F41-42F1-AE4B-FDDD0D03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81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DCDE-1BF9-40E9-9777-C7CE8F8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80A2-3FFE-4FBB-9BAB-9E34B579A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E1E3A-A49D-4B1E-8377-D992B1D6C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F8272-E7AD-46A6-B208-E1976A02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C2B0-151B-4B1C-94C8-3A54905E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CBBBF-1107-4DBD-A7C4-FF56B941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36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0A4C-E765-4976-A782-095411D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59587-4B2A-4ACC-8957-3BFA5BC19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1C3DA-35C0-4AAD-93E0-8A260C52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90FE7-D3A9-421C-8E7F-96E0BFB60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6239C-6EDE-43C1-A712-EBA46918B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60755-3970-4E8E-AE1B-9ABE565C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BD635-25B5-4D26-88A5-154D6FB3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4DBCC-F2A3-46C2-81D4-0A140FA4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236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AA3B-BE61-45F1-A01D-90D3BB93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290DD-6D46-4559-83D5-B6793B0F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F8434-BB9F-4B8B-8840-749CCC6C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DF486-0070-49AF-9435-92C4D982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50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44A66-2A53-49F3-9932-04DA72A4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48A56-9830-4CF1-9ACA-CEC3BA20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50962-16CB-4866-965E-98AF30E0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15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A950-BACB-4670-A739-4566DB17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DA83-7EDC-4768-BF25-DEF4A68F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645DB-C0F6-49D2-9BDB-400EC75A2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F3ECE-13DC-4388-9751-4D6AE09F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A760D-2C18-487D-99B5-713C9E61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A83E6-0336-439E-BFCF-03EFC613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23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FEF-E0E9-4F2F-8F65-C9824969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1A65E-8BEA-4DF1-BB0D-459D431DD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B6E14-5B98-4B67-BDF4-CD32203C3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A4A14-5A03-42E5-83EA-C7DAF510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2A4C5-15B2-4DC5-AD4F-17E8877C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B9AA9-28D4-4D2C-B8E3-CAF23666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49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DB460-3C97-4233-BBC5-359DD84C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D7930-29C9-4613-8D1C-71B03ACC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458C3-651F-458D-8C49-6A72AC07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EB67B-9D33-48F0-B503-A6CB939B6C8F}" type="datetimeFigureOut">
              <a:rPr lang="en-NZ" smtClean="0"/>
              <a:t>26/08/2022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17560-65A6-4C54-949A-7DDDE118D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B50F-D09B-4DB0-91E0-B33447533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81AB-4ADE-424F-B93C-749969B120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32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JyDRJBJQg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beloit.edu/edetc/nanoscale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em.beloit.edu/edetc/nanoscal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865F-C053-443D-9FA4-8123236B3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Measurement Intro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EE0B-E372-4F4A-A2FE-645253BDC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4000" dirty="0"/>
              <a:t>Week 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651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C78A-B3E6-43FF-965D-56597B99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Measurement Benchmarks -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C2F54-4898-42FC-8063-1C7435081C06}"/>
              </a:ext>
            </a:extLst>
          </p:cNvPr>
          <p:cNvSpPr txBox="1"/>
          <p:nvPr/>
        </p:nvSpPr>
        <p:spPr>
          <a:xfrm>
            <a:off x="531844" y="1617196"/>
            <a:ext cx="9364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2800" b="1"/>
              <a:t>How much is a kilogram? (kg)</a:t>
            </a:r>
            <a:endParaRPr lang="en-NZ" sz="2800" b="1">
              <a:cs typeface="Calibri"/>
            </a:endParaRPr>
          </a:p>
          <a:p>
            <a:endParaRPr lang="en-NZ" sz="28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85164-A09E-570B-4779-99802AEE013D}"/>
              </a:ext>
            </a:extLst>
          </p:cNvPr>
          <p:cNvSpPr txBox="1"/>
          <p:nvPr/>
        </p:nvSpPr>
        <p:spPr>
          <a:xfrm>
            <a:off x="744279" y="2303720"/>
            <a:ext cx="827567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800">
                <a:ea typeface="+mn-lt"/>
                <a:cs typeface="+mn-lt"/>
              </a:rPr>
              <a:t>1kg = 1000g, which is 2 x 500g packs of butter</a:t>
            </a:r>
            <a:endParaRPr lang="en-US" sz="2800"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B327B-8D16-7BAA-7F1D-D21FF239138B}"/>
              </a:ext>
            </a:extLst>
          </p:cNvPr>
          <p:cNvSpPr txBox="1"/>
          <p:nvPr/>
        </p:nvSpPr>
        <p:spPr>
          <a:xfrm>
            <a:off x="446701" y="3199798"/>
            <a:ext cx="660990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800" b="1">
                <a:ea typeface="+mn-lt"/>
                <a:cs typeface="+mn-lt"/>
              </a:rPr>
              <a:t>How much is a gram? (g)</a:t>
            </a:r>
            <a:endParaRPr lang="en-US" sz="2800">
              <a:ea typeface="+mn-lt"/>
              <a:cs typeface="+mn-lt"/>
            </a:endParaRPr>
          </a:p>
          <a:p>
            <a:pPr algn="l"/>
            <a:endParaRPr lang="en-US" sz="28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59151-4098-B093-CD44-1408A6B2C047}"/>
              </a:ext>
            </a:extLst>
          </p:cNvPr>
          <p:cNvSpPr txBox="1"/>
          <p:nvPr/>
        </p:nvSpPr>
        <p:spPr>
          <a:xfrm>
            <a:off x="746953" y="3893590"/>
            <a:ext cx="90374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800">
                <a:ea typeface="+mn-lt"/>
                <a:cs typeface="+mn-lt"/>
              </a:rPr>
              <a:t>1 gram is about the weight of a metal paperclip.</a:t>
            </a:r>
            <a:endParaRPr lang="en-US" sz="280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FF4B8-9F5C-2F29-FED7-6EE86498DEC9}"/>
              </a:ext>
            </a:extLst>
          </p:cNvPr>
          <p:cNvSpPr txBox="1"/>
          <p:nvPr/>
        </p:nvSpPr>
        <p:spPr>
          <a:xfrm>
            <a:off x="442688" y="4847845"/>
            <a:ext cx="626259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800" b="1">
                <a:ea typeface="+mn-lt"/>
                <a:cs typeface="+mn-lt"/>
              </a:rPr>
              <a:t>How much is a milligram? (mg)</a:t>
            </a:r>
            <a:endParaRPr lang="en-US" sz="2800"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42DFE-4246-9C24-39A1-1C18C945E862}"/>
              </a:ext>
            </a:extLst>
          </p:cNvPr>
          <p:cNvSpPr txBox="1"/>
          <p:nvPr/>
        </p:nvSpPr>
        <p:spPr>
          <a:xfrm>
            <a:off x="832215" y="5382816"/>
            <a:ext cx="852209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2800">
                <a:ea typeface="+mn-lt"/>
                <a:cs typeface="+mn-lt"/>
              </a:rPr>
              <a:t>1 milligram is about the weight of a bee’s brain</a:t>
            </a:r>
            <a:endParaRPr lang="en-NZ">
              <a:ea typeface="+mn-lt"/>
              <a:cs typeface="+mn-lt"/>
            </a:endParaRPr>
          </a:p>
          <a:p>
            <a:r>
              <a:rPr lang="en-NZ" sz="2800">
                <a:ea typeface="+mn-lt"/>
                <a:cs typeface="+mn-lt"/>
              </a:rPr>
              <a:t>1 mg = 0.001g or 1/1000 of a gram</a:t>
            </a:r>
            <a:endParaRPr lang="en-NZ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4534CA-A698-46FD-BD1E-3E2E76256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77501" y="1563571"/>
            <a:ext cx="1298575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8B0617-82AA-4D21-B257-7292CCA8A0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35092" y="1578104"/>
            <a:ext cx="12985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CC78A-B3E6-43FF-965D-56597B99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Measurement Benchmarks – Smaller units of Mass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C2F54-4898-42FC-8063-1C7435081C0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/>
              <a:t>How much is a microgram? (mcg)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1 mcg maybe about 1 particle of baking powder.</a:t>
            </a:r>
            <a:endParaRPr lang="en-US" sz="24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ea typeface="+mn-lt"/>
                <a:cs typeface="+mn-lt"/>
              </a:rPr>
              <a:t>1 mcg (or </a:t>
            </a:r>
            <a:r>
              <a:rPr lang="en-US" sz="2400" err="1">
                <a:ea typeface="+mn-lt"/>
                <a:cs typeface="+mn-lt"/>
              </a:rPr>
              <a:t>μg</a:t>
            </a:r>
            <a:r>
              <a:rPr lang="en-US" sz="2400">
                <a:ea typeface="+mn-lt"/>
                <a:cs typeface="+mn-lt"/>
              </a:rPr>
              <a:t>) = 1 millionth of a gram     0.000001g  </a:t>
            </a:r>
            <a:endParaRPr lang="en-US" sz="24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/>
              <a:t>How much is a nanogram? (ng)</a:t>
            </a:r>
            <a:endParaRPr lang="en-US" sz="2400" b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1 nanogram is one billionth of a gram (0.000000001g , </a:t>
            </a:r>
            <a:r>
              <a:rPr lang="en-NZ" sz="2400" b="0" i="0">
                <a:solidFill>
                  <a:srgbClr val="333333"/>
                </a:solidFill>
                <a:effectLst/>
                <a:latin typeface="Arial"/>
                <a:cs typeface="Arial"/>
              </a:rPr>
              <a:t>1 x 10</a:t>
            </a:r>
            <a:r>
              <a:rPr lang="en-NZ" sz="2400" b="0" i="0" baseline="30000">
                <a:solidFill>
                  <a:srgbClr val="333333"/>
                </a:solidFill>
                <a:effectLst/>
                <a:latin typeface="Arial"/>
                <a:cs typeface="Arial"/>
              </a:rPr>
              <a:t>-9</a:t>
            </a:r>
            <a:r>
              <a:rPr lang="en-NZ" sz="2400" b="0" i="0">
                <a:solidFill>
                  <a:srgbClr val="333333"/>
                </a:solidFill>
                <a:effectLst/>
                <a:latin typeface="Arial"/>
                <a:cs typeface="Arial"/>
              </a:rPr>
              <a:t> g)</a:t>
            </a:r>
            <a:endParaRPr lang="en-US" sz="2400">
              <a:latin typeface="Arial"/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3" name="Picture 3" descr="A picture containing pink, red, tableware&#10;&#10;Description automatically generated">
            <a:extLst>
              <a:ext uri="{FF2B5EF4-FFF2-40B4-BE49-F238E27FC236}">
                <a16:creationId xmlns:a16="http://schemas.microsoft.com/office/drawing/2014/main" id="{775AAFEF-CDB2-F8CA-5630-B12BC7F74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292" y="1994134"/>
            <a:ext cx="1840524" cy="17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C78A-B3E6-43FF-965D-56597B99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9" y="293364"/>
            <a:ext cx="6422849" cy="1676603"/>
          </a:xfrm>
        </p:spPr>
        <p:txBody>
          <a:bodyPr>
            <a:normAutofit/>
          </a:bodyPr>
          <a:lstStyle/>
          <a:p>
            <a:r>
              <a:rPr lang="en-NZ"/>
              <a:t>Measurement Benchmarks – liquid capacity (volume)</a:t>
            </a:r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23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roplets">
            <a:extLst>
              <a:ext uri="{FF2B5EF4-FFF2-40B4-BE49-F238E27FC236}">
                <a16:creationId xmlns:a16="http://schemas.microsoft.com/office/drawing/2014/main" id="{282C2D71-1C44-4B35-948D-F3691C12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994" y="803049"/>
            <a:ext cx="2206020" cy="2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easpoonful">
            <a:extLst>
              <a:ext uri="{FF2B5EF4-FFF2-40B4-BE49-F238E27FC236}">
                <a16:creationId xmlns:a16="http://schemas.microsoft.com/office/drawing/2014/main" id="{A542F52A-401E-46D3-8108-752AA7F1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3878779"/>
            <a:ext cx="3026663" cy="16035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260F07-A7C0-44AA-AE99-3709DCEB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1892061"/>
            <a:ext cx="6422848" cy="4331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/>
              <a:t>How much is 1 litre? (L)</a:t>
            </a:r>
          </a:p>
          <a:p>
            <a:pPr marL="0" indent="0">
              <a:buNone/>
            </a:pPr>
            <a:endParaRPr lang="en-NZ" sz="2400"/>
          </a:p>
          <a:p>
            <a:pPr marL="0" indent="0">
              <a:buNone/>
            </a:pPr>
            <a:r>
              <a:rPr lang="en-NZ" sz="2400" b="1"/>
              <a:t>How much is 1 millilitre?</a:t>
            </a:r>
          </a:p>
          <a:p>
            <a:pPr marL="0" indent="0">
              <a:buNone/>
            </a:pPr>
            <a:r>
              <a:rPr lang="en-NZ" sz="2400"/>
              <a:t>1 millilitre is about 20 drops of water                    </a:t>
            </a:r>
          </a:p>
          <a:p>
            <a:pPr marL="0" indent="0">
              <a:buNone/>
            </a:pPr>
            <a:endParaRPr lang="en-NZ" sz="2400"/>
          </a:p>
          <a:p>
            <a:pPr marL="0" indent="0">
              <a:buNone/>
            </a:pPr>
            <a:r>
              <a:rPr lang="en-NZ" sz="2400" b="1"/>
              <a:t>How much does a teaspoon hold?</a:t>
            </a:r>
          </a:p>
          <a:p>
            <a:pPr marL="0" indent="0">
              <a:buNone/>
            </a:pPr>
            <a:r>
              <a:rPr lang="en-NZ" sz="2400"/>
              <a:t> A teaspoon holds about 5 mL                 </a:t>
            </a:r>
          </a:p>
          <a:p>
            <a:pPr marL="0" indent="0">
              <a:buNone/>
            </a:pPr>
            <a:endParaRPr lang="en-NZ" sz="2000"/>
          </a:p>
        </p:txBody>
      </p:sp>
    </p:spTree>
    <p:extLst>
      <p:ext uri="{BB962C8B-B14F-4D97-AF65-F5344CB8AC3E}">
        <p14:creationId xmlns:p14="http://schemas.microsoft.com/office/powerpoint/2010/main" val="136435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C5A48-E69F-411A-B83A-B5BDA10C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Z" sz="5400" dirty="0"/>
              <a:t>Reading scales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FBD4A-98EE-4294-A263-676E364D9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2200" dirty="0"/>
              <a:t>YouTube video on reading measuring scales:</a:t>
            </a:r>
          </a:p>
          <a:p>
            <a:pPr marL="0" indent="0">
              <a:buNone/>
            </a:pPr>
            <a:r>
              <a:rPr lang="en-NZ" sz="2200" dirty="0">
                <a:hlinkClick r:id="rId2"/>
              </a:rPr>
              <a:t>https://www.youtube.com/watch?v=6JyDRJBJQgU#</a:t>
            </a:r>
            <a:endParaRPr lang="en-NZ" sz="2200" dirty="0"/>
          </a:p>
          <a:p>
            <a:pPr marL="0" indent="0">
              <a:buNone/>
            </a:pPr>
            <a:endParaRPr lang="en-NZ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NZ" sz="2200"/>
          </a:p>
          <a:p>
            <a:pPr marL="0" indent="0">
              <a:buNone/>
            </a:pPr>
            <a:r>
              <a:rPr lang="en-NZ" sz="2200" dirty="0"/>
              <a:t>PPT on reading scales examples</a:t>
            </a:r>
            <a:endParaRPr lang="en-NZ" sz="2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NZ" sz="2200" dirty="0"/>
              <a:t>Workbook Exercises 3 &amp; 4 </a:t>
            </a:r>
            <a:endParaRPr lang="en-NZ" sz="2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NZ" sz="2200" dirty="0">
                <a:ea typeface="Calibri"/>
                <a:cs typeface="Calibri"/>
              </a:rPr>
              <a:t>Pages 5-15 (Excluding pages 8 and 14)</a:t>
            </a:r>
          </a:p>
          <a:p>
            <a:pPr marL="0" indent="0">
              <a:buNone/>
            </a:pPr>
            <a:endParaRPr lang="en-NZ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NZ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NZ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839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C5A48-E69F-411A-B83A-B5BDA10C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Z" sz="5400" dirty="0"/>
              <a:t>Reading Syringes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FBD4A-98EE-4294-A263-676E364D9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2200" dirty="0">
                <a:ea typeface="Calibri" panose="020F0502020204030204"/>
                <a:cs typeface="Calibri" panose="020F0502020204030204"/>
              </a:rPr>
              <a:t>Before your next class:</a:t>
            </a:r>
          </a:p>
          <a:p>
            <a:pPr marL="0" indent="0">
              <a:buNone/>
            </a:pPr>
            <a:endParaRPr lang="en-NZ" sz="2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NZ" sz="2200" dirty="0">
                <a:ea typeface="Calibri" panose="020F0502020204030204"/>
                <a:cs typeface="Calibri" panose="020F0502020204030204"/>
              </a:rPr>
              <a:t>Read page 16.</a:t>
            </a:r>
          </a:p>
          <a:p>
            <a:pPr marL="0" indent="0">
              <a:buNone/>
            </a:pPr>
            <a:endParaRPr lang="en-NZ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888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1C2C-BD50-41DC-92B8-7A11C4BF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cs typeface="Calibri Light"/>
              </a:rPr>
              <a:t>Measurement - Metric system</a:t>
            </a:r>
            <a:br>
              <a:rPr lang="en-NZ">
                <a:cs typeface="Calibri Light"/>
              </a:rPr>
            </a:br>
            <a:r>
              <a:rPr lang="en-NZ">
                <a:cs typeface="Calibri Light"/>
              </a:rPr>
              <a:t>Base units &amp; Prefixes 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8660F-4937-46FB-9033-2271169B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70" y="5697589"/>
            <a:ext cx="2359356" cy="53649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752A1C8-3F04-02DF-F468-A4F19AA86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38959"/>
              </p:ext>
            </p:extLst>
          </p:nvPr>
        </p:nvGraphicFramePr>
        <p:xfrm>
          <a:off x="1366468" y="2423771"/>
          <a:ext cx="4000498" cy="222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9">
                  <a:extLst>
                    <a:ext uri="{9D8B030D-6E8A-4147-A177-3AD203B41FA5}">
                      <a16:colId xmlns:a16="http://schemas.microsoft.com/office/drawing/2014/main" val="357771372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275156932"/>
                    </a:ext>
                  </a:extLst>
                </a:gridCol>
              </a:tblGrid>
              <a:tr h="57149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Base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3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Linear measurement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alibri"/>
                        </a:rPr>
                        <a:t>metre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     m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gram     g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alibri"/>
                        </a:rPr>
                        <a:t>Litre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       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19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Mass (weight)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3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Liquid capacity (volume)</a:t>
                      </a: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8247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AEDAAA-236E-9C50-5ACD-18EB6D479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90109"/>
              </p:ext>
            </p:extLst>
          </p:nvPr>
        </p:nvGraphicFramePr>
        <p:xfrm>
          <a:off x="6236676" y="2379784"/>
          <a:ext cx="5353862" cy="348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061">
                  <a:extLst>
                    <a:ext uri="{9D8B030D-6E8A-4147-A177-3AD203B41FA5}">
                      <a16:colId xmlns:a16="http://schemas.microsoft.com/office/drawing/2014/main" val="1859687430"/>
                    </a:ext>
                  </a:extLst>
                </a:gridCol>
                <a:gridCol w="2329961">
                  <a:extLst>
                    <a:ext uri="{9D8B030D-6E8A-4147-A177-3AD203B41FA5}">
                      <a16:colId xmlns:a16="http://schemas.microsoft.com/office/drawing/2014/main" val="3427831738"/>
                    </a:ext>
                  </a:extLst>
                </a:gridCol>
                <a:gridCol w="1740840">
                  <a:extLst>
                    <a:ext uri="{9D8B030D-6E8A-4147-A177-3AD203B41FA5}">
                      <a16:colId xmlns:a16="http://schemas.microsoft.com/office/drawing/2014/main" val="1224896034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Prefix​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Relationship with base units​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044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Deci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 tenths​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0.1​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69798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 err="1">
                          <a:effectLst/>
                        </a:rPr>
                        <a:t>centi</a:t>
                      </a:r>
                      <a:r>
                        <a:rPr lang="en-US" sz="1800">
                          <a:effectLst/>
                        </a:rPr>
                        <a:t>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hundredths​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0.01​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7355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milli​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thousandths​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0.001​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3545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micro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millionths​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0.000001​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7732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nano​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billionths​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0.000000001​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8496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Kilo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thousand​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1,000​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3359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mega​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 million​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1,000,000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307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8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1C2C-BD50-41DC-92B8-7A11C4BF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cs typeface="Calibri Light"/>
              </a:rPr>
              <a:t>Measurement  More Prefixes </a:t>
            </a:r>
            <a:endParaRPr lang="en-NZ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E7A592-5A64-4DB6-B6B3-C5570F044E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6806" y="2146327"/>
          <a:ext cx="6932643" cy="3291840"/>
        </p:xfrm>
        <a:graphic>
          <a:graphicData uri="http://schemas.openxmlformats.org/drawingml/2006/table">
            <a:tbl>
              <a:tblPr/>
              <a:tblGrid>
                <a:gridCol w="2310881">
                  <a:extLst>
                    <a:ext uri="{9D8B030D-6E8A-4147-A177-3AD203B41FA5}">
                      <a16:colId xmlns:a16="http://schemas.microsoft.com/office/drawing/2014/main" val="2316910561"/>
                    </a:ext>
                  </a:extLst>
                </a:gridCol>
                <a:gridCol w="2310881">
                  <a:extLst>
                    <a:ext uri="{9D8B030D-6E8A-4147-A177-3AD203B41FA5}">
                      <a16:colId xmlns:a16="http://schemas.microsoft.com/office/drawing/2014/main" val="357173517"/>
                    </a:ext>
                  </a:extLst>
                </a:gridCol>
                <a:gridCol w="2310881">
                  <a:extLst>
                    <a:ext uri="{9D8B030D-6E8A-4147-A177-3AD203B41FA5}">
                      <a16:colId xmlns:a16="http://schemas.microsoft.com/office/drawing/2014/main" val="2401001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Prefix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Measurement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Scientific Notation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63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Kilo-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1000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3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4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Hecta-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100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2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53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Deka-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10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1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60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1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x10</a:t>
                      </a:r>
                      <a:r>
                        <a:rPr lang="en-NZ" baseline="30000">
                          <a:effectLst/>
                        </a:rPr>
                        <a:t>0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66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Deci-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0.1m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-1</a:t>
                      </a:r>
                      <a:r>
                        <a:rPr lang="en-NZ">
                          <a:effectLst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8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Centi-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0.01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-2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165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Milli-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0.001m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-3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67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Micro-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0.000001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-6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7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Nano-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0.000000001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-9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75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Pico-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0.000000000001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-12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75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Femto-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>
                          <a:effectLst/>
                        </a:rPr>
                        <a:t>0.000000000000001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>
                          <a:effectLst/>
                        </a:rPr>
                        <a:t>1 x 10</a:t>
                      </a:r>
                      <a:r>
                        <a:rPr lang="en-NZ" baseline="30000">
                          <a:effectLst/>
                        </a:rPr>
                        <a:t>-15</a:t>
                      </a:r>
                      <a:r>
                        <a:rPr lang="en-NZ">
                          <a:effectLst/>
                        </a:rPr>
                        <a:t> 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712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E48660F-4937-46FB-9033-2271169B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70" y="5697589"/>
            <a:ext cx="235935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C5A48-E69F-411A-B83A-B5BDA10C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NZ" sz="5400" dirty="0">
                <a:ea typeface="+mj-lt"/>
                <a:cs typeface="+mj-lt"/>
              </a:rPr>
            </a:br>
            <a:r>
              <a:rPr lang="en-NZ" sz="5400" dirty="0">
                <a:ea typeface="+mj-lt"/>
                <a:cs typeface="+mj-lt"/>
              </a:rPr>
              <a:t>Measurement Units</a:t>
            </a:r>
          </a:p>
          <a:p>
            <a:endParaRPr lang="en-NZ" sz="5400" dirty="0">
              <a:ea typeface="Calibri Light"/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FBD4A-98EE-4294-A263-676E364D9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dirty="0">
                <a:ea typeface="+mn-lt"/>
                <a:cs typeface="+mn-lt"/>
              </a:rPr>
              <a:t>Measurement notation and estimation: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N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NZ" dirty="0">
                <a:ea typeface="+mn-lt"/>
                <a:cs typeface="+mn-lt"/>
              </a:rPr>
              <a:t>Exercise 1 and Exercise 2  (Pages</a:t>
            </a:r>
            <a:r>
              <a:rPr lang="en-NZ" dirty="0">
                <a:ea typeface="Calibri" panose="020F0502020204030204"/>
                <a:cs typeface="Calibri" panose="020F0502020204030204"/>
              </a:rPr>
              <a:t> 3 – 4)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NZ" sz="2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NZ" sz="2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028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7347-2BA9-43BD-806B-B34F6499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812" y="327802"/>
            <a:ext cx="10515600" cy="1325563"/>
          </a:xfrm>
        </p:spPr>
        <p:txBody>
          <a:bodyPr/>
          <a:lstStyle/>
          <a:p>
            <a:pPr algn="ctr"/>
            <a:r>
              <a:rPr lang="en-NZ"/>
              <a:t>Linear Measurement - Benchmarks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93A09D-78A7-463E-ACB3-CC3E63FB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84616" y="1020597"/>
            <a:ext cx="1600744" cy="26048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EE2BC0-9623-4F36-8418-1C59CB02BF00}"/>
              </a:ext>
            </a:extLst>
          </p:cNvPr>
          <p:cNvSpPr txBox="1"/>
          <p:nvPr/>
        </p:nvSpPr>
        <p:spPr>
          <a:xfrm>
            <a:off x="971812" y="1685532"/>
            <a:ext cx="778328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2400" b="1"/>
              <a:t>How big is a kilometre?</a:t>
            </a:r>
          </a:p>
          <a:p>
            <a:r>
              <a:rPr lang="en-NZ" sz="2400" b="1"/>
              <a:t>kilometres       km</a:t>
            </a:r>
            <a:endParaRPr lang="en-NZ" sz="2400" b="1">
              <a:cs typeface="Calibri"/>
            </a:endParaRPr>
          </a:p>
          <a:p>
            <a:r>
              <a:rPr lang="en-NZ" sz="2400"/>
              <a:t>A kilometre is about the distance from Mt Albert train station to Unitec Mt Albert.</a:t>
            </a:r>
            <a:endParaRPr lang="en-NZ" sz="2400">
              <a:cs typeface="Calibri"/>
            </a:endParaRPr>
          </a:p>
          <a:p>
            <a:r>
              <a:rPr lang="en-NZ" sz="2400">
                <a:cs typeface="Calibri"/>
              </a:rPr>
              <a:t>1km = 1,000m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067CB6-38EB-4D2D-9EBC-D415EB41D5F3}"/>
              </a:ext>
            </a:extLst>
          </p:cNvPr>
          <p:cNvSpPr txBox="1"/>
          <p:nvPr/>
        </p:nvSpPr>
        <p:spPr>
          <a:xfrm>
            <a:off x="971812" y="3866631"/>
            <a:ext cx="677635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2400" b="1"/>
              <a:t>How big is a metre?</a:t>
            </a:r>
          </a:p>
          <a:p>
            <a:r>
              <a:rPr lang="en-NZ" sz="2400" b="1"/>
              <a:t>metre             m</a:t>
            </a:r>
            <a:endParaRPr lang="en-NZ" sz="2400" b="1">
              <a:cs typeface="Calibri"/>
            </a:endParaRPr>
          </a:p>
          <a:p>
            <a:r>
              <a:rPr lang="en-NZ" sz="2400"/>
              <a:t>A metre is about the length of an acoustic guitar</a:t>
            </a:r>
            <a:endParaRPr lang="en-NZ" sz="2400">
              <a:cs typeface="Calibri"/>
            </a:endParaRPr>
          </a:p>
          <a:p>
            <a:r>
              <a:rPr lang="en-NZ" sz="2400"/>
              <a:t>or </a:t>
            </a:r>
            <a:endParaRPr lang="en-NZ" sz="2400">
              <a:cs typeface="Calibri"/>
            </a:endParaRPr>
          </a:p>
          <a:p>
            <a:r>
              <a:rPr lang="en-NZ" sz="2400"/>
              <a:t>Stretch out one arm to the side, then measure the length from your fingertip towards your opposite shoulder. Where does a metre come to?</a:t>
            </a:r>
            <a:endParaRPr lang="en-NZ" sz="2400">
              <a:cs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3F1410-6B68-4190-9AB0-2F7DDC13C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681" y="4168929"/>
            <a:ext cx="2987134" cy="15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7347-2BA9-43BD-806B-B34F6499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Linear Measurement - Benchmarks</a:t>
            </a:r>
          </a:p>
        </p:txBody>
      </p:sp>
      <p:pic>
        <p:nvPicPr>
          <p:cNvPr id="1028" name="Picture 4" descr="id card">
            <a:extLst>
              <a:ext uri="{FF2B5EF4-FFF2-40B4-BE49-F238E27FC236}">
                <a16:creationId xmlns:a16="http://schemas.microsoft.com/office/drawing/2014/main" id="{7A399980-98AC-407C-9586-EA40030C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57" y="4511008"/>
            <a:ext cx="259686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D20D7-EEF7-4949-9B9A-90343F681E9C}"/>
              </a:ext>
            </a:extLst>
          </p:cNvPr>
          <p:cNvSpPr txBox="1"/>
          <p:nvPr/>
        </p:nvSpPr>
        <p:spPr>
          <a:xfrm>
            <a:off x="689067" y="4098717"/>
            <a:ext cx="8399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/>
              <a:t>How big is a millimetre?</a:t>
            </a:r>
          </a:p>
          <a:p>
            <a:r>
              <a:rPr lang="en-NZ" sz="2400" b="1"/>
              <a:t>millimetre       mm</a:t>
            </a:r>
          </a:p>
          <a:p>
            <a:r>
              <a:rPr lang="en-NZ" sz="2400"/>
              <a:t>A millimetre is about the thickness of your ID card or a credit card.</a:t>
            </a:r>
          </a:p>
        </p:txBody>
      </p:sp>
      <p:pic>
        <p:nvPicPr>
          <p:cNvPr id="1030" name="Picture 6" descr="image of pinky finger">
            <a:extLst>
              <a:ext uri="{FF2B5EF4-FFF2-40B4-BE49-F238E27FC236}">
                <a16:creationId xmlns:a16="http://schemas.microsoft.com/office/drawing/2014/main" id="{1442D177-A49D-4343-9677-1CC8A702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84" y="1515995"/>
            <a:ext cx="2125322" cy="1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46E83F-FBD4-450E-9D03-82AEA9192824}"/>
              </a:ext>
            </a:extLst>
          </p:cNvPr>
          <p:cNvSpPr txBox="1"/>
          <p:nvPr/>
        </p:nvSpPr>
        <p:spPr>
          <a:xfrm>
            <a:off x="689067" y="2017585"/>
            <a:ext cx="7437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/>
              <a:t>How big is a centimetre?</a:t>
            </a:r>
          </a:p>
          <a:p>
            <a:r>
              <a:rPr lang="en-NZ" sz="2400" b="1"/>
              <a:t>centimetre      cm</a:t>
            </a:r>
          </a:p>
          <a:p>
            <a:r>
              <a:rPr lang="en-NZ" sz="2400"/>
              <a:t>A centimetre is about the width of your “</a:t>
            </a:r>
            <a:r>
              <a:rPr lang="en-NZ" sz="2400" err="1"/>
              <a:t>pinky</a:t>
            </a:r>
            <a:r>
              <a:rPr lang="en-NZ" sz="2400"/>
              <a:t>” fingernail.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AABC6-3171-4EF5-9AF5-36C524684E5E}"/>
              </a:ext>
            </a:extLst>
          </p:cNvPr>
          <p:cNvSpPr txBox="1"/>
          <p:nvPr/>
        </p:nvSpPr>
        <p:spPr>
          <a:xfrm>
            <a:off x="9088757" y="5457421"/>
            <a:ext cx="2359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/>
              <a:t>Retrieved from </a:t>
            </a:r>
            <a:r>
              <a:rPr lang="en-NZ" sz="900">
                <a:hlinkClick r:id="rId4"/>
              </a:rPr>
              <a:t>https://chem.beloit.edu/edetc/nanoscale/index.html</a:t>
            </a:r>
            <a:r>
              <a:rPr lang="en-NZ" sz="900"/>
              <a:t> 24/08/22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61656-F443-455E-8DC0-A688B55B15FD}"/>
              </a:ext>
            </a:extLst>
          </p:cNvPr>
          <p:cNvSpPr txBox="1"/>
          <p:nvPr/>
        </p:nvSpPr>
        <p:spPr>
          <a:xfrm>
            <a:off x="8483584" y="3271287"/>
            <a:ext cx="258389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900"/>
              <a:t>Retrieved from </a:t>
            </a:r>
            <a:r>
              <a:rPr lang="en-NZ" sz="900">
                <a:hlinkClick r:id="rId4"/>
              </a:rPr>
              <a:t>https://chem.beloit.edu/edetc/nanoscale/index.html</a:t>
            </a:r>
            <a:r>
              <a:rPr lang="en-NZ" sz="900"/>
              <a:t> 24/08/22 </a:t>
            </a:r>
          </a:p>
        </p:txBody>
      </p:sp>
    </p:spTree>
    <p:extLst>
      <p:ext uri="{BB962C8B-B14F-4D97-AF65-F5344CB8AC3E}">
        <p14:creationId xmlns:p14="http://schemas.microsoft.com/office/powerpoint/2010/main" val="32647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7347-2BA9-43BD-806B-B34F6499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Linear Measurement – smaller lengths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6E83F-FBD4-450E-9D03-82AEA9192824}"/>
              </a:ext>
            </a:extLst>
          </p:cNvPr>
          <p:cNvSpPr txBox="1"/>
          <p:nvPr/>
        </p:nvSpPr>
        <p:spPr>
          <a:xfrm>
            <a:off x="929836" y="1690688"/>
            <a:ext cx="6048131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NZ" sz="2400" b="1"/>
              <a:t>How big is a micrometre?</a:t>
            </a:r>
          </a:p>
          <a:p>
            <a:endParaRPr lang="en-NZ" sz="2400" b="1"/>
          </a:p>
          <a:p>
            <a:r>
              <a:rPr lang="en-NZ" sz="2400"/>
              <a:t>A micrometre is called a micron</a:t>
            </a:r>
            <a:endParaRPr lang="en-NZ" sz="2400">
              <a:cs typeface="Calibri"/>
            </a:endParaRPr>
          </a:p>
          <a:p>
            <a:r>
              <a:rPr lang="en-NZ" sz="2400"/>
              <a:t>It is 1,000 times smaller than a millimetre.</a:t>
            </a:r>
            <a:endParaRPr lang="en-NZ" sz="2400">
              <a:cs typeface="Calibri"/>
            </a:endParaRPr>
          </a:p>
          <a:p>
            <a:endParaRPr lang="en-NZ" sz="2400">
              <a:cs typeface="Calibri"/>
            </a:endParaRPr>
          </a:p>
          <a:p>
            <a:r>
              <a:rPr lang="en-NZ" sz="2400"/>
              <a:t>It is one millionth of a metre.</a:t>
            </a:r>
            <a:endParaRPr lang="en-NZ" sz="2400">
              <a:cs typeface="Calibri"/>
            </a:endParaRPr>
          </a:p>
          <a:p>
            <a:r>
              <a:rPr lang="en-NZ" sz="2400"/>
              <a:t>The diameter of a hair is about 50 -100 micron.</a:t>
            </a:r>
            <a:endParaRPr lang="en-NZ" sz="24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61656-F443-455E-8DC0-A688B55B15FD}"/>
              </a:ext>
            </a:extLst>
          </p:cNvPr>
          <p:cNvSpPr txBox="1"/>
          <p:nvPr/>
        </p:nvSpPr>
        <p:spPr>
          <a:xfrm>
            <a:off x="838200" y="5765776"/>
            <a:ext cx="258389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900"/>
              <a:t>Retrieved from </a:t>
            </a:r>
            <a:r>
              <a:rPr lang="en-NZ" sz="900">
                <a:hlinkClick r:id="rId2"/>
              </a:rPr>
              <a:t>https://chem.beloit.edu/edetc/nanoscale/index.html</a:t>
            </a:r>
            <a:r>
              <a:rPr lang="en-NZ" sz="900"/>
              <a:t> 24/08/22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8B59F-F305-428B-AB52-33C91201A6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3940" y="4423903"/>
            <a:ext cx="2243317" cy="1569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C012D-6087-4DC1-BA03-E99F3C99FADB}"/>
              </a:ext>
            </a:extLst>
          </p:cNvPr>
          <p:cNvSpPr txBox="1"/>
          <p:nvPr/>
        </p:nvSpPr>
        <p:spPr>
          <a:xfrm>
            <a:off x="3653940" y="5996608"/>
            <a:ext cx="2301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/>
              <a:t>Human hair magnified 200 times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6A7FDA-D508-4176-A3AF-6E1CB7B2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08" y="1459297"/>
            <a:ext cx="4796184" cy="46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7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7347-2BA9-43BD-806B-B34F6499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Linear Measurement – smaller lengths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D20D7-EEF7-4949-9B9A-90343F681E9C}"/>
              </a:ext>
            </a:extLst>
          </p:cNvPr>
          <p:cNvSpPr txBox="1"/>
          <p:nvPr/>
        </p:nvSpPr>
        <p:spPr>
          <a:xfrm>
            <a:off x="929836" y="1690688"/>
            <a:ext cx="839969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2400" b="1"/>
              <a:t>How big is a nanometre?   (nm)</a:t>
            </a:r>
          </a:p>
          <a:p>
            <a:endParaRPr lang="en-NZ" sz="2400" b="1"/>
          </a:p>
          <a:p>
            <a:r>
              <a:rPr lang="en-NZ" sz="2400"/>
              <a:t>A nanometre is one billionth of a metre</a:t>
            </a:r>
          </a:p>
          <a:p>
            <a:endParaRPr lang="en-NZ" sz="2400">
              <a:cs typeface="Calibri" panose="020F0502020204030204"/>
            </a:endParaRPr>
          </a:p>
          <a:p>
            <a:r>
              <a:rPr lang="en-NZ" sz="2400">
                <a:cs typeface="Calibri" panose="020F0502020204030204"/>
              </a:rPr>
              <a:t>Atoms and molecules could be measured with nanometres, for example, a water molecule </a:t>
            </a:r>
            <a:r>
              <a:rPr lang="en-NZ" sz="2400">
                <a:ea typeface="+mn-lt"/>
                <a:cs typeface="+mn-lt"/>
              </a:rPr>
              <a:t>(H</a:t>
            </a:r>
            <a:r>
              <a:rPr lang="en-NZ" sz="2400" baseline="-25000">
                <a:ea typeface="+mn-lt"/>
                <a:cs typeface="+mn-lt"/>
              </a:rPr>
              <a:t>2</a:t>
            </a:r>
            <a:r>
              <a:rPr lang="en-NZ" sz="2400">
                <a:ea typeface="+mn-lt"/>
                <a:cs typeface="+mn-lt"/>
              </a:rPr>
              <a:t>O), </a:t>
            </a:r>
            <a:r>
              <a:rPr lang="en-NZ" sz="2400">
                <a:cs typeface="Calibri" panose="020F0502020204030204"/>
              </a:rPr>
              <a:t> is less than a nanometre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6E83F-FBD4-450E-9D03-82AEA9192824}"/>
              </a:ext>
            </a:extLst>
          </p:cNvPr>
          <p:cNvSpPr txBox="1"/>
          <p:nvPr/>
        </p:nvSpPr>
        <p:spPr>
          <a:xfrm>
            <a:off x="929836" y="1690688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2400"/>
          </a:p>
          <a:p>
            <a:endParaRPr lang="en-NZ" sz="2400"/>
          </a:p>
          <a:p>
            <a:endParaRPr lang="en-NZ" sz="2400" b="1"/>
          </a:p>
          <a:p>
            <a:endParaRPr lang="en-NZ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7A4294-4F00-14DD-B954-47CE192DA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354" y="4059977"/>
            <a:ext cx="2403231" cy="20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9AC6-B430-B500-B76D-4EDE18D2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>
                <a:ea typeface="+mj-lt"/>
                <a:cs typeface="+mj-lt"/>
              </a:rPr>
              <a:t>Measurement Benchmarks - Mass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B6107-FB7D-5A62-ACC0-2978FF5117A7}"/>
              </a:ext>
            </a:extLst>
          </p:cNvPr>
          <p:cNvSpPr txBox="1"/>
          <p:nvPr/>
        </p:nvSpPr>
        <p:spPr>
          <a:xfrm>
            <a:off x="1207477" y="1324708"/>
            <a:ext cx="70104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cs typeface="Calibri"/>
              </a:rPr>
              <a:t>How much is a tonne?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6410A-2B6D-68A6-2C4E-DCEA273A5198}"/>
              </a:ext>
            </a:extLst>
          </p:cNvPr>
          <p:cNvSpPr txBox="1"/>
          <p:nvPr/>
        </p:nvSpPr>
        <p:spPr>
          <a:xfrm>
            <a:off x="1207477" y="2332892"/>
            <a:ext cx="102811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1 tonne (t)        =  1000 kilograms or kg</a:t>
            </a:r>
          </a:p>
          <a:p>
            <a:r>
              <a:rPr lang="en-US" sz="3200"/>
              <a:t>About the weight of a large polar bear…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8015626-65EE-BCE0-ECFD-1AF7877F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23" y="3362925"/>
            <a:ext cx="4196861" cy="31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2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D106295591848977A0E132CE156F3" ma:contentTypeVersion="16" ma:contentTypeDescription="Create a new document." ma:contentTypeScope="" ma:versionID="d62f447e1f86d3b2cd9516e3354e1ea0">
  <xsd:schema xmlns:xsd="http://www.w3.org/2001/XMLSchema" xmlns:xs="http://www.w3.org/2001/XMLSchema" xmlns:p="http://schemas.microsoft.com/office/2006/metadata/properties" xmlns:ns3="2c4393b5-38b0-4bab-a5d9-220e1e9157a2" xmlns:ns4="da5d5475-034c-4f5e-8cdf-7eba7e0e7403" targetNamespace="http://schemas.microsoft.com/office/2006/metadata/properties" ma:root="true" ma:fieldsID="1325bf08b5383ac5b89bb62e9c18d151" ns3:_="" ns4:_="">
    <xsd:import namespace="2c4393b5-38b0-4bab-a5d9-220e1e9157a2"/>
    <xsd:import namespace="da5d5475-034c-4f5e-8cdf-7eba7e0e74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3b5-38b0-4bab-a5d9-220e1e915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d5475-034c-4f5e-8cdf-7eba7e0e7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72FC4B-2E0E-44FA-B68E-D227183A7F65}">
  <ds:schemaRefs>
    <ds:schemaRef ds:uri="2c4393b5-38b0-4bab-a5d9-220e1e9157a2"/>
    <ds:schemaRef ds:uri="da5d5475-034c-4f5e-8cdf-7eba7e0e74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B2469D-6FE7-408B-81FD-A2AACC4C4153}">
  <ds:schemaRefs>
    <ds:schemaRef ds:uri="2c4393b5-38b0-4bab-a5d9-220e1e9157a2"/>
    <ds:schemaRef ds:uri="da5d5475-034c-4f5e-8cdf-7eba7e0e74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60FF0A-CCF3-4215-A9B7-B5DAC1B39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721</Words>
  <Application>Microsoft Office PowerPoint</Application>
  <PresentationFormat>Widescreen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Measurement Intro</vt:lpstr>
      <vt:lpstr>Measurement - Metric system Base units &amp; Prefixes </vt:lpstr>
      <vt:lpstr>Measurement  More Prefixes </vt:lpstr>
      <vt:lpstr> Measurement Units </vt:lpstr>
      <vt:lpstr>Linear Measurement - Benchmarks </vt:lpstr>
      <vt:lpstr>Linear Measurement - Benchmarks</vt:lpstr>
      <vt:lpstr>Linear Measurement – smaller lengths</vt:lpstr>
      <vt:lpstr>Linear Measurement – smaller lengths</vt:lpstr>
      <vt:lpstr>Measurement Benchmarks - Mass </vt:lpstr>
      <vt:lpstr>Measurement Benchmarks - Mass</vt:lpstr>
      <vt:lpstr>Measurement Benchmarks – Smaller units of Mass</vt:lpstr>
      <vt:lpstr>Measurement Benchmarks – liquid capacity (volume)</vt:lpstr>
      <vt:lpstr>Reading scales</vt:lpstr>
      <vt:lpstr>Reading Syringes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</dc:title>
  <dc:creator>Debbie Loveridge</dc:creator>
  <cp:lastModifiedBy>Debbie Loveridge</cp:lastModifiedBy>
  <cp:revision>61</cp:revision>
  <dcterms:created xsi:type="dcterms:W3CDTF">2022-03-30T05:25:33Z</dcterms:created>
  <dcterms:modified xsi:type="dcterms:W3CDTF">2022-08-26T02:23:28Z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0x0101004A7D106295591848977A0E132CE156F3</vt:lpwstr>
  </property>
</Properties>
</file>