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9"/>
  </p:notesMasterIdLst>
  <p:sldIdLst>
    <p:sldId id="256" r:id="rId5"/>
    <p:sldId id="298" r:id="rId6"/>
    <p:sldId id="283" r:id="rId7"/>
    <p:sldId id="305" r:id="rId8"/>
    <p:sldId id="304" r:id="rId9"/>
    <p:sldId id="306" r:id="rId10"/>
    <p:sldId id="307" r:id="rId11"/>
    <p:sldId id="321" r:id="rId12"/>
    <p:sldId id="322" r:id="rId13"/>
    <p:sldId id="320" r:id="rId14"/>
    <p:sldId id="308" r:id="rId15"/>
    <p:sldId id="323" r:id="rId16"/>
    <p:sldId id="310" r:id="rId17"/>
    <p:sldId id="309" r:id="rId18"/>
    <p:sldId id="317" r:id="rId19"/>
    <p:sldId id="313" r:id="rId20"/>
    <p:sldId id="312" r:id="rId21"/>
    <p:sldId id="316" r:id="rId22"/>
    <p:sldId id="314" r:id="rId23"/>
    <p:sldId id="315" r:id="rId24"/>
    <p:sldId id="318" r:id="rId25"/>
    <p:sldId id="319" r:id="rId26"/>
    <p:sldId id="303" r:id="rId27"/>
    <p:sldId id="299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n Ngamakeur" initials="KN" lastIdx="2" clrIdx="0">
    <p:extLst>
      <p:ext uri="{19B8F6BF-5375-455C-9EA6-DF929625EA0E}">
        <p15:presenceInfo xmlns:p15="http://schemas.microsoft.com/office/powerpoint/2012/main" userId="S-1-5-21-149251146-2169925306-3769764739-88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59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4863ED-8288-47DA-81E4-5114C6C5724C}" type="datetimeFigureOut">
              <a:rPr lang="en-NZ" smtClean="0"/>
              <a:t>20/08/2020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2D8CFE-FE40-43AA-BC0D-9DC683224FCD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0800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2D8CFE-FE40-43AA-BC0D-9DC683224FCD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98248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0E6E4-E6A0-4EE6-90AE-CC9EB9447EC3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601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1510B-FD0C-40D8-A408-2FCAF4E6AEBC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148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698A3-F098-4174-AE0E-415B792CF751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"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192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8B609-6232-4294-B82C-D4D3E938D701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55358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F103F-F495-4B5B-9DFA-33DC012167D7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510937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FB6CA-BFEF-47A1-AC20-E3A3C72B69A1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247843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606D1-073D-42C2-9523-5B41D4CDC68F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30900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D9BAE-7F52-4B7F-B82E-0F27A099DDCF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2988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06E62-A245-44B2-886D-76FBC41B9638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52956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C34C6-B6A3-451F-94D2-E8FE06B33004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966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25E96-9583-4DB2-AB8A-95C169CA2F97}" type="datetime1">
              <a:rPr lang="en-NZ" smtClean="0"/>
              <a:t>20/08/2020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95427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F8D5-01FA-4151-A34C-30A5096C46FC}" type="datetime1">
              <a:rPr lang="en-NZ" smtClean="0"/>
              <a:t>20/08/2020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14442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D468F-4AB8-44EE-925E-2CAA9E2E436A}" type="datetime1">
              <a:rPr lang="en-NZ" smtClean="0"/>
              <a:t>20/08/2020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8083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DF43-DEDF-4919-82F0-429EEE6C0605}" type="datetime1">
              <a:rPr lang="en-NZ" smtClean="0"/>
              <a:t>20/08/2020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48295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5AFC5-F39F-47E1-B441-06C166D6A67C}" type="datetime1">
              <a:rPr lang="en-NZ" smtClean="0"/>
              <a:t>20/08/2020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749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B0DA-B338-4612-8D89-76479656D31F}" type="datetime1">
              <a:rPr lang="en-NZ" smtClean="0"/>
              <a:t>20/08/2020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29940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3888" y="6361373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BE8F3A-11C6-4749-BAE2-1EC77318A9C5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361374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NZ"/>
              <a:t>ISCG6420 IWD - JavaScript Basic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346424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2866B2C-A29A-4E61-B575-FBA67C7CD9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9075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sldNum="0"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1583" y="2404531"/>
            <a:ext cx="8703635" cy="1646302"/>
          </a:xfrm>
        </p:spPr>
        <p:txBody>
          <a:bodyPr/>
          <a:lstStyle/>
          <a:p>
            <a:pPr algn="ctr"/>
            <a:r>
              <a:rPr lang="en-NZ" dirty="0"/>
              <a:t>JavaScript Basic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/>
              <a:t>Week 3 Session1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318B9-DA3A-4ABA-AE64-AC3A49CD3A5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1917239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Comments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819" y="1750096"/>
            <a:ext cx="8518183" cy="3880773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Single line comments start with //</a:t>
            </a:r>
          </a:p>
          <a:p>
            <a:r>
              <a:rPr lang="en-NZ" sz="2400" dirty="0">
                <a:solidFill>
                  <a:schemeClr val="tx1"/>
                </a:solidFill>
              </a:rPr>
              <a:t>Multiple line comments start with /* and end with */</a:t>
            </a:r>
            <a:endParaRPr lang="en-NZ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7" name="Rectangle 6"/>
          <p:cNvSpPr/>
          <p:nvPr/>
        </p:nvSpPr>
        <p:spPr>
          <a:xfrm>
            <a:off x="5766250" y="5630869"/>
            <a:ext cx="3664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/>
              <a:t>Example of  Multi-line Comments</a:t>
            </a:r>
            <a:endParaRPr lang="en-NZ" sz="6000" dirty="0"/>
          </a:p>
        </p:txBody>
      </p:sp>
      <p:sp>
        <p:nvSpPr>
          <p:cNvPr id="8" name="Rectangle 7"/>
          <p:cNvSpPr/>
          <p:nvPr/>
        </p:nvSpPr>
        <p:spPr>
          <a:xfrm>
            <a:off x="4916945" y="2637277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NZ" sz="2000" dirty="0">
                <a:solidFill>
                  <a:srgbClr val="7030A0"/>
                </a:solidFill>
              </a:rPr>
              <a:t>/*</a:t>
            </a:r>
            <a:br>
              <a:rPr lang="en-NZ" sz="2000" dirty="0">
                <a:solidFill>
                  <a:srgbClr val="7030A0"/>
                </a:solidFill>
              </a:rPr>
            </a:br>
            <a:r>
              <a:rPr lang="en-NZ" sz="2000" dirty="0">
                <a:solidFill>
                  <a:srgbClr val="7030A0"/>
                </a:solidFill>
              </a:rPr>
              <a:t>The code below will change</a:t>
            </a:r>
            <a:br>
              <a:rPr lang="en-NZ" sz="2000" dirty="0">
                <a:solidFill>
                  <a:srgbClr val="7030A0"/>
                </a:solidFill>
              </a:rPr>
            </a:br>
            <a:r>
              <a:rPr lang="en-NZ" sz="2000" dirty="0">
                <a:solidFill>
                  <a:srgbClr val="7030A0"/>
                </a:solidFill>
              </a:rPr>
              <a:t>the heading with id = "</a:t>
            </a:r>
            <a:r>
              <a:rPr lang="en-NZ" sz="2000" dirty="0" err="1">
                <a:solidFill>
                  <a:srgbClr val="7030A0"/>
                </a:solidFill>
              </a:rPr>
              <a:t>myH</a:t>
            </a:r>
            <a:r>
              <a:rPr lang="en-NZ" sz="2000" dirty="0">
                <a:solidFill>
                  <a:srgbClr val="7030A0"/>
                </a:solidFill>
              </a:rPr>
              <a:t>"</a:t>
            </a:r>
            <a:br>
              <a:rPr lang="en-NZ" sz="2000" dirty="0">
                <a:solidFill>
                  <a:srgbClr val="7030A0"/>
                </a:solidFill>
              </a:rPr>
            </a:br>
            <a:r>
              <a:rPr lang="en-NZ" sz="2000" dirty="0">
                <a:solidFill>
                  <a:srgbClr val="7030A0"/>
                </a:solidFill>
              </a:rPr>
              <a:t>and the paragraph with id = "</a:t>
            </a:r>
            <a:r>
              <a:rPr lang="en-NZ" sz="2000" dirty="0" err="1">
                <a:solidFill>
                  <a:srgbClr val="7030A0"/>
                </a:solidFill>
              </a:rPr>
              <a:t>myP</a:t>
            </a:r>
            <a:r>
              <a:rPr lang="en-NZ" sz="2000" dirty="0">
                <a:solidFill>
                  <a:srgbClr val="7030A0"/>
                </a:solidFill>
              </a:rPr>
              <a:t>"</a:t>
            </a:r>
            <a:br>
              <a:rPr lang="en-NZ" sz="2000" dirty="0">
                <a:solidFill>
                  <a:srgbClr val="7030A0"/>
                </a:solidFill>
              </a:rPr>
            </a:br>
            <a:r>
              <a:rPr lang="en-NZ" sz="2000" dirty="0">
                <a:solidFill>
                  <a:srgbClr val="7030A0"/>
                </a:solidFill>
              </a:rPr>
              <a:t>in my web page:</a:t>
            </a:r>
            <a:br>
              <a:rPr lang="en-NZ" sz="2000" dirty="0">
                <a:solidFill>
                  <a:srgbClr val="7030A0"/>
                </a:solidFill>
              </a:rPr>
            </a:br>
            <a:r>
              <a:rPr lang="en-NZ" sz="2000" dirty="0">
                <a:solidFill>
                  <a:srgbClr val="7030A0"/>
                </a:solidFill>
              </a:rPr>
              <a:t>*/</a:t>
            </a:r>
            <a:br>
              <a:rPr lang="en-NZ" sz="2000" dirty="0">
                <a:solidFill>
                  <a:schemeClr val="accent5"/>
                </a:solidFill>
              </a:rPr>
            </a:br>
            <a:r>
              <a:rPr lang="en-NZ" sz="2000" dirty="0" err="1">
                <a:solidFill>
                  <a:schemeClr val="accent5"/>
                </a:solidFill>
              </a:rPr>
              <a:t>document.getElementById</a:t>
            </a:r>
            <a:r>
              <a:rPr lang="en-NZ" sz="2000" dirty="0">
                <a:solidFill>
                  <a:schemeClr val="accent5"/>
                </a:solidFill>
              </a:rPr>
              <a:t>("</a:t>
            </a:r>
            <a:r>
              <a:rPr lang="en-NZ" sz="2000" dirty="0" err="1">
                <a:solidFill>
                  <a:schemeClr val="accent5"/>
                </a:solidFill>
              </a:rPr>
              <a:t>myH</a:t>
            </a:r>
            <a:r>
              <a:rPr lang="en-NZ" sz="2000" dirty="0">
                <a:solidFill>
                  <a:schemeClr val="accent5"/>
                </a:solidFill>
              </a:rPr>
              <a:t>").</a:t>
            </a:r>
            <a:r>
              <a:rPr lang="en-NZ" sz="2000" dirty="0" err="1">
                <a:solidFill>
                  <a:schemeClr val="accent5"/>
                </a:solidFill>
              </a:rPr>
              <a:t>innerHTML</a:t>
            </a:r>
            <a:r>
              <a:rPr lang="en-NZ" sz="2000" dirty="0">
                <a:solidFill>
                  <a:schemeClr val="accent5"/>
                </a:solidFill>
              </a:rPr>
              <a:t> = "My First Page";</a:t>
            </a:r>
          </a:p>
          <a:p>
            <a:r>
              <a:rPr lang="en-NZ" sz="2000" dirty="0" err="1">
                <a:solidFill>
                  <a:schemeClr val="accent5"/>
                </a:solidFill>
              </a:rPr>
              <a:t>document.getElementById</a:t>
            </a:r>
            <a:r>
              <a:rPr lang="en-NZ" sz="2000" dirty="0">
                <a:solidFill>
                  <a:schemeClr val="accent5"/>
                </a:solidFill>
              </a:rPr>
              <a:t>("</a:t>
            </a:r>
            <a:r>
              <a:rPr lang="en-NZ" sz="2000" dirty="0" err="1">
                <a:solidFill>
                  <a:schemeClr val="accent5"/>
                </a:solidFill>
              </a:rPr>
              <a:t>myP</a:t>
            </a:r>
            <a:r>
              <a:rPr lang="en-NZ" sz="2000" dirty="0">
                <a:solidFill>
                  <a:schemeClr val="accent5"/>
                </a:solidFill>
              </a:rPr>
              <a:t>").</a:t>
            </a:r>
            <a:r>
              <a:rPr lang="en-NZ" sz="2000" dirty="0" err="1">
                <a:solidFill>
                  <a:schemeClr val="accent5"/>
                </a:solidFill>
              </a:rPr>
              <a:t>innerHTML</a:t>
            </a:r>
            <a:r>
              <a:rPr lang="en-NZ" sz="2000" dirty="0">
                <a:solidFill>
                  <a:schemeClr val="accent5"/>
                </a:solidFill>
              </a:rPr>
              <a:t> = "My first paragraph.";</a:t>
            </a:r>
          </a:p>
        </p:txBody>
      </p:sp>
      <p:sp>
        <p:nvSpPr>
          <p:cNvPr id="9" name="Rectangle 8"/>
          <p:cNvSpPr/>
          <p:nvPr/>
        </p:nvSpPr>
        <p:spPr>
          <a:xfrm>
            <a:off x="879079" y="3180470"/>
            <a:ext cx="3631961" cy="1323439"/>
          </a:xfrm>
          <a:custGeom>
            <a:avLst/>
            <a:gdLst>
              <a:gd name="connsiteX0" fmla="*/ 0 w 3611641"/>
              <a:gd name="connsiteY0" fmla="*/ 0 h 1200329"/>
              <a:gd name="connsiteX1" fmla="*/ 3611641 w 3611641"/>
              <a:gd name="connsiteY1" fmla="*/ 0 h 1200329"/>
              <a:gd name="connsiteX2" fmla="*/ 3611641 w 3611641"/>
              <a:gd name="connsiteY2" fmla="*/ 1200329 h 1200329"/>
              <a:gd name="connsiteX3" fmla="*/ 0 w 3611641"/>
              <a:gd name="connsiteY3" fmla="*/ 1200329 h 1200329"/>
              <a:gd name="connsiteX4" fmla="*/ 0 w 3611641"/>
              <a:gd name="connsiteY4" fmla="*/ 0 h 1200329"/>
              <a:gd name="connsiteX0" fmla="*/ 0 w 3611641"/>
              <a:gd name="connsiteY0" fmla="*/ 0 h 2317929"/>
              <a:gd name="connsiteX1" fmla="*/ 3611641 w 3611641"/>
              <a:gd name="connsiteY1" fmla="*/ 0 h 2317929"/>
              <a:gd name="connsiteX2" fmla="*/ 3571001 w 3611641"/>
              <a:gd name="connsiteY2" fmla="*/ 2317929 h 2317929"/>
              <a:gd name="connsiteX3" fmla="*/ 0 w 3611641"/>
              <a:gd name="connsiteY3" fmla="*/ 1200329 h 2317929"/>
              <a:gd name="connsiteX4" fmla="*/ 0 w 3611641"/>
              <a:gd name="connsiteY4" fmla="*/ 0 h 2317929"/>
              <a:gd name="connsiteX0" fmla="*/ 20320 w 3631961"/>
              <a:gd name="connsiteY0" fmla="*/ 0 h 2338249"/>
              <a:gd name="connsiteX1" fmla="*/ 3631961 w 3631961"/>
              <a:gd name="connsiteY1" fmla="*/ 0 h 2338249"/>
              <a:gd name="connsiteX2" fmla="*/ 3591321 w 3631961"/>
              <a:gd name="connsiteY2" fmla="*/ 2317929 h 2338249"/>
              <a:gd name="connsiteX3" fmla="*/ 0 w 3631961"/>
              <a:gd name="connsiteY3" fmla="*/ 2338249 h 2338249"/>
              <a:gd name="connsiteX4" fmla="*/ 20320 w 3631961"/>
              <a:gd name="connsiteY4" fmla="*/ 0 h 2338249"/>
              <a:gd name="connsiteX0" fmla="*/ 20320 w 3631961"/>
              <a:gd name="connsiteY0" fmla="*/ 0 h 2338249"/>
              <a:gd name="connsiteX1" fmla="*/ 3631961 w 3631961"/>
              <a:gd name="connsiteY1" fmla="*/ 0 h 2338249"/>
              <a:gd name="connsiteX2" fmla="*/ 3591321 w 3631961"/>
              <a:gd name="connsiteY2" fmla="*/ 2338249 h 2338249"/>
              <a:gd name="connsiteX3" fmla="*/ 0 w 3631961"/>
              <a:gd name="connsiteY3" fmla="*/ 2338249 h 2338249"/>
              <a:gd name="connsiteX4" fmla="*/ 20320 w 3631961"/>
              <a:gd name="connsiteY4" fmla="*/ 0 h 233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31961" h="2338249">
                <a:moveTo>
                  <a:pt x="20320" y="0"/>
                </a:moveTo>
                <a:lnTo>
                  <a:pt x="3631961" y="0"/>
                </a:lnTo>
                <a:lnTo>
                  <a:pt x="3591321" y="2338249"/>
                </a:lnTo>
                <a:lnTo>
                  <a:pt x="0" y="2338249"/>
                </a:lnTo>
                <a:lnTo>
                  <a:pt x="20320" y="0"/>
                </a:lnTo>
                <a:close/>
              </a:path>
            </a:pathLst>
          </a:custGeom>
        </p:spPr>
        <p:txBody>
          <a:bodyPr wrap="square">
            <a:spAutoFit/>
          </a:bodyPr>
          <a:lstStyle/>
          <a:p>
            <a:r>
              <a:rPr lang="en-NZ" sz="2000" dirty="0">
                <a:solidFill>
                  <a:srgbClr val="7030A0"/>
                </a:solidFill>
              </a:rPr>
              <a:t>// Change heading:</a:t>
            </a:r>
            <a:br>
              <a:rPr lang="en-NZ" sz="2000" dirty="0">
                <a:solidFill>
                  <a:schemeClr val="accent5"/>
                </a:solidFill>
              </a:rPr>
            </a:br>
            <a:r>
              <a:rPr lang="en-NZ" sz="2000" dirty="0" err="1">
                <a:solidFill>
                  <a:schemeClr val="accent5"/>
                </a:solidFill>
              </a:rPr>
              <a:t>document.getElementById</a:t>
            </a:r>
            <a:r>
              <a:rPr lang="en-NZ" sz="2000" dirty="0">
                <a:solidFill>
                  <a:schemeClr val="accent5"/>
                </a:solidFill>
              </a:rPr>
              <a:t>("</a:t>
            </a:r>
            <a:r>
              <a:rPr lang="en-NZ" sz="2000" dirty="0" err="1">
                <a:solidFill>
                  <a:schemeClr val="accent5"/>
                </a:solidFill>
              </a:rPr>
              <a:t>myH</a:t>
            </a:r>
            <a:r>
              <a:rPr lang="en-NZ" sz="2000" dirty="0">
                <a:solidFill>
                  <a:schemeClr val="accent5"/>
                </a:solidFill>
              </a:rPr>
              <a:t>").</a:t>
            </a:r>
            <a:r>
              <a:rPr lang="en-NZ" sz="2000" dirty="0" err="1">
                <a:solidFill>
                  <a:schemeClr val="accent5"/>
                </a:solidFill>
              </a:rPr>
              <a:t>innerHTML</a:t>
            </a:r>
            <a:r>
              <a:rPr lang="en-NZ" sz="2000" dirty="0">
                <a:solidFill>
                  <a:schemeClr val="accent5"/>
                </a:solidFill>
              </a:rPr>
              <a:t> = "My First Page";</a:t>
            </a:r>
          </a:p>
        </p:txBody>
      </p:sp>
      <p:sp>
        <p:nvSpPr>
          <p:cNvPr id="10" name="Rectangle 9"/>
          <p:cNvSpPr/>
          <p:nvPr/>
        </p:nvSpPr>
        <p:spPr>
          <a:xfrm>
            <a:off x="825415" y="5622710"/>
            <a:ext cx="3706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 dirty="0"/>
              <a:t>Example of  single line Comments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1180514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Variables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819" y="1750096"/>
            <a:ext cx="9627701" cy="4183344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JavaScript variables are containers for storing data values</a:t>
            </a:r>
          </a:p>
          <a:p>
            <a:r>
              <a:rPr lang="en-NZ" sz="2400" dirty="0">
                <a:solidFill>
                  <a:schemeClr val="tx1"/>
                </a:solidFill>
              </a:rPr>
              <a:t>Declare a JavaScript variable with the </a:t>
            </a:r>
            <a:r>
              <a:rPr lang="en-NZ" sz="2400" b="1" dirty="0" err="1">
                <a:solidFill>
                  <a:schemeClr val="accent5"/>
                </a:solidFill>
              </a:rPr>
              <a:t>var</a:t>
            </a:r>
            <a:r>
              <a:rPr lang="en-NZ" sz="2400" dirty="0">
                <a:solidFill>
                  <a:schemeClr val="tx1"/>
                </a:solidFill>
              </a:rPr>
              <a:t> keyword</a:t>
            </a:r>
          </a:p>
          <a:p>
            <a:r>
              <a:rPr lang="en-NZ" sz="2400" dirty="0">
                <a:solidFill>
                  <a:schemeClr val="tx1"/>
                </a:solidFill>
              </a:rPr>
              <a:t>Rules for specifying names for variables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Contain letters, digits, underscores, and dollar signs.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Must begin with a letter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Names are case sensitive (y and Y are different variables)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Can not use Reserved words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408774" y="5288608"/>
            <a:ext cx="271580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NZ" sz="2200" dirty="0" err="1">
                <a:solidFill>
                  <a:schemeClr val="accent5"/>
                </a:solidFill>
              </a:rPr>
              <a:t>var</a:t>
            </a:r>
            <a:r>
              <a:rPr lang="en-NZ" sz="2200" dirty="0">
                <a:solidFill>
                  <a:schemeClr val="accent5"/>
                </a:solidFill>
              </a:rPr>
              <a:t> </a:t>
            </a:r>
            <a:r>
              <a:rPr lang="en-NZ" sz="2200" dirty="0" err="1">
                <a:solidFill>
                  <a:schemeClr val="accent5"/>
                </a:solidFill>
              </a:rPr>
              <a:t>my_number</a:t>
            </a:r>
            <a:r>
              <a:rPr lang="en-NZ" sz="2200" dirty="0">
                <a:solidFill>
                  <a:schemeClr val="accent5"/>
                </a:solidFill>
              </a:rPr>
              <a:t> = 5;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26140" y="5818192"/>
            <a:ext cx="37144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 dirty="0"/>
              <a:t>Example of a variable declaration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2829383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Data types of Variables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819" y="1750096"/>
            <a:ext cx="9627701" cy="4183344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JavaScript variables can hold many </a:t>
            </a:r>
            <a:r>
              <a:rPr lang="en-NZ" sz="2400" b="1" dirty="0">
                <a:solidFill>
                  <a:schemeClr val="tx1"/>
                </a:solidFill>
              </a:rPr>
              <a:t>data types</a:t>
            </a:r>
            <a:r>
              <a:rPr lang="en-NZ" sz="2400" dirty="0">
                <a:solidFill>
                  <a:schemeClr val="tx1"/>
                </a:solidFill>
              </a:rPr>
              <a:t>: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Numbers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Strings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 Arrays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Boolean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Objects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and more!!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3124498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Operators</a:t>
            </a:r>
            <a:endParaRPr lang="en-NZ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59235" y="2650608"/>
            <a:ext cx="4185623" cy="576262"/>
          </a:xfrm>
        </p:spPr>
        <p:txBody>
          <a:bodyPr/>
          <a:lstStyle/>
          <a:p>
            <a:r>
              <a:rPr lang="en-NZ" dirty="0">
                <a:solidFill>
                  <a:schemeClr val="tx1"/>
                </a:solidFill>
              </a:rPr>
              <a:t>Arithmetic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59235" y="3371177"/>
            <a:ext cx="4185623" cy="330411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Addition </a:t>
            </a:r>
            <a:r>
              <a:rPr lang="en-NZ" sz="2400" dirty="0">
                <a:solidFill>
                  <a:schemeClr val="accent5"/>
                </a:solidFill>
              </a:rPr>
              <a:t>+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Subtraction </a:t>
            </a:r>
            <a:r>
              <a:rPr lang="en-NZ" sz="2400" dirty="0">
                <a:solidFill>
                  <a:schemeClr val="accent5"/>
                </a:solidFill>
              </a:rPr>
              <a:t>–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Multiplication </a:t>
            </a:r>
            <a:r>
              <a:rPr lang="en-NZ" sz="2400" dirty="0">
                <a:solidFill>
                  <a:schemeClr val="accent5"/>
                </a:solidFill>
              </a:rPr>
              <a:t>*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Division </a:t>
            </a:r>
            <a:r>
              <a:rPr lang="en-NZ" sz="2400" dirty="0">
                <a:solidFill>
                  <a:schemeClr val="accent5"/>
                </a:solidFill>
              </a:rPr>
              <a:t>/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Modulus </a:t>
            </a:r>
            <a:r>
              <a:rPr lang="en-NZ" sz="2400" dirty="0">
                <a:solidFill>
                  <a:schemeClr val="accent5"/>
                </a:solidFill>
              </a:rPr>
              <a:t>%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Increment </a:t>
            </a:r>
            <a:r>
              <a:rPr lang="en-NZ" sz="2400" dirty="0">
                <a:solidFill>
                  <a:schemeClr val="accent5"/>
                </a:solidFill>
              </a:rPr>
              <a:t>++</a:t>
            </a:r>
          </a:p>
          <a:p>
            <a:endParaRPr lang="en-NZ" sz="2600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388320" y="2692276"/>
            <a:ext cx="4185618" cy="576262"/>
          </a:xfrm>
        </p:spPr>
        <p:txBody>
          <a:bodyPr/>
          <a:lstStyle/>
          <a:p>
            <a:r>
              <a:rPr lang="en-NZ" dirty="0">
                <a:solidFill>
                  <a:schemeClr val="tx1"/>
                </a:solidFill>
              </a:rPr>
              <a:t>Comparison Operators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388320" y="3412845"/>
            <a:ext cx="4185617" cy="330411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Equal to </a:t>
            </a:r>
            <a:r>
              <a:rPr lang="en-NZ" sz="2400" dirty="0">
                <a:solidFill>
                  <a:schemeClr val="accent5"/>
                </a:solidFill>
              </a:rPr>
              <a:t>==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Not equal </a:t>
            </a:r>
            <a:r>
              <a:rPr lang="en-NZ" sz="2400" dirty="0">
                <a:solidFill>
                  <a:schemeClr val="accent5"/>
                </a:solidFill>
              </a:rPr>
              <a:t>!=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Greater then </a:t>
            </a:r>
            <a:r>
              <a:rPr lang="en-NZ" sz="2400" dirty="0">
                <a:solidFill>
                  <a:schemeClr val="accent5"/>
                </a:solidFill>
              </a:rPr>
              <a:t>&gt;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Less than </a:t>
            </a:r>
            <a:r>
              <a:rPr lang="en-NZ" sz="2400" dirty="0">
                <a:solidFill>
                  <a:schemeClr val="accent5"/>
                </a:solidFill>
              </a:rPr>
              <a:t>&lt;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Greater than or Equal </a:t>
            </a:r>
            <a:r>
              <a:rPr lang="en-NZ" sz="2400" dirty="0">
                <a:solidFill>
                  <a:schemeClr val="accent5"/>
                </a:solidFill>
              </a:rPr>
              <a:t>&gt;=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Less then or Equal </a:t>
            </a:r>
            <a:r>
              <a:rPr lang="en-NZ" sz="2400" dirty="0">
                <a:solidFill>
                  <a:schemeClr val="accent5"/>
                </a:solidFill>
              </a:rPr>
              <a:t>&lt;=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77334" y="1798777"/>
            <a:ext cx="98164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NZ" sz="2400" dirty="0"/>
              <a:t>Let us take a simple expression 4 + 5 is equal to 9. Here 4 and 5 are called operands and ‘</a:t>
            </a:r>
            <a:r>
              <a:rPr lang="en-NZ" sz="2400" dirty="0">
                <a:solidFill>
                  <a:schemeClr val="accent5"/>
                </a:solidFill>
              </a:rPr>
              <a:t>+</a:t>
            </a:r>
            <a:r>
              <a:rPr lang="en-NZ" sz="2400" dirty="0"/>
              <a:t>’ is called the </a:t>
            </a:r>
            <a:r>
              <a:rPr lang="en-NZ" sz="2400" dirty="0">
                <a:solidFill>
                  <a:schemeClr val="accent5"/>
                </a:solidFill>
              </a:rPr>
              <a:t>operator</a:t>
            </a:r>
          </a:p>
        </p:txBody>
      </p:sp>
    </p:spTree>
    <p:extLst>
      <p:ext uri="{BB962C8B-B14F-4D97-AF65-F5344CB8AC3E}">
        <p14:creationId xmlns:p14="http://schemas.microsoft.com/office/powerpoint/2010/main" val="1781488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Operators</a:t>
            </a:r>
            <a:endParaRPr lang="en-NZ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75745" y="1579783"/>
            <a:ext cx="4185623" cy="576262"/>
          </a:xfrm>
        </p:spPr>
        <p:txBody>
          <a:bodyPr/>
          <a:lstStyle/>
          <a:p>
            <a:r>
              <a:rPr lang="en-NZ" dirty="0">
                <a:solidFill>
                  <a:schemeClr val="tx1"/>
                </a:solidFill>
              </a:rPr>
              <a:t>Assignment Operators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75745" y="2381006"/>
            <a:ext cx="4375226" cy="330411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Assignment </a:t>
            </a:r>
            <a:r>
              <a:rPr lang="en-NZ" sz="2400" dirty="0">
                <a:solidFill>
                  <a:schemeClr val="accent5"/>
                </a:solidFill>
              </a:rPr>
              <a:t>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Add and Assignment </a:t>
            </a:r>
            <a:r>
              <a:rPr lang="en-NZ" sz="2400" dirty="0">
                <a:solidFill>
                  <a:schemeClr val="accent5"/>
                </a:solidFill>
              </a:rPr>
              <a:t>+=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Subtract and Assignment  </a:t>
            </a:r>
            <a:r>
              <a:rPr lang="en-NZ" sz="2400" dirty="0">
                <a:solidFill>
                  <a:schemeClr val="accent5"/>
                </a:solidFill>
              </a:rPr>
              <a:t>-=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Multiply and Assignment </a:t>
            </a:r>
            <a:r>
              <a:rPr lang="en-NZ" sz="2400" dirty="0">
                <a:solidFill>
                  <a:schemeClr val="accent5"/>
                </a:solidFill>
              </a:rPr>
              <a:t>*=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Divide and Assignment </a:t>
            </a:r>
            <a:r>
              <a:rPr lang="en-NZ" sz="2400" dirty="0">
                <a:solidFill>
                  <a:schemeClr val="accent5"/>
                </a:solidFill>
              </a:rPr>
              <a:t>/=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Modules and Assignment </a:t>
            </a:r>
            <a:r>
              <a:rPr lang="en-NZ" sz="2400" dirty="0">
                <a:solidFill>
                  <a:schemeClr val="accent5"/>
                </a:solidFill>
              </a:rPr>
              <a:t>%=</a:t>
            </a:r>
          </a:p>
          <a:p>
            <a:endParaRPr lang="en-NZ" sz="26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5727012" y="1579783"/>
            <a:ext cx="4185618" cy="576262"/>
          </a:xfrm>
        </p:spPr>
        <p:txBody>
          <a:bodyPr/>
          <a:lstStyle/>
          <a:p>
            <a:r>
              <a:rPr lang="en-NZ" dirty="0">
                <a:solidFill>
                  <a:schemeClr val="tx1"/>
                </a:solidFill>
              </a:rPr>
              <a:t>Logical Operators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5727013" y="2493828"/>
            <a:ext cx="4185617" cy="3304117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Logical AND </a:t>
            </a:r>
            <a:r>
              <a:rPr lang="en-NZ" sz="2400" dirty="0">
                <a:solidFill>
                  <a:schemeClr val="accent5"/>
                </a:solidFill>
              </a:rPr>
              <a:t>&amp;&amp;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Logical OR </a:t>
            </a:r>
            <a:r>
              <a:rPr lang="en-NZ" sz="2400" dirty="0">
                <a:solidFill>
                  <a:schemeClr val="accent5"/>
                </a:solidFill>
              </a:rPr>
              <a:t>||</a:t>
            </a:r>
          </a:p>
          <a:p>
            <a:pPr>
              <a:spcBef>
                <a:spcPts val="0"/>
              </a:spcBef>
            </a:pPr>
            <a:r>
              <a:rPr lang="en-NZ" sz="2400" dirty="0">
                <a:solidFill>
                  <a:schemeClr val="tx1"/>
                </a:solidFill>
              </a:rPr>
              <a:t>Logical NOT </a:t>
            </a:r>
            <a:r>
              <a:rPr lang="en-NZ" sz="2400" dirty="0">
                <a:solidFill>
                  <a:schemeClr val="accent5"/>
                </a:solidFill>
              </a:rPr>
              <a:t>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3414144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If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25161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en-NZ" sz="2600" dirty="0">
                <a:solidFill>
                  <a:schemeClr val="tx1"/>
                </a:solidFill>
              </a:rPr>
              <a:t>allows JavaScript to make decisions and execute statements conditionally</a:t>
            </a:r>
          </a:p>
          <a:p>
            <a:r>
              <a:rPr lang="en-NZ" sz="2600" dirty="0">
                <a:solidFill>
                  <a:schemeClr val="tx1"/>
                </a:solidFill>
              </a:rPr>
              <a:t>Syntax:</a:t>
            </a:r>
          </a:p>
          <a:p>
            <a:pPr marL="0" indent="0">
              <a:buNone/>
            </a:pPr>
            <a:r>
              <a:rPr lang="en-NZ" sz="2600" dirty="0">
                <a:solidFill>
                  <a:schemeClr val="accent5"/>
                </a:solidFill>
              </a:rPr>
              <a:t>	if (expression){</a:t>
            </a:r>
          </a:p>
          <a:p>
            <a:pPr marL="0" indent="0">
              <a:buNone/>
            </a:pPr>
            <a:r>
              <a:rPr lang="en-NZ" sz="2600" dirty="0">
                <a:solidFill>
                  <a:schemeClr val="accent5"/>
                </a:solidFill>
              </a:rPr>
              <a:t>   		Statement(s) to be executed if expression is true</a:t>
            </a:r>
          </a:p>
          <a:p>
            <a:pPr marL="0" indent="0">
              <a:buNone/>
            </a:pPr>
            <a:r>
              <a:rPr lang="en-NZ" sz="2600" dirty="0">
                <a:solidFill>
                  <a:schemeClr val="accent5"/>
                </a:solidFill>
              </a:rPr>
              <a:t>		}</a:t>
            </a:r>
          </a:p>
          <a:p>
            <a:r>
              <a:rPr lang="en-NZ" sz="2600" dirty="0">
                <a:solidFill>
                  <a:schemeClr val="tx1"/>
                </a:solidFill>
              </a:rPr>
              <a:t>You can add </a:t>
            </a:r>
            <a:r>
              <a:rPr lang="en-NZ" sz="2600" dirty="0">
                <a:solidFill>
                  <a:schemeClr val="accent5"/>
                </a:solidFill>
              </a:rPr>
              <a:t>else/else if</a:t>
            </a:r>
            <a:r>
              <a:rPr lang="en-NZ" sz="2600" dirty="0">
                <a:solidFill>
                  <a:schemeClr val="tx1"/>
                </a:solidFill>
              </a:rPr>
              <a:t> to if statement to allows JavaScript to execute statements in a more controlled way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1232426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If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725161"/>
            <a:ext cx="9845523" cy="4341810"/>
          </a:xfrm>
        </p:spPr>
        <p:txBody>
          <a:bodyPr>
            <a:normAutofit/>
          </a:bodyPr>
          <a:lstStyle/>
          <a:p>
            <a:r>
              <a:rPr lang="en-NZ" sz="2600" dirty="0">
                <a:solidFill>
                  <a:schemeClr val="tx1"/>
                </a:solidFill>
              </a:rPr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600" dirty="0">
                <a:solidFill>
                  <a:schemeClr val="accent5"/>
                </a:solidFill>
              </a:rPr>
              <a:t>	</a:t>
            </a:r>
            <a:r>
              <a:rPr lang="en-NZ" sz="2400" dirty="0">
                <a:solidFill>
                  <a:schemeClr val="accent5"/>
                </a:solidFill>
              </a:rPr>
              <a:t>	</a:t>
            </a:r>
            <a:r>
              <a:rPr lang="en-NZ" sz="2400" dirty="0" err="1">
                <a:solidFill>
                  <a:schemeClr val="accent5"/>
                </a:solidFill>
              </a:rPr>
              <a:t>var</a:t>
            </a:r>
            <a:r>
              <a:rPr lang="en-NZ" sz="2400" dirty="0">
                <a:solidFill>
                  <a:schemeClr val="accent5"/>
                </a:solidFill>
              </a:rPr>
              <a:t> age = 15;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           if( age &gt; 18 ){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               </a:t>
            </a:r>
            <a:r>
              <a:rPr lang="en-NZ" sz="2400" dirty="0" err="1">
                <a:solidFill>
                  <a:schemeClr val="accent5"/>
                </a:solidFill>
              </a:rPr>
              <a:t>document.write</a:t>
            </a:r>
            <a:r>
              <a:rPr lang="en-NZ" sz="2400" dirty="0">
                <a:solidFill>
                  <a:schemeClr val="accent5"/>
                </a:solidFill>
              </a:rPr>
              <a:t>("&lt;b&gt;Qualifies for driving&lt;/b&gt;");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      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            else{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              </a:t>
            </a:r>
            <a:r>
              <a:rPr lang="en-NZ" sz="2400" dirty="0" err="1">
                <a:solidFill>
                  <a:schemeClr val="accent5"/>
                </a:solidFill>
              </a:rPr>
              <a:t>document.write</a:t>
            </a:r>
            <a:r>
              <a:rPr lang="en-NZ" sz="2400" dirty="0">
                <a:solidFill>
                  <a:schemeClr val="accent5"/>
                </a:solidFill>
              </a:rPr>
              <a:t>("&lt;b&gt;Does not qualify for driving&lt;/b&gt;");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400" dirty="0">
                <a:solidFill>
                  <a:schemeClr val="accent5"/>
                </a:solidFill>
              </a:rPr>
              <a:t>          }</a:t>
            </a:r>
          </a:p>
          <a:p>
            <a:pPr marL="0" indent="0">
              <a:buNone/>
            </a:pPr>
            <a:endParaRPr lang="en-NZ" sz="26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3156024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Switch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81618"/>
            <a:ext cx="8596668" cy="3880773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Used to perform different actions based on different conditions </a:t>
            </a:r>
          </a:p>
          <a:p>
            <a:r>
              <a:rPr lang="en-NZ" sz="2400" dirty="0">
                <a:solidFill>
                  <a:schemeClr val="tx1"/>
                </a:solidFill>
              </a:rPr>
              <a:t>Syntax:</a:t>
            </a:r>
            <a:r>
              <a:rPr lang="en-NZ" sz="2200" dirty="0">
                <a:solidFill>
                  <a:schemeClr val="tx1"/>
                </a:solidFill>
              </a:rPr>
              <a:t>	</a:t>
            </a:r>
            <a:r>
              <a:rPr lang="en-NZ" sz="2200" dirty="0">
                <a:solidFill>
                  <a:schemeClr val="accent5"/>
                </a:solidFill>
              </a:rPr>
              <a:t>		switch(</a:t>
            </a:r>
            <a:r>
              <a:rPr lang="en-NZ" sz="2200" i="1" dirty="0">
                <a:solidFill>
                  <a:schemeClr val="accent5"/>
                </a:solidFill>
              </a:rPr>
              <a:t>expression</a:t>
            </a:r>
            <a:r>
              <a:rPr lang="en-NZ" sz="2200" dirty="0">
                <a:solidFill>
                  <a:schemeClr val="accent5"/>
                </a:solidFill>
              </a:rPr>
              <a:t>) {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    					case </a:t>
            </a:r>
            <a:r>
              <a:rPr lang="en-NZ" sz="2200" i="1" dirty="0">
                <a:solidFill>
                  <a:schemeClr val="accent5"/>
                </a:solidFill>
              </a:rPr>
              <a:t>n</a:t>
            </a:r>
            <a:r>
              <a:rPr lang="en-NZ" sz="2200" dirty="0">
                <a:solidFill>
                  <a:schemeClr val="accent5"/>
                </a:solidFill>
              </a:rPr>
              <a:t>: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i="1" dirty="0">
                <a:solidFill>
                  <a:schemeClr val="accent5"/>
                </a:solidFill>
              </a:rPr>
              <a:t>       						 	code block</a:t>
            </a:r>
            <a:br>
              <a:rPr lang="en-NZ" sz="2200" i="1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       							 break;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   					case </a:t>
            </a:r>
            <a:r>
              <a:rPr lang="en-NZ" sz="2200" i="1" dirty="0">
                <a:solidFill>
                  <a:schemeClr val="accent5"/>
                </a:solidFill>
              </a:rPr>
              <a:t>n</a:t>
            </a:r>
            <a:r>
              <a:rPr lang="en-NZ" sz="2200" dirty="0">
                <a:solidFill>
                  <a:schemeClr val="accent5"/>
                </a:solidFill>
              </a:rPr>
              <a:t>: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i="1" dirty="0">
                <a:solidFill>
                  <a:schemeClr val="accent5"/>
                </a:solidFill>
              </a:rPr>
              <a:t>        							code block</a:t>
            </a:r>
            <a:br>
              <a:rPr lang="en-NZ" sz="2200" i="1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        							break;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    					default: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       						 </a:t>
            </a:r>
            <a:r>
              <a:rPr lang="en-NZ" sz="2200" i="1" dirty="0">
                <a:solidFill>
                  <a:schemeClr val="accent5"/>
                </a:solidFill>
              </a:rPr>
              <a:t>default code block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					}</a:t>
            </a:r>
          </a:p>
          <a:p>
            <a:pPr marL="0" indent="0">
              <a:buNone/>
            </a:pPr>
            <a:endParaRPr lang="en-NZ" sz="26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14470003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Switch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934" y="1405847"/>
            <a:ext cx="8596668" cy="4835296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Example:</a:t>
            </a:r>
            <a:r>
              <a:rPr lang="en-NZ" sz="2200" dirty="0">
                <a:solidFill>
                  <a:schemeClr val="accent5"/>
                </a:solidFill>
              </a:rPr>
              <a:t>			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		 </a:t>
            </a:r>
            <a:r>
              <a:rPr lang="en-NZ" sz="2200" dirty="0" err="1">
                <a:solidFill>
                  <a:schemeClr val="accent5"/>
                </a:solidFill>
              </a:rPr>
              <a:t>var</a:t>
            </a:r>
            <a:r>
              <a:rPr lang="en-NZ" sz="2200" dirty="0">
                <a:solidFill>
                  <a:schemeClr val="accent5"/>
                </a:solidFill>
              </a:rPr>
              <a:t> grade='A';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("Entering switch block&lt;</a:t>
            </a:r>
            <a:r>
              <a:rPr lang="en-NZ" sz="2200" dirty="0" err="1">
                <a:solidFill>
                  <a:schemeClr val="accent5"/>
                </a:solidFill>
              </a:rPr>
              <a:t>br</a:t>
            </a:r>
            <a:r>
              <a:rPr lang="en-NZ" sz="2200" dirty="0">
                <a:solidFill>
                  <a:schemeClr val="accent5"/>
                </a:solidFill>
              </a:rPr>
              <a:t> /&gt;");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switch (grade)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{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case 'A': 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("Good job&lt;</a:t>
            </a:r>
            <a:r>
              <a:rPr lang="en-NZ" sz="2200" dirty="0" err="1">
                <a:solidFill>
                  <a:schemeClr val="accent5"/>
                </a:solidFill>
              </a:rPr>
              <a:t>br</a:t>
            </a:r>
            <a:r>
              <a:rPr lang="en-NZ" sz="2200" dirty="0">
                <a:solidFill>
                  <a:schemeClr val="accent5"/>
                </a:solidFill>
              </a:rPr>
              <a:t> /&gt;");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			break;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case 'B': 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("Pretty good&lt;</a:t>
            </a:r>
            <a:r>
              <a:rPr lang="en-NZ" sz="2200" dirty="0" err="1">
                <a:solidFill>
                  <a:schemeClr val="accent5"/>
                </a:solidFill>
              </a:rPr>
              <a:t>br</a:t>
            </a:r>
            <a:r>
              <a:rPr lang="en-NZ" sz="2200" dirty="0">
                <a:solidFill>
                  <a:schemeClr val="accent5"/>
                </a:solidFill>
              </a:rPr>
              <a:t> /&gt;");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			 break;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		    default:  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("Unknown grade&lt;</a:t>
            </a:r>
            <a:r>
              <a:rPr lang="en-NZ" sz="2200" dirty="0" err="1">
                <a:solidFill>
                  <a:schemeClr val="accent5"/>
                </a:solidFill>
              </a:rPr>
              <a:t>br</a:t>
            </a:r>
            <a:r>
              <a:rPr lang="en-NZ" sz="2200" dirty="0">
                <a:solidFill>
                  <a:schemeClr val="accent5"/>
                </a:solidFill>
              </a:rPr>
              <a:t> /&gt;")</a:t>
            </a:r>
          </a:p>
          <a:p>
            <a:pPr marL="0" indent="0">
              <a:buNone/>
            </a:pPr>
            <a:r>
              <a:rPr lang="en-NZ" sz="2200" dirty="0">
                <a:solidFill>
                  <a:schemeClr val="accent5"/>
                </a:solidFill>
              </a:rPr>
              <a:t>		}</a:t>
            </a:r>
          </a:p>
          <a:p>
            <a:pPr marL="0" indent="0">
              <a:buNone/>
            </a:pPr>
            <a:endParaRPr lang="en-NZ" sz="26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3774433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For-loop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8075"/>
            <a:ext cx="8596668" cy="4723298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loops through a block of code a number of times</a:t>
            </a:r>
          </a:p>
          <a:p>
            <a:r>
              <a:rPr lang="en-NZ" sz="2400" dirty="0">
                <a:solidFill>
                  <a:schemeClr val="tx1"/>
                </a:solidFill>
              </a:rPr>
              <a:t>Syntax: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/>
              <a:t>			</a:t>
            </a:r>
            <a:r>
              <a:rPr lang="en-NZ" sz="2200" dirty="0">
                <a:solidFill>
                  <a:schemeClr val="accent5"/>
                </a:solidFill>
              </a:rPr>
              <a:t>for (</a:t>
            </a:r>
            <a:r>
              <a:rPr lang="en-NZ" sz="2200" i="1" dirty="0">
                <a:solidFill>
                  <a:schemeClr val="accent5"/>
                </a:solidFill>
              </a:rPr>
              <a:t>initialization; test condition; iteration statement</a:t>
            </a:r>
            <a:r>
              <a:rPr lang="en-NZ" sz="2200" dirty="0">
                <a:solidFill>
                  <a:schemeClr val="accent5"/>
                </a:solidFill>
              </a:rPr>
              <a:t>) 			{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    					</a:t>
            </a:r>
            <a:r>
              <a:rPr lang="en-NZ" sz="2200" i="1" dirty="0">
                <a:solidFill>
                  <a:schemeClr val="accent5"/>
                </a:solidFill>
              </a:rPr>
              <a:t>code block to be executed</a:t>
            </a:r>
            <a:br>
              <a:rPr lang="en-NZ" sz="2200" dirty="0">
                <a:solidFill>
                  <a:schemeClr val="accent5"/>
                </a:solidFill>
              </a:rPr>
            </a:br>
            <a:r>
              <a:rPr lang="en-NZ" sz="2200" dirty="0">
                <a:solidFill>
                  <a:schemeClr val="accent5"/>
                </a:solidFill>
              </a:rPr>
              <a:t>			}</a:t>
            </a:r>
          </a:p>
          <a:p>
            <a:r>
              <a:rPr lang="en-NZ" sz="2200" dirty="0">
                <a:solidFill>
                  <a:schemeClr val="tx1"/>
                </a:solidFill>
              </a:rPr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tx1"/>
                </a:solidFill>
              </a:rPr>
              <a:t>			</a:t>
            </a:r>
            <a:r>
              <a:rPr lang="en-NZ" sz="2200" dirty="0">
                <a:solidFill>
                  <a:schemeClr val="accent5"/>
                </a:solidFill>
              </a:rPr>
              <a:t> for(</a:t>
            </a:r>
            <a:r>
              <a:rPr lang="en-NZ" sz="2200" dirty="0" err="1">
                <a:solidFill>
                  <a:schemeClr val="accent5"/>
                </a:solidFill>
              </a:rPr>
              <a:t>var</a:t>
            </a:r>
            <a:r>
              <a:rPr lang="en-NZ" sz="2200" dirty="0">
                <a:solidFill>
                  <a:schemeClr val="accent5"/>
                </a:solidFill>
              </a:rPr>
              <a:t> count = 0; count &lt; 10; count++){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			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("Current Count : " + count 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			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("&lt;</a:t>
            </a:r>
            <a:r>
              <a:rPr lang="en-NZ" sz="2200" dirty="0" err="1">
                <a:solidFill>
                  <a:schemeClr val="accent5"/>
                </a:solidFill>
              </a:rPr>
              <a:t>br</a:t>
            </a:r>
            <a:r>
              <a:rPr lang="en-NZ" sz="2200" dirty="0">
                <a:solidFill>
                  <a:schemeClr val="accent5"/>
                </a:solidFill>
              </a:rPr>
              <a:t> /&gt;");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 }</a:t>
            </a:r>
          </a:p>
          <a:p>
            <a:pPr marL="0" indent="0">
              <a:buNone/>
            </a:pPr>
            <a:endParaRPr lang="en-NZ" sz="22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287325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Contents of This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JavaScript Basic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Variable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Operators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If/Loop statement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Function</a:t>
            </a:r>
          </a:p>
          <a:p>
            <a:pPr lvl="1"/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B5DF58-42F1-42F6-9B5C-EF3B3E12005A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39241806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While-Loop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8075"/>
            <a:ext cx="8989180" cy="4723298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 to execute a statement or code block repeatedly as long as an </a:t>
            </a:r>
            <a:r>
              <a:rPr lang="en-NZ" sz="2400" b="1" dirty="0">
                <a:solidFill>
                  <a:schemeClr val="tx1"/>
                </a:solidFill>
              </a:rPr>
              <a:t>expression </a:t>
            </a:r>
            <a:r>
              <a:rPr lang="en-NZ" sz="2400" dirty="0">
                <a:solidFill>
                  <a:schemeClr val="tx1"/>
                </a:solidFill>
              </a:rPr>
              <a:t>is true </a:t>
            </a:r>
          </a:p>
          <a:p>
            <a:r>
              <a:rPr lang="en-NZ" sz="2400" dirty="0">
                <a:solidFill>
                  <a:schemeClr val="tx1"/>
                </a:solidFill>
              </a:rPr>
              <a:t>Syntax: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While-do loop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		while (expression){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				Statement(s) to be executed if expression is true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		}</a:t>
            </a:r>
          </a:p>
          <a:p>
            <a:pPr lvl="1"/>
            <a:r>
              <a:rPr lang="en-NZ" sz="2200" dirty="0">
                <a:solidFill>
                  <a:schemeClr val="tx1"/>
                </a:solidFill>
              </a:rPr>
              <a:t>Do-while loop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tx1"/>
                </a:solidFill>
              </a:rPr>
              <a:t>    </a:t>
            </a:r>
            <a:r>
              <a:rPr lang="en-NZ" sz="2200" dirty="0">
                <a:solidFill>
                  <a:schemeClr val="accent5"/>
                </a:solidFill>
              </a:rPr>
              <a:t>do{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			Statement(s) to be executed;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	} while (expression);</a:t>
            </a:r>
          </a:p>
          <a:p>
            <a:pPr marL="0" indent="0">
              <a:buNone/>
            </a:pPr>
            <a:endParaRPr lang="en-NZ" sz="22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NZ" sz="22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NZ" sz="26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25548080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While-Loop statement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38075"/>
            <a:ext cx="8989180" cy="4723298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Example:</a:t>
            </a:r>
          </a:p>
          <a:p>
            <a:pPr marL="0" indent="0">
              <a:buNone/>
            </a:pPr>
            <a:endParaRPr lang="en-NZ" sz="2400" dirty="0"/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		</a:t>
            </a:r>
            <a:r>
              <a:rPr lang="en-NZ" sz="2200" dirty="0" err="1">
                <a:solidFill>
                  <a:schemeClr val="accent5"/>
                </a:solidFill>
              </a:rPr>
              <a:t>var</a:t>
            </a:r>
            <a:r>
              <a:rPr lang="en-NZ" sz="2200" dirty="0">
                <a:solidFill>
                  <a:schemeClr val="accent5"/>
                </a:solidFill>
              </a:rPr>
              <a:t> count = 0;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("Starting Loop" + "&lt;</a:t>
            </a:r>
            <a:r>
              <a:rPr lang="en-NZ" sz="2200" dirty="0" err="1">
                <a:solidFill>
                  <a:schemeClr val="accent5"/>
                </a:solidFill>
              </a:rPr>
              <a:t>br</a:t>
            </a:r>
            <a:r>
              <a:rPr lang="en-NZ" sz="2200" dirty="0">
                <a:solidFill>
                  <a:schemeClr val="accent5"/>
                </a:solidFill>
              </a:rPr>
              <a:t> /&gt;");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do{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</a:t>
            </a:r>
            <a:r>
              <a:rPr lang="en-NZ" sz="2200" dirty="0" err="1">
                <a:solidFill>
                  <a:schemeClr val="accent5"/>
                </a:solidFill>
              </a:rPr>
              <a:t>document.write</a:t>
            </a:r>
            <a:r>
              <a:rPr lang="en-NZ" sz="2200" dirty="0">
                <a:solidFill>
                  <a:schemeClr val="accent5"/>
                </a:solidFill>
              </a:rPr>
              <a:t>("Current Count : " + count + "&lt;</a:t>
            </a:r>
            <a:r>
              <a:rPr lang="en-NZ" sz="2200" dirty="0" err="1">
                <a:solidFill>
                  <a:schemeClr val="accent5"/>
                </a:solidFill>
              </a:rPr>
              <a:t>br</a:t>
            </a:r>
            <a:r>
              <a:rPr lang="en-NZ" sz="2200" dirty="0">
                <a:solidFill>
                  <a:schemeClr val="accent5"/>
                </a:solidFill>
              </a:rPr>
              <a:t> /&gt;");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   count++;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   while (count &lt; 5);</a:t>
            </a:r>
          </a:p>
          <a:p>
            <a:pPr marL="0" indent="0">
              <a:buNone/>
            </a:pPr>
            <a:endParaRPr lang="en-NZ" sz="22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NZ" sz="26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42386851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Defining a function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20637"/>
            <a:ext cx="8989180" cy="4723298"/>
          </a:xfrm>
        </p:spPr>
        <p:txBody>
          <a:bodyPr>
            <a:no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A group of reusable code which can be called anywhere in your program</a:t>
            </a:r>
          </a:p>
          <a:p>
            <a:r>
              <a:rPr lang="en-NZ" sz="2400" dirty="0">
                <a:solidFill>
                  <a:schemeClr val="tx1"/>
                </a:solidFill>
              </a:rPr>
              <a:t>Syntax: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		function </a:t>
            </a:r>
            <a:r>
              <a:rPr lang="en-NZ" sz="2200" dirty="0" err="1">
                <a:solidFill>
                  <a:schemeClr val="accent5"/>
                </a:solidFill>
              </a:rPr>
              <a:t>function_name</a:t>
            </a:r>
            <a:r>
              <a:rPr lang="en-NZ" sz="2200" dirty="0">
                <a:solidFill>
                  <a:schemeClr val="accent5"/>
                </a:solidFill>
              </a:rPr>
              <a:t>(parameter-list)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	{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		 statements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		 }</a:t>
            </a:r>
          </a:p>
          <a:p>
            <a:pPr>
              <a:spcBef>
                <a:spcPts val="0"/>
              </a:spcBef>
            </a:pPr>
            <a:r>
              <a:rPr lang="en-NZ" sz="2200" dirty="0"/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/>
              <a:t>			</a:t>
            </a:r>
            <a:r>
              <a:rPr lang="en-NZ" sz="2200" dirty="0">
                <a:solidFill>
                  <a:schemeClr val="accent5"/>
                </a:solidFill>
              </a:rPr>
              <a:t>function </a:t>
            </a:r>
            <a:r>
              <a:rPr lang="en-NZ" sz="2200" dirty="0" err="1">
                <a:solidFill>
                  <a:schemeClr val="accent5"/>
                </a:solidFill>
              </a:rPr>
              <a:t>sayHello</a:t>
            </a:r>
            <a:r>
              <a:rPr lang="en-NZ" sz="2200" dirty="0">
                <a:solidFill>
                  <a:schemeClr val="accent5"/>
                </a:solidFill>
              </a:rPr>
              <a:t>()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		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    			alert("Hello there");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NZ" sz="2200" dirty="0">
                <a:solidFill>
                  <a:schemeClr val="accent5"/>
                </a:solidFill>
              </a:rPr>
              <a:t>     			 }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NZ" sz="22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NZ" sz="22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NZ" sz="26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7330834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NZ" sz="2400" dirty="0" err="1"/>
              <a:t>JavaScript_exercise_basic</a:t>
            </a:r>
            <a:r>
              <a:rPr lang="en-NZ" sz="2400"/>
              <a:t> </a:t>
            </a:r>
          </a:p>
          <a:p>
            <a:r>
              <a:rPr lang="en-US" sz="2200"/>
              <a:t>JavaScript </a:t>
            </a:r>
            <a:r>
              <a:rPr lang="en-US" sz="2200" dirty="0"/>
              <a:t>Day Exercise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AA5A-11C3-47A6-B6CA-D617DFE0EB25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123860658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0368" y="2404534"/>
            <a:ext cx="8703635" cy="1646302"/>
          </a:xfrm>
        </p:spPr>
        <p:txBody>
          <a:bodyPr/>
          <a:lstStyle/>
          <a:p>
            <a:r>
              <a:rPr lang="en-NZ" dirty="0"/>
              <a:t>End of The Session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NZ" sz="3600" dirty="0"/>
              <a:t>Week 3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DD9AC-4BC7-474D-8859-137F8FD39821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572770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What is JavaScript?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388077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Verdana" panose="020B0604030504040204" pitchFamily="34" charset="0"/>
              </a:rPr>
              <a:t>The programming language of HTML and the Web</a:t>
            </a:r>
          </a:p>
          <a:p>
            <a:r>
              <a:rPr lang="en-US" sz="2400" dirty="0">
                <a:solidFill>
                  <a:schemeClr val="tx1"/>
                </a:solidFill>
                <a:latin typeface="Verdana" panose="020B0604030504040204" pitchFamily="34" charset="0"/>
              </a:rPr>
              <a:t>We can use it to: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</a:rPr>
              <a:t>Change HTML content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</a:rPr>
              <a:t>Change HTML Attribute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</a:rPr>
              <a:t>Change CSS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  <a:latin typeface="Verdana" panose="020B0604030504040204" pitchFamily="34" charset="0"/>
              </a:rPr>
              <a:t>Validate Data</a:t>
            </a:r>
          </a:p>
          <a:p>
            <a:pPr lvl="1"/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2793487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How to use JavaScript?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0"/>
            <a:ext cx="8518183" cy="3880773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Verdana" panose="020B0604030504040204" pitchFamily="34" charset="0"/>
              </a:rPr>
              <a:t>In HTML, JavaScript code must be inserted between &lt;script&gt; and &lt;/script&gt; tags</a:t>
            </a:r>
          </a:p>
          <a:p>
            <a:r>
              <a:rPr lang="en-US" sz="2400" dirty="0">
                <a:solidFill>
                  <a:schemeClr val="tx1"/>
                </a:solidFill>
                <a:latin typeface="Verdana" panose="020B0604030504040204" pitchFamily="34" charset="0"/>
              </a:rPr>
              <a:t>Example: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rgbClr val="333333"/>
                </a:solidFill>
                <a:latin typeface="Verdana" panose="020B0604030504040204" pitchFamily="34" charset="0"/>
              </a:rPr>
              <a:t>	</a:t>
            </a:r>
            <a:r>
              <a:rPr lang="en-US" sz="2400" dirty="0">
                <a:solidFill>
                  <a:schemeClr val="accent5"/>
                </a:solidFill>
                <a:latin typeface="Verdana" panose="020B0604030504040204" pitchFamily="34" charset="0"/>
              </a:rPr>
              <a:t>&lt;script&gt;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  <a:latin typeface="Verdana" panose="020B0604030504040204" pitchFamily="34" charset="0"/>
              </a:rPr>
              <a:t>		</a:t>
            </a:r>
            <a:r>
              <a:rPr lang="en-US" sz="2400" dirty="0" err="1">
                <a:solidFill>
                  <a:schemeClr val="accent5"/>
                </a:solidFill>
                <a:latin typeface="Verdana" panose="020B0604030504040204" pitchFamily="34" charset="0"/>
              </a:rPr>
              <a:t>document.getElementById</a:t>
            </a:r>
            <a:r>
              <a:rPr lang="en-US" sz="2400" dirty="0">
                <a:solidFill>
                  <a:schemeClr val="accent5"/>
                </a:solidFill>
                <a:latin typeface="Verdana" panose="020B0604030504040204" pitchFamily="34" charset="0"/>
              </a:rPr>
              <a:t>("demo").</a:t>
            </a:r>
            <a:r>
              <a:rPr lang="en-US" sz="2400" dirty="0" err="1">
                <a:solidFill>
                  <a:schemeClr val="accent5"/>
                </a:solidFill>
                <a:latin typeface="Verdana" panose="020B0604030504040204" pitchFamily="34" charset="0"/>
              </a:rPr>
              <a:t>innerHTML</a:t>
            </a:r>
            <a:r>
              <a:rPr lang="en-US" sz="2400" dirty="0">
                <a:solidFill>
                  <a:schemeClr val="accent5"/>
                </a:solidFill>
                <a:latin typeface="Verdana" panose="020B0604030504040204" pitchFamily="34" charset="0"/>
              </a:rPr>
              <a:t> 		= "My First JavaScript";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solidFill>
                  <a:schemeClr val="accent5"/>
                </a:solidFill>
                <a:latin typeface="Verdana" panose="020B0604030504040204" pitchFamily="34" charset="0"/>
              </a:rPr>
              <a:t>	&lt;/script&gt;</a:t>
            </a:r>
          </a:p>
          <a:p>
            <a:r>
              <a:rPr lang="en-US" sz="2400" dirty="0">
                <a:solidFill>
                  <a:schemeClr val="tx1"/>
                </a:solidFill>
              </a:rPr>
              <a:t>You can place any number of scripts in an HTML document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chemeClr val="accent5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1875037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576" y="211309"/>
            <a:ext cx="8596668" cy="1320800"/>
          </a:xfrm>
        </p:spPr>
        <p:txBody>
          <a:bodyPr/>
          <a:lstStyle/>
          <a:p>
            <a:r>
              <a:rPr lang="en-NZ" altLang="en-US" dirty="0"/>
              <a:t>How to use JavaScript?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74644"/>
            <a:ext cx="8518183" cy="388077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Scripts can be placed in the &lt;body&gt;, or in the &lt;head&gt; section of an HTML page, or in both.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endParaRPr lang="en-US" sz="2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7" name="Rectangle 6"/>
          <p:cNvSpPr/>
          <p:nvPr/>
        </p:nvSpPr>
        <p:spPr>
          <a:xfrm>
            <a:off x="993472" y="2094369"/>
            <a:ext cx="788590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accent5"/>
                </a:solidFill>
              </a:rPr>
              <a:t>&lt;!DOCTYPE html&gt;</a:t>
            </a:r>
            <a:br>
              <a:rPr lang="en-US" sz="2000" dirty="0">
                <a:solidFill>
                  <a:schemeClr val="accent5"/>
                </a:solidFill>
              </a:rPr>
            </a:br>
            <a:r>
              <a:rPr lang="en-US" sz="2000" dirty="0">
                <a:solidFill>
                  <a:schemeClr val="accent5"/>
                </a:solidFill>
              </a:rPr>
              <a:t>&lt;html&gt;</a:t>
            </a:r>
          </a:p>
          <a:p>
            <a:r>
              <a:rPr lang="en-US" sz="2000" dirty="0">
                <a:solidFill>
                  <a:schemeClr val="accent5"/>
                </a:solidFill>
              </a:rPr>
              <a:t>&lt;head&gt;</a:t>
            </a:r>
            <a:br>
              <a:rPr lang="en-US" sz="2000" dirty="0">
                <a:solidFill>
                  <a:schemeClr val="accent5"/>
                </a:solidFill>
              </a:rPr>
            </a:br>
            <a:r>
              <a:rPr lang="en-US" sz="2000" dirty="0">
                <a:solidFill>
                  <a:schemeClr val="accent5"/>
                </a:solidFill>
              </a:rPr>
              <a:t>	</a:t>
            </a:r>
            <a:r>
              <a:rPr lang="en-US" sz="2000" dirty="0">
                <a:solidFill>
                  <a:srgbClr val="7030A0"/>
                </a:solidFill>
              </a:rPr>
              <a:t>&lt;script&gt;</a:t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en-US" sz="2000" dirty="0">
                <a:solidFill>
                  <a:srgbClr val="7030A0"/>
                </a:solidFill>
              </a:rPr>
              <a:t>		function </a:t>
            </a:r>
            <a:r>
              <a:rPr lang="en-US" sz="2000" dirty="0" err="1">
                <a:solidFill>
                  <a:srgbClr val="7030A0"/>
                </a:solidFill>
              </a:rPr>
              <a:t>myFunction</a:t>
            </a:r>
            <a:r>
              <a:rPr lang="en-US" sz="2000" dirty="0">
                <a:solidFill>
                  <a:srgbClr val="7030A0"/>
                </a:solidFill>
              </a:rPr>
              <a:t>() {</a:t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en-US" sz="2000" dirty="0">
                <a:solidFill>
                  <a:srgbClr val="7030A0"/>
                </a:solidFill>
              </a:rPr>
              <a:t>    		</a:t>
            </a:r>
            <a:r>
              <a:rPr lang="en-US" sz="2000" dirty="0" err="1">
                <a:solidFill>
                  <a:srgbClr val="7030A0"/>
                </a:solidFill>
              </a:rPr>
              <a:t>document.getElementById</a:t>
            </a:r>
            <a:r>
              <a:rPr lang="en-US" sz="2000" dirty="0">
                <a:solidFill>
                  <a:srgbClr val="7030A0"/>
                </a:solidFill>
              </a:rPr>
              <a:t>("demo").</a:t>
            </a:r>
            <a:r>
              <a:rPr lang="en-US" sz="2000" dirty="0" err="1">
                <a:solidFill>
                  <a:srgbClr val="7030A0"/>
                </a:solidFill>
              </a:rPr>
              <a:t>innerHTML</a:t>
            </a:r>
            <a:r>
              <a:rPr lang="en-US" sz="2000" dirty="0">
                <a:solidFill>
                  <a:srgbClr val="7030A0"/>
                </a:solidFill>
              </a:rPr>
              <a:t> 		= "Paragraph changed.";}</a:t>
            </a:r>
            <a:br>
              <a:rPr lang="en-US" sz="2000" dirty="0">
                <a:solidFill>
                  <a:srgbClr val="7030A0"/>
                </a:solidFill>
              </a:rPr>
            </a:br>
            <a:r>
              <a:rPr lang="en-US" sz="2000" dirty="0">
                <a:solidFill>
                  <a:srgbClr val="7030A0"/>
                </a:solidFill>
              </a:rPr>
              <a:t>	&lt;/script&gt;</a:t>
            </a:r>
            <a:br>
              <a:rPr lang="en-US" sz="2000" dirty="0">
                <a:solidFill>
                  <a:schemeClr val="accent5"/>
                </a:solidFill>
              </a:rPr>
            </a:br>
            <a:r>
              <a:rPr lang="en-US" sz="2000" dirty="0">
                <a:solidFill>
                  <a:schemeClr val="accent5"/>
                </a:solidFill>
              </a:rPr>
              <a:t>&lt;/head&gt;</a:t>
            </a:r>
          </a:p>
          <a:p>
            <a:r>
              <a:rPr lang="en-US" sz="2000" dirty="0">
                <a:solidFill>
                  <a:schemeClr val="accent5"/>
                </a:solidFill>
              </a:rPr>
              <a:t>&lt;body&gt;</a:t>
            </a:r>
          </a:p>
          <a:p>
            <a:r>
              <a:rPr lang="en-US" sz="2000" dirty="0">
                <a:solidFill>
                  <a:schemeClr val="accent5"/>
                </a:solidFill>
              </a:rPr>
              <a:t>	….</a:t>
            </a:r>
          </a:p>
          <a:p>
            <a:r>
              <a:rPr lang="en-US" sz="2000" dirty="0">
                <a:solidFill>
                  <a:schemeClr val="accent5"/>
                </a:solidFill>
              </a:rPr>
              <a:t>&lt;/body&gt;</a:t>
            </a:r>
            <a:br>
              <a:rPr lang="en-US" sz="2000" dirty="0">
                <a:solidFill>
                  <a:schemeClr val="accent5"/>
                </a:solidFill>
              </a:rPr>
            </a:br>
            <a:r>
              <a:rPr lang="en-US" sz="2000" dirty="0">
                <a:solidFill>
                  <a:schemeClr val="accent5"/>
                </a:solidFill>
              </a:rPr>
              <a:t>&lt;/html&gt;</a:t>
            </a:r>
            <a:endParaRPr lang="en-US" sz="2000" b="0" i="0" dirty="0">
              <a:solidFill>
                <a:schemeClr val="accent5"/>
              </a:solidFill>
              <a:effectLst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75736" y="6089919"/>
            <a:ext cx="4078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 dirty="0"/>
              <a:t>Example of  JS inside a head element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1650639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/>
              <a:t>How to use JavaScript?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819" y="1750096"/>
            <a:ext cx="8518183" cy="3880773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Scripts can also be placed in external files.</a:t>
            </a:r>
          </a:p>
          <a:p>
            <a:r>
              <a:rPr lang="en-US" sz="2400" dirty="0">
                <a:solidFill>
                  <a:schemeClr val="tx1"/>
                </a:solidFill>
              </a:rPr>
              <a:t>Advantages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It separates HTML and code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It makes HTML and JavaScript easier to read and maintain</a:t>
            </a:r>
          </a:p>
          <a:p>
            <a:pPr lvl="1"/>
            <a:r>
              <a:rPr lang="en-US" sz="2200" dirty="0">
                <a:solidFill>
                  <a:schemeClr val="tx1"/>
                </a:solidFill>
              </a:rPr>
              <a:t>Cached JavaScript files can speed up page loads</a:t>
            </a:r>
          </a:p>
          <a:p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/>
              <a:t>ISCG6420 IWD - JavaScript Basic</a:t>
            </a:r>
          </a:p>
        </p:txBody>
      </p:sp>
      <p:sp>
        <p:nvSpPr>
          <p:cNvPr id="6" name="Rectangle 5"/>
          <p:cNvSpPr/>
          <p:nvPr/>
        </p:nvSpPr>
        <p:spPr>
          <a:xfrm>
            <a:off x="1323109" y="4241795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NZ" dirty="0">
                <a:solidFill>
                  <a:schemeClr val="accent5"/>
                </a:solidFill>
              </a:rPr>
              <a:t>&lt;!DOCTYPE html&gt;</a:t>
            </a:r>
            <a:br>
              <a:rPr lang="en-NZ" dirty="0">
                <a:solidFill>
                  <a:schemeClr val="accent5"/>
                </a:solidFill>
              </a:rPr>
            </a:br>
            <a:r>
              <a:rPr lang="en-NZ" dirty="0">
                <a:solidFill>
                  <a:schemeClr val="accent5"/>
                </a:solidFill>
              </a:rPr>
              <a:t>&lt;html&gt;</a:t>
            </a:r>
            <a:br>
              <a:rPr lang="en-NZ" dirty="0">
                <a:solidFill>
                  <a:schemeClr val="accent5"/>
                </a:solidFill>
              </a:rPr>
            </a:br>
            <a:r>
              <a:rPr lang="en-NZ" dirty="0">
                <a:solidFill>
                  <a:schemeClr val="accent5"/>
                </a:solidFill>
              </a:rPr>
              <a:t>&lt;body&gt;</a:t>
            </a:r>
            <a:br>
              <a:rPr lang="en-NZ" dirty="0">
                <a:solidFill>
                  <a:schemeClr val="accent5"/>
                </a:solidFill>
              </a:rPr>
            </a:br>
            <a:r>
              <a:rPr lang="en-NZ" dirty="0">
                <a:solidFill>
                  <a:schemeClr val="accent5"/>
                </a:solidFill>
              </a:rPr>
              <a:t>	</a:t>
            </a:r>
            <a:r>
              <a:rPr lang="en-NZ" dirty="0">
                <a:solidFill>
                  <a:srgbClr val="7030A0"/>
                </a:solidFill>
              </a:rPr>
              <a:t>&lt;script </a:t>
            </a:r>
            <a:r>
              <a:rPr lang="en-NZ" dirty="0" err="1">
                <a:solidFill>
                  <a:srgbClr val="7030A0"/>
                </a:solidFill>
              </a:rPr>
              <a:t>src</a:t>
            </a:r>
            <a:r>
              <a:rPr lang="en-NZ" dirty="0">
                <a:solidFill>
                  <a:srgbClr val="7030A0"/>
                </a:solidFill>
              </a:rPr>
              <a:t>="myScript.js"&gt;&lt;/script&gt;</a:t>
            </a:r>
            <a:br>
              <a:rPr lang="en-NZ" dirty="0">
                <a:solidFill>
                  <a:srgbClr val="7030A0"/>
                </a:solidFill>
              </a:rPr>
            </a:br>
            <a:r>
              <a:rPr lang="en-NZ" dirty="0">
                <a:solidFill>
                  <a:schemeClr val="accent5"/>
                </a:solidFill>
              </a:rPr>
              <a:t>&lt;/body&gt;</a:t>
            </a:r>
            <a:br>
              <a:rPr lang="en-NZ" dirty="0">
                <a:solidFill>
                  <a:schemeClr val="accent5"/>
                </a:solidFill>
              </a:rPr>
            </a:br>
            <a:r>
              <a:rPr lang="en-NZ" dirty="0">
                <a:solidFill>
                  <a:schemeClr val="accent5"/>
                </a:solidFill>
              </a:rPr>
              <a:t>&lt;/html&gt;</a:t>
            </a:r>
          </a:p>
        </p:txBody>
      </p:sp>
      <p:sp>
        <p:nvSpPr>
          <p:cNvPr id="7" name="Rectangle 6"/>
          <p:cNvSpPr/>
          <p:nvPr/>
        </p:nvSpPr>
        <p:spPr>
          <a:xfrm>
            <a:off x="3167219" y="5992041"/>
            <a:ext cx="35076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NZ" i="1" dirty="0"/>
              <a:t>Example of  External JavaScript</a:t>
            </a:r>
            <a:endParaRPr lang="en-NZ" sz="6000" dirty="0"/>
          </a:p>
        </p:txBody>
      </p:sp>
    </p:spTree>
    <p:extLst>
      <p:ext uri="{BB962C8B-B14F-4D97-AF65-F5344CB8AC3E}">
        <p14:creationId xmlns:p14="http://schemas.microsoft.com/office/powerpoint/2010/main" val="1548132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JavaScript Output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05500"/>
            <a:ext cx="8518183" cy="3880773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JavaScript can "display" data in different ways: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Writing into an alert box, using</a:t>
            </a:r>
            <a:r>
              <a:rPr lang="en-NZ" sz="2400" dirty="0"/>
              <a:t> </a:t>
            </a:r>
            <a:r>
              <a:rPr lang="en-NZ" sz="2400" b="1" dirty="0" err="1">
                <a:solidFill>
                  <a:schemeClr val="accent5"/>
                </a:solidFill>
              </a:rPr>
              <a:t>window.alert</a:t>
            </a:r>
            <a:r>
              <a:rPr lang="en-NZ" sz="2400" b="1" dirty="0">
                <a:solidFill>
                  <a:schemeClr val="accent5"/>
                </a:solidFill>
              </a:rPr>
              <a:t>()</a:t>
            </a:r>
            <a:r>
              <a:rPr lang="en-NZ" sz="2400" dirty="0"/>
              <a:t>.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Writing into the HTML output using</a:t>
            </a:r>
            <a:r>
              <a:rPr lang="en-NZ" sz="2400" dirty="0"/>
              <a:t> </a:t>
            </a:r>
            <a:r>
              <a:rPr lang="en-NZ" sz="2400" b="1" dirty="0" err="1">
                <a:solidFill>
                  <a:schemeClr val="accent5"/>
                </a:solidFill>
              </a:rPr>
              <a:t>document.write</a:t>
            </a:r>
            <a:r>
              <a:rPr lang="en-NZ" sz="2400" b="1" dirty="0">
                <a:solidFill>
                  <a:schemeClr val="accent5"/>
                </a:solidFill>
              </a:rPr>
              <a:t>()</a:t>
            </a:r>
            <a:r>
              <a:rPr lang="en-NZ" sz="2400" dirty="0"/>
              <a:t>.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Writing into an HTML element, using</a:t>
            </a:r>
            <a:r>
              <a:rPr lang="en-NZ" sz="2400" dirty="0"/>
              <a:t> </a:t>
            </a:r>
            <a:r>
              <a:rPr lang="en-NZ" sz="2400" b="1" dirty="0" err="1">
                <a:solidFill>
                  <a:schemeClr val="accent5"/>
                </a:solidFill>
              </a:rPr>
              <a:t>innerHTML</a:t>
            </a:r>
            <a:r>
              <a:rPr lang="en-NZ" sz="2400" dirty="0"/>
              <a:t>.</a:t>
            </a:r>
          </a:p>
          <a:p>
            <a:pPr lvl="1"/>
            <a:r>
              <a:rPr lang="en-NZ" sz="2400" dirty="0">
                <a:solidFill>
                  <a:schemeClr val="tx1"/>
                </a:solidFill>
              </a:rPr>
              <a:t>Writing into the browser console, using</a:t>
            </a:r>
            <a:r>
              <a:rPr lang="en-NZ" sz="2400" dirty="0"/>
              <a:t> </a:t>
            </a:r>
            <a:r>
              <a:rPr lang="en-NZ" sz="2400" b="1" dirty="0">
                <a:solidFill>
                  <a:schemeClr val="accent5"/>
                </a:solidFill>
              </a:rPr>
              <a:t>console.log()</a:t>
            </a:r>
            <a:r>
              <a:rPr lang="en-NZ" sz="2400" dirty="0"/>
              <a:t>.</a:t>
            </a:r>
          </a:p>
          <a:p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ISCG6420 IWD - JavaScript Basic</a:t>
            </a:r>
          </a:p>
        </p:txBody>
      </p:sp>
    </p:spTree>
    <p:extLst>
      <p:ext uri="{BB962C8B-B14F-4D97-AF65-F5344CB8AC3E}">
        <p14:creationId xmlns:p14="http://schemas.microsoft.com/office/powerpoint/2010/main" val="4199197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JavaScript Output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7867"/>
            <a:ext cx="8518183" cy="3880773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Example:  Alert Box</a:t>
            </a:r>
            <a:endParaRPr lang="en-NZ" sz="2200" dirty="0">
              <a:solidFill>
                <a:schemeClr val="tx1"/>
              </a:solidFill>
            </a:endParaRPr>
          </a:p>
          <a:p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ISCG6420 IWD - JavaScript Basic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827" y="2286692"/>
            <a:ext cx="8482744" cy="3738951"/>
          </a:xfrm>
          <a:prstGeom prst="rect">
            <a:avLst/>
          </a:prstGeom>
          <a:effectLst>
            <a:outerShdw blurRad="50800" dist="1905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664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altLang="en-US" dirty="0"/>
              <a:t>JavaScript Output</a:t>
            </a:r>
            <a:endParaRPr lang="en-N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17867"/>
            <a:ext cx="8518183" cy="3880773"/>
          </a:xfrm>
        </p:spPr>
        <p:txBody>
          <a:bodyPr>
            <a:normAutofit/>
          </a:bodyPr>
          <a:lstStyle/>
          <a:p>
            <a:r>
              <a:rPr lang="en-NZ" sz="2400" dirty="0">
                <a:solidFill>
                  <a:schemeClr val="tx1"/>
                </a:solidFill>
              </a:rPr>
              <a:t>Example:  Browser console</a:t>
            </a:r>
            <a:endParaRPr lang="en-NZ" sz="2200" dirty="0">
              <a:solidFill>
                <a:schemeClr val="tx1"/>
              </a:solidFill>
            </a:endParaRPr>
          </a:p>
          <a:p>
            <a:endParaRPr lang="en-NZ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154C1-3DA6-45A9-9C85-A284F3A45860}" type="datetime1">
              <a:rPr lang="en-NZ" smtClean="0"/>
              <a:t>20/08/2020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NZ" dirty="0"/>
              <a:t>ISCG6420 IWD - JavaScript Basic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914" y="2266888"/>
            <a:ext cx="9347200" cy="3410817"/>
          </a:xfrm>
          <a:prstGeom prst="rect">
            <a:avLst/>
          </a:prstGeom>
          <a:effectLst>
            <a:outerShdw blurRad="50800" dist="1143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3324166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B35812CD8612468976E7D83BC0F0A4" ma:contentTypeVersion="13" ma:contentTypeDescription="Create a new document." ma:contentTypeScope="" ma:versionID="e4789efe4e71b04d6fa88e58e577b6b4">
  <xsd:schema xmlns:xsd="http://www.w3.org/2001/XMLSchema" xmlns:xs="http://www.w3.org/2001/XMLSchema" xmlns:p="http://schemas.microsoft.com/office/2006/metadata/properties" xmlns:ns3="e01a0b1f-4f13-421a-a456-92faa1c9a7ad" xmlns:ns4="b507e6d3-e61b-46bb-87f7-aa955879b9bd" targetNamespace="http://schemas.microsoft.com/office/2006/metadata/properties" ma:root="true" ma:fieldsID="066fe746d3c51f59821266cfceb0315f" ns3:_="" ns4:_="">
    <xsd:import namespace="e01a0b1f-4f13-421a-a456-92faa1c9a7ad"/>
    <xsd:import namespace="b507e6d3-e61b-46bb-87f7-aa955879b9b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a0b1f-4f13-421a-a456-92faa1c9a7a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07e6d3-e61b-46bb-87f7-aa955879b9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DC85B60-2690-496C-9388-075A0AD552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1a0b1f-4f13-421a-a456-92faa1c9a7ad"/>
    <ds:schemaRef ds:uri="b507e6d3-e61b-46bb-87f7-aa955879b9b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BEED4B-74DA-46D8-B500-2B8CCC64A85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299A0C-5FF6-4AA1-A5CB-9EDD487F03C4}">
  <ds:schemaRefs>
    <ds:schemaRef ds:uri="b507e6d3-e61b-46bb-87f7-aa955879b9bd"/>
    <ds:schemaRef ds:uri="http://www.w3.org/XML/1998/namespace"/>
    <ds:schemaRef ds:uri="http://purl.org/dc/elements/1.1/"/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e01a0b1f-4f13-421a-a456-92faa1c9a7a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1967</TotalTime>
  <Words>566</Words>
  <Application>Microsoft Office PowerPoint</Application>
  <PresentationFormat>Widescreen</PresentationFormat>
  <Paragraphs>232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Trebuchet MS</vt:lpstr>
      <vt:lpstr>Verdana</vt:lpstr>
      <vt:lpstr>Wingdings 3</vt:lpstr>
      <vt:lpstr>Facet</vt:lpstr>
      <vt:lpstr>JavaScript Basic</vt:lpstr>
      <vt:lpstr>Contents of This session</vt:lpstr>
      <vt:lpstr>What is JavaScript?</vt:lpstr>
      <vt:lpstr>How to use JavaScript?</vt:lpstr>
      <vt:lpstr>How to use JavaScript?</vt:lpstr>
      <vt:lpstr>How to use JavaScript?</vt:lpstr>
      <vt:lpstr>JavaScript Output</vt:lpstr>
      <vt:lpstr>JavaScript Output</vt:lpstr>
      <vt:lpstr>JavaScript Output</vt:lpstr>
      <vt:lpstr>Comments</vt:lpstr>
      <vt:lpstr>Variables</vt:lpstr>
      <vt:lpstr>Data types of Variables</vt:lpstr>
      <vt:lpstr>Operators</vt:lpstr>
      <vt:lpstr>Operators</vt:lpstr>
      <vt:lpstr>If statement</vt:lpstr>
      <vt:lpstr>If statement</vt:lpstr>
      <vt:lpstr>Switch statement</vt:lpstr>
      <vt:lpstr>Switch statement</vt:lpstr>
      <vt:lpstr>For-loop statement</vt:lpstr>
      <vt:lpstr>While-Loop statement</vt:lpstr>
      <vt:lpstr>While-Loop statement</vt:lpstr>
      <vt:lpstr>Defining a function</vt:lpstr>
      <vt:lpstr>Exercise</vt:lpstr>
      <vt:lpstr>End of The Session 1</vt:lpstr>
    </vt:vector>
  </TitlesOfParts>
  <Company>Unitec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Markup for Structure</dc:title>
  <dc:creator>Kan Ngamakeur</dc:creator>
  <cp:lastModifiedBy>Natalia Nehring</cp:lastModifiedBy>
  <cp:revision>120</cp:revision>
  <dcterms:created xsi:type="dcterms:W3CDTF">2015-07-08T02:13:09Z</dcterms:created>
  <dcterms:modified xsi:type="dcterms:W3CDTF">2020-08-19T23:21:08Z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0x010100EEB35812CD8612468976E7D83BC0F0A4</vt:lpwstr>
  </property>
</Properties>
</file>