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65" r:id="rId2"/>
    <p:sldId id="266" r:id="rId3"/>
    <p:sldId id="267" r:id="rId4"/>
    <p:sldId id="268" r:id="rId5"/>
    <p:sldId id="269" r:id="rId6"/>
    <p:sldId id="270" r:id="rId7"/>
    <p:sldId id="273" r:id="rId8"/>
    <p:sldId id="274" r:id="rId9"/>
    <p:sldId id="275" r:id="rId10"/>
    <p:sldId id="278" r:id="rId11"/>
    <p:sldId id="279" r:id="rId12"/>
    <p:sldId id="280" r:id="rId13"/>
    <p:sldId id="282" r:id="rId14"/>
    <p:sldId id="281" r:id="rId15"/>
    <p:sldId id="283" r:id="rId16"/>
    <p:sldId id="284" r:id="rId17"/>
    <p:sldId id="276" r:id="rId18"/>
    <p:sldId id="277" r:id="rId19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frameSlides="1"/>
  <p:clrMru>
    <a:srgbClr val="404040"/>
    <a:srgbClr val="2F7E1D"/>
    <a:srgbClr val="2E7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>
    <p:restoredLeft sz="7624" autoAdjust="0"/>
    <p:restoredTop sz="91524"/>
  </p:normalViewPr>
  <p:slideViewPr>
    <p:cSldViewPr snapToGrid="0" snapToObjects="1">
      <p:cViewPr>
        <p:scale>
          <a:sx n="278" d="100"/>
          <a:sy n="278" d="100"/>
        </p:scale>
        <p:origin x="-344" y="-50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notesMaster" Target="notesMasters/notesMaster1.xml"/><Relationship Id="rId21" Type="http://schemas.openxmlformats.org/officeDocument/2006/relationships/handoutMaster" Target="handoutMasters/handoutMaster1.xml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E238BF7-E770-7A44-9F42-9B89EA99A15F}" type="datetimeFigureOut">
              <a:rPr lang="en-NZ"/>
              <a:pPr>
                <a:defRPr/>
              </a:pPr>
              <a:t>24/03/17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D19C0698-03B6-8E43-8675-622D3D1D593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0682700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D748461-39A0-4F4C-843F-CA08C620645B}" type="datetimeFigureOut">
              <a:rPr lang="en-US"/>
              <a:pPr>
                <a:defRPr/>
              </a:pPr>
              <a:t>3/24/17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noProof="0" smtClean="0"/>
              <a:t>Click to edit Master text styles</a:t>
            </a:r>
          </a:p>
          <a:p>
            <a:pPr lvl="1"/>
            <a:r>
              <a:rPr lang="en-AU" noProof="0" smtClean="0"/>
              <a:t>Second level</a:t>
            </a:r>
          </a:p>
          <a:p>
            <a:pPr lvl="2"/>
            <a:r>
              <a:rPr lang="en-AU" noProof="0" smtClean="0"/>
              <a:t>Third level</a:t>
            </a:r>
          </a:p>
          <a:p>
            <a:pPr lvl="3"/>
            <a:r>
              <a:rPr lang="en-AU" noProof="0" smtClean="0"/>
              <a:t>Fourth level</a:t>
            </a:r>
          </a:p>
          <a:p>
            <a:pPr lvl="4"/>
            <a:r>
              <a:rPr lang="en-AU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charset="0"/>
              </a:defRPr>
            </a:lvl1pPr>
          </a:lstStyle>
          <a:p>
            <a:fld id="{12EE1D23-DE24-2942-81F5-AA218009F5F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13603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2150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en-US" altLang="en-US"/>
              <a:t>Use title slide layout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9F194023-A5F6-B543-B1D8-DFD4B2C693E8}" type="slidenum">
              <a:rPr lang="en-US" altLang="en-US">
                <a:latin typeface="Calibri" charset="0"/>
              </a:rPr>
              <a:pPr eaLnBrk="1" hangingPunct="1"/>
              <a:t>1</a:t>
            </a:fld>
            <a:endParaRPr lang="en-US" altLang="en-US">
              <a:latin typeface="Calibri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11181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4213"/>
            <a:ext cx="2878138" cy="287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41415" y="2139353"/>
            <a:ext cx="5149103" cy="3152159"/>
          </a:xfrm>
        </p:spPr>
        <p:txBody>
          <a:bodyPr/>
          <a:lstStyle>
            <a:lvl1pPr algn="r" defTabSz="457200" rtl="0" fontAlgn="auto">
              <a:spcBef>
                <a:spcPts val="0"/>
              </a:spcBef>
              <a:spcAft>
                <a:spcPts val="1800"/>
              </a:spcAft>
              <a:defRPr lang="en-US" sz="48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ea typeface="+mn-ea"/>
                <a:cs typeface="Verdana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941415" y="5291512"/>
            <a:ext cx="5149103" cy="515525"/>
          </a:xfrm>
          <a:noFill/>
          <a:ln>
            <a:noFill/>
          </a:ln>
        </p:spPr>
        <p:txBody>
          <a:bodyPr anchor="ctr"/>
          <a:lstStyle>
            <a:lvl1pPr marL="0" indent="0" algn="r">
              <a:buNone/>
              <a:def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 lvl="0"/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92308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1A3924-19CF-7B4E-AAA4-E7FD899A69D3}" type="datetime1">
              <a:rPr lang="en-NZ"/>
              <a:pPr>
                <a:defRPr/>
              </a:pPr>
              <a:t>24/03/17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238844-2EB8-8E45-80E2-96B0254A39A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4684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2_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80989"/>
            <a:ext cx="3008313" cy="104328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871268"/>
            <a:ext cx="5111750" cy="525489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914551"/>
            <a:ext cx="3008313" cy="42116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6D2C58-F64F-FB47-A2D7-4AB3513A0C63}" type="datetime1">
              <a:rPr lang="en-NZ"/>
              <a:pPr>
                <a:defRPr/>
              </a:pPr>
              <a:t>24/03/17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D3C8A8B-E7C6-8A46-9C54-68C65339C98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411022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2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1086927"/>
            <a:ext cx="5486400" cy="3640647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Drag picture to placeholder or click icon to add</a:t>
            </a:r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DAD3D05-BA5B-C64C-AAFA-43C2F4C91A2E}" type="datetime1">
              <a:rPr lang="en-NZ"/>
              <a:pPr>
                <a:defRPr/>
              </a:pPr>
              <a:t>24/03/17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446318E-4478-8847-8B87-83A114A7597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66701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2_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70525"/>
            <a:ext cx="8229600" cy="10308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44460"/>
            <a:ext cx="8229600" cy="4081703"/>
          </a:xfrm>
        </p:spPr>
        <p:txBody>
          <a:bodyPr vert="eaVert"/>
          <a:lstStyle>
            <a:lvl1pPr>
              <a:defRPr>
                <a:solidFill>
                  <a:srgbClr val="404040"/>
                </a:solidFill>
              </a:defRPr>
            </a:lvl1pPr>
            <a:lvl2pPr>
              <a:defRPr>
                <a:solidFill>
                  <a:srgbClr val="404040"/>
                </a:solidFill>
              </a:defRPr>
            </a:lvl2pPr>
            <a:lvl3pPr>
              <a:defRPr>
                <a:solidFill>
                  <a:srgbClr val="404040"/>
                </a:solidFill>
              </a:defRPr>
            </a:lvl3pPr>
            <a:lvl4pPr>
              <a:defRPr>
                <a:solidFill>
                  <a:srgbClr val="404040"/>
                </a:solidFill>
              </a:defRPr>
            </a:lvl4pPr>
            <a:lvl5pPr>
              <a:defRPr>
                <a:solidFill>
                  <a:srgbClr val="404040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F1639F-0B2B-E84C-903A-A6D3343E7B1D}" type="datetime1">
              <a:rPr lang="en-NZ"/>
              <a:pPr>
                <a:defRPr/>
              </a:pPr>
              <a:t>24/03/17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7A3C2C-66CA-3C49-9D0D-1EDC7E5696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31632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2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43796"/>
            <a:ext cx="2057400" cy="508236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43796"/>
            <a:ext cx="6019800" cy="508236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35C355-0087-E949-9A83-49EA192371DC}" type="datetime1">
              <a:rPr lang="en-NZ"/>
              <a:pPr>
                <a:defRPr/>
              </a:pPr>
              <a:t>24/03/17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5448C38-8F0D-324F-8608-BB79038599F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24383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tyl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Unitec logo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863"/>
            <a:ext cx="1435100" cy="143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8"/>
          <p:cNvSpPr>
            <a:spLocks noChangeArrowheads="1"/>
          </p:cNvSpPr>
          <p:nvPr/>
        </p:nvSpPr>
        <p:spPr bwMode="auto">
          <a:xfrm>
            <a:off x="398463" y="6491288"/>
            <a:ext cx="37226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rPr>
              <a:t>&gt;&gt;UNITEC INSTITUTE OF TECHNOLOGY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2079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713" y="2660071"/>
            <a:ext cx="7438961" cy="508928"/>
          </a:xfrm>
        </p:spPr>
        <p:txBody>
          <a:bodyPr/>
          <a:lstStyle>
            <a:lvl1pPr algn="l">
              <a:defRPr sz="3200">
                <a:solidFill>
                  <a:srgbClr val="40404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88463" y="3301340"/>
            <a:ext cx="7438961" cy="2824823"/>
          </a:xfrm>
        </p:spPr>
        <p:txBody>
          <a:bodyPr/>
          <a:lstStyle>
            <a:lvl1pPr marL="0" indent="0">
              <a:spcAft>
                <a:spcPts val="1800"/>
              </a:spcAft>
              <a:buNone/>
              <a:defRPr sz="20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763" indent="0">
              <a:buNone/>
              <a:defRPr sz="14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0" indent="0">
              <a:buNone/>
              <a:defRPr lang="en-US" sz="1400" kern="1200" dirty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>
          <a:xfrm>
            <a:off x="398463" y="6249988"/>
            <a:ext cx="1612900" cy="231775"/>
          </a:xfrm>
        </p:spPr>
        <p:txBody>
          <a:bodyPr wrap="square">
            <a:spAutoFit/>
          </a:bodyPr>
          <a:lstStyle>
            <a:lvl1pPr algn="l">
              <a:defRPr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fld id="{1A4AE896-283A-404F-A541-7CF17D7800C4}" type="datetime1">
              <a:rPr lang="en-NZ"/>
              <a:pPr>
                <a:defRPr/>
              </a:pPr>
              <a:t>24/03/17</a:t>
            </a:fld>
            <a:endParaRPr lang="en-NZ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16488" y="6491288"/>
            <a:ext cx="3794125" cy="230187"/>
          </a:xfrm>
        </p:spPr>
        <p:txBody>
          <a:bodyPr rtlCol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NZ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r>
              <a:t>&gt;&gt;DEPARTMENT TITLE EDIT IN HEADER &amp; FOOTER</a:t>
            </a:r>
            <a:endParaRPr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8338" y="6170613"/>
            <a:ext cx="422275" cy="231775"/>
          </a:xfrm>
        </p:spPr>
        <p:txBody>
          <a:bodyPr>
            <a:spAutoFit/>
          </a:bodyPr>
          <a:lstStyle>
            <a:lvl1pPr>
              <a:defRPr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fld id="{37D39EEE-C5AD-894F-95B7-3157BB41242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859978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ty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0"/>
            <a:ext cx="9182100" cy="1663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398463" y="6491288"/>
            <a:ext cx="37226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rPr>
              <a:t>&gt;&gt;UNITEC INSTITUTE OF TECHNOLOGY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4713" y="2018805"/>
            <a:ext cx="7438962" cy="4107359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763" indent="0">
              <a:buNone/>
              <a:defRPr sz="18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0" indent="0">
              <a:buNone/>
              <a:defRPr lang="en-US" sz="1400" kern="1200" dirty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712" y="463196"/>
            <a:ext cx="7878337" cy="508928"/>
          </a:xfrm>
        </p:spPr>
        <p:txBody>
          <a:bodyPr/>
          <a:lstStyle>
            <a:lvl1pPr algn="l">
              <a:defRPr sz="2400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98463" y="6249988"/>
            <a:ext cx="1612900" cy="231775"/>
          </a:xfrm>
        </p:spPr>
        <p:txBody>
          <a:bodyPr wrap="square">
            <a:spAutoFit/>
          </a:bodyPr>
          <a:lstStyle>
            <a:lvl1pPr algn="l">
              <a:defRPr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fld id="{6CB35043-08DB-B147-B64B-8EC1661924FF}" type="datetime1">
              <a:rPr lang="en-NZ"/>
              <a:pPr>
                <a:defRPr/>
              </a:pPr>
              <a:t>24/03/17</a:t>
            </a:fld>
            <a:endParaRPr lang="en-NZ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16488" y="6491288"/>
            <a:ext cx="3794125" cy="230187"/>
          </a:xfrm>
        </p:spPr>
        <p:txBody>
          <a:bodyPr rtlCol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NZ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r>
              <a:t>&gt;&gt;DEPARTMENT TITLE EDIT IN HEADER &amp; FOOTER</a:t>
            </a:r>
            <a:endParaRPr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8338" y="6170613"/>
            <a:ext cx="422275" cy="231775"/>
          </a:xfrm>
        </p:spPr>
        <p:txBody>
          <a:bodyPr>
            <a:spAutoFit/>
          </a:bodyPr>
          <a:lstStyle>
            <a:lvl1pPr>
              <a:defRPr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fld id="{F27C742A-4976-1E4B-AA8B-59A9F322908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783491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Styl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ChangeArrowheads="1"/>
          </p:cNvSpPr>
          <p:nvPr/>
        </p:nvSpPr>
        <p:spPr bwMode="auto">
          <a:xfrm>
            <a:off x="398463" y="6491288"/>
            <a:ext cx="3722687" cy="230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rPr>
              <a:t>&gt;&gt;UNITEC INSTITUTE OF TECHNOLOGY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64713" y="1710055"/>
            <a:ext cx="7438962" cy="4107359"/>
          </a:xfrm>
        </p:spPr>
        <p:txBody>
          <a:bodyPr/>
          <a:lstStyle>
            <a:lvl1pPr marL="0" indent="0">
              <a:spcAft>
                <a:spcPts val="300"/>
              </a:spcAft>
              <a:buNone/>
              <a:defRPr sz="20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763" indent="0">
              <a:buNone/>
              <a:defRPr sz="180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0" indent="0">
              <a:buNone/>
              <a:defRPr lang="en-AU" sz="1400" kern="1200" dirty="0" smtClean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 marL="0" indent="0">
              <a:buNone/>
              <a:defRPr lang="en-US" sz="1400" kern="1200" dirty="0">
                <a:solidFill>
                  <a:srgbClr val="404040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64712" y="893516"/>
            <a:ext cx="7878337" cy="508928"/>
          </a:xfrm>
        </p:spPr>
        <p:txBody>
          <a:bodyPr/>
          <a:lstStyle>
            <a:lvl1pPr algn="l">
              <a:defRPr sz="2400">
                <a:solidFill>
                  <a:srgbClr val="40404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>
          <a:xfrm>
            <a:off x="398463" y="6249988"/>
            <a:ext cx="1612900" cy="231775"/>
          </a:xfrm>
        </p:spPr>
        <p:txBody>
          <a:bodyPr wrap="square">
            <a:spAutoFit/>
          </a:bodyPr>
          <a:lstStyle>
            <a:lvl1pPr algn="l">
              <a:defRPr lang="en-US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fld id="{21D3C127-25B6-1C4D-95F1-E3AD40614B72}" type="datetime1">
              <a:rPr lang="en-NZ"/>
              <a:pPr>
                <a:defRPr/>
              </a:pPr>
              <a:t>24/03/17</a:t>
            </a:fld>
            <a:endParaRPr lang="en-NZ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916488" y="6491288"/>
            <a:ext cx="3794125" cy="230187"/>
          </a:xfrm>
        </p:spPr>
        <p:txBody>
          <a:bodyPr rtlCol="0">
            <a:spAutoFit/>
          </a:bodyPr>
          <a:lstStyle>
            <a:lvl1pPr algn="r" fontAlgn="auto">
              <a:spcBef>
                <a:spcPts val="0"/>
              </a:spcBef>
              <a:spcAft>
                <a:spcPts val="0"/>
              </a:spcAft>
              <a:defRPr lang="en-NZ" sz="900">
                <a:solidFill>
                  <a:schemeClr val="tx1">
                    <a:lumMod val="75000"/>
                    <a:lumOff val="25000"/>
                  </a:schemeClr>
                </a:solidFill>
                <a:latin typeface="Verdana"/>
                <a:cs typeface="Verdana"/>
              </a:defRPr>
            </a:lvl1pPr>
          </a:lstStyle>
          <a:p>
            <a:pPr>
              <a:defRPr/>
            </a:pPr>
            <a:r>
              <a:t>&gt;&gt;DEPARTMENT TITLE EDIT IN HEADER &amp; FOOTER</a:t>
            </a:r>
            <a:endParaRPr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8338" y="6170613"/>
            <a:ext cx="422275" cy="231775"/>
          </a:xfrm>
        </p:spPr>
        <p:txBody>
          <a:bodyPr>
            <a:spAutoFit/>
          </a:bodyPr>
          <a:lstStyle>
            <a:lvl1pPr>
              <a:defRPr sz="900">
                <a:solidFill>
                  <a:srgbClr val="404040"/>
                </a:solidFill>
                <a:latin typeface="Verdana" charset="0"/>
                <a:ea typeface="Verdana" charset="0"/>
                <a:cs typeface="Verdana" charset="0"/>
              </a:defRPr>
            </a:lvl1pPr>
          </a:lstStyle>
          <a:p>
            <a:fld id="{8FAC7E4A-1D18-E74D-9E8D-A47AEBFFBB3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91973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295EE6-8AB8-6E4E-802E-87EFD6F6A94E}" type="datetime1">
              <a:rPr lang="en-NZ"/>
              <a:pPr>
                <a:defRPr/>
              </a:pPr>
              <a:t>24/03/17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E77C69A-FF49-1D4D-A6B8-9BD55E01DE4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293212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C3A24-60BB-514B-BEB8-5D0FCBA7FFC6}" type="datetime1">
              <a:rPr lang="en-NZ"/>
              <a:pPr>
                <a:defRPr/>
              </a:pPr>
              <a:t>24/03/17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D15FCC8-3BF1-BF4F-BB6B-4A024AB5CFE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226647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21619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25615"/>
            <a:ext cx="4038600" cy="39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25615"/>
            <a:ext cx="4038600" cy="390054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D02C17-9F47-B743-8FD4-E3E4980D7ED1}" type="datetime1">
              <a:rPr lang="en-NZ"/>
              <a:pPr>
                <a:defRPr/>
              </a:pPr>
              <a:t>24/03/17</a:t>
            </a:fld>
            <a:endParaRPr lang="en-US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A8D155-D118-9B47-9B03-D2191FE2D87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04202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2_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45574"/>
            <a:ext cx="8229600" cy="75031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59789"/>
            <a:ext cx="4040188" cy="415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337759"/>
            <a:ext cx="4040188" cy="37884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59789"/>
            <a:ext cx="4041775" cy="41508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37759"/>
            <a:ext cx="4041775" cy="378840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8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83F3E7-A8CC-3547-829A-00CB533FEEE4}" type="datetime1">
              <a:rPr lang="en-NZ"/>
              <a:pPr>
                <a:defRPr/>
              </a:pPr>
              <a:t>24/03/17</a:t>
            </a:fld>
            <a:endParaRPr lang="en-US"/>
          </a:p>
        </p:txBody>
      </p:sp>
      <p:sp>
        <p:nvSpPr>
          <p:cNvPr id="9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CC08C9-144F-1947-9B55-FF380C48F93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30598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774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3887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916631-877F-3546-90EE-7A65DED0B44A}" type="datetime1">
              <a:rPr lang="en-NZ"/>
              <a:pPr>
                <a:defRPr/>
              </a:pPr>
              <a:t>24/03/17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563CA26-C920-8446-8AF0-71F803C7F2B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393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en-US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en-US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B9CB2306-D2D7-E24D-9553-6780900C951B}" type="datetime1">
              <a:rPr lang="en-NZ"/>
              <a:pPr>
                <a:defRPr/>
              </a:pPr>
              <a:t>24/03/17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r>
              <a:rPr lang="en-NZ"/>
              <a:t>&gt;&gt;DEPARTMENT TITLE EDIT IN HEADER &amp;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C3374941-AFA0-7C47-8177-8086B84C5B16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  <p:sldLayoutId id="2147483814" r:id="rId2"/>
    <p:sldLayoutId id="2147483815" r:id="rId3"/>
    <p:sldLayoutId id="2147483816" r:id="rId4"/>
    <p:sldLayoutId id="2147483817" r:id="rId5"/>
    <p:sldLayoutId id="2147483818" r:id="rId6"/>
    <p:sldLayoutId id="2147483819" r:id="rId7"/>
    <p:sldLayoutId id="2147483820" r:id="rId8"/>
    <p:sldLayoutId id="2147483821" r:id="rId9"/>
    <p:sldLayoutId id="2147483822" r:id="rId10"/>
    <p:sldLayoutId id="2147483823" r:id="rId11"/>
    <p:sldLayoutId id="2147483824" r:id="rId12"/>
    <p:sldLayoutId id="2147483825" r:id="rId13"/>
    <p:sldLayoutId id="2147483826" r:id="rId14"/>
  </p:sldLayoutIdLst>
  <p:hf sldNum="0" hdr="0" dt="0"/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200" kern="1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200">
          <a:solidFill>
            <a:srgbClr val="404040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rgbClr val="404040"/>
          </a:solidFill>
          <a:latin typeface="+mn-lt"/>
          <a:ea typeface="+mn-ea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rgbClr val="404040"/>
          </a:solidFill>
          <a:latin typeface="+mn-lt"/>
          <a:ea typeface="+mn-ea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404040"/>
          </a:solidFill>
          <a:latin typeface="+mn-lt"/>
          <a:ea typeface="+mn-ea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404040"/>
          </a:solidFill>
          <a:latin typeface="+mn-lt"/>
          <a:ea typeface="+mn-ea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404040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6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.png"/><Relationship Id="rId3" Type="http://schemas.openxmlformats.org/officeDocument/2006/relationships/image" Target="../media/image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.png"/><Relationship Id="rId3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9.png"/><Relationship Id="rId3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0.png"/><Relationship Id="rId3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2.png"/><Relationship Id="rId3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3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Relationship Id="rId3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3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2941638" y="2139950"/>
            <a:ext cx="5148262" cy="3151188"/>
          </a:xfrm>
        </p:spPr>
        <p:txBody>
          <a:bodyPr/>
          <a:lstStyle/>
          <a:p>
            <a:pPr eaLnBrk="1" hangingPunct="1">
              <a:defRPr/>
            </a:pPr>
            <a:r>
              <a:rPr lang="en-NZ" dirty="0" smtClean="0"/>
              <a:t> ISCG6420</a:t>
            </a:r>
            <a:br>
              <a:rPr lang="en-NZ" dirty="0" smtClean="0"/>
            </a:br>
            <a:r>
              <a:rPr lang="en-NZ" dirty="0" smtClean="0"/>
              <a:t>JavaScript </a:t>
            </a:r>
            <a:endParaRPr lang="en-NZ" dirty="0"/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>
          <a:xfrm>
            <a:off x="2941638" y="5291138"/>
            <a:ext cx="5148262" cy="515937"/>
          </a:xfrm>
        </p:spPr>
        <p:txBody>
          <a:bodyPr/>
          <a:lstStyle/>
          <a:p>
            <a:pPr eaLnBrk="1" hangingPunct="1">
              <a:defRPr/>
            </a:pPr>
            <a:r>
              <a:rPr lang="en-NZ" dirty="0" smtClean="0"/>
              <a:t>Semester 1, 2017</a:t>
            </a:r>
            <a:endParaRPr lang="en-NZ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187" y="2040759"/>
            <a:ext cx="8255735" cy="426741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21569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007" y="2013685"/>
            <a:ext cx="7438961" cy="508928"/>
          </a:xfrm>
        </p:spPr>
        <p:txBody>
          <a:bodyPr/>
          <a:lstStyle/>
          <a:p>
            <a:r>
              <a:rPr lang="en-US" dirty="0" smtClean="0"/>
              <a:t>Changing HTML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546" y="2687802"/>
            <a:ext cx="3886200" cy="32385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2300" y="3152665"/>
            <a:ext cx="4711700" cy="5842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31396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7923" y="1590568"/>
            <a:ext cx="6617129" cy="4355741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7253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Changing values of the &lt;</a:t>
            </a:r>
            <a:r>
              <a:rPr lang="en-US" dirty="0" err="1" smtClean="0"/>
              <a:t>img</a:t>
            </a:r>
            <a:r>
              <a:rPr lang="en-US" dirty="0"/>
              <a:t>&gt;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281" y="3225564"/>
            <a:ext cx="8335651" cy="3209158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8235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462" y="2108278"/>
            <a:ext cx="7438961" cy="508928"/>
          </a:xfrm>
        </p:spPr>
        <p:txBody>
          <a:bodyPr/>
          <a:lstStyle/>
          <a:p>
            <a:r>
              <a:rPr lang="en-US" dirty="0" smtClean="0"/>
              <a:t>You can also change style values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4581" y="2924175"/>
            <a:ext cx="6959600" cy="2895600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762637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462" y="2092512"/>
            <a:ext cx="7438961" cy="508928"/>
          </a:xfrm>
        </p:spPr>
        <p:txBody>
          <a:bodyPr/>
          <a:lstStyle/>
          <a:p>
            <a:r>
              <a:rPr lang="en-US" sz="2800" dirty="0" smtClean="0"/>
              <a:t>Creating new HTML elements (Nodes)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1793" y="2601440"/>
            <a:ext cx="8075631" cy="3524723"/>
          </a:xfrm>
        </p:spPr>
        <p:txBody>
          <a:bodyPr/>
          <a:lstStyle/>
          <a:p>
            <a:r>
              <a:rPr lang="en-NZ" sz="1800" dirty="0"/>
              <a:t>A </a:t>
            </a:r>
            <a:r>
              <a:rPr lang="en-NZ" sz="1800" b="1" dirty="0"/>
              <a:t>Node Interface </a:t>
            </a:r>
            <a:r>
              <a:rPr lang="en-NZ" sz="1800" dirty="0"/>
              <a:t>is used to read and write the individual elements in the HTML </a:t>
            </a:r>
            <a:r>
              <a:rPr lang="en-NZ" sz="1800" dirty="0" smtClean="0"/>
              <a:t>node </a:t>
            </a:r>
            <a:r>
              <a:rPr lang="en-NZ" sz="1800" dirty="0"/>
              <a:t>tree.</a:t>
            </a:r>
          </a:p>
          <a:p>
            <a:r>
              <a:rPr lang="en-NZ" sz="1800" dirty="0"/>
              <a:t>The </a:t>
            </a:r>
            <a:r>
              <a:rPr lang="en-NZ" sz="1800" b="1" dirty="0" err="1"/>
              <a:t>childNodes</a:t>
            </a:r>
            <a:r>
              <a:rPr lang="en-NZ" sz="1800" b="1" dirty="0"/>
              <a:t> </a:t>
            </a:r>
            <a:r>
              <a:rPr lang="en-NZ" sz="1800" dirty="0"/>
              <a:t>property of an </a:t>
            </a:r>
            <a:r>
              <a:rPr lang="en-NZ" sz="1800" b="1" dirty="0"/>
              <a:t>element </a:t>
            </a:r>
            <a:r>
              <a:rPr lang="en-NZ" sz="1800" dirty="0"/>
              <a:t>node (including the </a:t>
            </a:r>
            <a:r>
              <a:rPr lang="en-NZ" sz="1800" b="1" dirty="0" err="1"/>
              <a:t>documentElement</a:t>
            </a:r>
            <a:r>
              <a:rPr lang="en-NZ" sz="1800" dirty="0"/>
              <a:t>) together with a loop construct can be used to enumerate each individual node for processing.</a:t>
            </a:r>
          </a:p>
          <a:p>
            <a:r>
              <a:rPr lang="en-NZ" sz="1800" dirty="0"/>
              <a:t> Main functions of the DOM </a:t>
            </a:r>
            <a:r>
              <a:rPr lang="en-NZ" sz="1800" dirty="0" smtClean="0"/>
              <a:t>API:</a:t>
            </a:r>
            <a:endParaRPr lang="en-NZ" sz="1800" dirty="0"/>
          </a:p>
          <a:p>
            <a:pPr marL="290513" lvl="1" indent="-285750">
              <a:buFont typeface="Arial" charset="0"/>
              <a:buChar char="•"/>
            </a:pPr>
            <a:r>
              <a:rPr lang="en-NZ" sz="1800" dirty="0"/>
              <a:t>To traverse the node tree</a:t>
            </a:r>
          </a:p>
          <a:p>
            <a:pPr marL="290513" lvl="1" indent="-285750">
              <a:buFont typeface="Arial" charset="0"/>
              <a:buChar char="•"/>
            </a:pPr>
            <a:r>
              <a:rPr lang="en-NZ" sz="1800" dirty="0"/>
              <a:t>To access and maybe change the nodes and their attribute values</a:t>
            </a:r>
          </a:p>
          <a:p>
            <a:pPr marL="290513" lvl="1" indent="-285750">
              <a:buFont typeface="Arial" charset="0"/>
              <a:buChar char="•"/>
            </a:pPr>
            <a:r>
              <a:rPr lang="en-NZ" sz="1800" dirty="0"/>
              <a:t>To insert and delete nodes</a:t>
            </a:r>
            <a:endParaRPr lang="en-NZ" sz="1800" dirty="0">
              <a:solidFill>
                <a:schemeClr val="tx1"/>
              </a:solidFill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9955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0699" y="1930400"/>
            <a:ext cx="5842873" cy="425618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033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71" y="2363953"/>
            <a:ext cx="6315405" cy="24602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94877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351" y="1372476"/>
            <a:ext cx="7882759" cy="49809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833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007" y="1954428"/>
            <a:ext cx="7438961" cy="508928"/>
          </a:xfrm>
        </p:spPr>
        <p:txBody>
          <a:bodyPr/>
          <a:lstStyle/>
          <a:p>
            <a:r>
              <a:rPr lang="en-US" dirty="0" smtClean="0"/>
              <a:t>Document </a:t>
            </a:r>
            <a:r>
              <a:rPr lang="en-US" smtClean="0"/>
              <a:t>Object Model (DOM)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7006" y="2463356"/>
            <a:ext cx="7438961" cy="3858616"/>
          </a:xfrm>
        </p:spPr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dirty="0"/>
              <a:t>T</a:t>
            </a:r>
            <a:r>
              <a:rPr lang="en-US" dirty="0" smtClean="0"/>
              <a:t>he DOM is an ‘application programming interface’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Use the DOM when we interact with web pages</a:t>
            </a:r>
          </a:p>
          <a:p>
            <a:pPr marL="2857500" lvl="5" indent="-342900">
              <a:buFont typeface="Arial" charset="0"/>
              <a:buChar char="•"/>
            </a:pPr>
            <a:r>
              <a:rPr lang="en-US" dirty="0" smtClean="0"/>
              <a:t>Add content to an HTML document</a:t>
            </a:r>
          </a:p>
          <a:p>
            <a:pPr marL="2857500" lvl="5" indent="-342900">
              <a:buFont typeface="Arial" charset="0"/>
              <a:buChar char="•"/>
            </a:pPr>
            <a:r>
              <a:rPr lang="en-US" dirty="0" smtClean="0"/>
              <a:t>Delete content from an HTML document</a:t>
            </a:r>
          </a:p>
          <a:p>
            <a:pPr marL="2857500" lvl="5" indent="-342900">
              <a:buFont typeface="Arial" charset="0"/>
              <a:buChar char="•"/>
            </a:pPr>
            <a:r>
              <a:rPr lang="en-US" dirty="0" smtClean="0"/>
              <a:t>Change content on an HTML document 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42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817" y="1954428"/>
            <a:ext cx="7438961" cy="508928"/>
          </a:xfrm>
        </p:spPr>
        <p:txBody>
          <a:bodyPr/>
          <a:lstStyle/>
          <a:p>
            <a:r>
              <a:rPr lang="en-US" dirty="0" smtClean="0"/>
              <a:t>What is the DOCUMENT?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8731" y="2576126"/>
            <a:ext cx="8097047" cy="3915162"/>
          </a:xfrm>
        </p:spPr>
        <p:txBody>
          <a:bodyPr/>
          <a:lstStyle/>
          <a:p>
            <a:r>
              <a:rPr lang="en-US" dirty="0" smtClean="0"/>
              <a:t>It’s a webpage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21" y="3421757"/>
            <a:ext cx="4410733" cy="222389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8105" y="3206741"/>
            <a:ext cx="4433279" cy="31717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7150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8462" y="2108278"/>
            <a:ext cx="7438961" cy="508928"/>
          </a:xfrm>
        </p:spPr>
        <p:txBody>
          <a:bodyPr/>
          <a:lstStyle/>
          <a:p>
            <a:r>
              <a:rPr lang="en-US" dirty="0" smtClean="0"/>
              <a:t>Objects are Elements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669" y="2796844"/>
            <a:ext cx="8210299" cy="3399004"/>
          </a:xfrm>
        </p:spPr>
        <p:txBody>
          <a:bodyPr/>
          <a:lstStyle/>
          <a:p>
            <a:r>
              <a:rPr lang="en-US" dirty="0" smtClean="0"/>
              <a:t>Every HTML element in the Document is an Object: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&lt;head&gt;&lt;/head&gt; is an object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&lt;body&gt;&lt;/body&gt; is an object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&lt;li&gt;&lt;/li&gt; is an object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&lt;div&gt;&lt;/div&gt; is an object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1670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007" y="1840265"/>
            <a:ext cx="7438961" cy="508928"/>
          </a:xfrm>
        </p:spPr>
        <p:txBody>
          <a:bodyPr/>
          <a:lstStyle/>
          <a:p>
            <a:pPr algn="ctr"/>
            <a:r>
              <a:rPr lang="en-US" dirty="0" smtClean="0"/>
              <a:t>The MODEL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9220" y="2349193"/>
            <a:ext cx="8194533" cy="3446302"/>
          </a:xfrm>
        </p:spPr>
        <p:txBody>
          <a:bodyPr/>
          <a:lstStyle/>
          <a:p>
            <a:r>
              <a:rPr lang="en-US" dirty="0" smtClean="0"/>
              <a:t>Essentially describes how objects are presented in a tree format (hierarchy)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0166" y="3044986"/>
            <a:ext cx="7567448" cy="314352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4515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7007" y="1711624"/>
            <a:ext cx="7438961" cy="508928"/>
          </a:xfrm>
        </p:spPr>
        <p:txBody>
          <a:bodyPr/>
          <a:lstStyle/>
          <a:p>
            <a:pPr algn="ctr"/>
            <a:r>
              <a:rPr lang="en-US" dirty="0" smtClean="0"/>
              <a:t>NODES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sp>
        <p:nvSpPr>
          <p:cNvPr id="6" name="TextBox 5"/>
          <p:cNvSpPr txBox="1"/>
          <p:nvPr/>
        </p:nvSpPr>
        <p:spPr>
          <a:xfrm>
            <a:off x="5108028" y="2554014"/>
            <a:ext cx="360258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 node is everything we can change in a document for example: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Elements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Text within elements</a:t>
            </a:r>
          </a:p>
          <a:p>
            <a:pPr marL="285750" indent="-285750">
              <a:buFont typeface="Arial" charset="0"/>
              <a:buChar char="•"/>
            </a:pPr>
            <a:r>
              <a:rPr lang="en-US" dirty="0" smtClean="0"/>
              <a:t>HTML attributes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274" y="2375338"/>
            <a:ext cx="3811214" cy="39498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8764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497" y="2222938"/>
            <a:ext cx="8122927" cy="3903225"/>
          </a:xfrm>
        </p:spPr>
        <p:txBody>
          <a:bodyPr/>
          <a:lstStyle/>
          <a:p>
            <a:pPr marL="342900" indent="-342900">
              <a:buFont typeface="Arial" charset="0"/>
              <a:buChar char="•"/>
            </a:pPr>
            <a:r>
              <a:rPr lang="en-US" dirty="0" smtClean="0"/>
              <a:t>In the DOM, all HTML elements are defined as objects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The programming interface is the properties and methods of each object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A </a:t>
            </a:r>
            <a:r>
              <a:rPr lang="en-US" i="1" dirty="0" smtClean="0"/>
              <a:t>property </a:t>
            </a:r>
            <a:r>
              <a:rPr lang="en-US" dirty="0" smtClean="0"/>
              <a:t>is a value that you can get or set</a:t>
            </a:r>
          </a:p>
          <a:p>
            <a:pPr marL="342900" indent="-342900">
              <a:buFont typeface="Arial" charset="0"/>
              <a:buChar char="•"/>
            </a:pPr>
            <a:r>
              <a:rPr lang="en-US" dirty="0" smtClean="0"/>
              <a:t>A </a:t>
            </a:r>
            <a:r>
              <a:rPr lang="en-US" i="1" dirty="0" smtClean="0"/>
              <a:t>method</a:t>
            </a:r>
            <a:r>
              <a:rPr lang="en-US" dirty="0" smtClean="0"/>
              <a:t> is an action you can do </a:t>
            </a:r>
          </a:p>
          <a:p>
            <a:pPr marL="342900" indent="-342900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6336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6975" y="773482"/>
            <a:ext cx="7439025" cy="1827304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972" y="2366177"/>
            <a:ext cx="7662041" cy="184976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6061" y="4059987"/>
            <a:ext cx="7062952" cy="222184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582496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259" y="2036763"/>
            <a:ext cx="7546354" cy="4454525"/>
          </a:xfr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NZ" smtClean="0"/>
              <a:t>&gt;&gt;DEPARTMENT TITLE EDIT IN HEADER &amp; FOOTER</a:t>
            </a:r>
            <a:endParaRPr lang="en-NZ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7556" y="0"/>
            <a:ext cx="1116444" cy="11164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75957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0</TotalTime>
  <Words>415</Words>
  <Application>Microsoft Macintosh PowerPoint</Application>
  <PresentationFormat>On-screen Show (4:3)</PresentationFormat>
  <Paragraphs>56</Paragraphs>
  <Slides>18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Calibri</vt:lpstr>
      <vt:lpstr>Verdana</vt:lpstr>
      <vt:lpstr>Arial</vt:lpstr>
      <vt:lpstr>Office Theme</vt:lpstr>
      <vt:lpstr> ISCG6420 JavaScript </vt:lpstr>
      <vt:lpstr>Document Object Model (DOM)</vt:lpstr>
      <vt:lpstr>What is the DOCUMENT? </vt:lpstr>
      <vt:lpstr>Objects are Elements </vt:lpstr>
      <vt:lpstr>The MODEL </vt:lpstr>
      <vt:lpstr>NODES</vt:lpstr>
      <vt:lpstr>PowerPoint Presentation</vt:lpstr>
      <vt:lpstr>PowerPoint Presentation</vt:lpstr>
      <vt:lpstr>PowerPoint Presentation</vt:lpstr>
      <vt:lpstr>PowerPoint Presentation</vt:lpstr>
      <vt:lpstr>Changing HTML</vt:lpstr>
      <vt:lpstr>PowerPoint Presentation</vt:lpstr>
      <vt:lpstr>Changing values of the &lt;img&gt;</vt:lpstr>
      <vt:lpstr>You can also change style values</vt:lpstr>
      <vt:lpstr>Creating new HTML elements (Nodes)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Dila Beisembayeva</dc:creator>
  <dc:description>Developed by Allfields for unitec    www.allfields.co.nz</dc:description>
  <cp:lastModifiedBy/>
  <cp:revision>1</cp:revision>
  <dcterms:created xsi:type="dcterms:W3CDTF">2017-03-01T01:13:41Z</dcterms:created>
  <dcterms:modified xsi:type="dcterms:W3CDTF">2017-03-23T21:44:38Z</dcterms:modified>
</cp:coreProperties>
</file>