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6"/>
  </p:notesMasterIdLst>
  <p:handoutMasterIdLst>
    <p:handoutMasterId r:id="rId37"/>
  </p:handoutMasterIdLst>
  <p:sldIdLst>
    <p:sldId id="277" r:id="rId5"/>
    <p:sldId id="334" r:id="rId6"/>
    <p:sldId id="362" r:id="rId7"/>
    <p:sldId id="365" r:id="rId8"/>
    <p:sldId id="369" r:id="rId9"/>
    <p:sldId id="381" r:id="rId10"/>
    <p:sldId id="335" r:id="rId11"/>
    <p:sldId id="378" r:id="rId12"/>
    <p:sldId id="379" r:id="rId13"/>
    <p:sldId id="377" r:id="rId14"/>
    <p:sldId id="383" r:id="rId15"/>
    <p:sldId id="352" r:id="rId16"/>
    <p:sldId id="382" r:id="rId17"/>
    <p:sldId id="384" r:id="rId18"/>
    <p:sldId id="375" r:id="rId19"/>
    <p:sldId id="372" r:id="rId20"/>
    <p:sldId id="366" r:id="rId21"/>
    <p:sldId id="374" r:id="rId22"/>
    <p:sldId id="373" r:id="rId23"/>
    <p:sldId id="385" r:id="rId24"/>
    <p:sldId id="368" r:id="rId25"/>
    <p:sldId id="386" r:id="rId26"/>
    <p:sldId id="387" r:id="rId27"/>
    <p:sldId id="376" r:id="rId28"/>
    <p:sldId id="388" r:id="rId29"/>
    <p:sldId id="390" r:id="rId30"/>
    <p:sldId id="391" r:id="rId31"/>
    <p:sldId id="389" r:id="rId32"/>
    <p:sldId id="371" r:id="rId33"/>
    <p:sldId id="364" r:id="rId34"/>
    <p:sldId id="330" r:id="rId35"/>
  </p:sldIdLst>
  <p:sldSz cx="12192000" cy="6858000"/>
  <p:notesSz cx="7099300" cy="10234613"/>
  <p:defaultTextStyle>
    <a:defPPr>
      <a:defRPr lang="en-NZ"/>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2F7E1D"/>
    <a:srgbClr val="404040"/>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5" autoAdjust="0"/>
    <p:restoredTop sz="90659" autoAdjust="0"/>
  </p:normalViewPr>
  <p:slideViewPr>
    <p:cSldViewPr snapToGrid="0">
      <p:cViewPr varScale="1">
        <p:scale>
          <a:sx n="56" d="100"/>
          <a:sy n="56" d="100"/>
        </p:scale>
        <p:origin x="84" y="193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3576" tIns="46788" rIns="93576" bIns="46788" rtlCol="0"/>
          <a:lstStyle>
            <a:lvl1pPr algn="l">
              <a:defRPr sz="1200">
                <a:latin typeface="Arial" charset="0"/>
              </a:defRPr>
            </a:lvl1pPr>
          </a:lstStyle>
          <a:p>
            <a:pPr>
              <a:defRPr/>
            </a:pPr>
            <a:endParaRPr lang="en-NZ"/>
          </a:p>
        </p:txBody>
      </p:sp>
      <p:sp>
        <p:nvSpPr>
          <p:cNvPr id="3" name="Date Placeholder 2"/>
          <p:cNvSpPr>
            <a:spLocks noGrp="1"/>
          </p:cNvSpPr>
          <p:nvPr>
            <p:ph type="dt" sz="quarter" idx="1"/>
          </p:nvPr>
        </p:nvSpPr>
        <p:spPr>
          <a:xfrm>
            <a:off x="4021296" y="4"/>
            <a:ext cx="3076363" cy="511731"/>
          </a:xfrm>
          <a:prstGeom prst="rect">
            <a:avLst/>
          </a:prstGeom>
        </p:spPr>
        <p:txBody>
          <a:bodyPr vert="horz" lIns="93576" tIns="46788" rIns="93576" bIns="46788" rtlCol="0"/>
          <a:lstStyle>
            <a:lvl1pPr algn="r">
              <a:defRPr sz="1200">
                <a:latin typeface="Arial" charset="0"/>
              </a:defRPr>
            </a:lvl1pPr>
          </a:lstStyle>
          <a:p>
            <a:pPr>
              <a:defRPr/>
            </a:pPr>
            <a:fld id="{704D09D9-C0A9-4F74-8AAA-7CF649E3B89F}" type="datetimeFigureOut">
              <a:rPr lang="en-NZ"/>
              <a:pPr>
                <a:defRPr/>
              </a:pPr>
              <a:t>15/03/2021</a:t>
            </a:fld>
            <a:endParaRPr lang="en-NZ"/>
          </a:p>
        </p:txBody>
      </p:sp>
      <p:sp>
        <p:nvSpPr>
          <p:cNvPr id="4" name="Footer Placeholder 3"/>
          <p:cNvSpPr>
            <a:spLocks noGrp="1"/>
          </p:cNvSpPr>
          <p:nvPr>
            <p:ph type="ftr" sz="quarter" idx="2"/>
          </p:nvPr>
        </p:nvSpPr>
        <p:spPr>
          <a:xfrm>
            <a:off x="3" y="9721108"/>
            <a:ext cx="3076363" cy="511731"/>
          </a:xfrm>
          <a:prstGeom prst="rect">
            <a:avLst/>
          </a:prstGeom>
        </p:spPr>
        <p:txBody>
          <a:bodyPr vert="horz" lIns="93576" tIns="46788" rIns="93576" bIns="46788" rtlCol="0" anchor="b"/>
          <a:lstStyle>
            <a:lvl1pPr algn="l">
              <a:defRPr sz="1200">
                <a:latin typeface="Arial" charset="0"/>
              </a:defRPr>
            </a:lvl1pPr>
          </a:lstStyle>
          <a:p>
            <a:pPr>
              <a:defRPr/>
            </a:pPr>
            <a:endParaRPr lang="en-NZ"/>
          </a:p>
        </p:txBody>
      </p:sp>
      <p:sp>
        <p:nvSpPr>
          <p:cNvPr id="5" name="Slide Number Placeholder 4"/>
          <p:cNvSpPr>
            <a:spLocks noGrp="1"/>
          </p:cNvSpPr>
          <p:nvPr>
            <p:ph type="sldNum" sz="quarter" idx="3"/>
          </p:nvPr>
        </p:nvSpPr>
        <p:spPr>
          <a:xfrm>
            <a:off x="4021296" y="9721108"/>
            <a:ext cx="3076363" cy="511731"/>
          </a:xfrm>
          <a:prstGeom prst="rect">
            <a:avLst/>
          </a:prstGeom>
        </p:spPr>
        <p:txBody>
          <a:bodyPr vert="horz" lIns="93576" tIns="46788" rIns="93576" bIns="46788" rtlCol="0" anchor="b"/>
          <a:lstStyle>
            <a:lvl1pPr algn="r">
              <a:defRPr sz="1200">
                <a:latin typeface="Arial" charset="0"/>
              </a:defRPr>
            </a:lvl1pPr>
          </a:lstStyle>
          <a:p>
            <a:pPr>
              <a:defRPr/>
            </a:pPr>
            <a:fld id="{065F6E54-24FA-4AB1-BEBE-783DBF3A237A}" type="slidenum">
              <a:rPr lang="en-NZ"/>
              <a:pPr>
                <a:defRPr/>
              </a:pPr>
              <a:t>‹#›</a:t>
            </a:fld>
            <a:endParaRPr lang="en-NZ"/>
          </a:p>
        </p:txBody>
      </p:sp>
    </p:spTree>
    <p:extLst>
      <p:ext uri="{BB962C8B-B14F-4D97-AF65-F5344CB8AC3E}">
        <p14:creationId xmlns:p14="http://schemas.microsoft.com/office/powerpoint/2010/main" val="298531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3576" tIns="46788" rIns="93576" bIns="467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1296" y="4"/>
            <a:ext cx="3076363" cy="511731"/>
          </a:xfrm>
          <a:prstGeom prst="rect">
            <a:avLst/>
          </a:prstGeom>
        </p:spPr>
        <p:txBody>
          <a:bodyPr vert="horz" lIns="93576" tIns="46788" rIns="93576" bIns="46788" rtlCol="0"/>
          <a:lstStyle>
            <a:lvl1pPr algn="r" fontAlgn="auto">
              <a:spcBef>
                <a:spcPts val="0"/>
              </a:spcBef>
              <a:spcAft>
                <a:spcPts val="0"/>
              </a:spcAft>
              <a:defRPr sz="1200">
                <a:latin typeface="+mn-lt"/>
              </a:defRPr>
            </a:lvl1pPr>
          </a:lstStyle>
          <a:p>
            <a:pPr>
              <a:defRPr/>
            </a:pPr>
            <a:fld id="{3CA74866-DAD4-4540-BAAE-7B2962ADC7BD}" type="datetimeFigureOut">
              <a:rPr lang="en-US"/>
              <a:pPr>
                <a:defRPr/>
              </a:pPr>
              <a:t>3/15/2021</a:t>
            </a:fld>
            <a:endParaRPr lang="en-US"/>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3576" tIns="46788" rIns="93576" bIns="46788" rtlCol="0" anchor="ctr"/>
          <a:lstStyle/>
          <a:p>
            <a:pPr lvl="0"/>
            <a:endParaRPr lang="en-US" noProof="0"/>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3576" tIns="46788" rIns="93576" bIns="46788"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3" y="9721108"/>
            <a:ext cx="3076363" cy="511731"/>
          </a:xfrm>
          <a:prstGeom prst="rect">
            <a:avLst/>
          </a:prstGeom>
        </p:spPr>
        <p:txBody>
          <a:bodyPr vert="horz" lIns="93576" tIns="46788" rIns="93576" bIns="467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1296" y="9721108"/>
            <a:ext cx="3076363" cy="511731"/>
          </a:xfrm>
          <a:prstGeom prst="rect">
            <a:avLst/>
          </a:prstGeom>
        </p:spPr>
        <p:txBody>
          <a:bodyPr vert="horz" lIns="93576" tIns="46788" rIns="93576" bIns="46788" rtlCol="0" anchor="b"/>
          <a:lstStyle>
            <a:lvl1pPr algn="r" fontAlgn="auto">
              <a:spcBef>
                <a:spcPts val="0"/>
              </a:spcBef>
              <a:spcAft>
                <a:spcPts val="0"/>
              </a:spcAft>
              <a:defRPr sz="1200">
                <a:latin typeface="+mn-lt"/>
              </a:defRPr>
            </a:lvl1pPr>
          </a:lstStyle>
          <a:p>
            <a:pPr>
              <a:defRPr/>
            </a:pPr>
            <a:fld id="{499B2479-24F6-4144-AD98-821F4572C890}" type="slidenum">
              <a:rPr lang="en-US"/>
              <a:pPr>
                <a:defRPr/>
              </a:pPr>
              <a:t>‹#›</a:t>
            </a:fld>
            <a:endParaRPr lang="en-US"/>
          </a:p>
        </p:txBody>
      </p:sp>
    </p:spTree>
    <p:extLst>
      <p:ext uri="{BB962C8B-B14F-4D97-AF65-F5344CB8AC3E}">
        <p14:creationId xmlns:p14="http://schemas.microsoft.com/office/powerpoint/2010/main" val="11517221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hdr" sz="quarter"/>
          </p:nvPr>
        </p:nvSpPr>
        <p:spPr/>
        <p:txBody>
          <a:bodyPr/>
          <a:lstStyle/>
          <a:p>
            <a:pPr>
              <a:defRPr/>
            </a:pPr>
            <a:r>
              <a:rPr lang="en-GB"/>
              <a:t>Unitec New Zealand</a:t>
            </a:r>
          </a:p>
        </p:txBody>
      </p:sp>
      <p:sp>
        <p:nvSpPr>
          <p:cNvPr id="41987"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No Use of</a:t>
            </a:r>
            <a:r>
              <a:rPr lang="en-US" baseline="0" dirty="0"/>
              <a:t> big plans this  week. Crap Drainage plans.</a:t>
            </a:r>
            <a:endParaRPr lang="en-US" dirty="0"/>
          </a:p>
        </p:txBody>
      </p:sp>
    </p:spTree>
    <p:extLst>
      <p:ext uri="{BB962C8B-B14F-4D97-AF65-F5344CB8AC3E}">
        <p14:creationId xmlns:p14="http://schemas.microsoft.com/office/powerpoint/2010/main" val="328903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Logo side.png" descr="/Users/abold/Desktop/Logo side.png"/>
          <p:cNvPicPr>
            <a:picLocks noChangeAspect="1"/>
          </p:cNvPicPr>
          <p:nvPr/>
        </p:nvPicPr>
        <p:blipFill>
          <a:blip r:embed="rId2"/>
          <a:srcRect/>
          <a:stretch>
            <a:fillRect/>
          </a:stretch>
        </p:blipFill>
        <p:spPr bwMode="auto">
          <a:xfrm>
            <a:off x="-2117" y="685801"/>
            <a:ext cx="3831168" cy="2874963"/>
          </a:xfrm>
          <a:prstGeom prst="rect">
            <a:avLst/>
          </a:prstGeom>
          <a:noFill/>
          <a:ln w="9525">
            <a:noFill/>
            <a:miter lim="800000"/>
            <a:headEnd/>
            <a:tailEnd/>
          </a:ln>
        </p:spPr>
      </p:pic>
      <p:pic>
        <p:nvPicPr>
          <p:cNvPr id="5" name="Picture 7" descr="Unitec logo.png"/>
          <p:cNvPicPr>
            <a:picLocks noChangeAspect="1"/>
          </p:cNvPicPr>
          <p:nvPr/>
        </p:nvPicPr>
        <p:blipFill>
          <a:blip r:embed="rId3"/>
          <a:srcRect/>
          <a:stretch>
            <a:fillRect/>
          </a:stretch>
        </p:blipFill>
        <p:spPr bwMode="auto">
          <a:xfrm>
            <a:off x="321733" y="998538"/>
            <a:ext cx="2844800" cy="2133600"/>
          </a:xfrm>
          <a:prstGeom prst="rect">
            <a:avLst/>
          </a:prstGeom>
          <a:noFill/>
          <a:ln w="9525">
            <a:noFill/>
            <a:miter lim="800000"/>
            <a:headEnd/>
            <a:tailEnd/>
          </a:ln>
        </p:spPr>
      </p:pic>
      <p:sp>
        <p:nvSpPr>
          <p:cNvPr id="2" name="Title 1"/>
          <p:cNvSpPr>
            <a:spLocks noGrp="1"/>
          </p:cNvSpPr>
          <p:nvPr>
            <p:ph type="ctrTitle"/>
          </p:nvPr>
        </p:nvSpPr>
        <p:spPr>
          <a:xfrm>
            <a:off x="3921887" y="2139354"/>
            <a:ext cx="6865471"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3921887" y="5291513"/>
            <a:ext cx="6865471"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C7F71513-8326-4F80-8B73-97DEF5767A8F}" type="datetime1">
              <a:rPr lang="en-NZ"/>
              <a:pPr>
                <a:defRPr/>
              </a:pPr>
              <a:t>15/03/2021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5" name="Slide Number Placeholder 5"/>
          <p:cNvSpPr>
            <a:spLocks noGrp="1"/>
          </p:cNvSpPr>
          <p:nvPr>
            <p:ph type="sldNum" sz="quarter" idx="12"/>
          </p:nvPr>
        </p:nvSpPr>
        <p:spPr/>
        <p:txBody>
          <a:bodyPr/>
          <a:lstStyle>
            <a:lvl1pPr>
              <a:defRPr/>
            </a:lvl1pPr>
          </a:lstStyle>
          <a:p>
            <a:pPr>
              <a:defRPr/>
            </a:pPr>
            <a:fld id="{1BB3DA5C-E08C-4663-A747-7AB10AA51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1" y="780990"/>
            <a:ext cx="4011084"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71268"/>
            <a:ext cx="6815667"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4551"/>
            <a:ext cx="4011084"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1452DA24-BF31-4A28-BD4A-FA65A89BD0FD}" type="datetime1">
              <a:rPr lang="en-NZ"/>
              <a:pPr>
                <a:defRPr/>
              </a:pPr>
              <a:t>15/03/2021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65863350-54DD-4870-82F7-4DED635B16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86928"/>
            <a:ext cx="73152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0B1114C-D770-4CA3-A2EE-3995B7E672AF}" type="datetime1">
              <a:rPr lang="en-NZ"/>
              <a:pPr>
                <a:defRPr/>
              </a:pPr>
              <a:t>15/03/2021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70D77555-C54A-4084-82B5-3ED10F3151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70526"/>
            <a:ext cx="109728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609600" y="2044461"/>
            <a:ext cx="109728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1EE027B-27CA-4969-A18C-508B50FB2828}" type="datetime1">
              <a:rPr lang="en-NZ"/>
              <a:pPr>
                <a:defRPr/>
              </a:pPr>
              <a:t>15/03/2021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A571C5CF-8BA1-4570-9647-12E68EBB27A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Vertical Title 1"/>
          <p:cNvSpPr>
            <a:spLocks noGrp="1"/>
          </p:cNvSpPr>
          <p:nvPr>
            <p:ph type="title" orient="vert"/>
          </p:nvPr>
        </p:nvSpPr>
        <p:spPr>
          <a:xfrm>
            <a:off x="8839200" y="1043797"/>
            <a:ext cx="27432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043797"/>
            <a:ext cx="8026400" cy="5082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42A6ED-0428-4F1B-8D37-DB4CC0B94C89}" type="datetime1">
              <a:rPr lang="en-NZ"/>
              <a:pPr>
                <a:defRPr/>
              </a:pPr>
              <a:t>15/03/2021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50FBEED3-169A-4492-8848-AC1E48C0B3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srcRect/>
          <a:stretch>
            <a:fillRect/>
          </a:stretch>
        </p:blipFill>
        <p:spPr bwMode="auto">
          <a:xfrm>
            <a:off x="0" y="42863"/>
            <a:ext cx="1913467" cy="1435100"/>
          </a:xfrm>
          <a:prstGeom prst="rect">
            <a:avLst/>
          </a:prstGeom>
          <a:noFill/>
          <a:ln w="9525">
            <a:noFill/>
            <a:miter lim="800000"/>
            <a:headEnd/>
            <a:tailEnd/>
          </a:ln>
        </p:spPr>
      </p:pic>
      <p:sp>
        <p:nvSpPr>
          <p:cNvPr id="5" name="Rectangle 8"/>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grpSp>
        <p:nvGrpSpPr>
          <p:cNvPr id="6" name="Group 8"/>
          <p:cNvGrpSpPr>
            <a:grpSpLocks/>
          </p:cNvGrpSpPr>
          <p:nvPr/>
        </p:nvGrpSpPr>
        <p:grpSpPr bwMode="auto">
          <a:xfrm>
            <a:off x="0" y="-9525"/>
            <a:ext cx="12192000" cy="2017713"/>
            <a:chOff x="152400" y="-387350"/>
            <a:chExt cx="9326563" cy="2203450"/>
          </a:xfrm>
        </p:grpSpPr>
        <p:pic>
          <p:nvPicPr>
            <p:cNvPr id="7" name="Picture 3" descr="top large weave.png"/>
            <p:cNvPicPr>
              <a:picLocks noChangeAspect="1"/>
            </p:cNvPicPr>
            <p:nvPr/>
          </p:nvPicPr>
          <p:blipFill>
            <a:blip r:embed="rId3"/>
            <a:srcRect/>
            <a:stretch>
              <a:fillRect/>
            </a:stretch>
          </p:blipFill>
          <p:spPr bwMode="auto">
            <a:xfrm>
              <a:off x="152400" y="-387350"/>
              <a:ext cx="9326563" cy="2203450"/>
            </a:xfrm>
            <a:prstGeom prst="rect">
              <a:avLst/>
            </a:prstGeom>
            <a:noFill/>
            <a:ln w="9525">
              <a:noFill/>
              <a:miter lim="800000"/>
              <a:headEnd/>
              <a:tailEnd/>
            </a:ln>
          </p:spPr>
        </p:pic>
        <p:pic>
          <p:nvPicPr>
            <p:cNvPr id="8" name="Picture 15" descr="Unitec logo.png"/>
            <p:cNvPicPr>
              <a:picLocks noChangeAspect="1"/>
            </p:cNvPicPr>
            <p:nvPr/>
          </p:nvPicPr>
          <p:blipFill>
            <a:blip r:embed="rId2"/>
            <a:srcRect/>
            <a:stretch>
              <a:fillRect/>
            </a:stretch>
          </p:blipFill>
          <p:spPr bwMode="auto">
            <a:xfrm>
              <a:off x="152400" y="-16207"/>
              <a:ext cx="1435100" cy="1435100"/>
            </a:xfrm>
            <a:prstGeom prst="rect">
              <a:avLst/>
            </a:prstGeom>
            <a:noFill/>
            <a:ln w="9525">
              <a:noFill/>
              <a:miter lim="800000"/>
              <a:headEnd/>
              <a:tailEnd/>
            </a:ln>
          </p:spPr>
        </p:pic>
      </p:grpSp>
      <p:sp>
        <p:nvSpPr>
          <p:cNvPr id="2" name="Title 1"/>
          <p:cNvSpPr>
            <a:spLocks noGrp="1"/>
          </p:cNvSpPr>
          <p:nvPr>
            <p:ph type="title"/>
          </p:nvPr>
        </p:nvSpPr>
        <p:spPr>
          <a:xfrm>
            <a:off x="1552951" y="2660071"/>
            <a:ext cx="9918615" cy="508928"/>
          </a:xfrm>
        </p:spPr>
        <p:txBody>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1584618" y="3301341"/>
            <a:ext cx="9918615"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2FF6513A-F8AB-4125-8D30-27DF49B296DB}" type="datetime1">
              <a:rPr lang="en-NZ"/>
              <a:pPr>
                <a:defRPr/>
              </a:pPr>
              <a:t>15/03/2021</a:t>
            </a:fld>
            <a:endParaRPr lang="en-NZ" dirty="0"/>
          </a:p>
        </p:txBody>
      </p:sp>
      <p:sp>
        <p:nvSpPr>
          <p:cNvPr id="10"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11"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1A3E5054-A2F7-46FC-B618-424F87A04C87}"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srcRect/>
          <a:stretch>
            <a:fillRect/>
          </a:stretch>
        </p:blipFill>
        <p:spPr bwMode="auto">
          <a:xfrm>
            <a:off x="0" y="42863"/>
            <a:ext cx="1913467" cy="1435100"/>
          </a:xfrm>
          <a:prstGeom prst="rect">
            <a:avLst/>
          </a:prstGeom>
          <a:noFill/>
          <a:ln w="9525">
            <a:noFill/>
            <a:miter lim="800000"/>
            <a:headEnd/>
            <a:tailEnd/>
          </a:ln>
        </p:spPr>
      </p:pic>
      <p:sp>
        <p:nvSpPr>
          <p:cNvPr id="5" name="Rectangle 4"/>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pic>
        <p:nvPicPr>
          <p:cNvPr id="6" name="Picture 9" descr="U.png"/>
          <p:cNvPicPr>
            <a:picLocks noChangeAspect="1"/>
          </p:cNvPicPr>
          <p:nvPr/>
        </p:nvPicPr>
        <p:blipFill>
          <a:blip r:embed="rId3"/>
          <a:srcRect/>
          <a:stretch>
            <a:fillRect/>
          </a:stretch>
        </p:blipFill>
        <p:spPr bwMode="auto">
          <a:xfrm>
            <a:off x="345018" y="161925"/>
            <a:ext cx="687916" cy="711200"/>
          </a:xfrm>
          <a:prstGeom prst="rect">
            <a:avLst/>
          </a:prstGeom>
          <a:noFill/>
          <a:ln w="9525">
            <a:noFill/>
            <a:miter lim="800000"/>
            <a:headEnd/>
            <a:tailEnd/>
          </a:ln>
        </p:spPr>
      </p:pic>
      <p:pic>
        <p:nvPicPr>
          <p:cNvPr id="7" name="Picture 3" descr="Top Slope.png"/>
          <p:cNvPicPr>
            <a:picLocks noChangeAspect="1"/>
          </p:cNvPicPr>
          <p:nvPr/>
        </p:nvPicPr>
        <p:blipFill>
          <a:blip r:embed="rId4"/>
          <a:srcRect/>
          <a:stretch>
            <a:fillRect/>
          </a:stretch>
        </p:blipFill>
        <p:spPr bwMode="auto">
          <a:xfrm>
            <a:off x="-2117" y="-3175"/>
            <a:ext cx="12192001" cy="1657350"/>
          </a:xfrm>
          <a:prstGeom prst="rect">
            <a:avLst/>
          </a:prstGeom>
          <a:noFill/>
          <a:ln w="9525">
            <a:noFill/>
            <a:miter lim="800000"/>
            <a:headEnd/>
            <a:tailEnd/>
          </a:ln>
        </p:spPr>
      </p:pic>
      <p:pic>
        <p:nvPicPr>
          <p:cNvPr id="8" name="Picture 9" descr="U.png"/>
          <p:cNvPicPr>
            <a:picLocks noChangeAspect="1"/>
          </p:cNvPicPr>
          <p:nvPr/>
        </p:nvPicPr>
        <p:blipFill>
          <a:blip r:embed="rId3"/>
          <a:srcRect/>
          <a:stretch>
            <a:fillRect/>
          </a:stretch>
        </p:blipFill>
        <p:spPr bwMode="auto">
          <a:xfrm>
            <a:off x="345018" y="127000"/>
            <a:ext cx="687916" cy="711200"/>
          </a:xfrm>
          <a:prstGeom prst="rect">
            <a:avLst/>
          </a:prstGeom>
          <a:noFill/>
          <a:ln w="9525">
            <a:noFill/>
            <a:miter lim="800000"/>
            <a:headEnd/>
            <a:tailEnd/>
          </a:ln>
        </p:spPr>
      </p:pic>
      <p:sp>
        <p:nvSpPr>
          <p:cNvPr id="3" name="Content Placeholder 2"/>
          <p:cNvSpPr>
            <a:spLocks noGrp="1"/>
          </p:cNvSpPr>
          <p:nvPr>
            <p:ph idx="1"/>
          </p:nvPr>
        </p:nvSpPr>
        <p:spPr>
          <a:xfrm>
            <a:off x="1552951" y="201880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463196"/>
            <a:ext cx="10504449" cy="508928"/>
          </a:xfrm>
        </p:spPr>
        <p:txBody>
          <a:bodyPr/>
          <a:lstStyle>
            <a:lvl1pPr algn="l">
              <a:defRPr sz="2400">
                <a:solidFill>
                  <a:schemeClr val="bg1"/>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A5A04B46-910F-4B9C-A069-424F4BD2AAA3}" type="datetime1">
              <a:rPr lang="en-NZ"/>
              <a:pPr>
                <a:defRPr/>
              </a:pPr>
              <a:t>15/03/2021</a:t>
            </a:fld>
            <a:endParaRPr lang="en-NZ"/>
          </a:p>
        </p:txBody>
      </p:sp>
      <p:sp>
        <p:nvSpPr>
          <p:cNvPr id="10"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11"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6973DBD0-7C75-47F2-8598-A8BC8F4CB61A}"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3" name="Content Placeholder 2"/>
          <p:cNvSpPr>
            <a:spLocks noGrp="1"/>
          </p:cNvSpPr>
          <p:nvPr>
            <p:ph idx="1"/>
          </p:nvPr>
        </p:nvSpPr>
        <p:spPr>
          <a:xfrm>
            <a:off x="1552951" y="171005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893516"/>
            <a:ext cx="10504449"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B026EC71-43ED-47A3-B774-7764C25A886F}" type="datetime1">
              <a:rPr lang="en-NZ"/>
              <a:pPr>
                <a:defRPr/>
              </a:pPr>
              <a:t>15/03/2021</a:t>
            </a:fld>
            <a:endParaRPr lang="en-NZ"/>
          </a:p>
        </p:txBody>
      </p:sp>
      <p:sp>
        <p:nvSpPr>
          <p:cNvPr id="7"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8"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A0C2A410-D97D-44A8-B277-8E28BEC905EA}"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C557A7-F617-4C89-8F4D-13B2AA64B3CD}" type="datetime1">
              <a:rPr lang="en-NZ"/>
              <a:pPr>
                <a:defRPr/>
              </a:pPr>
              <a:t>15/03/2021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44B2E496-C729-40B4-B860-575D38B030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C4A684-6DCC-4FEE-A17C-353EEFD39C3C}" type="datetime1">
              <a:rPr lang="en-NZ"/>
              <a:pPr>
                <a:defRPr/>
              </a:pPr>
              <a:t>15/03/2021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918CCDE7-7221-474A-B7B4-CD5D950661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2161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12650BB9-ADBD-486A-83BB-52F0AA901A50}" type="datetime1">
              <a:rPr lang="en-NZ"/>
              <a:pPr>
                <a:defRPr/>
              </a:pPr>
              <a:t>15/03/2021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755E337B-CBEE-4837-885E-96639DEBE9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845575"/>
            <a:ext cx="109728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759789"/>
            <a:ext cx="5386917"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37759"/>
            <a:ext cx="5386917"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59789"/>
            <a:ext cx="5389033"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37759"/>
            <a:ext cx="5389033"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B396F301-2C56-474C-8AAF-472F69103C77}" type="datetime1">
              <a:rPr lang="en-NZ"/>
              <a:pPr>
                <a:defRPr/>
              </a:pPr>
              <a:t>15/03/2021</a:t>
            </a:fld>
            <a:endParaRPr lang="en-US"/>
          </a:p>
        </p:txBody>
      </p:sp>
      <p:sp>
        <p:nvSpPr>
          <p:cNvPr id="9"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10" name="Slide Number Placeholder 5"/>
          <p:cNvSpPr>
            <a:spLocks noGrp="1"/>
          </p:cNvSpPr>
          <p:nvPr>
            <p:ph type="sldNum" sz="quarter" idx="12"/>
          </p:nvPr>
        </p:nvSpPr>
        <p:spPr/>
        <p:txBody>
          <a:bodyPr/>
          <a:lstStyle>
            <a:lvl1pPr>
              <a:defRPr/>
            </a:lvl1pPr>
          </a:lstStyle>
          <a:p>
            <a:pPr>
              <a:defRPr/>
            </a:pPr>
            <a:fld id="{41E2476A-4D5A-407A-A3DE-855E7B8E47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38873"/>
            <a:ext cx="109728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8C84351C-3950-4F01-A0E0-607F4D48F2B2}" type="datetime1">
              <a:rPr lang="en-NZ"/>
              <a:pPr>
                <a:defRPr/>
              </a:pPr>
              <a:t>15/03/2021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p:cNvSpPr>
            <a:spLocks noGrp="1"/>
          </p:cNvSpPr>
          <p:nvPr>
            <p:ph type="sldNum" sz="quarter" idx="12"/>
          </p:nvPr>
        </p:nvSpPr>
        <p:spPr/>
        <p:txBody>
          <a:bodyPr/>
          <a:lstStyle>
            <a:lvl1pPr>
              <a:defRPr/>
            </a:lvl1pPr>
          </a:lstStyle>
          <a:p>
            <a:pPr>
              <a:defRPr/>
            </a:pPr>
            <a:fld id="{DD0BAA7F-AB24-439A-A2DA-3DDFDCB67C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F7AAE9-5266-4F49-938A-C87876F98512}" type="datetime1">
              <a:rPr lang="en-NZ"/>
              <a:pPr>
                <a:defRPr/>
              </a:pPr>
              <a:t>15/03/2021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a:t>&gt;&gt;DEPARTMENT TITLE EDIT IN HEADER &amp; 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1A0D55-893E-4DD8-B1D1-058AB06FE9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Lst>
  <p:hf sldNum="0" hdr="0" dt="0"/>
  <p:txStyles>
    <p:title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221413" y="6572250"/>
            <a:ext cx="474662" cy="241300"/>
          </a:xfrm>
        </p:spPr>
        <p:txBody>
          <a:bodyPr/>
          <a:lstStyle/>
          <a:p>
            <a:pPr>
              <a:defRPr/>
            </a:pPr>
            <a:fld id="{FC8C8B97-7F02-440B-83FB-48CD6AC82BFC}" type="slidenum">
              <a:rPr lang="en-GB" smtClean="0"/>
              <a:pPr>
                <a:defRPr/>
              </a:pPr>
              <a:t>1</a:t>
            </a:fld>
            <a:endParaRPr lang="en-GB"/>
          </a:p>
        </p:txBody>
      </p:sp>
      <p:sp>
        <p:nvSpPr>
          <p:cNvPr id="16387" name="Rectangle 7"/>
          <p:cNvSpPr>
            <a:spLocks noGrp="1" noChangeArrowheads="1"/>
          </p:cNvSpPr>
          <p:nvPr>
            <p:ph type="ftr" sz="quarter" idx="4294967295"/>
          </p:nvPr>
        </p:nvSpPr>
        <p:spPr bwMode="auto">
          <a:xfrm>
            <a:off x="5419725" y="6573838"/>
            <a:ext cx="1009650" cy="239712"/>
          </a:xfrm>
          <a:noFill/>
          <a:ln>
            <a:miter lim="800000"/>
            <a:headEnd/>
            <a:tailEnd/>
          </a:ln>
        </p:spPr>
        <p:txBody>
          <a:bodyPr/>
          <a:lstStyle/>
          <a:p>
            <a:r>
              <a:rPr lang="en-GB"/>
              <a:t>© Unitec New Zealand</a:t>
            </a:r>
          </a:p>
        </p:txBody>
      </p:sp>
      <p:sp>
        <p:nvSpPr>
          <p:cNvPr id="8" name="Title 1"/>
          <p:cNvSpPr>
            <a:spLocks noGrp="1"/>
          </p:cNvSpPr>
          <p:nvPr>
            <p:ph type="ctrTitle"/>
          </p:nvPr>
        </p:nvSpPr>
        <p:spPr>
          <a:xfrm>
            <a:off x="3774131" y="337766"/>
            <a:ext cx="7038413" cy="1473526"/>
          </a:xfrm>
        </p:spPr>
        <p:txBody>
          <a:bodyPr/>
          <a:lstStyle/>
          <a:p>
            <a:r>
              <a:rPr lang="en-NZ" sz="3200" dirty="0">
                <a:solidFill>
                  <a:srgbClr val="FF0000"/>
                </a:solidFill>
                <a:effectLst>
                  <a:outerShdw blurRad="38100" dist="38100" dir="2700000" algn="tl">
                    <a:srgbClr val="000000">
                      <a:alpha val="43137"/>
                    </a:srgbClr>
                  </a:outerShdw>
                </a:effectLst>
              </a:rPr>
              <a:t>Lesson 2 </a:t>
            </a:r>
            <a:br>
              <a:rPr lang="en-NZ" sz="3200" dirty="0">
                <a:solidFill>
                  <a:srgbClr val="FF0000"/>
                </a:solidFill>
                <a:effectLst>
                  <a:outerShdw blurRad="38100" dist="38100" dir="2700000" algn="tl">
                    <a:srgbClr val="000000">
                      <a:alpha val="43137"/>
                    </a:srgbClr>
                  </a:outerShdw>
                </a:effectLst>
              </a:rPr>
            </a:br>
            <a:r>
              <a:rPr lang="en-NZ" sz="3200" dirty="0">
                <a:solidFill>
                  <a:srgbClr val="FF0000"/>
                </a:solidFill>
                <a:effectLst>
                  <a:outerShdw blurRad="38100" dist="38100" dir="2700000" algn="tl">
                    <a:srgbClr val="000000">
                      <a:alpha val="43137"/>
                    </a:srgbClr>
                  </a:outerShdw>
                </a:effectLst>
              </a:rPr>
              <a:t>Construction Levelling 1</a:t>
            </a:r>
            <a:br>
              <a:rPr lang="en-NZ" sz="4000" dirty="0">
                <a:solidFill>
                  <a:srgbClr val="FF0000"/>
                </a:solidFill>
                <a:effectLst>
                  <a:outerShdw blurRad="38100" dist="38100" dir="2700000" algn="tl">
                    <a:srgbClr val="000000">
                      <a:alpha val="43137"/>
                    </a:srgbClr>
                  </a:outerShdw>
                </a:effectLst>
              </a:rPr>
            </a:br>
            <a:r>
              <a:rPr lang="en-NZ" sz="2800" dirty="0">
                <a:solidFill>
                  <a:srgbClr val="FF0000"/>
                </a:solidFill>
                <a:effectLst>
                  <a:outerShdw blurRad="38100" dist="38100" dir="2700000" algn="tl">
                    <a:srgbClr val="000000">
                      <a:alpha val="43137"/>
                    </a:srgbClr>
                  </a:outerShdw>
                </a:effectLst>
              </a:rPr>
              <a:t>Lecture</a:t>
            </a:r>
          </a:p>
        </p:txBody>
      </p:sp>
      <p:sp>
        <p:nvSpPr>
          <p:cNvPr id="3" name="Rectangle 2"/>
          <p:cNvSpPr/>
          <p:nvPr/>
        </p:nvSpPr>
        <p:spPr>
          <a:xfrm>
            <a:off x="4330995" y="4954772"/>
            <a:ext cx="6198782" cy="606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077" name="Rectangle 7"/>
          <p:cNvSpPr>
            <a:spLocks noGrp="1" noChangeArrowheads="1"/>
          </p:cNvSpPr>
          <p:nvPr>
            <p:ph type="subTitle" idx="1"/>
          </p:nvPr>
        </p:nvSpPr>
        <p:spPr>
          <a:xfrm>
            <a:off x="707010" y="5198085"/>
            <a:ext cx="9707865" cy="725487"/>
          </a:xfrm>
        </p:spPr>
        <p:txBody>
          <a:bodyPr/>
          <a:lstStyle/>
          <a:p>
            <a:pPr eaLnBrk="1" hangingPunct="1">
              <a:buFont typeface="Arial" charset="0"/>
              <a:buNone/>
              <a:defRPr/>
            </a:pPr>
            <a:r>
              <a:rPr sz="2800" dirty="0">
                <a:solidFill>
                  <a:srgbClr val="FF0000"/>
                </a:solidFill>
                <a:effectLst>
                  <a:outerShdw blurRad="38100" dist="38100" dir="2700000" algn="tl">
                    <a:srgbClr val="000000">
                      <a:alpha val="43137"/>
                    </a:srgbClr>
                  </a:outerShdw>
                </a:effectLst>
              </a:rPr>
              <a:t>CIBC5</a:t>
            </a:r>
            <a:r>
              <a:rPr lang="en-NZ" sz="2800" dirty="0">
                <a:solidFill>
                  <a:srgbClr val="FF0000"/>
                </a:solidFill>
                <a:effectLst>
                  <a:outerShdw blurRad="38100" dist="38100" dir="2700000" algn="tl">
                    <a:srgbClr val="000000">
                      <a:alpha val="43137"/>
                    </a:srgbClr>
                  </a:outerShdw>
                </a:effectLst>
              </a:rPr>
              <a:t>022 Site Survey Preparation and Analysis</a:t>
            </a:r>
            <a:endParaRPr sz="2800" dirty="0">
              <a:solidFill>
                <a:srgbClr val="FF00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85C7799-0008-4244-A7DB-D1505C277606}"/>
              </a:ext>
            </a:extLst>
          </p:cNvPr>
          <p:cNvPicPr>
            <a:picLocks noChangeAspect="1"/>
          </p:cNvPicPr>
          <p:nvPr/>
        </p:nvPicPr>
        <p:blipFill>
          <a:blip r:embed="rId3"/>
          <a:stretch>
            <a:fillRect/>
          </a:stretch>
        </p:blipFill>
        <p:spPr>
          <a:xfrm>
            <a:off x="6362815" y="2174036"/>
            <a:ext cx="2705176" cy="2669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Compensator </a:t>
            </a:r>
          </a:p>
        </p:txBody>
      </p:sp>
      <p:sp>
        <p:nvSpPr>
          <p:cNvPr id="4" name="Rectangle 3">
            <a:extLst>
              <a:ext uri="{FF2B5EF4-FFF2-40B4-BE49-F238E27FC236}">
                <a16:creationId xmlns:a16="http://schemas.microsoft.com/office/drawing/2014/main" id="{2C9466A7-5C17-4E90-B63A-CC6E112DC13D}"/>
              </a:ext>
            </a:extLst>
          </p:cNvPr>
          <p:cNvSpPr/>
          <p:nvPr/>
        </p:nvSpPr>
        <p:spPr>
          <a:xfrm>
            <a:off x="1405866" y="3695400"/>
            <a:ext cx="10629900" cy="369332"/>
          </a:xfrm>
          <a:prstGeom prst="rect">
            <a:avLst/>
          </a:prstGeom>
        </p:spPr>
        <p:txBody>
          <a:bodyPr wrap="square">
            <a:spAutoFit/>
          </a:bodyPr>
          <a:lstStyle/>
          <a:p>
            <a:r>
              <a:rPr lang="en-NZ" b="1" dirty="0"/>
              <a:t>. </a:t>
            </a:r>
          </a:p>
        </p:txBody>
      </p:sp>
      <p:sp>
        <p:nvSpPr>
          <p:cNvPr id="6" name="Rectangle 5">
            <a:extLst>
              <a:ext uri="{FF2B5EF4-FFF2-40B4-BE49-F238E27FC236}">
                <a16:creationId xmlns:a16="http://schemas.microsoft.com/office/drawing/2014/main" id="{263C3EC4-69AF-4855-B4BA-2329581A41B1}"/>
              </a:ext>
            </a:extLst>
          </p:cNvPr>
          <p:cNvSpPr/>
          <p:nvPr/>
        </p:nvSpPr>
        <p:spPr>
          <a:xfrm>
            <a:off x="460076" y="786911"/>
            <a:ext cx="8680686" cy="6278642"/>
          </a:xfrm>
          <a:prstGeom prst="rect">
            <a:avLst/>
          </a:prstGeom>
        </p:spPr>
        <p:txBody>
          <a:bodyPr wrap="square">
            <a:spAutoFit/>
          </a:bodyPr>
          <a:lstStyle/>
          <a:p>
            <a:pPr marL="342900" indent="-342900">
              <a:buFontTx/>
              <a:buAutoNum type="arabicPeriod"/>
            </a:pPr>
            <a:r>
              <a:rPr lang="en-NZ" sz="2400" b="1" dirty="0"/>
              <a:t>Now use the third </a:t>
            </a:r>
            <a:r>
              <a:rPr lang="en-NZ" sz="2400" b="1" dirty="0" err="1"/>
              <a:t>footscrew</a:t>
            </a:r>
            <a:r>
              <a:rPr lang="en-NZ" sz="2400" b="1" dirty="0"/>
              <a:t> </a:t>
            </a:r>
            <a:r>
              <a:rPr lang="en-NZ" sz="2400" dirty="0"/>
              <a:t>to centre the bubble (illustration, bottom right). That is, move the third screw to centralise the bubble.  Once the bubble is centralised, check to ensure the instrument is levelled by rotating the instrument at 180 degrees and 360 degrees.  If the bubble remains within the circle the instrument is correctly set. (Note: not necessary for automatic levels)</a:t>
            </a:r>
          </a:p>
          <a:p>
            <a:pPr marL="342900" indent="-342900">
              <a:buFontTx/>
              <a:buAutoNum type="arabicPeriod"/>
            </a:pPr>
            <a:r>
              <a:rPr lang="en-NZ" sz="2400" b="1" dirty="0"/>
              <a:t>For a level, the compensator automatically takes care of the final levelling-up</a:t>
            </a:r>
          </a:p>
          <a:p>
            <a:pPr marL="342900" indent="-342900">
              <a:buFontTx/>
              <a:buAutoNum type="arabicPeriod"/>
            </a:pPr>
            <a:endParaRPr lang="en-NZ" sz="2400" b="1" dirty="0"/>
          </a:p>
          <a:p>
            <a:r>
              <a:rPr lang="en-NZ" b="1" dirty="0"/>
              <a:t>The compensator </a:t>
            </a:r>
            <a:r>
              <a:rPr lang="en-NZ" dirty="0"/>
              <a:t>consists basically of a thread-suspended mirror that directs the horizontal light beam to the centre of the crosshair even if there is residual tilt in the tele-scope (illustration, bottom).</a:t>
            </a:r>
          </a:p>
          <a:p>
            <a:r>
              <a:rPr lang="en-NZ" b="1" dirty="0"/>
              <a:t>If now you lightly tap a leg </a:t>
            </a:r>
            <a:r>
              <a:rPr lang="en-NZ" dirty="0"/>
              <a:t>of the tripod, then (pro-</a:t>
            </a:r>
            <a:r>
              <a:rPr lang="en-NZ" dirty="0" err="1"/>
              <a:t>vided</a:t>
            </a:r>
            <a:r>
              <a:rPr lang="en-NZ" dirty="0"/>
              <a:t> the bull’s-eye bubble is centred) you will see how the line of sight swings about the staff reading and always steadies at the same point. This is the way to test whether or not the compensator can swing freely.</a:t>
            </a:r>
          </a:p>
          <a:p>
            <a:pPr marL="342900" indent="-342900">
              <a:buFontTx/>
              <a:buAutoNum type="arabicPeriod"/>
            </a:pPr>
            <a:endParaRPr lang="en-NZ" dirty="0"/>
          </a:p>
          <a:p>
            <a:pPr marL="342900" indent="-342900">
              <a:buFontTx/>
              <a:buAutoNum type="arabicPeriod"/>
            </a:pPr>
            <a:endParaRPr lang="en-NZ" dirty="0"/>
          </a:p>
        </p:txBody>
      </p:sp>
      <p:pic>
        <p:nvPicPr>
          <p:cNvPr id="9" name="Picture 8">
            <a:extLst>
              <a:ext uri="{FF2B5EF4-FFF2-40B4-BE49-F238E27FC236}">
                <a16:creationId xmlns:a16="http://schemas.microsoft.com/office/drawing/2014/main" id="{3ACA971F-16AF-4D94-80DF-AB7B7F4AD231}"/>
              </a:ext>
            </a:extLst>
          </p:cNvPr>
          <p:cNvPicPr>
            <a:picLocks noChangeAspect="1"/>
          </p:cNvPicPr>
          <p:nvPr/>
        </p:nvPicPr>
        <p:blipFill>
          <a:blip r:embed="rId2"/>
          <a:stretch>
            <a:fillRect/>
          </a:stretch>
        </p:blipFill>
        <p:spPr>
          <a:xfrm>
            <a:off x="9292683" y="1395198"/>
            <a:ext cx="2591162" cy="2372056"/>
          </a:xfrm>
          <a:prstGeom prst="rect">
            <a:avLst/>
          </a:prstGeom>
        </p:spPr>
      </p:pic>
    </p:spTree>
    <p:extLst>
      <p:ext uri="{BB962C8B-B14F-4D97-AF65-F5344CB8AC3E}">
        <p14:creationId xmlns:p14="http://schemas.microsoft.com/office/powerpoint/2010/main" val="104831817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xfrm>
            <a:off x="6718300" y="6621484"/>
            <a:ext cx="5058833" cy="230187"/>
          </a:xfrm>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0B097E0D-DC47-4B5C-B56B-93001C1A4FA3}"/>
              </a:ext>
            </a:extLst>
          </p:cNvPr>
          <p:cNvSpPr txBox="1"/>
          <p:nvPr/>
        </p:nvSpPr>
        <p:spPr>
          <a:xfrm>
            <a:off x="552450" y="2171700"/>
            <a:ext cx="7884184" cy="4708981"/>
          </a:xfrm>
          <a:prstGeom prst="rect">
            <a:avLst/>
          </a:prstGeom>
          <a:noFill/>
        </p:spPr>
        <p:txBody>
          <a:bodyPr wrap="square" rtlCol="0">
            <a:spAutoFit/>
          </a:bodyPr>
          <a:lstStyle/>
          <a:p>
            <a:r>
              <a:rPr lang="en-NZ" sz="2400" b="1" dirty="0"/>
              <a:t>Measuring distances optically with the level</a:t>
            </a:r>
          </a:p>
          <a:p>
            <a:endParaRPr lang="en-NZ" sz="2400" dirty="0"/>
          </a:p>
          <a:p>
            <a:pPr marL="342900" indent="-342900">
              <a:buAutoNum type="arabicPeriod"/>
            </a:pPr>
            <a:r>
              <a:rPr lang="en-NZ" sz="2400" b="1" dirty="0"/>
              <a:t>The </a:t>
            </a:r>
            <a:r>
              <a:rPr lang="en-NZ" sz="2400" b="1" dirty="0" err="1"/>
              <a:t>reticle</a:t>
            </a:r>
            <a:r>
              <a:rPr lang="en-NZ" sz="2400" b="1" dirty="0"/>
              <a:t> </a:t>
            </a:r>
            <a:r>
              <a:rPr lang="en-NZ" sz="2400" dirty="0"/>
              <a:t>carries two stadia lines arranged symmetrically to the crosshair. </a:t>
            </a:r>
          </a:p>
          <a:p>
            <a:pPr marL="342900" indent="-342900">
              <a:buAutoNum type="arabicPeriod"/>
            </a:pPr>
            <a:endParaRPr lang="en-NZ" sz="2400" dirty="0"/>
          </a:p>
          <a:p>
            <a:pPr marL="342900" indent="-342900">
              <a:buAutoNum type="arabicPeriod"/>
            </a:pPr>
            <a:r>
              <a:rPr lang="en-NZ" sz="2400" b="1" dirty="0"/>
              <a:t>Their spacing </a:t>
            </a:r>
            <a:r>
              <a:rPr lang="en-NZ" sz="2400" dirty="0"/>
              <a:t>is such that the distance can be derived by multiplying the corresponding staff section by 100. (This diagram is a schematic representation).</a:t>
            </a:r>
          </a:p>
          <a:p>
            <a:pPr marL="342900" indent="-342900">
              <a:buAutoNum type="arabicPeriod"/>
            </a:pPr>
            <a:endParaRPr lang="en-NZ" sz="2400" dirty="0"/>
          </a:p>
          <a:p>
            <a:pPr marL="342900" indent="-342900">
              <a:buAutoNum type="arabicPeriod"/>
            </a:pPr>
            <a:r>
              <a:rPr lang="en-NZ" sz="2400" b="1" dirty="0"/>
              <a:t>Accuracy of the distance </a:t>
            </a:r>
            <a:r>
              <a:rPr lang="en-NZ" sz="2400" dirty="0"/>
              <a:t>measurement:  From 10 – To 30 cm</a:t>
            </a:r>
          </a:p>
          <a:p>
            <a:endParaRPr lang="en-NZ" dirty="0"/>
          </a:p>
          <a:p>
            <a:endParaRPr lang="en-NZ" dirty="0"/>
          </a:p>
        </p:txBody>
      </p:sp>
      <p:pic>
        <p:nvPicPr>
          <p:cNvPr id="5" name="Picture 4">
            <a:extLst>
              <a:ext uri="{FF2B5EF4-FFF2-40B4-BE49-F238E27FC236}">
                <a16:creationId xmlns:a16="http://schemas.microsoft.com/office/drawing/2014/main" id="{F9DBC817-F089-41EF-8A42-41E12B91506E}"/>
              </a:ext>
            </a:extLst>
          </p:cNvPr>
          <p:cNvPicPr>
            <a:picLocks noChangeAspect="1"/>
          </p:cNvPicPr>
          <p:nvPr/>
        </p:nvPicPr>
        <p:blipFill>
          <a:blip r:embed="rId2"/>
          <a:stretch>
            <a:fillRect/>
          </a:stretch>
        </p:blipFill>
        <p:spPr>
          <a:xfrm>
            <a:off x="8648700" y="1948325"/>
            <a:ext cx="3162741" cy="2448267"/>
          </a:xfrm>
          <a:prstGeom prst="rect">
            <a:avLst/>
          </a:prstGeom>
        </p:spPr>
      </p:pic>
      <p:sp>
        <p:nvSpPr>
          <p:cNvPr id="17" name="TextBox 16">
            <a:extLst>
              <a:ext uri="{FF2B5EF4-FFF2-40B4-BE49-F238E27FC236}">
                <a16:creationId xmlns:a16="http://schemas.microsoft.com/office/drawing/2014/main" id="{FDE34BF7-8824-4906-ABBA-C3638DB9D81A}"/>
              </a:ext>
            </a:extLst>
          </p:cNvPr>
          <p:cNvSpPr txBox="1"/>
          <p:nvPr/>
        </p:nvSpPr>
        <p:spPr>
          <a:xfrm>
            <a:off x="2527300" y="496600"/>
            <a:ext cx="6810103" cy="1077218"/>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Using the Stadia to Measure Distance Between Stations</a:t>
            </a:r>
          </a:p>
        </p:txBody>
      </p:sp>
      <p:sp>
        <p:nvSpPr>
          <p:cNvPr id="18" name="Rectangle 17">
            <a:extLst>
              <a:ext uri="{FF2B5EF4-FFF2-40B4-BE49-F238E27FC236}">
                <a16:creationId xmlns:a16="http://schemas.microsoft.com/office/drawing/2014/main" id="{AAE65EDB-C809-4072-9F69-ACE1705892AF}"/>
              </a:ext>
            </a:extLst>
          </p:cNvPr>
          <p:cNvSpPr/>
          <p:nvPr/>
        </p:nvSpPr>
        <p:spPr>
          <a:xfrm>
            <a:off x="4763666" y="6187136"/>
            <a:ext cx="5554726" cy="584775"/>
          </a:xfrm>
          <a:prstGeom prst="rect">
            <a:avLst/>
          </a:prstGeom>
        </p:spPr>
        <p:txBody>
          <a:bodyPr wrap="none">
            <a:spAutoFit/>
          </a:bodyPr>
          <a:lstStyle/>
          <a:p>
            <a:r>
              <a:rPr lang="en-NZ" sz="1400" b="1" dirty="0"/>
              <a:t>Note; The degree of accuracy for stadia is 100 mm in 30 metres</a:t>
            </a:r>
          </a:p>
          <a:p>
            <a:r>
              <a:rPr lang="en-NZ" dirty="0"/>
              <a:t> </a:t>
            </a:r>
          </a:p>
        </p:txBody>
      </p:sp>
    </p:spTree>
    <p:extLst>
      <p:ext uri="{BB962C8B-B14F-4D97-AF65-F5344CB8AC3E}">
        <p14:creationId xmlns:p14="http://schemas.microsoft.com/office/powerpoint/2010/main" val="203809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Staff </a:t>
            </a:r>
          </a:p>
        </p:txBody>
      </p:sp>
      <p:sp>
        <p:nvSpPr>
          <p:cNvPr id="6" name="Rectangle 5">
            <a:extLst>
              <a:ext uri="{FF2B5EF4-FFF2-40B4-BE49-F238E27FC236}">
                <a16:creationId xmlns:a16="http://schemas.microsoft.com/office/drawing/2014/main" id="{B72BD58A-6488-45FA-951A-72E4B6B859C2}"/>
              </a:ext>
            </a:extLst>
          </p:cNvPr>
          <p:cNvSpPr/>
          <p:nvPr/>
        </p:nvSpPr>
        <p:spPr>
          <a:xfrm>
            <a:off x="447288" y="1058574"/>
            <a:ext cx="5268912" cy="4893647"/>
          </a:xfrm>
          <a:prstGeom prst="rect">
            <a:avLst/>
          </a:prstGeom>
        </p:spPr>
        <p:txBody>
          <a:bodyPr wrap="square">
            <a:spAutoFit/>
          </a:bodyPr>
          <a:lstStyle/>
          <a:p>
            <a:r>
              <a:rPr lang="en-NZ" sz="2400" b="1" dirty="0">
                <a:latin typeface="MyriadPro-Regular"/>
              </a:rPr>
              <a:t>Standard staffs </a:t>
            </a:r>
            <a:r>
              <a:rPr lang="en-NZ" sz="2400" dirty="0">
                <a:latin typeface="MyriadPro-Regular"/>
              </a:rPr>
              <a:t>are 3 metres, 4 metres, or 5 metres long, they fold or telescope down to about1200 mm, have a reading face at least 38 mm wide. </a:t>
            </a:r>
          </a:p>
          <a:p>
            <a:endParaRPr lang="en-NZ" sz="2400" b="1" dirty="0">
              <a:latin typeface="MyriadPro-Regular"/>
            </a:endParaRPr>
          </a:p>
          <a:p>
            <a:r>
              <a:rPr lang="en-NZ" sz="2400" b="1" dirty="0">
                <a:latin typeface="MyriadPro-Regular"/>
              </a:rPr>
              <a:t>The staff is graduated in 10mm increments </a:t>
            </a:r>
            <a:r>
              <a:rPr lang="en-NZ" sz="2400" dirty="0">
                <a:latin typeface="MyriadPro-Regular"/>
              </a:rPr>
              <a:t>with alternating black and red figures per metre on a white staff. </a:t>
            </a:r>
          </a:p>
          <a:p>
            <a:endParaRPr lang="en-NZ" sz="2400" dirty="0">
              <a:latin typeface="MyriadPro-Regular"/>
            </a:endParaRPr>
          </a:p>
          <a:p>
            <a:r>
              <a:rPr lang="en-NZ" sz="2400" b="1" dirty="0">
                <a:latin typeface="MyriadPro-Regular"/>
              </a:rPr>
              <a:t>Reading the staff </a:t>
            </a:r>
            <a:r>
              <a:rPr lang="en-NZ" sz="2400" dirty="0">
                <a:latin typeface="MyriadPro-Regular"/>
              </a:rPr>
              <a:t>to the graduation will give </a:t>
            </a:r>
            <a:r>
              <a:rPr lang="en-NZ" sz="2400" b="1" i="1" dirty="0">
                <a:latin typeface="MyriadPro-BoldIt"/>
              </a:rPr>
              <a:t>0.01m accuracy. </a:t>
            </a:r>
            <a:r>
              <a:rPr lang="en-NZ" sz="2400" dirty="0">
                <a:latin typeface="MyriadPro-Regular"/>
              </a:rPr>
              <a:t>If three decimal places of accuracy are needed, it has to be estimated.</a:t>
            </a:r>
            <a:endParaRPr lang="en-NZ" sz="2400" dirty="0"/>
          </a:p>
        </p:txBody>
      </p:sp>
      <p:pic>
        <p:nvPicPr>
          <p:cNvPr id="4" name="Picture 3">
            <a:extLst>
              <a:ext uri="{FF2B5EF4-FFF2-40B4-BE49-F238E27FC236}">
                <a16:creationId xmlns:a16="http://schemas.microsoft.com/office/drawing/2014/main" id="{146FBD99-363C-4697-82A8-9685A113203F}"/>
              </a:ext>
            </a:extLst>
          </p:cNvPr>
          <p:cNvPicPr>
            <a:picLocks noChangeAspect="1"/>
          </p:cNvPicPr>
          <p:nvPr/>
        </p:nvPicPr>
        <p:blipFill>
          <a:blip r:embed="rId2"/>
          <a:stretch>
            <a:fillRect/>
          </a:stretch>
        </p:blipFill>
        <p:spPr>
          <a:xfrm>
            <a:off x="6475801" y="1356180"/>
            <a:ext cx="4218798" cy="4145639"/>
          </a:xfrm>
          <a:prstGeom prst="rect">
            <a:avLst/>
          </a:prstGeom>
        </p:spPr>
      </p:pic>
    </p:spTree>
    <p:extLst>
      <p:ext uri="{BB962C8B-B14F-4D97-AF65-F5344CB8AC3E}">
        <p14:creationId xmlns:p14="http://schemas.microsoft.com/office/powerpoint/2010/main" val="237875914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1979749" y="123824"/>
            <a:ext cx="8599351"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The </a:t>
            </a:r>
            <a:r>
              <a:rPr lang="en-NZ" sz="3200" dirty="0" err="1">
                <a:solidFill>
                  <a:schemeClr val="bg1"/>
                </a:solidFill>
                <a:effectLst>
                  <a:outerShdw blurRad="38100" dist="38100" dir="2700000" algn="tl">
                    <a:srgbClr val="000000">
                      <a:alpha val="43137"/>
                    </a:srgbClr>
                  </a:outerShdw>
                </a:effectLst>
              </a:rPr>
              <a:t>Reticle</a:t>
            </a:r>
            <a:endParaRPr lang="en-NZ" sz="3200" dirty="0">
              <a:solidFill>
                <a:schemeClr val="bg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ACAC1840-A628-4166-AF63-60DD40F4D5D0}"/>
              </a:ext>
            </a:extLst>
          </p:cNvPr>
          <p:cNvSpPr/>
          <p:nvPr/>
        </p:nvSpPr>
        <p:spPr>
          <a:xfrm>
            <a:off x="823152" y="830605"/>
            <a:ext cx="5994974" cy="461665"/>
          </a:xfrm>
          <a:prstGeom prst="rect">
            <a:avLst/>
          </a:prstGeom>
        </p:spPr>
        <p:txBody>
          <a:bodyPr wrap="none">
            <a:spAutoFit/>
          </a:bodyPr>
          <a:lstStyle/>
          <a:p>
            <a:r>
              <a:rPr lang="en-NZ" sz="2400" b="1" dirty="0"/>
              <a:t>STADIA LINES (view through telescope)</a:t>
            </a:r>
          </a:p>
        </p:txBody>
      </p:sp>
      <p:pic>
        <p:nvPicPr>
          <p:cNvPr id="6" name="Picture 5">
            <a:extLst>
              <a:ext uri="{FF2B5EF4-FFF2-40B4-BE49-F238E27FC236}">
                <a16:creationId xmlns:a16="http://schemas.microsoft.com/office/drawing/2014/main" id="{BA95AA7A-E50A-4DB9-83F1-C95D615BA725}"/>
              </a:ext>
            </a:extLst>
          </p:cNvPr>
          <p:cNvPicPr>
            <a:picLocks noChangeAspect="1"/>
          </p:cNvPicPr>
          <p:nvPr/>
        </p:nvPicPr>
        <p:blipFill>
          <a:blip r:embed="rId2"/>
          <a:stretch>
            <a:fillRect/>
          </a:stretch>
        </p:blipFill>
        <p:spPr>
          <a:xfrm>
            <a:off x="7817763" y="1141700"/>
            <a:ext cx="3075409" cy="2783331"/>
          </a:xfrm>
          <a:prstGeom prst="rect">
            <a:avLst/>
          </a:prstGeom>
        </p:spPr>
      </p:pic>
      <p:pic>
        <p:nvPicPr>
          <p:cNvPr id="8" name="Picture 7">
            <a:extLst>
              <a:ext uri="{FF2B5EF4-FFF2-40B4-BE49-F238E27FC236}">
                <a16:creationId xmlns:a16="http://schemas.microsoft.com/office/drawing/2014/main" id="{A032FC6E-226D-47BA-9303-5CCD9CE6DDB0}"/>
              </a:ext>
            </a:extLst>
          </p:cNvPr>
          <p:cNvPicPr>
            <a:picLocks noChangeAspect="1"/>
          </p:cNvPicPr>
          <p:nvPr/>
        </p:nvPicPr>
        <p:blipFill>
          <a:blip r:embed="rId3"/>
          <a:stretch>
            <a:fillRect/>
          </a:stretch>
        </p:blipFill>
        <p:spPr>
          <a:xfrm>
            <a:off x="191859" y="1488363"/>
            <a:ext cx="5432563" cy="2438521"/>
          </a:xfrm>
          <a:prstGeom prst="rect">
            <a:avLst/>
          </a:prstGeom>
        </p:spPr>
      </p:pic>
      <p:pic>
        <p:nvPicPr>
          <p:cNvPr id="9" name="Picture 8">
            <a:extLst>
              <a:ext uri="{FF2B5EF4-FFF2-40B4-BE49-F238E27FC236}">
                <a16:creationId xmlns:a16="http://schemas.microsoft.com/office/drawing/2014/main" id="{D2830A34-CC9B-4C10-B02B-A4731C26D813}"/>
              </a:ext>
            </a:extLst>
          </p:cNvPr>
          <p:cNvPicPr>
            <a:picLocks noChangeAspect="1"/>
          </p:cNvPicPr>
          <p:nvPr/>
        </p:nvPicPr>
        <p:blipFill>
          <a:blip r:embed="rId4"/>
          <a:stretch>
            <a:fillRect/>
          </a:stretch>
        </p:blipFill>
        <p:spPr>
          <a:xfrm>
            <a:off x="2201083" y="3925031"/>
            <a:ext cx="6846678" cy="2429467"/>
          </a:xfrm>
          <a:prstGeom prst="rect">
            <a:avLst/>
          </a:prstGeom>
        </p:spPr>
      </p:pic>
    </p:spTree>
    <p:extLst>
      <p:ext uri="{BB962C8B-B14F-4D97-AF65-F5344CB8AC3E}">
        <p14:creationId xmlns:p14="http://schemas.microsoft.com/office/powerpoint/2010/main" val="123154663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14</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7294819"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Line Levelling – Taking a Reading</a:t>
            </a:r>
          </a:p>
        </p:txBody>
      </p:sp>
      <p:sp>
        <p:nvSpPr>
          <p:cNvPr id="2" name="Rectangle 1">
            <a:extLst>
              <a:ext uri="{FF2B5EF4-FFF2-40B4-BE49-F238E27FC236}">
                <a16:creationId xmlns:a16="http://schemas.microsoft.com/office/drawing/2014/main" id="{EEFEEF72-0529-453F-AEF7-A17769BFE550}"/>
              </a:ext>
            </a:extLst>
          </p:cNvPr>
          <p:cNvSpPr/>
          <p:nvPr/>
        </p:nvSpPr>
        <p:spPr>
          <a:xfrm>
            <a:off x="503238" y="2135992"/>
            <a:ext cx="10704512" cy="4401205"/>
          </a:xfrm>
          <a:prstGeom prst="rect">
            <a:avLst/>
          </a:prstGeom>
        </p:spPr>
        <p:txBody>
          <a:bodyPr wrap="square">
            <a:spAutoFit/>
          </a:bodyPr>
          <a:lstStyle/>
          <a:p>
            <a:r>
              <a:rPr lang="en-NZ" sz="2000" b="1" dirty="0"/>
              <a:t>The method of taking readings differs slightly with the type of instrument being used; </a:t>
            </a:r>
            <a:r>
              <a:rPr lang="en-NZ" sz="2000" dirty="0"/>
              <a:t>however the instrument must be set up level.  </a:t>
            </a:r>
          </a:p>
          <a:p>
            <a:endParaRPr lang="en-NZ" sz="2000" dirty="0"/>
          </a:p>
          <a:p>
            <a:r>
              <a:rPr lang="en-NZ" sz="2000" b="1" dirty="0"/>
              <a:t>The staff holder </a:t>
            </a:r>
            <a:r>
              <a:rPr lang="en-NZ" sz="2000" dirty="0"/>
              <a:t>must hold the staff on the mark or peg.  </a:t>
            </a:r>
          </a:p>
          <a:p>
            <a:endParaRPr lang="en-NZ" sz="2000" dirty="0"/>
          </a:p>
          <a:p>
            <a:r>
              <a:rPr lang="en-NZ" sz="2000" b="1" dirty="0"/>
              <a:t>Ensure the staff is plumb </a:t>
            </a:r>
            <a:r>
              <a:rPr lang="en-NZ" sz="2000" dirty="0"/>
              <a:t>and facing the instrument. </a:t>
            </a:r>
          </a:p>
          <a:p>
            <a:endParaRPr lang="en-NZ" sz="2000" dirty="0"/>
          </a:p>
          <a:p>
            <a:r>
              <a:rPr lang="en-NZ" sz="2000" b="1" dirty="0"/>
              <a:t>Ensure the staff is visible </a:t>
            </a:r>
            <a:r>
              <a:rPr lang="en-NZ" sz="2000" dirty="0"/>
              <a:t>for the instrument to focus on. If the parallax has been eliminated, the black hair line will be sharply outlined against the staff. </a:t>
            </a:r>
          </a:p>
          <a:p>
            <a:endParaRPr lang="en-NZ" sz="2000" dirty="0"/>
          </a:p>
          <a:p>
            <a:r>
              <a:rPr lang="en-NZ" sz="2000" b="1" dirty="0"/>
              <a:t>To remove the parallax </a:t>
            </a:r>
            <a:r>
              <a:rPr lang="en-NZ" sz="2000" dirty="0"/>
              <a:t>you will need to focus the cross hairs separately. </a:t>
            </a:r>
          </a:p>
          <a:p>
            <a:endParaRPr lang="en-NZ" sz="2000" dirty="0"/>
          </a:p>
          <a:p>
            <a:r>
              <a:rPr lang="en-NZ" sz="2000" b="1" dirty="0"/>
              <a:t>This is done by having the background out of focus and then focusing the cross hairs </a:t>
            </a:r>
            <a:r>
              <a:rPr lang="en-NZ" sz="2000" dirty="0"/>
              <a:t>against the out of focus background. </a:t>
            </a:r>
          </a:p>
        </p:txBody>
      </p:sp>
    </p:spTree>
    <p:extLst>
      <p:ext uri="{BB962C8B-B14F-4D97-AF65-F5344CB8AC3E}">
        <p14:creationId xmlns:p14="http://schemas.microsoft.com/office/powerpoint/2010/main" val="299935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Line Levelling  </a:t>
            </a:r>
          </a:p>
        </p:txBody>
      </p:sp>
      <p:sp>
        <p:nvSpPr>
          <p:cNvPr id="4" name="Rectangle 3">
            <a:extLst>
              <a:ext uri="{FF2B5EF4-FFF2-40B4-BE49-F238E27FC236}">
                <a16:creationId xmlns:a16="http://schemas.microsoft.com/office/drawing/2014/main" id="{A313BB81-DDA4-4040-AE2C-1700B6824D4C}"/>
              </a:ext>
            </a:extLst>
          </p:cNvPr>
          <p:cNvSpPr/>
          <p:nvPr/>
        </p:nvSpPr>
        <p:spPr>
          <a:xfrm>
            <a:off x="383118" y="1222844"/>
            <a:ext cx="5331882" cy="2554545"/>
          </a:xfrm>
          <a:prstGeom prst="rect">
            <a:avLst/>
          </a:prstGeom>
        </p:spPr>
        <p:txBody>
          <a:bodyPr wrap="square">
            <a:spAutoFit/>
          </a:bodyPr>
          <a:lstStyle/>
          <a:p>
            <a:r>
              <a:rPr lang="en-NZ" sz="2000" b="1" dirty="0"/>
              <a:t>If the points A and B are widely separated, </a:t>
            </a:r>
            <a:r>
              <a:rPr lang="en-NZ" sz="2000" dirty="0"/>
              <a:t>the height difference between them is determined by line levelling with target distances generally between 30 and 50 metres.</a:t>
            </a:r>
          </a:p>
          <a:p>
            <a:r>
              <a:rPr lang="en-NZ" sz="2000" dirty="0"/>
              <a:t>Pace out the distances between the instrument and the two staffs; they need to be about the same</a:t>
            </a:r>
          </a:p>
        </p:txBody>
      </p:sp>
      <p:sp>
        <p:nvSpPr>
          <p:cNvPr id="6" name="Rectangle 5">
            <a:extLst>
              <a:ext uri="{FF2B5EF4-FFF2-40B4-BE49-F238E27FC236}">
                <a16:creationId xmlns:a16="http://schemas.microsoft.com/office/drawing/2014/main" id="{542E58BB-15C4-49F0-85D2-95B7E7241A43}"/>
              </a:ext>
            </a:extLst>
          </p:cNvPr>
          <p:cNvSpPr/>
          <p:nvPr/>
        </p:nvSpPr>
        <p:spPr>
          <a:xfrm>
            <a:off x="321406" y="3903345"/>
            <a:ext cx="11425764" cy="2954655"/>
          </a:xfrm>
          <a:prstGeom prst="rect">
            <a:avLst/>
          </a:prstGeom>
        </p:spPr>
        <p:txBody>
          <a:bodyPr wrap="square">
            <a:spAutoFit/>
          </a:bodyPr>
          <a:lstStyle/>
          <a:p>
            <a:pPr marL="342900" indent="-342900">
              <a:buAutoNum type="arabicPeriod"/>
            </a:pPr>
            <a:r>
              <a:rPr lang="en-NZ" sz="2400" dirty="0"/>
              <a:t>Set up the instrument at S1.</a:t>
            </a:r>
          </a:p>
          <a:p>
            <a:pPr marL="342900" indent="-342900">
              <a:buAutoNum type="arabicPeriod"/>
            </a:pPr>
            <a:endParaRPr lang="en-NZ" sz="2400" dirty="0"/>
          </a:p>
          <a:p>
            <a:pPr marL="342900" indent="-342900">
              <a:buAutoNum type="arabicPeriod" startAt="2"/>
            </a:pPr>
            <a:r>
              <a:rPr lang="en-NZ" sz="2400" dirty="0"/>
              <a:t>Set up the staff precisely vertically at point B; read off and record the height (back sight R).</a:t>
            </a:r>
          </a:p>
          <a:p>
            <a:pPr marL="342900" indent="-342900">
              <a:buAutoNum type="arabicPeriod" startAt="2"/>
            </a:pPr>
            <a:endParaRPr lang="en-NZ" sz="2400" dirty="0"/>
          </a:p>
          <a:p>
            <a:pPr marL="342900" indent="-342900">
              <a:buAutoNum type="arabicPeriod" startAt="3"/>
            </a:pPr>
            <a:r>
              <a:rPr lang="en-NZ" sz="2400" dirty="0"/>
              <a:t>Set up the staff  at the turning point 1 (ground plate or prominent ground point); read off and record the height (foresight V).</a:t>
            </a:r>
          </a:p>
          <a:p>
            <a:endParaRPr lang="en-NZ" dirty="0"/>
          </a:p>
        </p:txBody>
      </p:sp>
      <p:pic>
        <p:nvPicPr>
          <p:cNvPr id="10" name="Picture 9">
            <a:extLst>
              <a:ext uri="{FF2B5EF4-FFF2-40B4-BE49-F238E27FC236}">
                <a16:creationId xmlns:a16="http://schemas.microsoft.com/office/drawing/2014/main" id="{5451E832-4C1F-4789-97EE-5F5388F73E3A}"/>
              </a:ext>
            </a:extLst>
          </p:cNvPr>
          <p:cNvPicPr>
            <a:picLocks noChangeAspect="1"/>
          </p:cNvPicPr>
          <p:nvPr/>
        </p:nvPicPr>
        <p:blipFill>
          <a:blip r:embed="rId2"/>
          <a:stretch>
            <a:fillRect/>
          </a:stretch>
        </p:blipFill>
        <p:spPr>
          <a:xfrm>
            <a:off x="6477002" y="958888"/>
            <a:ext cx="5651169" cy="3082456"/>
          </a:xfrm>
          <a:prstGeom prst="rect">
            <a:avLst/>
          </a:prstGeom>
        </p:spPr>
      </p:pic>
    </p:spTree>
    <p:extLst>
      <p:ext uri="{BB962C8B-B14F-4D97-AF65-F5344CB8AC3E}">
        <p14:creationId xmlns:p14="http://schemas.microsoft.com/office/powerpoint/2010/main" val="217550247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Check (Cont’d) </a:t>
            </a:r>
          </a:p>
        </p:txBody>
      </p:sp>
      <p:sp>
        <p:nvSpPr>
          <p:cNvPr id="4" name="Rectangle 3">
            <a:extLst>
              <a:ext uri="{FF2B5EF4-FFF2-40B4-BE49-F238E27FC236}">
                <a16:creationId xmlns:a16="http://schemas.microsoft.com/office/drawing/2014/main" id="{A425696F-A356-4E0A-86C8-9F1833927AC7}"/>
              </a:ext>
            </a:extLst>
          </p:cNvPr>
          <p:cNvSpPr/>
          <p:nvPr/>
        </p:nvSpPr>
        <p:spPr>
          <a:xfrm>
            <a:off x="516866" y="716111"/>
            <a:ext cx="4610100" cy="5909310"/>
          </a:xfrm>
          <a:prstGeom prst="rect">
            <a:avLst/>
          </a:prstGeom>
        </p:spPr>
        <p:txBody>
          <a:bodyPr wrap="square">
            <a:spAutoFit/>
          </a:bodyPr>
          <a:lstStyle/>
          <a:p>
            <a:pPr marL="342900" indent="-342900">
              <a:buAutoNum type="arabicPeriod" startAt="4"/>
            </a:pPr>
            <a:r>
              <a:rPr lang="en-NZ" sz="2400" dirty="0"/>
              <a:t>Then set up the instrument at S2 (the staff remains at the turning point 1).</a:t>
            </a:r>
          </a:p>
          <a:p>
            <a:pPr marL="342900" indent="-342900">
              <a:buAutoNum type="arabicPeriod" startAt="4"/>
            </a:pPr>
            <a:endParaRPr lang="en-NZ" sz="2400" dirty="0"/>
          </a:p>
          <a:p>
            <a:pPr marL="342900" indent="-342900">
              <a:buAutoNum type="arabicPeriod" startAt="5"/>
            </a:pPr>
            <a:r>
              <a:rPr lang="en-NZ" sz="2400" dirty="0"/>
              <a:t>Carefully rotate the staff at the turning point 1 so that it faces the instrument.</a:t>
            </a:r>
          </a:p>
          <a:p>
            <a:pPr marL="342900" indent="-342900">
              <a:buAutoNum type="arabicPeriod" startAt="5"/>
            </a:pPr>
            <a:endParaRPr lang="en-NZ" sz="2400" dirty="0"/>
          </a:p>
          <a:p>
            <a:pPr marL="342900" indent="-342900">
              <a:buAutoNum type="arabicPeriod" startAt="6"/>
            </a:pPr>
            <a:r>
              <a:rPr lang="en-NZ" sz="2400" dirty="0"/>
              <a:t>Read off the back sight and continue.</a:t>
            </a:r>
          </a:p>
          <a:p>
            <a:pPr marL="342900" indent="-342900">
              <a:buAutoNum type="arabicPeriod" startAt="6"/>
            </a:pPr>
            <a:endParaRPr lang="en-NZ" sz="2400" dirty="0"/>
          </a:p>
          <a:p>
            <a:pPr marL="342900" indent="-342900">
              <a:buFontTx/>
              <a:buAutoNum type="arabicPeriod" startAt="6"/>
            </a:pPr>
            <a:r>
              <a:rPr lang="en-NZ" sz="2400" dirty="0"/>
              <a:t>The height difference between A and B is equal to the sum of the back sight and the foresight.</a:t>
            </a:r>
          </a:p>
          <a:p>
            <a:pPr marL="342900" indent="-342900">
              <a:buAutoNum type="arabicPeriod" startAt="6"/>
            </a:pPr>
            <a:endParaRPr lang="en-NZ" dirty="0"/>
          </a:p>
        </p:txBody>
      </p:sp>
      <p:pic>
        <p:nvPicPr>
          <p:cNvPr id="11" name="Picture 10">
            <a:extLst>
              <a:ext uri="{FF2B5EF4-FFF2-40B4-BE49-F238E27FC236}">
                <a16:creationId xmlns:a16="http://schemas.microsoft.com/office/drawing/2014/main" id="{FB15F9C2-99EB-41F2-B04A-2AFBF6BA543E}"/>
              </a:ext>
            </a:extLst>
          </p:cNvPr>
          <p:cNvPicPr>
            <a:picLocks noChangeAspect="1"/>
          </p:cNvPicPr>
          <p:nvPr/>
        </p:nvPicPr>
        <p:blipFill>
          <a:blip r:embed="rId2"/>
          <a:stretch>
            <a:fillRect/>
          </a:stretch>
        </p:blipFill>
        <p:spPr>
          <a:xfrm>
            <a:off x="5355809" y="3340029"/>
            <a:ext cx="6555273" cy="3016322"/>
          </a:xfrm>
          <a:prstGeom prst="rect">
            <a:avLst/>
          </a:prstGeom>
        </p:spPr>
      </p:pic>
      <p:pic>
        <p:nvPicPr>
          <p:cNvPr id="12" name="Picture 11">
            <a:extLst>
              <a:ext uri="{FF2B5EF4-FFF2-40B4-BE49-F238E27FC236}">
                <a16:creationId xmlns:a16="http://schemas.microsoft.com/office/drawing/2014/main" id="{47BD1456-7593-4FBE-BB76-B1899D53F15F}"/>
              </a:ext>
            </a:extLst>
          </p:cNvPr>
          <p:cNvPicPr>
            <a:picLocks noChangeAspect="1"/>
          </p:cNvPicPr>
          <p:nvPr/>
        </p:nvPicPr>
        <p:blipFill>
          <a:blip r:embed="rId3"/>
          <a:stretch>
            <a:fillRect/>
          </a:stretch>
        </p:blipFill>
        <p:spPr>
          <a:xfrm>
            <a:off x="5994399" y="793740"/>
            <a:ext cx="4610100" cy="2514600"/>
          </a:xfrm>
          <a:prstGeom prst="rect">
            <a:avLst/>
          </a:prstGeom>
        </p:spPr>
      </p:pic>
    </p:spTree>
    <p:extLst>
      <p:ext uri="{BB962C8B-B14F-4D97-AF65-F5344CB8AC3E}">
        <p14:creationId xmlns:p14="http://schemas.microsoft.com/office/powerpoint/2010/main" val="306495858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17</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789386" y="2139156"/>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2748073D-1BBB-4A20-B593-3DC283D3F8CF}"/>
              </a:ext>
            </a:extLst>
          </p:cNvPr>
          <p:cNvSpPr txBox="1"/>
          <p:nvPr/>
        </p:nvSpPr>
        <p:spPr>
          <a:xfrm>
            <a:off x="2527300" y="496600"/>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 Levelling in an Excavation </a:t>
            </a:r>
          </a:p>
        </p:txBody>
      </p:sp>
      <p:sp>
        <p:nvSpPr>
          <p:cNvPr id="3" name="TextBox 2">
            <a:extLst>
              <a:ext uri="{FF2B5EF4-FFF2-40B4-BE49-F238E27FC236}">
                <a16:creationId xmlns:a16="http://schemas.microsoft.com/office/drawing/2014/main" id="{0A0B4721-E31F-4C12-BAB8-B874B3D2205F}"/>
              </a:ext>
            </a:extLst>
          </p:cNvPr>
          <p:cNvSpPr txBox="1"/>
          <p:nvPr/>
        </p:nvSpPr>
        <p:spPr>
          <a:xfrm>
            <a:off x="806509" y="2678906"/>
            <a:ext cx="10578981" cy="830997"/>
          </a:xfrm>
          <a:prstGeom prst="rect">
            <a:avLst/>
          </a:prstGeom>
          <a:noFill/>
        </p:spPr>
        <p:txBody>
          <a:bodyPr wrap="square" rtlCol="0">
            <a:spAutoFit/>
          </a:bodyPr>
          <a:lstStyle/>
          <a:p>
            <a:r>
              <a:rPr lang="en-NZ" sz="2400" b="1" dirty="0"/>
              <a:t>Occasions arise where you need to check levels or calculate the differences between levels. </a:t>
            </a:r>
          </a:p>
        </p:txBody>
      </p:sp>
    </p:spTree>
    <p:extLst>
      <p:ext uri="{BB962C8B-B14F-4D97-AF65-F5344CB8AC3E}">
        <p14:creationId xmlns:p14="http://schemas.microsoft.com/office/powerpoint/2010/main" val="243624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057401" y="69669"/>
            <a:ext cx="7443652"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Excavation Levelling</a:t>
            </a:r>
          </a:p>
        </p:txBody>
      </p:sp>
      <p:sp>
        <p:nvSpPr>
          <p:cNvPr id="3" name="Rectangle 2">
            <a:extLst>
              <a:ext uri="{FF2B5EF4-FFF2-40B4-BE49-F238E27FC236}">
                <a16:creationId xmlns:a16="http://schemas.microsoft.com/office/drawing/2014/main" id="{FBB50DB5-ABDD-454D-A5F6-567B957E8A45}"/>
              </a:ext>
            </a:extLst>
          </p:cNvPr>
          <p:cNvSpPr/>
          <p:nvPr/>
        </p:nvSpPr>
        <p:spPr>
          <a:xfrm>
            <a:off x="330200" y="946834"/>
            <a:ext cx="6096000" cy="1200329"/>
          </a:xfrm>
          <a:prstGeom prst="rect">
            <a:avLst/>
          </a:prstGeom>
        </p:spPr>
        <p:txBody>
          <a:bodyPr>
            <a:spAutoFit/>
          </a:bodyPr>
          <a:lstStyle/>
          <a:p>
            <a:r>
              <a:rPr lang="en-NZ" sz="2400" dirty="0"/>
              <a:t>Say, in an excavation, a point B is to be set out at a height ∆H = 1.00 metre below street level (Point A).</a:t>
            </a:r>
          </a:p>
        </p:txBody>
      </p:sp>
      <p:sp>
        <p:nvSpPr>
          <p:cNvPr id="4" name="Rectangle 3">
            <a:extLst>
              <a:ext uri="{FF2B5EF4-FFF2-40B4-BE49-F238E27FC236}">
                <a16:creationId xmlns:a16="http://schemas.microsoft.com/office/drawing/2014/main" id="{4F1F6811-D88F-4AF9-A989-D6F843161D1F}"/>
              </a:ext>
            </a:extLst>
          </p:cNvPr>
          <p:cNvSpPr/>
          <p:nvPr/>
        </p:nvSpPr>
        <p:spPr>
          <a:xfrm>
            <a:off x="330200" y="2734433"/>
            <a:ext cx="11163300" cy="3785652"/>
          </a:xfrm>
          <a:prstGeom prst="rect">
            <a:avLst/>
          </a:prstGeom>
        </p:spPr>
        <p:txBody>
          <a:bodyPr wrap="square">
            <a:spAutoFit/>
          </a:bodyPr>
          <a:lstStyle/>
          <a:p>
            <a:pPr marL="342900" indent="-342900">
              <a:buAutoNum type="arabicPeriod"/>
            </a:pPr>
            <a:r>
              <a:rPr lang="en-NZ" sz="2400" dirty="0"/>
              <a:t>Set up the level so that the sighting distances to A and B are about the same.</a:t>
            </a:r>
          </a:p>
          <a:p>
            <a:pPr marL="342900" indent="-342900">
              <a:buAutoNum type="arabicPeriod"/>
            </a:pPr>
            <a:endParaRPr lang="en-NZ" sz="2400" dirty="0"/>
          </a:p>
          <a:p>
            <a:pPr marL="342900" indent="-342900">
              <a:buAutoNum type="arabicPeriod" startAt="2"/>
            </a:pPr>
            <a:r>
              <a:rPr lang="en-NZ" sz="2400" dirty="0"/>
              <a:t>Set up the staff at A and read off the </a:t>
            </a:r>
            <a:r>
              <a:rPr lang="en-NZ" sz="2400" dirty="0" err="1"/>
              <a:t>backsight</a:t>
            </a:r>
            <a:r>
              <a:rPr lang="en-NZ" sz="2400" dirty="0"/>
              <a:t> R = 1.305.</a:t>
            </a:r>
          </a:p>
          <a:p>
            <a:pPr marL="342900" indent="-342900">
              <a:buAutoNum type="arabicPeriod" startAt="2"/>
            </a:pPr>
            <a:endParaRPr lang="en-NZ" sz="2400" dirty="0"/>
          </a:p>
          <a:p>
            <a:pPr marL="342900" indent="-342900">
              <a:buAutoNum type="arabicPeriod" startAt="3"/>
            </a:pPr>
            <a:r>
              <a:rPr lang="en-NZ" sz="2400" dirty="0"/>
              <a:t>Set up the staff at B and read off the foresight V = 2.520.The difference h from the required height at B is calculated as: h = V – R - ∆H  = 2.520 –1.305 – 1.00  = +0.215m</a:t>
            </a:r>
          </a:p>
          <a:p>
            <a:pPr marL="342900" indent="-342900">
              <a:buAutoNum type="arabicPeriod" startAt="3"/>
            </a:pPr>
            <a:endParaRPr lang="en-NZ" sz="2400" dirty="0"/>
          </a:p>
          <a:p>
            <a:r>
              <a:rPr lang="en-NZ" sz="2400" dirty="0"/>
              <a:t>4.  Drive in a post at B and mark the required height (0.215m above ground level).</a:t>
            </a:r>
          </a:p>
        </p:txBody>
      </p:sp>
      <p:pic>
        <p:nvPicPr>
          <p:cNvPr id="6" name="Picture 5">
            <a:extLst>
              <a:ext uri="{FF2B5EF4-FFF2-40B4-BE49-F238E27FC236}">
                <a16:creationId xmlns:a16="http://schemas.microsoft.com/office/drawing/2014/main" id="{C94AA4CD-11CF-4C6E-8AA3-1A80220DB1B7}"/>
              </a:ext>
            </a:extLst>
          </p:cNvPr>
          <p:cNvPicPr>
            <a:picLocks noChangeAspect="1"/>
          </p:cNvPicPr>
          <p:nvPr/>
        </p:nvPicPr>
        <p:blipFill>
          <a:blip r:embed="rId2"/>
          <a:stretch>
            <a:fillRect/>
          </a:stretch>
        </p:blipFill>
        <p:spPr>
          <a:xfrm>
            <a:off x="7435323" y="932737"/>
            <a:ext cx="3686689" cy="1771897"/>
          </a:xfrm>
          <a:prstGeom prst="rect">
            <a:avLst/>
          </a:prstGeom>
        </p:spPr>
      </p:pic>
    </p:spTree>
    <p:extLst>
      <p:ext uri="{BB962C8B-B14F-4D97-AF65-F5344CB8AC3E}">
        <p14:creationId xmlns:p14="http://schemas.microsoft.com/office/powerpoint/2010/main" val="104618632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Topography Levelling </a:t>
            </a:r>
            <a:r>
              <a:rPr lang="en-NZ" sz="3200" dirty="0" err="1">
                <a:solidFill>
                  <a:schemeClr val="bg1"/>
                </a:solidFill>
                <a:effectLst>
                  <a:outerShdw blurRad="38100" dist="38100" dir="2700000" algn="tl">
                    <a:srgbClr val="000000">
                      <a:alpha val="43137"/>
                    </a:srgbClr>
                  </a:outerShdw>
                </a:effectLst>
              </a:rPr>
              <a:t>Levelling</a:t>
            </a:r>
            <a:r>
              <a:rPr lang="en-NZ" sz="3200" dirty="0">
                <a:solidFill>
                  <a:schemeClr val="bg1"/>
                </a:solidFill>
                <a:effectLst>
                  <a:outerShdw blurRad="38100" dist="38100" dir="2700000" algn="tl">
                    <a:srgbClr val="000000">
                      <a:alpha val="43137"/>
                    </a:srgbClr>
                  </a:outerShdw>
                </a:effectLst>
              </a:rPr>
              <a:t>  </a:t>
            </a:r>
          </a:p>
        </p:txBody>
      </p:sp>
      <p:sp>
        <p:nvSpPr>
          <p:cNvPr id="3" name="Rectangle 2">
            <a:extLst>
              <a:ext uri="{FF2B5EF4-FFF2-40B4-BE49-F238E27FC236}">
                <a16:creationId xmlns:a16="http://schemas.microsoft.com/office/drawing/2014/main" id="{88CE6C4C-7727-4ACD-BC94-A4BB34E92A81}"/>
              </a:ext>
            </a:extLst>
          </p:cNvPr>
          <p:cNvSpPr/>
          <p:nvPr/>
        </p:nvSpPr>
        <p:spPr>
          <a:xfrm>
            <a:off x="558800" y="1381739"/>
            <a:ext cx="7467600" cy="5447645"/>
          </a:xfrm>
          <a:prstGeom prst="rect">
            <a:avLst/>
          </a:prstGeom>
        </p:spPr>
        <p:txBody>
          <a:bodyPr wrap="square">
            <a:spAutoFit/>
          </a:bodyPr>
          <a:lstStyle/>
          <a:p>
            <a:r>
              <a:rPr lang="en-NZ" sz="2400" b="1" dirty="0"/>
              <a:t>In another frequently-used method involving the topography or actual ground level</a:t>
            </a:r>
          </a:p>
          <a:p>
            <a:endParaRPr lang="en-NZ" sz="2400" dirty="0"/>
          </a:p>
          <a:p>
            <a:r>
              <a:rPr lang="en-NZ" sz="2400" dirty="0"/>
              <a:t>1. the required staff reading is calculated in advance: V= R - ∆H = 1.305 - (-1.000) = 2.305</a:t>
            </a:r>
          </a:p>
          <a:p>
            <a:endParaRPr lang="en-NZ" sz="2400" dirty="0"/>
          </a:p>
          <a:p>
            <a:r>
              <a:rPr lang="en-NZ" sz="2400" dirty="0"/>
              <a:t>2. The levelling staff is then moved upwards or down-wards until the required value can be read off between A and the </a:t>
            </a:r>
            <a:r>
              <a:rPr lang="en-NZ" sz="2400" dirty="0" err="1"/>
              <a:t>the</a:t>
            </a:r>
            <a:r>
              <a:rPr lang="en-NZ" sz="2400" dirty="0"/>
              <a:t> moving staff at B until the required reading is obtained. </a:t>
            </a:r>
          </a:p>
          <a:p>
            <a:endParaRPr lang="en-NZ" sz="2400" dirty="0"/>
          </a:p>
          <a:p>
            <a:r>
              <a:rPr lang="en-NZ" sz="2400" dirty="0"/>
              <a:t>3. Then a stake is hammered in at B and its level is again recorded.</a:t>
            </a:r>
          </a:p>
          <a:p>
            <a:endParaRPr lang="en-NZ" dirty="0"/>
          </a:p>
          <a:p>
            <a:endParaRPr lang="en-NZ" dirty="0"/>
          </a:p>
        </p:txBody>
      </p:sp>
      <p:pic>
        <p:nvPicPr>
          <p:cNvPr id="5" name="Picture 4">
            <a:extLst>
              <a:ext uri="{FF2B5EF4-FFF2-40B4-BE49-F238E27FC236}">
                <a16:creationId xmlns:a16="http://schemas.microsoft.com/office/drawing/2014/main" id="{6133C289-DD6B-49D5-8797-D0B4A81096B5}"/>
              </a:ext>
            </a:extLst>
          </p:cNvPr>
          <p:cNvPicPr>
            <a:picLocks noChangeAspect="1"/>
          </p:cNvPicPr>
          <p:nvPr/>
        </p:nvPicPr>
        <p:blipFill>
          <a:blip r:embed="rId2"/>
          <a:stretch>
            <a:fillRect/>
          </a:stretch>
        </p:blipFill>
        <p:spPr>
          <a:xfrm>
            <a:off x="8270406" y="1225608"/>
            <a:ext cx="3362794" cy="2896004"/>
          </a:xfrm>
          <a:prstGeom prst="rect">
            <a:avLst/>
          </a:prstGeom>
        </p:spPr>
      </p:pic>
    </p:spTree>
    <p:extLst>
      <p:ext uri="{BB962C8B-B14F-4D97-AF65-F5344CB8AC3E}">
        <p14:creationId xmlns:p14="http://schemas.microsoft.com/office/powerpoint/2010/main" val="113247603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0819" y="1527587"/>
            <a:ext cx="7261412" cy="1011219"/>
          </a:xfrm>
          <a:prstGeom prst="roundRect">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3" name="Content Placeholder 2"/>
          <p:cNvSpPr>
            <a:spLocks noGrp="1"/>
          </p:cNvSpPr>
          <p:nvPr>
            <p:ph idx="1"/>
          </p:nvPr>
        </p:nvSpPr>
        <p:spPr>
          <a:xfrm>
            <a:off x="393939" y="2987200"/>
            <a:ext cx="11404121" cy="3586127"/>
          </a:xfrm>
        </p:spPr>
        <p:txBody>
          <a:bodyPr>
            <a:noAutofit/>
          </a:bodyPr>
          <a:lstStyle/>
          <a:p>
            <a:pPr>
              <a:defRPr/>
            </a:pPr>
            <a:r>
              <a:rPr lang="en-NZ" sz="2400" b="1" i="1" dirty="0">
                <a:solidFill>
                  <a:schemeClr val="tx1"/>
                </a:solidFill>
              </a:rPr>
              <a:t>Demonstrate knowledge of principles related to provision of services for small, medium and large buildings.</a:t>
            </a:r>
          </a:p>
          <a:p>
            <a:pPr marL="285750" indent="-285750">
              <a:buFont typeface="Arial" pitchFamily="34" charset="0"/>
              <a:buChar char="•"/>
              <a:defRPr/>
            </a:pPr>
            <a:r>
              <a:rPr lang="en-NZ" sz="2400" dirty="0"/>
              <a:t>Explain purposes and operating principles of building services;</a:t>
            </a:r>
          </a:p>
          <a:p>
            <a:pPr marL="285750" indent="-285750">
              <a:buFont typeface="Arial" pitchFamily="34" charset="0"/>
              <a:buChar char="•"/>
              <a:defRPr/>
            </a:pPr>
            <a:r>
              <a:rPr lang="en-NZ" sz="2400" dirty="0"/>
              <a:t>Explain principles of coordination and placement and reticulation of services; </a:t>
            </a:r>
          </a:p>
          <a:p>
            <a:pPr marL="285750" indent="-285750">
              <a:buFont typeface="Arial" pitchFamily="34" charset="0"/>
              <a:buChar char="•"/>
              <a:defRPr/>
            </a:pPr>
            <a:r>
              <a:rPr lang="en-NZ" sz="2400" dirty="0"/>
              <a:t>Demonstrate a knowledge of legislative requirements relevant to services.</a:t>
            </a:r>
            <a:endParaRPr lang="en-NZ" sz="2400" i="1" dirty="0"/>
          </a:p>
        </p:txBody>
      </p:sp>
      <p:sp>
        <p:nvSpPr>
          <p:cNvPr id="4" name="Title 1"/>
          <p:cNvSpPr txBox="1">
            <a:spLocks/>
          </p:cNvSpPr>
          <p:nvPr/>
        </p:nvSpPr>
        <p:spPr bwMode="auto">
          <a:xfrm>
            <a:off x="2935289" y="11113"/>
            <a:ext cx="7439025" cy="1046162"/>
          </a:xfrm>
          <a:prstGeom prst="rect">
            <a:avLst/>
          </a:prstGeom>
          <a:noFill/>
          <a:ln w="9525">
            <a:noFill/>
            <a:miter lim="800000"/>
            <a:headEnd/>
            <a:tailEnd/>
          </a:ln>
        </p:spPr>
        <p:txBody>
          <a:bodyPr anchor="ctr"/>
          <a:lst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NZ" dirty="0">
                <a:solidFill>
                  <a:schemeClr val="bg1"/>
                </a:solidFill>
                <a:effectLst>
                  <a:outerShdw blurRad="38100" dist="38100" dir="2700000" algn="tl">
                    <a:srgbClr val="000000">
                      <a:alpha val="43137"/>
                    </a:srgbClr>
                  </a:outerShdw>
                </a:effectLst>
              </a:rPr>
              <a:t>Course Aim</a:t>
            </a:r>
          </a:p>
        </p:txBody>
      </p:sp>
      <p:sp>
        <p:nvSpPr>
          <p:cNvPr id="6" name="TextBox 5">
            <a:extLst>
              <a:ext uri="{FF2B5EF4-FFF2-40B4-BE49-F238E27FC236}">
                <a16:creationId xmlns:a16="http://schemas.microsoft.com/office/drawing/2014/main" id="{1FAA0C72-9F3B-487D-99DB-64DD72958F09}"/>
              </a:ext>
            </a:extLst>
          </p:cNvPr>
          <p:cNvSpPr txBox="1"/>
          <p:nvPr/>
        </p:nvSpPr>
        <p:spPr>
          <a:xfrm>
            <a:off x="1916681" y="1715157"/>
            <a:ext cx="8885208" cy="1200329"/>
          </a:xfrm>
          <a:prstGeom prst="rect">
            <a:avLst/>
          </a:prstGeom>
          <a:noFill/>
        </p:spPr>
        <p:txBody>
          <a:bodyPr wrap="square" rtlCol="0">
            <a:spAutoFit/>
          </a:bodyPr>
          <a:lstStyle/>
          <a:p>
            <a:r>
              <a:rPr lang="en-NZ" sz="2400" b="1" dirty="0">
                <a:latin typeface="Verdana" panose="020B0604030504040204" pitchFamily="34" charset="0"/>
                <a:ea typeface="Verdana" panose="020B0604030504040204" pitchFamily="34" charset="0"/>
              </a:rPr>
              <a:t>To enable the student to develop the skills and knowledge to assist and conduct site surveys and analysis</a:t>
            </a:r>
            <a:endParaRPr lang="en-NZ"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7064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2" end="2"/>
                                            </p:txEl>
                                          </p:spTgt>
                                        </p:tgtEl>
                                        <p:attrNameLst>
                                          <p:attrName>style.color</p:attrName>
                                        </p:attrNameLst>
                                      </p:cBhvr>
                                      <p:to>
                                        <a:schemeClr val="bg1"/>
                                      </p:to>
                                    </p:animClr>
                                    <p:animClr clrSpc="rgb" dir="cw">
                                      <p:cBhvr>
                                        <p:cTn id="14" dur="250" autoRev="1" fill="remove"/>
                                        <p:tgtEl>
                                          <p:spTgt spid="3">
                                            <p:txEl>
                                              <p:pRg st="2" end="2"/>
                                            </p:txEl>
                                          </p:spTgt>
                                        </p:tgtEl>
                                        <p:attrNameLst>
                                          <p:attrName>fillcolor</p:attrName>
                                        </p:attrNameLst>
                                      </p:cBhvr>
                                      <p:to>
                                        <a:schemeClr val="bg1"/>
                                      </p:to>
                                    </p:animClr>
                                    <p:set>
                                      <p:cBhvr>
                                        <p:cTn id="15" dur="250" autoRev="1" fill="remove"/>
                                        <p:tgtEl>
                                          <p:spTgt spid="3">
                                            <p:txEl>
                                              <p:pRg st="2" end="2"/>
                                            </p:txEl>
                                          </p:spTgt>
                                        </p:tgtEl>
                                        <p:attrNameLst>
                                          <p:attrName>fill.type</p:attrName>
                                        </p:attrNameLst>
                                      </p:cBhvr>
                                      <p:to>
                                        <p:strVal val="solid"/>
                                      </p:to>
                                    </p:set>
                                    <p:set>
                                      <p:cBhvr>
                                        <p:cTn id="16" dur="250" autoRev="1" fill="remove"/>
                                        <p:tgtEl>
                                          <p:spTgt spid="3">
                                            <p:txEl>
                                              <p:pRg st="2" end="2"/>
                                            </p:txEl>
                                          </p:spTgt>
                                        </p:tgtEl>
                                        <p:attrNameLst>
                                          <p:attrName>fill.on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3" end="3"/>
                                            </p:txEl>
                                          </p:spTgt>
                                        </p:tgtEl>
                                        <p:attrNameLst>
                                          <p:attrName>style.color</p:attrName>
                                        </p:attrNameLst>
                                      </p:cBhvr>
                                      <p:to>
                                        <a:schemeClr val="bg1"/>
                                      </p:to>
                                    </p:animClr>
                                    <p:animClr clrSpc="rgb" dir="cw">
                                      <p:cBhvr>
                                        <p:cTn id="21" dur="250" autoRev="1" fill="remove"/>
                                        <p:tgtEl>
                                          <p:spTgt spid="3">
                                            <p:txEl>
                                              <p:pRg st="3" end="3"/>
                                            </p:txEl>
                                          </p:spTgt>
                                        </p:tgtEl>
                                        <p:attrNameLst>
                                          <p:attrName>fillcolor</p:attrName>
                                        </p:attrNameLst>
                                      </p:cBhvr>
                                      <p:to>
                                        <a:schemeClr val="bg1"/>
                                      </p:to>
                                    </p:animClr>
                                    <p:set>
                                      <p:cBhvr>
                                        <p:cTn id="22" dur="250" autoRev="1" fill="remove"/>
                                        <p:tgtEl>
                                          <p:spTgt spid="3">
                                            <p:txEl>
                                              <p:pRg st="3" end="3"/>
                                            </p:txEl>
                                          </p:spTgt>
                                        </p:tgtEl>
                                        <p:attrNameLst>
                                          <p:attrName>fill.type</p:attrName>
                                        </p:attrNameLst>
                                      </p:cBhvr>
                                      <p:to>
                                        <p:strVal val="solid"/>
                                      </p:to>
                                    </p:set>
                                    <p:set>
                                      <p:cBhvr>
                                        <p:cTn id="23"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280E7703-E5A0-4AAE-8B4C-226558C3D4FA}"/>
              </a:ext>
            </a:extLst>
          </p:cNvPr>
          <p:cNvSpPr/>
          <p:nvPr/>
        </p:nvSpPr>
        <p:spPr>
          <a:xfrm>
            <a:off x="2529109" y="621904"/>
            <a:ext cx="4519187" cy="707886"/>
          </a:xfrm>
          <a:prstGeom prst="rect">
            <a:avLst/>
          </a:prstGeom>
        </p:spPr>
        <p:txBody>
          <a:bodyPr wrap="none">
            <a:spAutoFit/>
          </a:bodyPr>
          <a:lstStyle/>
          <a:p>
            <a:pPr algn="ctr"/>
            <a:r>
              <a:rPr lang="en-NZ" sz="4000" dirty="0">
                <a:solidFill>
                  <a:schemeClr val="bg1"/>
                </a:solidFill>
                <a:effectLst>
                  <a:outerShdw blurRad="38100" dist="38100" dir="2700000" algn="tl">
                    <a:srgbClr val="000000">
                      <a:alpha val="43137"/>
                    </a:srgbClr>
                  </a:outerShdw>
                </a:effectLst>
              </a:rPr>
              <a:t>Setting Out Roads </a:t>
            </a:r>
          </a:p>
        </p:txBody>
      </p:sp>
      <p:sp>
        <p:nvSpPr>
          <p:cNvPr id="18" name="Rectangle 17">
            <a:extLst>
              <a:ext uri="{FF2B5EF4-FFF2-40B4-BE49-F238E27FC236}">
                <a16:creationId xmlns:a16="http://schemas.microsoft.com/office/drawing/2014/main" id="{BB5F08CE-DF39-449C-A7F2-F05A98511F31}"/>
              </a:ext>
            </a:extLst>
          </p:cNvPr>
          <p:cNvSpPr/>
          <p:nvPr/>
        </p:nvSpPr>
        <p:spPr>
          <a:xfrm>
            <a:off x="362309" y="2141508"/>
            <a:ext cx="10423706" cy="2239844"/>
          </a:xfrm>
          <a:prstGeom prst="rect">
            <a:avLst/>
          </a:prstGeom>
        </p:spPr>
        <p:txBody>
          <a:bodyPr wrap="square">
            <a:spAutoFit/>
          </a:bodyPr>
          <a:lstStyle/>
          <a:p>
            <a:pPr>
              <a:lnSpc>
                <a:spcPct val="150000"/>
              </a:lnSpc>
            </a:pPr>
            <a:r>
              <a:rPr lang="en-NZ" sz="2400" b="1" dirty="0"/>
              <a:t>Longitudinal and transverse profiles form the basis for the detailed planning and stakeout of communications routes (e.g. roads) and also for the calculation of fill and for the best possible accommodation of the routes to the topography</a:t>
            </a:r>
          </a:p>
        </p:txBody>
      </p:sp>
    </p:spTree>
    <p:extLst>
      <p:ext uri="{BB962C8B-B14F-4D97-AF65-F5344CB8AC3E}">
        <p14:creationId xmlns:p14="http://schemas.microsoft.com/office/powerpoint/2010/main" val="408030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122098" y="69669"/>
            <a:ext cx="8954219"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Another Line Levelling Method - Roads </a:t>
            </a:r>
          </a:p>
        </p:txBody>
      </p:sp>
      <p:sp>
        <p:nvSpPr>
          <p:cNvPr id="3" name="TextBox 2">
            <a:extLst>
              <a:ext uri="{FF2B5EF4-FFF2-40B4-BE49-F238E27FC236}">
                <a16:creationId xmlns:a16="http://schemas.microsoft.com/office/drawing/2014/main" id="{FDB7482B-E2CB-48E6-9660-A7DE0B2E9BB6}"/>
              </a:ext>
            </a:extLst>
          </p:cNvPr>
          <p:cNvSpPr txBox="1"/>
          <p:nvPr/>
        </p:nvSpPr>
        <p:spPr>
          <a:xfrm>
            <a:off x="292819" y="993008"/>
            <a:ext cx="6953370" cy="5232202"/>
          </a:xfrm>
          <a:prstGeom prst="rect">
            <a:avLst/>
          </a:prstGeom>
          <a:noFill/>
        </p:spPr>
        <p:txBody>
          <a:bodyPr wrap="square" rtlCol="0">
            <a:spAutoFit/>
          </a:bodyPr>
          <a:lstStyle/>
          <a:p>
            <a:r>
              <a:rPr lang="en-NZ" dirty="0"/>
              <a:t>.</a:t>
            </a:r>
          </a:p>
          <a:p>
            <a:endParaRPr lang="en-NZ" dirty="0"/>
          </a:p>
          <a:p>
            <a:r>
              <a:rPr lang="en-NZ" sz="2000" dirty="0"/>
              <a:t>First of all the longitudinal axis (road-line) is staked out and stationed; this means that points are established and marked at regular intervals. A longitudinal profile is then created along the </a:t>
            </a:r>
            <a:r>
              <a:rPr lang="en-NZ" sz="2000" dirty="0" err="1"/>
              <a:t>roadline</a:t>
            </a:r>
            <a:r>
              <a:rPr lang="en-NZ" sz="2000" dirty="0"/>
              <a:t>, the heights of the station points being deter-mined by line levelling. (See top </a:t>
            </a:r>
            <a:r>
              <a:rPr lang="en-NZ" sz="2000" dirty="0" err="1"/>
              <a:t>diagramme</a:t>
            </a:r>
            <a:r>
              <a:rPr lang="en-NZ" sz="2000" dirty="0"/>
              <a:t> of Longitudinal Levelling)</a:t>
            </a:r>
          </a:p>
          <a:p>
            <a:endParaRPr lang="en-NZ" sz="2000" dirty="0"/>
          </a:p>
          <a:p>
            <a:r>
              <a:rPr lang="en-NZ" sz="2000" dirty="0"/>
              <a:t>At the station points and at prominent topographic features, transverse profiles (at right-angles to the </a:t>
            </a:r>
            <a:r>
              <a:rPr lang="en-NZ" sz="2000" dirty="0" err="1"/>
              <a:t>roadline</a:t>
            </a:r>
            <a:r>
              <a:rPr lang="en-NZ" sz="2000" dirty="0"/>
              <a:t>) are then recorded. The ground heights for the points in the transverse profile are determined with the aid of the known Instrument height. First, position the staff at a known station point; the instrument height comprises the sum of the staff reading and the station point height</a:t>
            </a:r>
          </a:p>
          <a:p>
            <a:endParaRPr lang="en-NZ" dirty="0"/>
          </a:p>
        </p:txBody>
      </p:sp>
      <p:pic>
        <p:nvPicPr>
          <p:cNvPr id="6" name="Picture 5">
            <a:extLst>
              <a:ext uri="{FF2B5EF4-FFF2-40B4-BE49-F238E27FC236}">
                <a16:creationId xmlns:a16="http://schemas.microsoft.com/office/drawing/2014/main" id="{4795CEB8-6197-4871-A35D-534DD414D082}"/>
              </a:ext>
            </a:extLst>
          </p:cNvPr>
          <p:cNvPicPr>
            <a:picLocks noChangeAspect="1"/>
          </p:cNvPicPr>
          <p:nvPr/>
        </p:nvPicPr>
        <p:blipFill>
          <a:blip r:embed="rId2"/>
          <a:stretch>
            <a:fillRect/>
          </a:stretch>
        </p:blipFill>
        <p:spPr>
          <a:xfrm>
            <a:off x="7601905" y="800580"/>
            <a:ext cx="4297275" cy="4840337"/>
          </a:xfrm>
          <a:prstGeom prst="rect">
            <a:avLst/>
          </a:prstGeom>
        </p:spPr>
      </p:pic>
    </p:spTree>
    <p:extLst>
      <p:ext uri="{BB962C8B-B14F-4D97-AF65-F5344CB8AC3E}">
        <p14:creationId xmlns:p14="http://schemas.microsoft.com/office/powerpoint/2010/main" val="1503417000"/>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Measuring With The Level</a:t>
            </a:r>
          </a:p>
        </p:txBody>
      </p:sp>
      <p:sp>
        <p:nvSpPr>
          <p:cNvPr id="3" name="Rectangle 2">
            <a:extLst>
              <a:ext uri="{FF2B5EF4-FFF2-40B4-BE49-F238E27FC236}">
                <a16:creationId xmlns:a16="http://schemas.microsoft.com/office/drawing/2014/main" id="{2D2372B9-0E02-4C35-B93B-E5462BF755B2}"/>
              </a:ext>
            </a:extLst>
          </p:cNvPr>
          <p:cNvSpPr/>
          <p:nvPr/>
        </p:nvSpPr>
        <p:spPr>
          <a:xfrm>
            <a:off x="391064" y="1066186"/>
            <a:ext cx="5940725" cy="4708981"/>
          </a:xfrm>
          <a:prstGeom prst="rect">
            <a:avLst/>
          </a:prstGeom>
        </p:spPr>
        <p:txBody>
          <a:bodyPr wrap="square">
            <a:spAutoFit/>
          </a:bodyPr>
          <a:lstStyle/>
          <a:p>
            <a:r>
              <a:rPr lang="en-NZ" sz="2000" dirty="0"/>
              <a:t>Now subtract the staff readings (at the points on the transverse profile) from the instrument height; this gives the heights of the points involved.</a:t>
            </a:r>
          </a:p>
          <a:p>
            <a:endParaRPr lang="en-NZ" sz="2000" dirty="0"/>
          </a:p>
          <a:p>
            <a:r>
              <a:rPr lang="en-NZ" sz="2000" dirty="0"/>
              <a:t>The distances from the station point to the various points in the transverse profiles are determined either with the surveyor’s tape or optically using the level. </a:t>
            </a:r>
          </a:p>
          <a:p>
            <a:endParaRPr lang="en-NZ" sz="2000" dirty="0"/>
          </a:p>
          <a:p>
            <a:r>
              <a:rPr lang="en-NZ" sz="2000" dirty="0"/>
              <a:t>When representing a longitudinal profile graphically, the heights of the station points are expressed at a much bigger scale (e.g. 10x greater) than that of the stationing of the </a:t>
            </a:r>
            <a:r>
              <a:rPr lang="en-NZ" sz="2000" dirty="0" err="1"/>
              <a:t>longi-tudinal</a:t>
            </a:r>
            <a:r>
              <a:rPr lang="en-NZ" sz="2000" dirty="0"/>
              <a:t> direction, which is related to a round reference height (illustration above).</a:t>
            </a:r>
          </a:p>
        </p:txBody>
      </p:sp>
      <p:pic>
        <p:nvPicPr>
          <p:cNvPr id="5" name="Picture 4">
            <a:extLst>
              <a:ext uri="{FF2B5EF4-FFF2-40B4-BE49-F238E27FC236}">
                <a16:creationId xmlns:a16="http://schemas.microsoft.com/office/drawing/2014/main" id="{530737E9-744D-467C-8660-7B027BF76277}"/>
              </a:ext>
            </a:extLst>
          </p:cNvPr>
          <p:cNvPicPr>
            <a:picLocks noChangeAspect="1"/>
          </p:cNvPicPr>
          <p:nvPr/>
        </p:nvPicPr>
        <p:blipFill>
          <a:blip r:embed="rId2"/>
          <a:stretch>
            <a:fillRect/>
          </a:stretch>
        </p:blipFill>
        <p:spPr>
          <a:xfrm>
            <a:off x="7205090" y="1085229"/>
            <a:ext cx="4297275" cy="4840337"/>
          </a:xfrm>
          <a:prstGeom prst="rect">
            <a:avLst/>
          </a:prstGeom>
        </p:spPr>
      </p:pic>
    </p:spTree>
    <p:extLst>
      <p:ext uri="{BB962C8B-B14F-4D97-AF65-F5344CB8AC3E}">
        <p14:creationId xmlns:p14="http://schemas.microsoft.com/office/powerpoint/2010/main" val="397583489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198431" y="410260"/>
            <a:ext cx="923263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Taking Spot Levels – Rise and Fall Method</a:t>
            </a:r>
          </a:p>
        </p:txBody>
      </p:sp>
      <p:sp>
        <p:nvSpPr>
          <p:cNvPr id="3" name="Rectangle 2">
            <a:extLst>
              <a:ext uri="{FF2B5EF4-FFF2-40B4-BE49-F238E27FC236}">
                <a16:creationId xmlns:a16="http://schemas.microsoft.com/office/drawing/2014/main" id="{D2AD9D92-32A5-4385-A889-CBA08603D63A}"/>
              </a:ext>
            </a:extLst>
          </p:cNvPr>
          <p:cNvSpPr/>
          <p:nvPr/>
        </p:nvSpPr>
        <p:spPr>
          <a:xfrm>
            <a:off x="487363" y="1993096"/>
            <a:ext cx="10682286" cy="646331"/>
          </a:xfrm>
          <a:prstGeom prst="rect">
            <a:avLst/>
          </a:prstGeom>
        </p:spPr>
        <p:txBody>
          <a:bodyPr wrap="square">
            <a:spAutoFit/>
          </a:bodyPr>
          <a:lstStyle/>
          <a:p>
            <a:r>
              <a:rPr lang="en-NZ" b="1" dirty="0"/>
              <a:t>This method of taking levels is more suited for taking levels around a proposed building to calculate excavations </a:t>
            </a:r>
          </a:p>
        </p:txBody>
      </p:sp>
      <p:sp>
        <p:nvSpPr>
          <p:cNvPr id="4" name="Rectangle 3">
            <a:extLst>
              <a:ext uri="{FF2B5EF4-FFF2-40B4-BE49-F238E27FC236}">
                <a16:creationId xmlns:a16="http://schemas.microsoft.com/office/drawing/2014/main" id="{FC5A7308-35BB-436C-9C91-A521CB6F4E63}"/>
              </a:ext>
            </a:extLst>
          </p:cNvPr>
          <p:cNvSpPr/>
          <p:nvPr/>
        </p:nvSpPr>
        <p:spPr>
          <a:xfrm>
            <a:off x="487363" y="2738563"/>
            <a:ext cx="11103516" cy="3693319"/>
          </a:xfrm>
          <a:prstGeom prst="rect">
            <a:avLst/>
          </a:prstGeom>
        </p:spPr>
        <p:txBody>
          <a:bodyPr wrap="square">
            <a:spAutoFit/>
          </a:bodyPr>
          <a:lstStyle/>
          <a:p>
            <a:pPr marL="342900" indent="-342900">
              <a:buAutoNum type="arabicPeriod"/>
            </a:pPr>
            <a:r>
              <a:rPr lang="en-NZ" dirty="0"/>
              <a:t>Set up the instrument in a position where most spots can be seen.</a:t>
            </a:r>
          </a:p>
          <a:p>
            <a:pPr marL="342900" indent="-342900">
              <a:buAutoNum type="arabicPeriod"/>
            </a:pPr>
            <a:endParaRPr lang="en-NZ" dirty="0"/>
          </a:p>
          <a:p>
            <a:pPr marL="342900" indent="-342900">
              <a:buAutoNum type="arabicPeriod" startAt="2"/>
            </a:pPr>
            <a:r>
              <a:rPr lang="en-NZ" dirty="0"/>
              <a:t>Ensure instrument is levelled accurately.</a:t>
            </a:r>
          </a:p>
          <a:p>
            <a:pPr marL="342900" indent="-342900">
              <a:buAutoNum type="arabicPeriod" startAt="2"/>
            </a:pPr>
            <a:endParaRPr lang="en-NZ" dirty="0"/>
          </a:p>
          <a:p>
            <a:pPr marL="342900" indent="-342900">
              <a:buAutoNum type="arabicPeriod" startAt="3"/>
            </a:pPr>
            <a:r>
              <a:rPr lang="en-NZ" dirty="0"/>
              <a:t>Focus the cross hairs in the telescope (at start of levelling only).</a:t>
            </a:r>
          </a:p>
          <a:p>
            <a:pPr marL="342900" indent="-342900">
              <a:buAutoNum type="arabicPeriod" startAt="3"/>
            </a:pPr>
            <a:endParaRPr lang="en-NZ" dirty="0"/>
          </a:p>
          <a:p>
            <a:pPr marL="342900" indent="-342900">
              <a:buAutoNum type="arabicPeriod" startAt="4"/>
            </a:pPr>
            <a:r>
              <a:rPr lang="en-NZ" dirty="0"/>
              <a:t>Focus the telescope until staff readings are clear.</a:t>
            </a:r>
          </a:p>
          <a:p>
            <a:pPr marL="342900" indent="-342900">
              <a:buAutoNum type="arabicPeriod" startAt="4"/>
            </a:pPr>
            <a:endParaRPr lang="en-NZ" dirty="0"/>
          </a:p>
          <a:p>
            <a:pPr marL="342900" indent="-342900">
              <a:buAutoNum type="arabicPeriod" startAt="5"/>
            </a:pPr>
            <a:r>
              <a:rPr lang="en-NZ" dirty="0"/>
              <a:t>Read, record, and check the readings required (Level, or stadia and level). Do not hold the instrument while taking the readings.</a:t>
            </a:r>
          </a:p>
          <a:p>
            <a:pPr marL="342900" indent="-342900">
              <a:buAutoNum type="arabicPeriod" startAt="5"/>
            </a:pPr>
            <a:endParaRPr lang="en-NZ" dirty="0"/>
          </a:p>
          <a:p>
            <a:r>
              <a:rPr lang="en-NZ" dirty="0"/>
              <a:t>6.	Signal staff holder to move to next spot and repeat steps 4, 5, and 6.  Ensure that staff is held plumb while taking the readings. Booking and reducing the readings Rise and Fall method.</a:t>
            </a:r>
          </a:p>
        </p:txBody>
      </p:sp>
    </p:spTree>
    <p:extLst>
      <p:ext uri="{BB962C8B-B14F-4D97-AF65-F5344CB8AC3E}">
        <p14:creationId xmlns:p14="http://schemas.microsoft.com/office/powerpoint/2010/main" val="184158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Levels – Rise and Fall Method</a:t>
            </a:r>
          </a:p>
        </p:txBody>
      </p:sp>
      <p:pic>
        <p:nvPicPr>
          <p:cNvPr id="6" name="Picture 5">
            <a:extLst>
              <a:ext uri="{FF2B5EF4-FFF2-40B4-BE49-F238E27FC236}">
                <a16:creationId xmlns:a16="http://schemas.microsoft.com/office/drawing/2014/main" id="{C5DAD19A-4305-4116-957E-3392DE65E56C}"/>
              </a:ext>
            </a:extLst>
          </p:cNvPr>
          <p:cNvPicPr>
            <a:picLocks noChangeAspect="1"/>
          </p:cNvPicPr>
          <p:nvPr/>
        </p:nvPicPr>
        <p:blipFill>
          <a:blip r:embed="rId2"/>
          <a:stretch>
            <a:fillRect/>
          </a:stretch>
        </p:blipFill>
        <p:spPr>
          <a:xfrm>
            <a:off x="832767" y="1171462"/>
            <a:ext cx="9612066" cy="1619476"/>
          </a:xfrm>
          <a:prstGeom prst="rect">
            <a:avLst/>
          </a:prstGeom>
        </p:spPr>
      </p:pic>
      <p:sp>
        <p:nvSpPr>
          <p:cNvPr id="8" name="Rectangle 7">
            <a:extLst>
              <a:ext uri="{FF2B5EF4-FFF2-40B4-BE49-F238E27FC236}">
                <a16:creationId xmlns:a16="http://schemas.microsoft.com/office/drawing/2014/main" id="{B792F150-AE7B-423C-BEE2-170A3A002EBC}"/>
              </a:ext>
            </a:extLst>
          </p:cNvPr>
          <p:cNvSpPr/>
          <p:nvPr/>
        </p:nvSpPr>
        <p:spPr>
          <a:xfrm>
            <a:off x="832766" y="3189900"/>
            <a:ext cx="9416133" cy="2585323"/>
          </a:xfrm>
          <a:prstGeom prst="rect">
            <a:avLst/>
          </a:prstGeom>
        </p:spPr>
        <p:txBody>
          <a:bodyPr wrap="square">
            <a:spAutoFit/>
          </a:bodyPr>
          <a:lstStyle/>
          <a:p>
            <a:r>
              <a:rPr lang="en-NZ" dirty="0"/>
              <a:t>•	</a:t>
            </a:r>
            <a:r>
              <a:rPr lang="en-NZ" b="1" dirty="0"/>
              <a:t>Record BS, IS, FS, </a:t>
            </a:r>
            <a:r>
              <a:rPr lang="en-NZ" dirty="0"/>
              <a:t>readings in the correct columns as you take the readings.</a:t>
            </a:r>
          </a:p>
          <a:p>
            <a:endParaRPr lang="en-NZ" dirty="0"/>
          </a:p>
          <a:p>
            <a:r>
              <a:rPr lang="en-NZ" dirty="0"/>
              <a:t>•	</a:t>
            </a:r>
            <a:r>
              <a:rPr lang="en-NZ" b="1" dirty="0"/>
              <a:t>When readings are complete</a:t>
            </a:r>
            <a:r>
              <a:rPr lang="en-NZ" dirty="0"/>
              <a:t>, calculate rises &amp; falls</a:t>
            </a:r>
          </a:p>
          <a:p>
            <a:endParaRPr lang="en-NZ" dirty="0"/>
          </a:p>
          <a:p>
            <a:r>
              <a:rPr lang="en-NZ" dirty="0"/>
              <a:t>•	</a:t>
            </a:r>
            <a:r>
              <a:rPr lang="en-NZ" b="1" dirty="0"/>
              <a:t>Calculate reduced </a:t>
            </a:r>
            <a:r>
              <a:rPr lang="en-NZ" dirty="0"/>
              <a:t>levels.</a:t>
            </a:r>
          </a:p>
          <a:p>
            <a:endParaRPr lang="en-NZ" dirty="0"/>
          </a:p>
          <a:p>
            <a:r>
              <a:rPr lang="en-NZ" dirty="0"/>
              <a:t>•	</a:t>
            </a:r>
            <a:r>
              <a:rPr lang="en-NZ" b="1" dirty="0"/>
              <a:t>Check</a:t>
            </a:r>
            <a:r>
              <a:rPr lang="en-NZ" dirty="0"/>
              <a:t> your calculations.</a:t>
            </a:r>
          </a:p>
          <a:p>
            <a:endParaRPr lang="en-NZ" dirty="0"/>
          </a:p>
          <a:p>
            <a:r>
              <a:rPr lang="en-NZ" dirty="0"/>
              <a:t>•	</a:t>
            </a:r>
            <a:r>
              <a:rPr lang="en-NZ" b="1" dirty="0"/>
              <a:t>Example shown </a:t>
            </a:r>
            <a:r>
              <a:rPr lang="en-NZ" dirty="0"/>
              <a:t>over the page</a:t>
            </a:r>
          </a:p>
        </p:txBody>
      </p:sp>
    </p:spTree>
    <p:extLst>
      <p:ext uri="{BB962C8B-B14F-4D97-AF65-F5344CB8AC3E}">
        <p14:creationId xmlns:p14="http://schemas.microsoft.com/office/powerpoint/2010/main" val="258391844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4229100" y="118318"/>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Rise and Fall Method - Example</a:t>
            </a:r>
          </a:p>
        </p:txBody>
      </p:sp>
      <p:pic>
        <p:nvPicPr>
          <p:cNvPr id="9" name="Picture 8">
            <a:extLst>
              <a:ext uri="{FF2B5EF4-FFF2-40B4-BE49-F238E27FC236}">
                <a16:creationId xmlns:a16="http://schemas.microsoft.com/office/drawing/2014/main" id="{E10B9E3C-7C87-475C-80BE-472EAD75D256}"/>
              </a:ext>
            </a:extLst>
          </p:cNvPr>
          <p:cNvPicPr>
            <a:picLocks noChangeAspect="1"/>
          </p:cNvPicPr>
          <p:nvPr/>
        </p:nvPicPr>
        <p:blipFill>
          <a:blip r:embed="rId2"/>
          <a:stretch>
            <a:fillRect/>
          </a:stretch>
        </p:blipFill>
        <p:spPr>
          <a:xfrm>
            <a:off x="161130" y="1075127"/>
            <a:ext cx="11567343" cy="4031711"/>
          </a:xfrm>
          <a:prstGeom prst="rect">
            <a:avLst/>
          </a:prstGeom>
        </p:spPr>
      </p:pic>
    </p:spTree>
    <p:extLst>
      <p:ext uri="{BB962C8B-B14F-4D97-AF65-F5344CB8AC3E}">
        <p14:creationId xmlns:p14="http://schemas.microsoft.com/office/powerpoint/2010/main" val="30018001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Levels – Methodology</a:t>
            </a:r>
          </a:p>
        </p:txBody>
      </p:sp>
      <p:sp>
        <p:nvSpPr>
          <p:cNvPr id="11" name="Rectangle 10">
            <a:extLst>
              <a:ext uri="{FF2B5EF4-FFF2-40B4-BE49-F238E27FC236}">
                <a16:creationId xmlns:a16="http://schemas.microsoft.com/office/drawing/2014/main" id="{0B879413-AC7D-4C04-9E8E-B8716A5F253D}"/>
              </a:ext>
            </a:extLst>
          </p:cNvPr>
          <p:cNvSpPr/>
          <p:nvPr/>
        </p:nvSpPr>
        <p:spPr>
          <a:xfrm>
            <a:off x="598098" y="1064409"/>
            <a:ext cx="10133162" cy="1477328"/>
          </a:xfrm>
          <a:prstGeom prst="rect">
            <a:avLst/>
          </a:prstGeom>
        </p:spPr>
        <p:txBody>
          <a:bodyPr wrap="square">
            <a:spAutoFit/>
          </a:bodyPr>
          <a:lstStyle/>
          <a:p>
            <a:r>
              <a:rPr lang="en-NZ" dirty="0"/>
              <a:t>1. To calculate the rise or fall  Subtract the second reading from the first reading.  If the answer is positive, there is a rise. If the answer is negative (-), there is a fall. </a:t>
            </a:r>
          </a:p>
          <a:p>
            <a:endParaRPr lang="en-NZ" dirty="0"/>
          </a:p>
          <a:p>
            <a:r>
              <a:rPr lang="en-NZ" dirty="0"/>
              <a:t>2. Calculate the reduced level (RL) by adding rises and deducting falls from the previous RL reading. To check on rise and fall method </a:t>
            </a:r>
          </a:p>
        </p:txBody>
      </p:sp>
      <p:sp>
        <p:nvSpPr>
          <p:cNvPr id="12" name="Rectangle 11">
            <a:extLst>
              <a:ext uri="{FF2B5EF4-FFF2-40B4-BE49-F238E27FC236}">
                <a16:creationId xmlns:a16="http://schemas.microsoft.com/office/drawing/2014/main" id="{99896429-F3ED-42E5-8884-CAC203876C38}"/>
              </a:ext>
            </a:extLst>
          </p:cNvPr>
          <p:cNvSpPr/>
          <p:nvPr/>
        </p:nvSpPr>
        <p:spPr>
          <a:xfrm>
            <a:off x="598098" y="2991730"/>
            <a:ext cx="10529977" cy="1477328"/>
          </a:xfrm>
          <a:prstGeom prst="rect">
            <a:avLst/>
          </a:prstGeom>
        </p:spPr>
        <p:txBody>
          <a:bodyPr wrap="square">
            <a:spAutoFit/>
          </a:bodyPr>
          <a:lstStyle/>
          <a:p>
            <a:r>
              <a:rPr lang="en-NZ" dirty="0"/>
              <a:t>a.	Add back sights, add fore sights.</a:t>
            </a:r>
          </a:p>
          <a:p>
            <a:r>
              <a:rPr lang="en-NZ" dirty="0"/>
              <a:t>o	Take total of fore sights from total of back sights (or vice versa).</a:t>
            </a:r>
          </a:p>
          <a:p>
            <a:r>
              <a:rPr lang="en-NZ" dirty="0"/>
              <a:t>b.	Add rises, add falls.</a:t>
            </a:r>
          </a:p>
          <a:p>
            <a:r>
              <a:rPr lang="en-NZ" dirty="0"/>
              <a:t>o	Take total of rises from total of falls (or vice versa).</a:t>
            </a:r>
          </a:p>
          <a:p>
            <a:r>
              <a:rPr lang="en-NZ" dirty="0"/>
              <a:t>c.	Subtract last reduced level reading from first reduced level reading (or vice versa).</a:t>
            </a:r>
          </a:p>
        </p:txBody>
      </p:sp>
      <p:sp>
        <p:nvSpPr>
          <p:cNvPr id="13" name="Rectangle 12">
            <a:extLst>
              <a:ext uri="{FF2B5EF4-FFF2-40B4-BE49-F238E27FC236}">
                <a16:creationId xmlns:a16="http://schemas.microsoft.com/office/drawing/2014/main" id="{E2812924-7555-4426-B125-170F0F284AC6}"/>
              </a:ext>
            </a:extLst>
          </p:cNvPr>
          <p:cNvSpPr/>
          <p:nvPr/>
        </p:nvSpPr>
        <p:spPr>
          <a:xfrm>
            <a:off x="598098" y="5043372"/>
            <a:ext cx="5006563" cy="369332"/>
          </a:xfrm>
          <a:prstGeom prst="rect">
            <a:avLst/>
          </a:prstGeom>
        </p:spPr>
        <p:txBody>
          <a:bodyPr wrap="none">
            <a:spAutoFit/>
          </a:bodyPr>
          <a:lstStyle/>
          <a:p>
            <a:r>
              <a:rPr lang="en-NZ" dirty="0"/>
              <a:t>3. Answers from (a) (b) and (c) should be equal</a:t>
            </a:r>
          </a:p>
        </p:txBody>
      </p:sp>
    </p:spTree>
    <p:extLst>
      <p:ext uri="{BB962C8B-B14F-4D97-AF65-F5344CB8AC3E}">
        <p14:creationId xmlns:p14="http://schemas.microsoft.com/office/powerpoint/2010/main" val="3620818620"/>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rot="16200000">
            <a:off x="-2568102" y="3267586"/>
            <a:ext cx="6810103" cy="584775"/>
          </a:xfrm>
          <a:prstGeom prst="rect">
            <a:avLst/>
          </a:prstGeom>
          <a:noFill/>
        </p:spPr>
        <p:txBody>
          <a:bodyPr wrap="square" rtlCol="0">
            <a:spAutoFit/>
          </a:bodyPr>
          <a:lstStyle/>
          <a:p>
            <a:pPr algn="ctr"/>
            <a:r>
              <a:rPr lang="en-NZ" sz="3200" dirty="0">
                <a:effectLst>
                  <a:outerShdw blurRad="38100" dist="38100" dir="2700000" algn="tl">
                    <a:srgbClr val="000000">
                      <a:alpha val="43137"/>
                    </a:srgbClr>
                  </a:outerShdw>
                </a:effectLst>
              </a:rPr>
              <a:t>Levels – Rise and Fall Method</a:t>
            </a:r>
          </a:p>
        </p:txBody>
      </p:sp>
      <p:pic>
        <p:nvPicPr>
          <p:cNvPr id="6" name="Picture 5">
            <a:extLst>
              <a:ext uri="{FF2B5EF4-FFF2-40B4-BE49-F238E27FC236}">
                <a16:creationId xmlns:a16="http://schemas.microsoft.com/office/drawing/2014/main" id="{864A5194-1F92-45E0-8990-C26FB9CFB24F}"/>
              </a:ext>
            </a:extLst>
          </p:cNvPr>
          <p:cNvPicPr>
            <a:picLocks noChangeAspect="1"/>
          </p:cNvPicPr>
          <p:nvPr/>
        </p:nvPicPr>
        <p:blipFill>
          <a:blip r:embed="rId2"/>
          <a:stretch>
            <a:fillRect/>
          </a:stretch>
        </p:blipFill>
        <p:spPr>
          <a:xfrm>
            <a:off x="2647468" y="154922"/>
            <a:ext cx="7360385" cy="6201429"/>
          </a:xfrm>
          <a:prstGeom prst="rect">
            <a:avLst/>
          </a:prstGeom>
        </p:spPr>
      </p:pic>
    </p:spTree>
    <p:extLst>
      <p:ext uri="{BB962C8B-B14F-4D97-AF65-F5344CB8AC3E}">
        <p14:creationId xmlns:p14="http://schemas.microsoft.com/office/powerpoint/2010/main" val="297152871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rot="16200000">
            <a:off x="-2599134" y="3347528"/>
            <a:ext cx="6163122" cy="584775"/>
          </a:xfrm>
          <a:prstGeom prst="rect">
            <a:avLst/>
          </a:prstGeom>
          <a:noFill/>
        </p:spPr>
        <p:txBody>
          <a:bodyPr wrap="square" rtlCol="0">
            <a:spAutoFit/>
          </a:bodyPr>
          <a:lstStyle/>
          <a:p>
            <a:pPr algn="ctr"/>
            <a:r>
              <a:rPr lang="en-NZ" sz="3200" dirty="0">
                <a:effectLst>
                  <a:outerShdw blurRad="38100" dist="38100" dir="2700000" algn="tl">
                    <a:srgbClr val="000000">
                      <a:alpha val="43137"/>
                    </a:srgbClr>
                  </a:outerShdw>
                </a:effectLst>
              </a:rPr>
              <a:t>Levels – Rise and Fall Method</a:t>
            </a:r>
          </a:p>
        </p:txBody>
      </p:sp>
      <p:pic>
        <p:nvPicPr>
          <p:cNvPr id="9" name="Picture 8">
            <a:extLst>
              <a:ext uri="{FF2B5EF4-FFF2-40B4-BE49-F238E27FC236}">
                <a16:creationId xmlns:a16="http://schemas.microsoft.com/office/drawing/2014/main" id="{0161555A-42C8-4401-A9C9-5822B5A27386}"/>
              </a:ext>
            </a:extLst>
          </p:cNvPr>
          <p:cNvPicPr>
            <a:picLocks noChangeAspect="1"/>
          </p:cNvPicPr>
          <p:nvPr/>
        </p:nvPicPr>
        <p:blipFill>
          <a:blip r:embed="rId2"/>
          <a:stretch>
            <a:fillRect/>
          </a:stretch>
        </p:blipFill>
        <p:spPr>
          <a:xfrm>
            <a:off x="3000430" y="246304"/>
            <a:ext cx="7868748" cy="3886742"/>
          </a:xfrm>
          <a:prstGeom prst="rect">
            <a:avLst/>
          </a:prstGeom>
        </p:spPr>
      </p:pic>
      <p:pic>
        <p:nvPicPr>
          <p:cNvPr id="10" name="Picture 9">
            <a:extLst>
              <a:ext uri="{FF2B5EF4-FFF2-40B4-BE49-F238E27FC236}">
                <a16:creationId xmlns:a16="http://schemas.microsoft.com/office/drawing/2014/main" id="{D34D490C-CFAE-4DA6-BF79-45A285CF26D2}"/>
              </a:ext>
            </a:extLst>
          </p:cNvPr>
          <p:cNvPicPr>
            <a:picLocks noChangeAspect="1"/>
          </p:cNvPicPr>
          <p:nvPr/>
        </p:nvPicPr>
        <p:blipFill>
          <a:blip r:embed="rId3"/>
          <a:stretch>
            <a:fillRect/>
          </a:stretch>
        </p:blipFill>
        <p:spPr>
          <a:xfrm>
            <a:off x="3019483" y="4098611"/>
            <a:ext cx="7849695" cy="2257740"/>
          </a:xfrm>
          <a:prstGeom prst="rect">
            <a:avLst/>
          </a:prstGeom>
        </p:spPr>
      </p:pic>
    </p:spTree>
    <p:extLst>
      <p:ext uri="{BB962C8B-B14F-4D97-AF65-F5344CB8AC3E}">
        <p14:creationId xmlns:p14="http://schemas.microsoft.com/office/powerpoint/2010/main" val="278940948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Content Title </a:t>
            </a:r>
          </a:p>
        </p:txBody>
      </p:sp>
      <p:sp>
        <p:nvSpPr>
          <p:cNvPr id="4" name="Rectangle 3">
            <a:extLst>
              <a:ext uri="{FF2B5EF4-FFF2-40B4-BE49-F238E27FC236}">
                <a16:creationId xmlns:a16="http://schemas.microsoft.com/office/drawing/2014/main" id="{FA59B9E4-98ED-4D07-AAF5-09630BB74E78}"/>
              </a:ext>
            </a:extLst>
          </p:cNvPr>
          <p:cNvSpPr/>
          <p:nvPr/>
        </p:nvSpPr>
        <p:spPr>
          <a:xfrm>
            <a:off x="266700" y="2102546"/>
            <a:ext cx="6096000" cy="2308324"/>
          </a:xfrm>
          <a:prstGeom prst="rect">
            <a:avLst/>
          </a:prstGeom>
        </p:spPr>
        <p:txBody>
          <a:bodyPr>
            <a:spAutoFit/>
          </a:bodyPr>
          <a:lstStyle/>
          <a:p>
            <a:r>
              <a:rPr lang="en-NZ" dirty="0"/>
              <a:t>n new levels, the com-</a:t>
            </a:r>
            <a:r>
              <a:rPr lang="en-NZ" dirty="0" err="1"/>
              <a:t>pensator</a:t>
            </a:r>
            <a:r>
              <a:rPr lang="en-NZ" dirty="0"/>
              <a:t> has been adjusted at room temperature, so that the line of sight is </a:t>
            </a:r>
            <a:r>
              <a:rPr lang="en-NZ" dirty="0" err="1"/>
              <a:t>hori-zontal</a:t>
            </a:r>
            <a:r>
              <a:rPr lang="en-NZ" dirty="0"/>
              <a:t> even if the </a:t>
            </a:r>
            <a:r>
              <a:rPr lang="en-NZ" dirty="0" err="1"/>
              <a:t>instru-ment</a:t>
            </a:r>
            <a:r>
              <a:rPr lang="en-NZ" dirty="0"/>
              <a:t> is tilted slightly. This situation changes if the temperature fluctuates by more than ten or fifteen degrees, after a long jour-</a:t>
            </a:r>
            <a:r>
              <a:rPr lang="en-NZ" dirty="0" err="1"/>
              <a:t>ney</a:t>
            </a:r>
            <a:r>
              <a:rPr lang="en-NZ" dirty="0"/>
              <a:t>, or if the instrument is subjected to strong </a:t>
            </a:r>
            <a:r>
              <a:rPr lang="en-NZ" dirty="0" err="1"/>
              <a:t>vibra-tion</a:t>
            </a:r>
            <a:r>
              <a:rPr lang="en-NZ" dirty="0"/>
              <a:t>. It is then advisable to inspect the line of sight, particularly if more than one target distance is being used.</a:t>
            </a:r>
          </a:p>
        </p:txBody>
      </p:sp>
    </p:spTree>
    <p:extLst>
      <p:ext uri="{BB962C8B-B14F-4D97-AF65-F5344CB8AC3E}">
        <p14:creationId xmlns:p14="http://schemas.microsoft.com/office/powerpoint/2010/main" val="380275965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0819" y="1527587"/>
            <a:ext cx="7261412" cy="1011219"/>
          </a:xfrm>
          <a:prstGeom prst="roundRect">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4" name="Title 1"/>
          <p:cNvSpPr txBox="1">
            <a:spLocks/>
          </p:cNvSpPr>
          <p:nvPr/>
        </p:nvSpPr>
        <p:spPr bwMode="auto">
          <a:xfrm>
            <a:off x="2935289" y="11113"/>
            <a:ext cx="7439025" cy="1046162"/>
          </a:xfrm>
          <a:prstGeom prst="rect">
            <a:avLst/>
          </a:prstGeom>
          <a:noFill/>
          <a:ln w="9525">
            <a:noFill/>
            <a:miter lim="800000"/>
            <a:headEnd/>
            <a:tailEnd/>
          </a:ln>
        </p:spPr>
        <p:txBody>
          <a:bodyPr anchor="ctr"/>
          <a:lst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NZ" dirty="0">
                <a:solidFill>
                  <a:schemeClr val="bg1"/>
                </a:solidFill>
                <a:effectLst>
                  <a:outerShdw blurRad="38100" dist="38100" dir="2700000" algn="tl">
                    <a:srgbClr val="000000">
                      <a:alpha val="43137"/>
                    </a:srgbClr>
                  </a:outerShdw>
                </a:effectLst>
              </a:rPr>
              <a:t>Learning outcomes</a:t>
            </a:r>
          </a:p>
        </p:txBody>
      </p:sp>
      <p:graphicFrame>
        <p:nvGraphicFramePr>
          <p:cNvPr id="10" name="Table 9">
            <a:extLst>
              <a:ext uri="{FF2B5EF4-FFF2-40B4-BE49-F238E27FC236}">
                <a16:creationId xmlns:a16="http://schemas.microsoft.com/office/drawing/2014/main" id="{FE6C2578-D21D-4085-8A2D-D0D923ACA550}"/>
              </a:ext>
            </a:extLst>
          </p:cNvPr>
          <p:cNvGraphicFramePr>
            <a:graphicFrameLocks noGrp="1"/>
          </p:cNvGraphicFramePr>
          <p:nvPr>
            <p:extLst>
              <p:ext uri="{D42A27DB-BD31-4B8C-83A1-F6EECF244321}">
                <p14:modId xmlns:p14="http://schemas.microsoft.com/office/powerpoint/2010/main" val="2656648463"/>
              </p:ext>
            </p:extLst>
          </p:nvPr>
        </p:nvGraphicFramePr>
        <p:xfrm>
          <a:off x="1919244" y="1756381"/>
          <a:ext cx="8651937" cy="1564850"/>
        </p:xfrm>
        <a:graphic>
          <a:graphicData uri="http://schemas.openxmlformats.org/drawingml/2006/table">
            <a:tbl>
              <a:tblPr firstRow="1" firstCol="1" lastRow="1" lastCol="1" bandRow="1" bandCol="1">
                <a:tableStyleId>{5C22544A-7EE6-4342-B048-85BDC9FD1C3A}</a:tableStyleId>
              </a:tblPr>
              <a:tblGrid>
                <a:gridCol w="8651937">
                  <a:extLst>
                    <a:ext uri="{9D8B030D-6E8A-4147-A177-3AD203B41FA5}">
                      <a16:colId xmlns:a16="http://schemas.microsoft.com/office/drawing/2014/main" val="3085840513"/>
                    </a:ext>
                  </a:extLst>
                </a:gridCol>
              </a:tblGrid>
              <a:tr h="1564850">
                <a:tc>
                  <a:txBody>
                    <a:bodyPr/>
                    <a:lstStyle/>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Learning Outcomes</a:t>
                      </a:r>
                    </a:p>
                    <a:p>
                      <a:pPr>
                        <a:lnSpc>
                          <a:spcPct val="107000"/>
                        </a:lnSpc>
                        <a:spcBef>
                          <a:spcPts val="200"/>
                        </a:spcBef>
                        <a:spcAft>
                          <a:spcPts val="0"/>
                        </a:spcAft>
                      </a:pPr>
                      <a:endParaRPr lang="en-NZ" sz="1600" dirty="0">
                        <a:effectLst/>
                        <a:latin typeface="Verdana" panose="020B0604030504040204" pitchFamily="34" charset="0"/>
                        <a:ea typeface="Verdana" panose="020B0604030504040204" pitchFamily="34" charset="0"/>
                      </a:endParaRP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Describe site survey preparation and set out</a:t>
                      </a: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Discuss and review information for contour plan preparation </a:t>
                      </a: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Generate graphical communications relevant to construction</a:t>
                      </a:r>
                      <a:endParaRPr lang="en-NZ"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838572"/>
                  </a:ext>
                </a:extLst>
              </a:tr>
            </a:tbl>
          </a:graphicData>
        </a:graphic>
      </p:graphicFrame>
      <p:sp>
        <p:nvSpPr>
          <p:cNvPr id="11" name="TextBox 10">
            <a:extLst>
              <a:ext uri="{FF2B5EF4-FFF2-40B4-BE49-F238E27FC236}">
                <a16:creationId xmlns:a16="http://schemas.microsoft.com/office/drawing/2014/main" id="{CC532837-BC05-4DCB-B9B8-34719A0BA227}"/>
              </a:ext>
            </a:extLst>
          </p:cNvPr>
          <p:cNvSpPr txBox="1"/>
          <p:nvPr/>
        </p:nvSpPr>
        <p:spPr>
          <a:xfrm>
            <a:off x="1919244" y="3669024"/>
            <a:ext cx="8651937" cy="2308324"/>
          </a:xfrm>
          <a:prstGeom prst="rect">
            <a:avLst/>
          </a:prstGeom>
          <a:solidFill>
            <a:schemeClr val="accent1"/>
          </a:solidFill>
        </p:spPr>
        <p:txBody>
          <a:bodyPr wrap="square" rtlCol="0">
            <a:spAutoFit/>
          </a:bodyPr>
          <a:lstStyle/>
          <a:p>
            <a:r>
              <a:rPr lang="en-NZ" b="1" dirty="0">
                <a:solidFill>
                  <a:schemeClr val="bg1">
                    <a:lumMod val="95000"/>
                  </a:schemeClr>
                </a:solidFill>
                <a:latin typeface="Verdana" panose="020B0604030504040204" pitchFamily="34" charset="0"/>
                <a:ea typeface="Verdana" panose="020B0604030504040204" pitchFamily="34" charset="0"/>
              </a:rPr>
              <a:t>Indicative curriculum (May include but are not limited to)</a:t>
            </a:r>
          </a:p>
          <a:p>
            <a:r>
              <a:rPr lang="en-NZ" b="1" dirty="0">
                <a:solidFill>
                  <a:schemeClr val="bg1">
                    <a:lumMod val="95000"/>
                  </a:schemeClr>
                </a:solidFill>
                <a:latin typeface="Verdana" panose="020B0604030504040204" pitchFamily="34" charset="0"/>
                <a:ea typeface="Verdana" panose="020B0604030504040204" pitchFamily="34" charset="0"/>
              </a:rPr>
              <a:t>Curriculum</a:t>
            </a:r>
          </a:p>
          <a:p>
            <a:r>
              <a:rPr lang="en-NZ" b="1" dirty="0">
                <a:solidFill>
                  <a:schemeClr val="bg1">
                    <a:lumMod val="95000"/>
                  </a:schemeClr>
                </a:solidFill>
                <a:latin typeface="Verdana" panose="020B0604030504040204" pitchFamily="34" charset="0"/>
                <a:ea typeface="Verdana" panose="020B0604030504040204" pitchFamily="34" charset="0"/>
              </a:rPr>
              <a:t>•	Overview of types – boundary</a:t>
            </a:r>
          </a:p>
          <a:p>
            <a:r>
              <a:rPr lang="en-NZ" b="1" dirty="0">
                <a:solidFill>
                  <a:schemeClr val="bg1">
                    <a:lumMod val="95000"/>
                  </a:schemeClr>
                </a:solidFill>
                <a:latin typeface="Verdana" panose="020B0604030504040204" pitchFamily="34" charset="0"/>
                <a:ea typeface="Verdana" panose="020B0604030504040204" pitchFamily="34" charset="0"/>
              </a:rPr>
              <a:t>•	Site plan preparation</a:t>
            </a:r>
          </a:p>
          <a:p>
            <a:r>
              <a:rPr lang="en-NZ" b="1" dirty="0">
                <a:solidFill>
                  <a:schemeClr val="bg1">
                    <a:lumMod val="95000"/>
                  </a:schemeClr>
                </a:solidFill>
                <a:latin typeface="Verdana" panose="020B0604030504040204" pitchFamily="34" charset="0"/>
                <a:ea typeface="Verdana" panose="020B0604030504040204" pitchFamily="34" charset="0"/>
              </a:rPr>
              <a:t>•	Survey instruments</a:t>
            </a:r>
          </a:p>
          <a:p>
            <a:r>
              <a:rPr lang="en-NZ" b="1" dirty="0">
                <a:solidFill>
                  <a:schemeClr val="bg1">
                    <a:lumMod val="95000"/>
                  </a:schemeClr>
                </a:solidFill>
                <a:latin typeface="Verdana" panose="020B0604030504040204" pitchFamily="34" charset="0"/>
                <a:ea typeface="Verdana" panose="020B0604030504040204" pitchFamily="34" charset="0"/>
              </a:rPr>
              <a:t>•	Measurements </a:t>
            </a:r>
          </a:p>
          <a:p>
            <a:r>
              <a:rPr lang="en-NZ" b="1" dirty="0">
                <a:solidFill>
                  <a:schemeClr val="bg1">
                    <a:lumMod val="95000"/>
                  </a:schemeClr>
                </a:solidFill>
                <a:latin typeface="Verdana" panose="020B0604030504040204" pitchFamily="34" charset="0"/>
                <a:ea typeface="Verdana" panose="020B0604030504040204" pitchFamily="34" charset="0"/>
              </a:rPr>
              <a:t>•	Contour plan preparation</a:t>
            </a:r>
          </a:p>
          <a:p>
            <a:r>
              <a:rPr lang="en-NZ" b="1" dirty="0">
                <a:solidFill>
                  <a:schemeClr val="bg1">
                    <a:lumMod val="95000"/>
                  </a:schemeClr>
                </a:solidFill>
                <a:latin typeface="Verdana" panose="020B0604030504040204" pitchFamily="34" charset="0"/>
                <a:ea typeface="Verdana" panose="020B0604030504040204" pitchFamily="34" charset="0"/>
              </a:rPr>
              <a:t>•	Graphical communication</a:t>
            </a:r>
          </a:p>
        </p:txBody>
      </p:sp>
    </p:spTree>
    <p:extLst>
      <p:ext uri="{BB962C8B-B14F-4D97-AF65-F5344CB8AC3E}">
        <p14:creationId xmlns:p14="http://schemas.microsoft.com/office/powerpoint/2010/main" val="198094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Check</a:t>
            </a:r>
          </a:p>
        </p:txBody>
      </p:sp>
      <p:sp>
        <p:nvSpPr>
          <p:cNvPr id="5" name="Rectangle 4">
            <a:extLst>
              <a:ext uri="{FF2B5EF4-FFF2-40B4-BE49-F238E27FC236}">
                <a16:creationId xmlns:a16="http://schemas.microsoft.com/office/drawing/2014/main" id="{335D93B3-56D9-41F6-B9B2-BE480679F073}"/>
              </a:ext>
            </a:extLst>
          </p:cNvPr>
          <p:cNvSpPr/>
          <p:nvPr/>
        </p:nvSpPr>
        <p:spPr>
          <a:xfrm>
            <a:off x="5927727" y="3128286"/>
            <a:ext cx="6096000" cy="369332"/>
          </a:xfrm>
          <a:prstGeom prst="rect">
            <a:avLst/>
          </a:prstGeom>
        </p:spPr>
        <p:txBody>
          <a:bodyPr>
            <a:spAutoFit/>
          </a:bodyPr>
          <a:lstStyle/>
          <a:p>
            <a:r>
              <a:rPr lang="en-NZ" dirty="0"/>
              <a:t>.</a:t>
            </a:r>
          </a:p>
        </p:txBody>
      </p:sp>
      <p:sp>
        <p:nvSpPr>
          <p:cNvPr id="22" name="Rectangle 21">
            <a:extLst>
              <a:ext uri="{FF2B5EF4-FFF2-40B4-BE49-F238E27FC236}">
                <a16:creationId xmlns:a16="http://schemas.microsoft.com/office/drawing/2014/main" id="{E551F75B-6C11-488B-B0D4-4542B8187D7C}"/>
              </a:ext>
            </a:extLst>
          </p:cNvPr>
          <p:cNvSpPr/>
          <p:nvPr/>
        </p:nvSpPr>
        <p:spPr>
          <a:xfrm>
            <a:off x="4577072" y="1217652"/>
            <a:ext cx="7446656" cy="5909310"/>
          </a:xfrm>
          <a:prstGeom prst="rect">
            <a:avLst/>
          </a:prstGeom>
        </p:spPr>
        <p:txBody>
          <a:bodyPr wrap="square">
            <a:spAutoFit/>
          </a:bodyPr>
          <a:lstStyle/>
          <a:p>
            <a:pPr marL="342900" indent="-342900">
              <a:buAutoNum type="arabicPeriod"/>
            </a:pPr>
            <a:r>
              <a:rPr lang="en-NZ" dirty="0">
                <a:solidFill>
                  <a:schemeClr val="bg1"/>
                </a:solidFill>
              </a:rPr>
              <a:t>In flat terrain, set up two staffs not more than 30 metres apart.</a:t>
            </a:r>
          </a:p>
          <a:p>
            <a:pPr marL="342900" indent="-342900">
              <a:buAutoNum type="arabicPeriod"/>
            </a:pPr>
            <a:endParaRPr lang="en-NZ" dirty="0">
              <a:solidFill>
                <a:schemeClr val="bg1"/>
              </a:solidFill>
            </a:endParaRPr>
          </a:p>
          <a:p>
            <a:pPr marL="342900" indent="-342900">
              <a:buAutoNum type="arabicPeriod" startAt="2"/>
            </a:pPr>
            <a:r>
              <a:rPr lang="en-NZ" dirty="0"/>
              <a:t>Set up the instrument so that it is equidistant from the two staffs (itis enough to pace out the distance)</a:t>
            </a:r>
          </a:p>
          <a:p>
            <a:pPr marL="342900" indent="-342900">
              <a:buAutoNum type="arabicPeriod" startAt="2"/>
            </a:pPr>
            <a:endParaRPr lang="en-NZ" dirty="0"/>
          </a:p>
          <a:p>
            <a:pPr marL="342900" indent="-342900">
              <a:buAutoNum type="arabicPeriod" startAt="2"/>
            </a:pPr>
            <a:r>
              <a:rPr lang="en-NZ" dirty="0"/>
              <a:t>Read off from both staffs and calculate the height difference (illustration above).Staff reading A = 1.549 Staff reading B = 1.404 ∆H = A – B      = 0.145</a:t>
            </a:r>
          </a:p>
          <a:p>
            <a:pPr marL="342900" indent="-342900">
              <a:buAutoNum type="arabicPeriod" startAt="2"/>
            </a:pPr>
            <a:r>
              <a:rPr lang="en-NZ" dirty="0"/>
              <a:t>Set up the instrument about one metre in front of staff A and take the staff reading (illustration below).Staff reading A = 1.496</a:t>
            </a:r>
          </a:p>
          <a:p>
            <a:pPr marL="342900" indent="-342900">
              <a:buAutoNum type="arabicPeriod" startAt="2"/>
            </a:pPr>
            <a:endParaRPr lang="en-NZ" dirty="0"/>
          </a:p>
          <a:p>
            <a:pPr marL="342900" indent="-342900">
              <a:buAutoNum type="arabicPeriod" startAt="2"/>
            </a:pPr>
            <a:r>
              <a:rPr lang="en-NZ" dirty="0"/>
              <a:t>Calculate the required reading B:Staff reading A = 1.496 – </a:t>
            </a:r>
            <a:r>
              <a:rPr lang="el-GR" dirty="0"/>
              <a:t>Δ</a:t>
            </a:r>
            <a:r>
              <a:rPr lang="en-NZ" dirty="0"/>
              <a:t>H = 0.145</a:t>
            </a:r>
          </a:p>
          <a:p>
            <a:pPr marL="342900" indent="-342900">
              <a:buAutoNum type="arabicPeriod" startAt="2"/>
            </a:pPr>
            <a:endParaRPr lang="en-NZ" dirty="0"/>
          </a:p>
          <a:p>
            <a:pPr marL="342900" indent="-342900">
              <a:buAutoNum type="arabicPeriod" startAt="2"/>
            </a:pPr>
            <a:r>
              <a:rPr lang="en-NZ" dirty="0"/>
              <a:t>Required reading B = 1.351</a:t>
            </a:r>
          </a:p>
          <a:p>
            <a:pPr marL="342900" indent="-342900">
              <a:buAutoNum type="arabicPeriod" startAt="2"/>
            </a:pPr>
            <a:endParaRPr lang="en-NZ" dirty="0"/>
          </a:p>
          <a:p>
            <a:pPr marL="342900" indent="-342900">
              <a:buAutoNum type="arabicPeriod" startAt="2"/>
            </a:pPr>
            <a:r>
              <a:rPr lang="en-NZ" dirty="0"/>
              <a:t>Take the staff reading B</a:t>
            </a:r>
          </a:p>
          <a:p>
            <a:pPr marL="342900" indent="-342900">
              <a:buAutoNum type="arabicPeriod" startAt="2"/>
            </a:pPr>
            <a:endParaRPr lang="en-NZ" dirty="0"/>
          </a:p>
          <a:p>
            <a:pPr marL="342900" indent="-342900">
              <a:buAutoNum type="arabicPeriod" startAt="2"/>
            </a:pPr>
            <a:r>
              <a:rPr lang="en-NZ" dirty="0"/>
              <a:t>If it differs from the required reading by more than 3mm, adjust the line of sight (refer to instruction manual).</a:t>
            </a:r>
          </a:p>
          <a:p>
            <a:pPr marL="342900" indent="-342900">
              <a:buAutoNum type="arabicPeriod" startAt="2"/>
            </a:pPr>
            <a:endParaRPr lang="en-NZ" dirty="0"/>
          </a:p>
        </p:txBody>
      </p:sp>
      <p:pic>
        <p:nvPicPr>
          <p:cNvPr id="23" name="Picture 22">
            <a:extLst>
              <a:ext uri="{FF2B5EF4-FFF2-40B4-BE49-F238E27FC236}">
                <a16:creationId xmlns:a16="http://schemas.microsoft.com/office/drawing/2014/main" id="{8A94D0DD-C97C-4A5F-ABAA-C7A0C4476035}"/>
              </a:ext>
            </a:extLst>
          </p:cNvPr>
          <p:cNvPicPr>
            <a:picLocks noChangeAspect="1"/>
          </p:cNvPicPr>
          <p:nvPr/>
        </p:nvPicPr>
        <p:blipFill>
          <a:blip r:embed="rId2"/>
          <a:stretch>
            <a:fillRect/>
          </a:stretch>
        </p:blipFill>
        <p:spPr>
          <a:xfrm>
            <a:off x="299729" y="1727952"/>
            <a:ext cx="4296375" cy="4715533"/>
          </a:xfrm>
          <a:prstGeom prst="rect">
            <a:avLst/>
          </a:prstGeom>
        </p:spPr>
      </p:pic>
    </p:spTree>
    <p:extLst>
      <p:ext uri="{BB962C8B-B14F-4D97-AF65-F5344CB8AC3E}">
        <p14:creationId xmlns:p14="http://schemas.microsoft.com/office/powerpoint/2010/main" val="301122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720976" y="2794000"/>
            <a:ext cx="7439025" cy="3455988"/>
          </a:xfrm>
        </p:spPr>
        <p:txBody>
          <a:bodyPr/>
          <a:lstStyle/>
          <a:p>
            <a:pPr eaLnBrk="1" hangingPunct="1"/>
            <a:endParaRPr lang="en-NZ"/>
          </a:p>
          <a:p>
            <a:pPr eaLnBrk="1" hangingPunct="1"/>
            <a:endParaRPr lang="en-NZ"/>
          </a:p>
          <a:p>
            <a:pPr eaLnBrk="1" hangingPunct="1"/>
            <a:endParaRPr lang="en-NZ"/>
          </a:p>
          <a:p>
            <a:pPr eaLnBrk="1" hangingPunct="1"/>
            <a:endParaRPr lang="en-NZ"/>
          </a:p>
          <a:p>
            <a:pPr eaLnBrk="1" hangingPunct="1"/>
            <a:endParaRPr lang="en-NZ"/>
          </a:p>
        </p:txBody>
      </p:sp>
      <p:sp>
        <p:nvSpPr>
          <p:cNvPr id="14340" name="Footer Placeholder 3"/>
          <p:cNvSpPr>
            <a:spLocks noGrp="1"/>
          </p:cNvSpPr>
          <p:nvPr>
            <p:ph type="ftr" sz="quarter" idx="11"/>
          </p:nvPr>
        </p:nvSpPr>
        <p:spPr>
          <a:xfrm>
            <a:off x="1922463" y="6249989"/>
            <a:ext cx="1612900" cy="231775"/>
          </a:xfrm>
        </p:spPr>
        <p:txBody>
          <a:bodyPr/>
          <a:lstStyle/>
          <a:p>
            <a:pPr algn="l">
              <a:defRPr/>
            </a:pPr>
            <a:r>
              <a:rPr lang="en-GB"/>
              <a:t>© Unitec New Zealand</a:t>
            </a:r>
          </a:p>
        </p:txBody>
      </p:sp>
      <p:sp>
        <p:nvSpPr>
          <p:cNvPr id="14341" name="Slide Number Placeholder 4"/>
          <p:cNvSpPr>
            <a:spLocks noGrp="1"/>
          </p:cNvSpPr>
          <p:nvPr>
            <p:ph type="sldNum" sz="quarter" idx="12"/>
          </p:nvPr>
        </p:nvSpPr>
        <p:spPr>
          <a:xfrm>
            <a:off x="6440489" y="6491289"/>
            <a:ext cx="3794125" cy="230187"/>
          </a:xfrm>
        </p:spPr>
        <p:txBody>
          <a:bodyPr numCol="1" anchorCtr="0" compatLnSpc="1">
            <a:prstTxWarp prst="textNoShape">
              <a:avLst/>
            </a:prstTxWarp>
          </a:bodyPr>
          <a:lstStyle/>
          <a:p>
            <a:pPr>
              <a:defRPr/>
            </a:pPr>
            <a:fld id="{15AE7EC2-9CD7-4EF0-8C04-CF908E162C98}" type="slidenum">
              <a:rPr lang="en-GB" smtClean="0"/>
              <a:pPr>
                <a:defRPr/>
              </a:pPr>
              <a:t>31</a:t>
            </a:fld>
            <a:endParaRPr lang="en-GB"/>
          </a:p>
        </p:txBody>
      </p:sp>
      <p:sp>
        <p:nvSpPr>
          <p:cNvPr id="6" name="TextBox 5"/>
          <p:cNvSpPr txBox="1">
            <a:spLocks noChangeArrowheads="1"/>
          </p:cNvSpPr>
          <p:nvPr/>
        </p:nvSpPr>
        <p:spPr bwMode="auto">
          <a:xfrm>
            <a:off x="3535364" y="2511425"/>
            <a:ext cx="5724525" cy="1568450"/>
          </a:xfrm>
          <a:prstGeom prst="rect">
            <a:avLst/>
          </a:prstGeom>
          <a:noFill/>
          <a:ln w="9525">
            <a:noFill/>
            <a:miter lim="800000"/>
            <a:headEnd/>
            <a:tailEnd/>
          </a:ln>
        </p:spPr>
        <p:txBody>
          <a:bodyPr>
            <a:spAutoFit/>
          </a:bodyPr>
          <a:lstStyle/>
          <a:p>
            <a:pPr>
              <a:defRPr/>
            </a:pPr>
            <a:r>
              <a:rPr lang="en-NZ" altLang="zh-CN" sz="9600" b="1" dirty="0">
                <a:solidFill>
                  <a:srgbClr val="FF0000"/>
                </a:solidFill>
                <a:effectLst>
                  <a:outerShdw blurRad="38100" dist="38100" dir="2700000" algn="tl">
                    <a:srgbClr val="000000">
                      <a:alpha val="43137"/>
                    </a:srgbClr>
                  </a:outerShdw>
                </a:effectLst>
                <a:latin typeface="Arial" charset="0"/>
                <a:sym typeface="Wingdings 2" pitchFamily="18" charset="2"/>
              </a:rPr>
              <a:t>THE END</a:t>
            </a:r>
            <a:endParaRPr lang="en-NZ" sz="9600" b="1"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438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 presetClass="emph" presetSubtype="2" fill="hold" grpId="0" nodeType="afterEffect">
                                  <p:stCondLst>
                                    <p:cond delay="0"/>
                                  </p:stCondLst>
                                  <p:iterate type="lt">
                                    <p:tmPct val="0"/>
                                  </p:iterate>
                                  <p:childTnLst>
                                    <p:animClr clrSpc="rgb" dir="cw">
                                      <p:cBhvr override="childStyle">
                                        <p:cTn id="23" dur="2000" fill="hold"/>
                                        <p:tgtEl>
                                          <p:spTgt spid="6"/>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4</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Instrument Parts</a:t>
            </a:r>
          </a:p>
        </p:txBody>
      </p:sp>
      <p:sp>
        <p:nvSpPr>
          <p:cNvPr id="3" name="Rectangle 2">
            <a:extLst>
              <a:ext uri="{FF2B5EF4-FFF2-40B4-BE49-F238E27FC236}">
                <a16:creationId xmlns:a16="http://schemas.microsoft.com/office/drawing/2014/main" id="{E932D391-7055-4E1F-BB5C-C368C7F1225B}"/>
              </a:ext>
            </a:extLst>
          </p:cNvPr>
          <p:cNvSpPr/>
          <p:nvPr/>
        </p:nvSpPr>
        <p:spPr>
          <a:xfrm>
            <a:off x="459318" y="2158590"/>
            <a:ext cx="6096000" cy="369332"/>
          </a:xfrm>
          <a:prstGeom prst="rect">
            <a:avLst/>
          </a:prstGeom>
        </p:spPr>
        <p:txBody>
          <a:bodyPr>
            <a:spAutoFit/>
          </a:bodyPr>
          <a:lstStyle/>
          <a:p>
            <a:r>
              <a:rPr lang="en-NZ" dirty="0"/>
              <a:t>.</a:t>
            </a:r>
          </a:p>
        </p:txBody>
      </p:sp>
      <p:pic>
        <p:nvPicPr>
          <p:cNvPr id="11" name="Picture 10">
            <a:extLst>
              <a:ext uri="{FF2B5EF4-FFF2-40B4-BE49-F238E27FC236}">
                <a16:creationId xmlns:a16="http://schemas.microsoft.com/office/drawing/2014/main" id="{200D04D3-EF26-4F8A-AAC5-0BB8FBAD1147}"/>
              </a:ext>
            </a:extLst>
          </p:cNvPr>
          <p:cNvPicPr>
            <a:picLocks noChangeAspect="1"/>
          </p:cNvPicPr>
          <p:nvPr/>
        </p:nvPicPr>
        <p:blipFill>
          <a:blip r:embed="rId2"/>
          <a:stretch>
            <a:fillRect/>
          </a:stretch>
        </p:blipFill>
        <p:spPr>
          <a:xfrm>
            <a:off x="2126192" y="2458303"/>
            <a:ext cx="7582958" cy="3620005"/>
          </a:xfrm>
          <a:prstGeom prst="rect">
            <a:avLst/>
          </a:prstGeom>
        </p:spPr>
      </p:pic>
    </p:spTree>
    <p:extLst>
      <p:ext uri="{BB962C8B-B14F-4D97-AF65-F5344CB8AC3E}">
        <p14:creationId xmlns:p14="http://schemas.microsoft.com/office/powerpoint/2010/main" val="24304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Definitions </a:t>
            </a:r>
          </a:p>
        </p:txBody>
      </p:sp>
      <p:sp>
        <p:nvSpPr>
          <p:cNvPr id="3" name="Rectangle 2">
            <a:extLst>
              <a:ext uri="{FF2B5EF4-FFF2-40B4-BE49-F238E27FC236}">
                <a16:creationId xmlns:a16="http://schemas.microsoft.com/office/drawing/2014/main" id="{AA7207CB-86BE-471E-870B-C4357F4395D2}"/>
              </a:ext>
            </a:extLst>
          </p:cNvPr>
          <p:cNvSpPr/>
          <p:nvPr/>
        </p:nvSpPr>
        <p:spPr>
          <a:xfrm>
            <a:off x="381000" y="1001039"/>
            <a:ext cx="11112500" cy="5355312"/>
          </a:xfrm>
          <a:prstGeom prst="rect">
            <a:avLst/>
          </a:prstGeom>
        </p:spPr>
        <p:txBody>
          <a:bodyPr wrap="square">
            <a:spAutoFit/>
          </a:bodyPr>
          <a:lstStyle/>
          <a:p>
            <a:r>
              <a:rPr lang="en-NZ" b="1" dirty="0"/>
              <a:t>1. Datum </a:t>
            </a:r>
          </a:p>
          <a:p>
            <a:r>
              <a:rPr lang="en-NZ" dirty="0"/>
              <a:t>An or plane to which levels are referred.  Usually </a:t>
            </a:r>
            <a:r>
              <a:rPr lang="en-NZ" dirty="0" err="1"/>
              <a:t>tarbitrary</a:t>
            </a:r>
            <a:r>
              <a:rPr lang="en-NZ" dirty="0"/>
              <a:t> horizontal line </a:t>
            </a:r>
            <a:r>
              <a:rPr lang="en-NZ" dirty="0" err="1"/>
              <a:t>aken</a:t>
            </a:r>
            <a:r>
              <a:rPr lang="en-NZ" dirty="0"/>
              <a:t> as 10.00 or 100.00. (On most commercial jobs, the mean sea level is the reference point.)  </a:t>
            </a:r>
          </a:p>
          <a:p>
            <a:endParaRPr lang="en-NZ" dirty="0"/>
          </a:p>
          <a:p>
            <a:r>
              <a:rPr lang="en-NZ" b="1" dirty="0"/>
              <a:t>2. Temporary Bench mark </a:t>
            </a:r>
          </a:p>
          <a:p>
            <a:r>
              <a:rPr lang="en-NZ" dirty="0"/>
              <a:t> A levelling reference point established in a position adjacent to or on the site to provide a convenient reference to the datum.  This may in fact be the datum. </a:t>
            </a:r>
          </a:p>
          <a:p>
            <a:endParaRPr lang="en-NZ" dirty="0"/>
          </a:p>
          <a:p>
            <a:r>
              <a:rPr lang="en-NZ" b="1" dirty="0"/>
              <a:t>3. Bench mark </a:t>
            </a:r>
          </a:p>
          <a:p>
            <a:r>
              <a:rPr lang="en-NZ" dirty="0"/>
              <a:t>Established by Lands and Survey Department, Councils, Registered Surveyors, Engineers. These are recorded at certain points as Above Mean Sea Level (AMSL). </a:t>
            </a:r>
          </a:p>
          <a:p>
            <a:endParaRPr lang="en-NZ" dirty="0"/>
          </a:p>
          <a:p>
            <a:r>
              <a:rPr lang="en-NZ" b="1" dirty="0"/>
              <a:t>4. Reduced level </a:t>
            </a:r>
          </a:p>
          <a:p>
            <a:r>
              <a:rPr lang="en-NZ" dirty="0"/>
              <a:t>Levels expressed in terms of the datum, may be indicated by;</a:t>
            </a:r>
          </a:p>
          <a:p>
            <a:r>
              <a:rPr lang="en-NZ" dirty="0"/>
              <a:t>(a)	Spot levels on the plan e.g. 103.420, 96.820,</a:t>
            </a:r>
          </a:p>
          <a:p>
            <a:r>
              <a:rPr lang="en-NZ" dirty="0"/>
              <a:t>(b)	Vertical section,</a:t>
            </a:r>
          </a:p>
          <a:p>
            <a:pPr marL="342900" indent="-342900">
              <a:buAutoNum type="alphaLcParenBoth" startAt="3"/>
            </a:pPr>
            <a:r>
              <a:rPr lang="en-NZ" dirty="0"/>
              <a:t>Contour lines.</a:t>
            </a:r>
          </a:p>
          <a:p>
            <a:pPr marL="342900" indent="-342900">
              <a:buAutoNum type="alphaLcParenBoth" startAt="3"/>
            </a:pPr>
            <a:endParaRPr lang="en-NZ" dirty="0"/>
          </a:p>
          <a:p>
            <a:r>
              <a:rPr lang="en-NZ" dirty="0"/>
              <a:t>To avoid negative reduced levels, the datum will have to be set well below the lowest level being worked on. </a:t>
            </a:r>
          </a:p>
        </p:txBody>
      </p:sp>
    </p:spTree>
    <p:extLst>
      <p:ext uri="{BB962C8B-B14F-4D97-AF65-F5344CB8AC3E}">
        <p14:creationId xmlns:p14="http://schemas.microsoft.com/office/powerpoint/2010/main" val="23838536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Definitions (Continued)</a:t>
            </a:r>
          </a:p>
        </p:txBody>
      </p:sp>
      <p:sp>
        <p:nvSpPr>
          <p:cNvPr id="3" name="Rectangle 2">
            <a:extLst>
              <a:ext uri="{FF2B5EF4-FFF2-40B4-BE49-F238E27FC236}">
                <a16:creationId xmlns:a16="http://schemas.microsoft.com/office/drawing/2014/main" id="{E5FA36FB-B735-446A-9E5B-53D63FD37C77}"/>
              </a:ext>
            </a:extLst>
          </p:cNvPr>
          <p:cNvSpPr/>
          <p:nvPr/>
        </p:nvSpPr>
        <p:spPr>
          <a:xfrm>
            <a:off x="584200" y="1139041"/>
            <a:ext cx="10223500" cy="5355312"/>
          </a:xfrm>
          <a:prstGeom prst="rect">
            <a:avLst/>
          </a:prstGeom>
        </p:spPr>
        <p:txBody>
          <a:bodyPr wrap="square">
            <a:spAutoFit/>
          </a:bodyPr>
          <a:lstStyle/>
          <a:p>
            <a:r>
              <a:rPr lang="en-NZ" b="1" dirty="0"/>
              <a:t>5. Line of collimation </a:t>
            </a:r>
            <a:r>
              <a:rPr lang="en-NZ" dirty="0"/>
              <a:t>Horizontal line of sight through the telescope of the instrument </a:t>
            </a:r>
          </a:p>
          <a:p>
            <a:endParaRPr lang="en-NZ" dirty="0"/>
          </a:p>
          <a:p>
            <a:r>
              <a:rPr lang="en-NZ" b="1" dirty="0"/>
              <a:t>6. Station point </a:t>
            </a:r>
            <a:r>
              <a:rPr lang="en-NZ" dirty="0"/>
              <a:t>Position of the instrument when taking spot levels. </a:t>
            </a:r>
          </a:p>
          <a:p>
            <a:endParaRPr lang="en-NZ" dirty="0"/>
          </a:p>
          <a:p>
            <a:r>
              <a:rPr lang="en-NZ" b="1" dirty="0"/>
              <a:t>7. Back sight (BS) </a:t>
            </a:r>
            <a:r>
              <a:rPr lang="en-NZ" dirty="0"/>
              <a:t>The first sight taken after the instrument is set up or moved and re-setup. </a:t>
            </a:r>
          </a:p>
          <a:p>
            <a:endParaRPr lang="en-NZ" dirty="0"/>
          </a:p>
          <a:p>
            <a:r>
              <a:rPr lang="en-NZ" b="1" dirty="0"/>
              <a:t>8. Fore sight (FS) </a:t>
            </a:r>
            <a:r>
              <a:rPr lang="en-NZ" dirty="0"/>
              <a:t>The last sight taken before the instrument is moved. </a:t>
            </a:r>
          </a:p>
          <a:p>
            <a:endParaRPr lang="en-NZ" dirty="0"/>
          </a:p>
          <a:p>
            <a:r>
              <a:rPr lang="en-NZ" b="1" dirty="0"/>
              <a:t>9. Intermediate sight (IS) </a:t>
            </a:r>
            <a:r>
              <a:rPr lang="en-NZ" dirty="0"/>
              <a:t>Any sight between fore sight and back sight. </a:t>
            </a:r>
          </a:p>
          <a:p>
            <a:endParaRPr lang="en-NZ" dirty="0"/>
          </a:p>
          <a:p>
            <a:r>
              <a:rPr lang="en-NZ" b="1" dirty="0"/>
              <a:t>10. Change station </a:t>
            </a:r>
          </a:p>
          <a:p>
            <a:r>
              <a:rPr lang="en-NZ" dirty="0"/>
              <a:t>Change point of the instrument, the point at which the fore sight of one collimation line is linked to the back sight of the next collimation line. </a:t>
            </a:r>
          </a:p>
          <a:p>
            <a:endParaRPr lang="en-NZ" dirty="0"/>
          </a:p>
          <a:p>
            <a:r>
              <a:rPr lang="en-NZ" b="1" dirty="0"/>
              <a:t>11. Stadia lines </a:t>
            </a:r>
          </a:p>
          <a:p>
            <a:r>
              <a:rPr lang="en-NZ" dirty="0"/>
              <a:t>Two short level lines equal distance above and below the levelling line in the telescope. The distance between the </a:t>
            </a:r>
            <a:r>
              <a:rPr lang="en-NZ" dirty="0" err="1"/>
              <a:t>stadias</a:t>
            </a:r>
            <a:r>
              <a:rPr lang="en-NZ" dirty="0"/>
              <a:t> is read off the staff.  Distance between stadia lines multiplied by 100 = distance from instrument to staff. </a:t>
            </a:r>
          </a:p>
          <a:p>
            <a:endParaRPr lang="en-NZ" dirty="0"/>
          </a:p>
        </p:txBody>
      </p:sp>
    </p:spTree>
    <p:extLst>
      <p:ext uri="{BB962C8B-B14F-4D97-AF65-F5344CB8AC3E}">
        <p14:creationId xmlns:p14="http://schemas.microsoft.com/office/powerpoint/2010/main" val="247056095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98A549FF-3262-4756-BBA7-4B59D45175C5}"/>
              </a:ext>
            </a:extLst>
          </p:cNvPr>
          <p:cNvSpPr/>
          <p:nvPr/>
        </p:nvSpPr>
        <p:spPr>
          <a:xfrm>
            <a:off x="1633887" y="999290"/>
            <a:ext cx="10149796" cy="5257850"/>
          </a:xfrm>
          <a:prstGeom prst="rect">
            <a:avLst/>
          </a:prstGeom>
        </p:spPr>
        <p:txBody>
          <a:bodyPr wrap="square">
            <a:spAutoFit/>
          </a:bodyPr>
          <a:lstStyle/>
          <a:p>
            <a:pPr marL="342900" indent="-342900">
              <a:buAutoNum type="arabicPeriod"/>
            </a:pPr>
            <a:r>
              <a:rPr lang="en-NZ" sz="2400" b="1" dirty="0">
                <a:solidFill>
                  <a:schemeClr val="bg1"/>
                </a:solidFill>
              </a:rPr>
              <a:t>The automatic level uses a prism </a:t>
            </a:r>
            <a:r>
              <a:rPr lang="en-NZ" sz="2400" dirty="0">
                <a:solidFill>
                  <a:schemeClr val="bg1"/>
                </a:solidFill>
              </a:rPr>
              <a:t>that is hung in a variety of ways but can always assume a vertical axis from its point of suspension. </a:t>
            </a:r>
            <a:endParaRPr lang="en-NZ" sz="2400" b="1" dirty="0"/>
          </a:p>
          <a:p>
            <a:pPr marL="342900" indent="-342900">
              <a:buAutoNum type="arabicPeriod"/>
            </a:pPr>
            <a:r>
              <a:rPr lang="en-NZ" sz="2400" b="1" dirty="0"/>
              <a:t>The prism and sighting mechanism </a:t>
            </a:r>
            <a:r>
              <a:rPr lang="en-NZ" sz="2400" dirty="0"/>
              <a:t>are arranged so that when the pendulum is vertical, the instrument is automatically levelled. The pendulum is unlocked when the instrument is within 5 degrees of the horizontal. </a:t>
            </a:r>
            <a:endParaRPr lang="en-NZ" sz="2400" b="1" dirty="0"/>
          </a:p>
          <a:p>
            <a:pPr marL="342900" indent="-342900">
              <a:buAutoNum type="arabicPeriod"/>
            </a:pPr>
            <a:r>
              <a:rPr lang="en-NZ" sz="2400" b="1" dirty="0"/>
              <a:t>The Level needs to be set up </a:t>
            </a:r>
            <a:r>
              <a:rPr lang="en-NZ" sz="2400" dirty="0"/>
              <a:t>so that the base upon which it sits, the tripod, must be level.</a:t>
            </a:r>
            <a:endParaRPr lang="en-NZ" sz="2400" b="1" dirty="0"/>
          </a:p>
          <a:p>
            <a:pPr marL="342900" indent="-342900">
              <a:buAutoNum type="arabicPeriod"/>
            </a:pPr>
            <a:r>
              <a:rPr lang="en-NZ" sz="2400" b="1" dirty="0"/>
              <a:t>Essentially Levelling </a:t>
            </a:r>
            <a:r>
              <a:rPr lang="en-NZ" sz="2400" dirty="0"/>
              <a:t>is now a height difference between two points</a:t>
            </a:r>
          </a:p>
          <a:p>
            <a:pPr marL="342900" indent="-342900">
              <a:buAutoNum type="arabicPeriod"/>
            </a:pPr>
            <a:r>
              <a:rPr lang="en-NZ" sz="2400" b="1" dirty="0"/>
              <a:t>The basic principle of levelling </a:t>
            </a:r>
            <a:r>
              <a:rPr lang="en-NZ" sz="2400" dirty="0"/>
              <a:t>involves determining the height difference between two points.</a:t>
            </a:r>
          </a:p>
          <a:p>
            <a:pPr marL="342900" indent="-342900">
              <a:buAutoNum type="arabicPeriod"/>
            </a:pPr>
            <a:r>
              <a:rPr lang="en-NZ" sz="2400" b="1" dirty="0"/>
              <a:t>The height difference is calculated </a:t>
            </a:r>
            <a:r>
              <a:rPr lang="en-NZ" sz="2400" dirty="0"/>
              <a:t>from the difference between the two staff readings for the points A and B respectively.</a:t>
            </a:r>
          </a:p>
          <a:p>
            <a:pPr>
              <a:lnSpc>
                <a:spcPct val="150000"/>
              </a:lnSpc>
            </a:pPr>
            <a:endParaRPr lang="en-NZ" dirty="0"/>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Setting Up The Level Anywhere</a:t>
            </a:r>
          </a:p>
        </p:txBody>
      </p:sp>
    </p:spTree>
    <p:extLst>
      <p:ext uri="{BB962C8B-B14F-4D97-AF65-F5344CB8AC3E}">
        <p14:creationId xmlns:p14="http://schemas.microsoft.com/office/powerpoint/2010/main" val="298338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a:solidFill>
                  <a:schemeClr val="bg1"/>
                </a:solidFill>
                <a:effectLst>
                  <a:outerShdw blurRad="38100" dist="38100" dir="2700000" algn="tl">
                    <a:srgbClr val="000000">
                      <a:alpha val="43137"/>
                    </a:srgbClr>
                  </a:outerShdw>
                </a:effectLst>
              </a:rPr>
              <a:t>Levelling The Instrument </a:t>
            </a:r>
            <a:endParaRPr lang="en-NZ" sz="3200"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DD2E303-3D44-44C4-9DF6-D39B5B77D365}"/>
              </a:ext>
            </a:extLst>
          </p:cNvPr>
          <p:cNvSpPr/>
          <p:nvPr/>
        </p:nvSpPr>
        <p:spPr>
          <a:xfrm>
            <a:off x="469901" y="906602"/>
            <a:ext cx="9031152" cy="5262979"/>
          </a:xfrm>
          <a:prstGeom prst="rect">
            <a:avLst/>
          </a:prstGeom>
        </p:spPr>
        <p:txBody>
          <a:bodyPr wrap="square">
            <a:spAutoFit/>
          </a:bodyPr>
          <a:lstStyle/>
          <a:p>
            <a:pPr marL="342900" indent="-342900">
              <a:buAutoNum type="arabicPeriod"/>
            </a:pPr>
            <a:r>
              <a:rPr lang="en-NZ" sz="2400" b="1" dirty="0"/>
              <a:t>Extend the legs </a:t>
            </a:r>
            <a:r>
              <a:rPr lang="en-NZ" sz="2400" dirty="0"/>
              <a:t>of the tripod as far as is required and tighten the screws firmly.</a:t>
            </a:r>
          </a:p>
          <a:p>
            <a:pPr marL="342900" indent="-342900">
              <a:buAutoNum type="arabicPeriod" startAt="2"/>
            </a:pPr>
            <a:r>
              <a:rPr lang="en-NZ" sz="2400" b="1" dirty="0"/>
              <a:t>Set up the tripod </a:t>
            </a:r>
            <a:r>
              <a:rPr lang="en-NZ" sz="2400" dirty="0"/>
              <a:t>so that the tripod plate is as horizontal as possible and the legs of the tripod are firm in the ground.</a:t>
            </a:r>
          </a:p>
          <a:p>
            <a:pPr marL="342900" indent="-342900">
              <a:buAutoNum type="arabicPeriod" startAt="2"/>
            </a:pPr>
            <a:r>
              <a:rPr lang="en-NZ" sz="2400" b="1" dirty="0"/>
              <a:t>Push two legs </a:t>
            </a:r>
            <a:r>
              <a:rPr lang="en-NZ" sz="2400" dirty="0"/>
              <a:t>of the tripod firmly into the ground.</a:t>
            </a:r>
          </a:p>
          <a:p>
            <a:pPr marL="342900" indent="-342900">
              <a:buAutoNum type="arabicPeriod" startAt="2"/>
            </a:pPr>
            <a:r>
              <a:rPr lang="en-NZ" sz="2400" b="1" dirty="0"/>
              <a:t>Get tripod head approximately level </a:t>
            </a:r>
            <a:r>
              <a:rPr lang="en-NZ" sz="2400" dirty="0"/>
              <a:t>and push third leg into the ground.  Do not set the tripod too low!</a:t>
            </a:r>
          </a:p>
          <a:p>
            <a:pPr marL="342900" indent="-342900">
              <a:buAutoNum type="arabicPeriod" startAt="2"/>
            </a:pPr>
            <a:r>
              <a:rPr lang="en-NZ" sz="2400" b="1" dirty="0"/>
              <a:t>If the tripod is set on a steep slope</a:t>
            </a:r>
            <a:r>
              <a:rPr lang="en-NZ" sz="2400" dirty="0"/>
              <a:t>, two of the legs must be secured in the ground roughly at the same height on the downhill side of the instrument.</a:t>
            </a:r>
          </a:p>
          <a:p>
            <a:pPr marL="342900" indent="-342900">
              <a:buAutoNum type="arabicPeriod" startAt="2"/>
            </a:pPr>
            <a:r>
              <a:rPr lang="en-NZ" sz="2400" b="1" dirty="0"/>
              <a:t>The remaining leg is secured to the uphill side</a:t>
            </a:r>
            <a:r>
              <a:rPr lang="en-NZ" sz="2400" dirty="0"/>
              <a:t>. Adjust the remaining leg to level the tripod head by sliding leg adjustment</a:t>
            </a:r>
          </a:p>
          <a:p>
            <a:pPr marL="342900" indent="-342900">
              <a:buAutoNum type="arabicPeriod" startAt="2"/>
            </a:pPr>
            <a:r>
              <a:rPr lang="en-NZ" sz="2400" b="1" dirty="0"/>
              <a:t>Now, and only now, place the instrument </a:t>
            </a:r>
            <a:r>
              <a:rPr lang="en-NZ" sz="2400" dirty="0"/>
              <a:t>on the tripod and secure it with the central fixing screw</a:t>
            </a:r>
          </a:p>
        </p:txBody>
      </p:sp>
      <p:pic>
        <p:nvPicPr>
          <p:cNvPr id="6" name="Picture 5">
            <a:extLst>
              <a:ext uri="{FF2B5EF4-FFF2-40B4-BE49-F238E27FC236}">
                <a16:creationId xmlns:a16="http://schemas.microsoft.com/office/drawing/2014/main" id="{42E3374C-E997-43A8-A42E-3F7CCD1A827D}"/>
              </a:ext>
            </a:extLst>
          </p:cNvPr>
          <p:cNvPicPr>
            <a:picLocks noChangeAspect="1"/>
          </p:cNvPicPr>
          <p:nvPr/>
        </p:nvPicPr>
        <p:blipFill>
          <a:blip r:embed="rId2"/>
          <a:stretch>
            <a:fillRect/>
          </a:stretch>
        </p:blipFill>
        <p:spPr>
          <a:xfrm>
            <a:off x="9687704" y="483738"/>
            <a:ext cx="2228251" cy="2430818"/>
          </a:xfrm>
          <a:prstGeom prst="rect">
            <a:avLst/>
          </a:prstGeom>
        </p:spPr>
      </p:pic>
    </p:spTree>
    <p:extLst>
      <p:ext uri="{BB962C8B-B14F-4D97-AF65-F5344CB8AC3E}">
        <p14:creationId xmlns:p14="http://schemas.microsoft.com/office/powerpoint/2010/main" val="106312912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3" name="Rectangle 2">
            <a:extLst>
              <a:ext uri="{FF2B5EF4-FFF2-40B4-BE49-F238E27FC236}">
                <a16:creationId xmlns:a16="http://schemas.microsoft.com/office/drawing/2014/main" id="{FD3B9431-50FD-4CD3-B608-BBD1F2EF26AB}"/>
              </a:ext>
            </a:extLst>
          </p:cNvPr>
          <p:cNvSpPr/>
          <p:nvPr/>
        </p:nvSpPr>
        <p:spPr>
          <a:xfrm>
            <a:off x="270868" y="136524"/>
            <a:ext cx="10758331" cy="3785652"/>
          </a:xfrm>
          <a:prstGeom prst="rect">
            <a:avLst/>
          </a:prstGeom>
        </p:spPr>
        <p:txBody>
          <a:bodyPr wrap="square">
            <a:spAutoFit/>
          </a:bodyPr>
          <a:lstStyle/>
          <a:p>
            <a:r>
              <a:rPr lang="en-NZ" sz="2400" b="1" dirty="0">
                <a:solidFill>
                  <a:schemeClr val="bg1"/>
                </a:solidFill>
              </a:rPr>
              <a:t>After setting up the instrument, level it up approximately with the bull’s-</a:t>
            </a:r>
            <a:r>
              <a:rPr lang="en-NZ" sz="2400" b="1" dirty="0"/>
              <a:t>eye bubble.</a:t>
            </a:r>
          </a:p>
          <a:p>
            <a:endParaRPr lang="en-NZ" sz="2400" b="1" dirty="0"/>
          </a:p>
          <a:p>
            <a:pPr marL="342900" indent="-342900">
              <a:buAutoNum type="arabicPeriod"/>
            </a:pPr>
            <a:r>
              <a:rPr lang="en-NZ" sz="2400" b="1" dirty="0"/>
              <a:t>Attach the levelling instrument </a:t>
            </a:r>
            <a:r>
              <a:rPr lang="en-NZ" sz="2400" dirty="0"/>
              <a:t>firmly to the tripod head.  If the setting up bubble is circular, the bubble must be in the centre of the ring.</a:t>
            </a:r>
            <a:endParaRPr lang="en-NZ" sz="2400" b="1" dirty="0"/>
          </a:p>
          <a:p>
            <a:pPr marL="342900" indent="-342900">
              <a:buFontTx/>
              <a:buAutoNum type="arabicPeriod"/>
            </a:pPr>
            <a:r>
              <a:rPr lang="en-NZ" sz="2400" b="1" dirty="0"/>
              <a:t>Move the bubble towards the centre </a:t>
            </a:r>
            <a:r>
              <a:rPr lang="en-NZ" sz="2400" dirty="0"/>
              <a:t>direction by using screws 1 and 2 to level the bubble. That is, turn two of the </a:t>
            </a:r>
            <a:r>
              <a:rPr lang="en-NZ" sz="2400" dirty="0" err="1"/>
              <a:t>footscrews</a:t>
            </a:r>
            <a:r>
              <a:rPr lang="en-NZ" sz="2400" dirty="0"/>
              <a:t> (of the levelling instrument), together in opposite directions. </a:t>
            </a:r>
          </a:p>
          <a:p>
            <a:pPr marL="342900" indent="-342900">
              <a:buFont typeface="+mj-lt"/>
              <a:buAutoNum type="arabicPeriod"/>
            </a:pPr>
            <a:r>
              <a:rPr lang="en-NZ" sz="2400" b="1" dirty="0"/>
              <a:t>The index finger of your right hand </a:t>
            </a:r>
            <a:r>
              <a:rPr lang="en-NZ" sz="2400" dirty="0"/>
              <a:t>indicates the direction in which the bubble should move(illustration, top right)</a:t>
            </a:r>
          </a:p>
        </p:txBody>
      </p:sp>
      <p:pic>
        <p:nvPicPr>
          <p:cNvPr id="5" name="Picture 4">
            <a:extLst>
              <a:ext uri="{FF2B5EF4-FFF2-40B4-BE49-F238E27FC236}">
                <a16:creationId xmlns:a16="http://schemas.microsoft.com/office/drawing/2014/main" id="{DBE54607-010E-4A08-B8CD-06A57CCD695F}"/>
              </a:ext>
            </a:extLst>
          </p:cNvPr>
          <p:cNvPicPr>
            <a:picLocks noChangeAspect="1"/>
          </p:cNvPicPr>
          <p:nvPr/>
        </p:nvPicPr>
        <p:blipFill>
          <a:blip r:embed="rId2"/>
          <a:stretch>
            <a:fillRect/>
          </a:stretch>
        </p:blipFill>
        <p:spPr>
          <a:xfrm>
            <a:off x="8966299" y="654444"/>
            <a:ext cx="2781688" cy="1895740"/>
          </a:xfrm>
          <a:prstGeom prst="rect">
            <a:avLst/>
          </a:prstGeom>
        </p:spPr>
      </p:pic>
    </p:spTree>
    <p:extLst>
      <p:ext uri="{BB962C8B-B14F-4D97-AF65-F5344CB8AC3E}">
        <p14:creationId xmlns:p14="http://schemas.microsoft.com/office/powerpoint/2010/main" val="483433812"/>
      </p:ext>
    </p:extLst>
  </p:cSld>
  <p:clrMapOvr>
    <a:masterClrMapping/>
  </p:clrMapOvr>
  <p:transition spd="slow">
    <p:randomBar dir="vert"/>
  </p:transition>
</p:sld>
</file>

<file path=ppt/theme/theme1.xml><?xml version="1.0" encoding="utf-8"?>
<a:theme xmlns:a="http://schemas.openxmlformats.org/drawingml/2006/main" name="FacultyTBEPowerPoint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3" ma:contentTypeDescription="Create a new document." ma:contentTypeScope="" ma:versionID="0c4ffd4e5d7ec8a8d0e1b77a24a42b66">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6f8e01f067d053ed0969f782a97153cd"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CD3BD-18E9-4BA7-BE77-5513B16AE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69BB6-5302-444E-BC73-835A0752C62C}">
  <ds:schemaRefs>
    <ds:schemaRef ds:uri="http://schemas.microsoft.com/sharepoint/v3/contenttype/forms"/>
  </ds:schemaRefs>
</ds:datastoreItem>
</file>

<file path=customXml/itemProps3.xml><?xml version="1.0" encoding="utf-8"?>
<ds:datastoreItem xmlns:ds="http://schemas.openxmlformats.org/officeDocument/2006/customXml" ds:itemID="{A9F036A2-3FD8-4B2A-8BFE-4CA50A9034EE}">
  <ds:schemaRefs>
    <ds:schemaRef ds:uri="http://schemas.openxmlformats.org/package/2006/metadata/core-properties"/>
    <ds:schemaRef ds:uri="http://schemas.microsoft.com/office/2006/documentManagement/types"/>
    <ds:schemaRef ds:uri="9972710e-e72d-4ba9-96a6-02395eaa4096"/>
    <ds:schemaRef ds:uri="http://purl.org/dc/elements/1.1/"/>
    <ds:schemaRef ds:uri="092ce407-eaf6-4265-be55-618f9834aee2"/>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FacultyTBEPowerPointtemplate_NEW</Template>
  <TotalTime>0</TotalTime>
  <Words>2869</Words>
  <Application>Microsoft Office PowerPoint</Application>
  <PresentationFormat>Widescreen</PresentationFormat>
  <Paragraphs>257</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SimSun</vt:lpstr>
      <vt:lpstr>Arial</vt:lpstr>
      <vt:lpstr>Calibri</vt:lpstr>
      <vt:lpstr>MyriadPro-BoldIt</vt:lpstr>
      <vt:lpstr>MyriadPro-Regular</vt:lpstr>
      <vt:lpstr>Times New Roman</vt:lpstr>
      <vt:lpstr>Verdana</vt:lpstr>
      <vt:lpstr>Wingdings 2</vt:lpstr>
      <vt:lpstr>FacultyTBEPowerPointtemplate_NEW</vt:lpstr>
      <vt:lpstr>Lesson 2  Construction Levelling 1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Developed by Allfields for unitec    www.allfields.co.nz</dc:description>
  <cp:lastModifiedBy/>
  <cp:revision>1</cp:revision>
  <dcterms:created xsi:type="dcterms:W3CDTF">2011-06-01T21:39:11Z</dcterms:created>
  <dcterms:modified xsi:type="dcterms:W3CDTF">2021-03-15T03:58:44Z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