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2" r:id="rId9"/>
    <p:sldId id="273" r:id="rId10"/>
    <p:sldId id="263" r:id="rId11"/>
    <p:sldId id="270" r:id="rId12"/>
    <p:sldId id="271" r:id="rId13"/>
    <p:sldId id="265" r:id="rId14"/>
    <p:sldId id="269" r:id="rId15"/>
    <p:sldId id="264" r:id="rId16"/>
    <p:sldId id="266" r:id="rId17"/>
    <p:sldId id="267" r:id="rId18"/>
    <p:sldId id="26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5" d="100"/>
          <a:sy n="115" d="100"/>
        </p:scale>
        <p:origin x="3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N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F572DF85-1AF4-4D2C-B596-DE20C6BD6E68}" type="datetimeFigureOut">
              <a:rPr lang="en-NZ" smtClean="0"/>
              <a:t>23/07/2018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180962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F572DF85-1AF4-4D2C-B596-DE20C6BD6E68}" type="datetimeFigureOut">
              <a:rPr lang="en-NZ" smtClean="0"/>
              <a:t>23/07/2018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150823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F572DF85-1AF4-4D2C-B596-DE20C6BD6E68}" type="datetimeFigureOut">
              <a:rPr lang="en-NZ" smtClean="0"/>
              <a:t>23/07/2018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87893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F572DF85-1AF4-4D2C-B596-DE20C6BD6E68}" type="datetimeFigureOut">
              <a:rPr lang="en-NZ" smtClean="0"/>
              <a:t>23/07/2018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895531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72DF85-1AF4-4D2C-B596-DE20C6BD6E68}" type="datetimeFigureOut">
              <a:rPr lang="en-NZ" smtClean="0"/>
              <a:t>23/07/2018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268584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F572DF85-1AF4-4D2C-B596-DE20C6BD6E68}" type="datetimeFigureOut">
              <a:rPr lang="en-NZ" smtClean="0"/>
              <a:t>23/07/2018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2283316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F572DF85-1AF4-4D2C-B596-DE20C6BD6E68}" type="datetimeFigureOut">
              <a:rPr lang="en-NZ" smtClean="0"/>
              <a:t>23/07/2018</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868423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F572DF85-1AF4-4D2C-B596-DE20C6BD6E68}" type="datetimeFigureOut">
              <a:rPr lang="en-NZ" smtClean="0"/>
              <a:t>23/07/2018</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4097483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72DF85-1AF4-4D2C-B596-DE20C6BD6E68}" type="datetimeFigureOut">
              <a:rPr lang="en-NZ" smtClean="0"/>
              <a:t>23/07/2018</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1828382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72DF85-1AF4-4D2C-B596-DE20C6BD6E68}" type="datetimeFigureOut">
              <a:rPr lang="en-NZ" smtClean="0"/>
              <a:t>23/07/2018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504459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72DF85-1AF4-4D2C-B596-DE20C6BD6E68}" type="datetimeFigureOut">
              <a:rPr lang="en-NZ" smtClean="0"/>
              <a:t>23/07/2018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ECC7708-C85A-4489-98BD-EF117E06C028}" type="slidenum">
              <a:rPr lang="en-NZ" smtClean="0"/>
              <a:t>‹#›</a:t>
            </a:fld>
            <a:endParaRPr lang="en-NZ"/>
          </a:p>
        </p:txBody>
      </p:sp>
    </p:spTree>
    <p:extLst>
      <p:ext uri="{BB962C8B-B14F-4D97-AF65-F5344CB8AC3E}">
        <p14:creationId xmlns:p14="http://schemas.microsoft.com/office/powerpoint/2010/main" val="3042721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2DF85-1AF4-4D2C-B596-DE20C6BD6E68}" type="datetimeFigureOut">
              <a:rPr lang="en-NZ" smtClean="0"/>
              <a:t>23/07/2018</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C7708-C85A-4489-98BD-EF117E06C028}" type="slidenum">
              <a:rPr lang="en-NZ" smtClean="0"/>
              <a:t>‹#›</a:t>
            </a:fld>
            <a:endParaRPr lang="en-NZ"/>
          </a:p>
        </p:txBody>
      </p:sp>
    </p:spTree>
    <p:extLst>
      <p:ext uri="{BB962C8B-B14F-4D97-AF65-F5344CB8AC3E}">
        <p14:creationId xmlns:p14="http://schemas.microsoft.com/office/powerpoint/2010/main" val="3353498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tmp"/><Relationship Id="rId2" Type="http://schemas.openxmlformats.org/officeDocument/2006/relationships/image" Target="../media/image21.tmp"/><Relationship Id="rId1" Type="http://schemas.openxmlformats.org/officeDocument/2006/relationships/slideLayout" Target="../slideLayouts/slideLayout2.xml"/><Relationship Id="rId5" Type="http://schemas.openxmlformats.org/officeDocument/2006/relationships/image" Target="../media/image24.tmp"/><Relationship Id="rId4" Type="http://schemas.openxmlformats.org/officeDocument/2006/relationships/image" Target="../media/image23.tmp"/></Relationships>
</file>

<file path=ppt/slides/_rels/slide11.xml.rels><?xml version="1.0" encoding="UTF-8" standalone="yes"?>
<Relationships xmlns="http://schemas.openxmlformats.org/package/2006/relationships"><Relationship Id="rId3" Type="http://schemas.openxmlformats.org/officeDocument/2006/relationships/image" Target="../media/image26.tmp"/><Relationship Id="rId2" Type="http://schemas.openxmlformats.org/officeDocument/2006/relationships/image" Target="../media/image25.tmp"/><Relationship Id="rId1" Type="http://schemas.openxmlformats.org/officeDocument/2006/relationships/slideLayout" Target="../slideLayouts/slideLayout2.xml"/><Relationship Id="rId5" Type="http://schemas.openxmlformats.org/officeDocument/2006/relationships/image" Target="../media/image28.tmp"/><Relationship Id="rId4" Type="http://schemas.openxmlformats.org/officeDocument/2006/relationships/image" Target="../media/image27.tmp"/></Relationships>
</file>

<file path=ppt/slides/_rels/slide12.xml.rels><?xml version="1.0" encoding="UTF-8" standalone="yes"?>
<Relationships xmlns="http://schemas.openxmlformats.org/package/2006/relationships"><Relationship Id="rId3" Type="http://schemas.openxmlformats.org/officeDocument/2006/relationships/image" Target="../media/image30.tmp"/><Relationship Id="rId2" Type="http://schemas.openxmlformats.org/officeDocument/2006/relationships/image" Target="../media/image29.tmp"/><Relationship Id="rId1" Type="http://schemas.openxmlformats.org/officeDocument/2006/relationships/slideLayout" Target="../slideLayouts/slideLayout2.xml"/><Relationship Id="rId4" Type="http://schemas.openxmlformats.org/officeDocument/2006/relationships/image" Target="../media/image31.tmp"/></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2.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3.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4.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6.tmp"/><Relationship Id="rId2" Type="http://schemas.openxmlformats.org/officeDocument/2006/relationships/image" Target="../media/image35.tmp"/><Relationship Id="rId1" Type="http://schemas.openxmlformats.org/officeDocument/2006/relationships/slideLayout" Target="../slideLayouts/slideLayout2.xml"/><Relationship Id="rId4" Type="http://schemas.openxmlformats.org/officeDocument/2006/relationships/image" Target="../media/image37.tm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hyperlink" Target="https://attendance.unitec.ac.nz/" TargetMode="External"/><Relationship Id="rId1" Type="http://schemas.openxmlformats.org/officeDocument/2006/relationships/slideLayout" Target="../slideLayouts/slideLayout6.xml"/><Relationship Id="rId5" Type="http://schemas.openxmlformats.org/officeDocument/2006/relationships/image" Target="../media/image5.tmp"/><Relationship Id="rId4" Type="http://schemas.openxmlformats.org/officeDocument/2006/relationships/image" Target="../media/image4.tmp"/></Relationships>
</file>

<file path=ppt/slides/_rels/slide5.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7.tmp"/><Relationship Id="rId7" Type="http://schemas.openxmlformats.org/officeDocument/2006/relationships/image" Target="../media/image11.jpeg"/><Relationship Id="rId2" Type="http://schemas.openxmlformats.org/officeDocument/2006/relationships/image" Target="../media/image6.tmp"/><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tmp"/></Relationships>
</file>

<file path=ppt/slides/_rels/slide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7.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2.xml"/><Relationship Id="rId4" Type="http://schemas.openxmlformats.org/officeDocument/2006/relationships/image" Target="../media/image19.tmp"/></Relationships>
</file>

<file path=ppt/slides/_rels/slide9.xml.rels><?xml version="1.0" encoding="UTF-8" standalone="yes"?>
<Relationships xmlns="http://schemas.openxmlformats.org/package/2006/relationships"><Relationship Id="rId2" Type="http://schemas.openxmlformats.org/officeDocument/2006/relationships/image" Target="../media/image20.tmp"/><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0653" y="1444503"/>
            <a:ext cx="9144000" cy="2387600"/>
          </a:xfrm>
        </p:spPr>
        <p:txBody>
          <a:bodyPr/>
          <a:lstStyle/>
          <a:p>
            <a:r>
              <a:rPr lang="en-NZ" dirty="0" smtClean="0"/>
              <a:t>Overview</a:t>
            </a:r>
            <a:endParaRPr lang="en-NZ" dirty="0"/>
          </a:p>
        </p:txBody>
      </p:sp>
      <p:sp>
        <p:nvSpPr>
          <p:cNvPr id="3" name="Subtitle 2"/>
          <p:cNvSpPr>
            <a:spLocks noGrp="1"/>
          </p:cNvSpPr>
          <p:nvPr>
            <p:ph type="subTitle" idx="1"/>
          </p:nvPr>
        </p:nvSpPr>
        <p:spPr>
          <a:xfrm>
            <a:off x="1645298" y="4581752"/>
            <a:ext cx="9144000" cy="1655762"/>
          </a:xfrm>
        </p:spPr>
        <p:txBody>
          <a:bodyPr/>
          <a:lstStyle/>
          <a:p>
            <a:r>
              <a:rPr lang="en-NZ" dirty="0" smtClean="0"/>
              <a:t>Live on 23</a:t>
            </a:r>
            <a:r>
              <a:rPr lang="en-NZ" baseline="30000" dirty="0" smtClean="0"/>
              <a:t>rd</a:t>
            </a:r>
            <a:r>
              <a:rPr lang="en-NZ" dirty="0" smtClean="0"/>
              <a:t> July 2018</a:t>
            </a:r>
            <a:endParaRPr lang="en-NZ" dirty="0"/>
          </a:p>
        </p:txBody>
      </p:sp>
      <p:grpSp>
        <p:nvGrpSpPr>
          <p:cNvPr id="6" name="Group 5"/>
          <p:cNvGrpSpPr/>
          <p:nvPr/>
        </p:nvGrpSpPr>
        <p:grpSpPr>
          <a:xfrm>
            <a:off x="3405865" y="307910"/>
            <a:ext cx="4702437" cy="2227756"/>
            <a:chOff x="3303228" y="475861"/>
            <a:chExt cx="4702437" cy="2227756"/>
          </a:xfrm>
        </p:grpSpPr>
        <p:pic>
          <p:nvPicPr>
            <p:cNvPr id="4" name="Picture 3" descr="Screen Clipping"/>
            <p:cNvPicPr>
              <a:picLocks noChangeAspect="1"/>
            </p:cNvPicPr>
            <p:nvPr/>
          </p:nvPicPr>
          <p:blipFill rotWithShape="1">
            <a:blip r:embed="rId2" cstate="print">
              <a:extLst>
                <a:ext uri="{28A0092B-C50C-407E-A947-70E740481C1C}">
                  <a14:useLocalDpi xmlns:a14="http://schemas.microsoft.com/office/drawing/2010/main" val="0"/>
                </a:ext>
              </a:extLst>
            </a:blip>
            <a:srcRect t="2587" r="600"/>
            <a:stretch/>
          </p:blipFill>
          <p:spPr>
            <a:xfrm>
              <a:off x="3303228" y="578498"/>
              <a:ext cx="4637123" cy="2125119"/>
            </a:xfrm>
            <a:prstGeom prst="rect">
              <a:avLst/>
            </a:prstGeom>
          </p:spPr>
        </p:pic>
        <p:sp>
          <p:nvSpPr>
            <p:cNvPr id="5" name="Rectangle 4"/>
            <p:cNvSpPr/>
            <p:nvPr/>
          </p:nvSpPr>
          <p:spPr>
            <a:xfrm>
              <a:off x="7651102" y="475861"/>
              <a:ext cx="354563" cy="2146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grpSp>
    </p:spTree>
    <p:extLst>
      <p:ext uri="{BB962C8B-B14F-4D97-AF65-F5344CB8AC3E}">
        <p14:creationId xmlns:p14="http://schemas.microsoft.com/office/powerpoint/2010/main" val="36538259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Teaching Staff action with Screenshots</a:t>
            </a:r>
            <a:endParaRPr lang="en-NZ" dirty="0"/>
          </a:p>
        </p:txBody>
      </p:sp>
      <p:sp>
        <p:nvSpPr>
          <p:cNvPr id="3" name="Content Placeholder 2"/>
          <p:cNvSpPr>
            <a:spLocks noGrp="1"/>
          </p:cNvSpPr>
          <p:nvPr>
            <p:ph idx="1"/>
          </p:nvPr>
        </p:nvSpPr>
        <p:spPr/>
        <p:txBody>
          <a:bodyPr/>
          <a:lstStyle/>
          <a:p>
            <a:r>
              <a:rPr lang="en-NZ" dirty="0" smtClean="0"/>
              <a:t>Select Classes (Top Left)</a:t>
            </a:r>
          </a:p>
          <a:p>
            <a:r>
              <a:rPr lang="en-NZ" dirty="0" smtClean="0"/>
              <a:t>Search for Date and Time</a:t>
            </a:r>
          </a:p>
          <a:p>
            <a:pPr marL="0" indent="0">
              <a:buNone/>
            </a:pPr>
            <a:endParaRPr lang="en-NZ" dirty="0" smtClean="0"/>
          </a:p>
          <a:p>
            <a:r>
              <a:rPr lang="en-NZ" dirty="0" smtClean="0"/>
              <a:t>Optional use the Search field at right to define further.</a:t>
            </a:r>
          </a:p>
          <a:p>
            <a:pPr marL="0" indent="0">
              <a:buNone/>
            </a:pPr>
            <a:r>
              <a:rPr lang="en-NZ" dirty="0"/>
              <a:t> </a:t>
            </a:r>
            <a:r>
              <a:rPr lang="en-NZ" dirty="0" smtClean="0"/>
              <a:t>  you can select by any fields visible in search results for example:    </a:t>
            </a:r>
          </a:p>
          <a:p>
            <a:pPr marL="0" indent="0">
              <a:buNone/>
            </a:pPr>
            <a:r>
              <a:rPr lang="en-NZ" dirty="0"/>
              <a:t> </a:t>
            </a:r>
            <a:r>
              <a:rPr lang="en-NZ" dirty="0" smtClean="0"/>
              <a:t>  Location (115-3016), Course (8885) or lecturer name (if appearing).</a:t>
            </a:r>
          </a:p>
          <a:p>
            <a:r>
              <a:rPr lang="en-NZ" dirty="0" smtClean="0"/>
              <a:t>Select your class from the list. </a:t>
            </a:r>
          </a:p>
          <a:p>
            <a:endParaRPr lang="en-NZ" dirty="0" smtClean="0"/>
          </a:p>
          <a:p>
            <a:endParaRPr lang="en-NZ"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323" y="1685236"/>
            <a:ext cx="876422" cy="457264"/>
          </a:xfrm>
          <a:prstGeom prst="rect">
            <a:avLst/>
          </a:prstGeom>
        </p:spPr>
      </p:pic>
      <p:pic>
        <p:nvPicPr>
          <p:cNvPr id="5" name="Picture 4" descr="Screen Clipping"/>
          <p:cNvPicPr>
            <a:picLocks noChangeAspect="1"/>
          </p:cNvPicPr>
          <p:nvPr/>
        </p:nvPicPr>
        <p:blipFill rotWithShape="1">
          <a:blip r:embed="rId3">
            <a:extLst>
              <a:ext uri="{28A0092B-C50C-407E-A947-70E740481C1C}">
                <a14:useLocalDpi xmlns:a14="http://schemas.microsoft.com/office/drawing/2010/main" val="0"/>
              </a:ext>
            </a:extLst>
          </a:blip>
          <a:srcRect t="39988"/>
          <a:stretch/>
        </p:blipFill>
        <p:spPr>
          <a:xfrm>
            <a:off x="5053323" y="2221865"/>
            <a:ext cx="5010849" cy="788934"/>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39056" y="3304169"/>
            <a:ext cx="2600688" cy="390580"/>
          </a:xfrm>
          <a:prstGeom prst="rect">
            <a:avLst/>
          </a:prstGeom>
        </p:spPr>
      </p:pic>
      <p:pic>
        <p:nvPicPr>
          <p:cNvPr id="7" name="Picture 6" descr="Screen Clipping"/>
          <p:cNvPicPr>
            <a:picLocks noChangeAspect="1"/>
          </p:cNvPicPr>
          <p:nvPr/>
        </p:nvPicPr>
        <p:blipFill rotWithShape="1">
          <a:blip r:embed="rId5">
            <a:extLst>
              <a:ext uri="{28A0092B-C50C-407E-A947-70E740481C1C}">
                <a14:useLocalDpi xmlns:a14="http://schemas.microsoft.com/office/drawing/2010/main" val="0"/>
              </a:ext>
            </a:extLst>
          </a:blip>
          <a:srcRect r="29848" b="-4637"/>
          <a:stretch/>
        </p:blipFill>
        <p:spPr>
          <a:xfrm>
            <a:off x="1206976" y="5418581"/>
            <a:ext cx="10146824" cy="603378"/>
          </a:xfrm>
          <a:prstGeom prst="rect">
            <a:avLst/>
          </a:prstGeom>
        </p:spPr>
      </p:pic>
    </p:spTree>
    <p:extLst>
      <p:ext uri="{BB962C8B-B14F-4D97-AF65-F5344CB8AC3E}">
        <p14:creationId xmlns:p14="http://schemas.microsoft.com/office/powerpoint/2010/main" val="216196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Teaching Staff action with Screenshots</a:t>
            </a:r>
          </a:p>
        </p:txBody>
      </p:sp>
      <p:sp>
        <p:nvSpPr>
          <p:cNvPr id="3" name="Content Placeholder 2"/>
          <p:cNvSpPr>
            <a:spLocks noGrp="1"/>
          </p:cNvSpPr>
          <p:nvPr>
            <p:ph idx="1"/>
          </p:nvPr>
        </p:nvSpPr>
        <p:spPr>
          <a:xfrm>
            <a:off x="838200" y="1505740"/>
            <a:ext cx="10515600" cy="4929350"/>
          </a:xfrm>
        </p:spPr>
        <p:txBody>
          <a:bodyPr>
            <a:normAutofit fontScale="85000" lnSpcReduction="20000"/>
          </a:bodyPr>
          <a:lstStyle/>
          <a:p>
            <a:r>
              <a:rPr lang="en-NZ" dirty="0" smtClean="0"/>
              <a:t>Select </a:t>
            </a:r>
            <a:r>
              <a:rPr lang="en-NZ" b="1" dirty="0" smtClean="0"/>
              <a:t>Scheduled</a:t>
            </a:r>
            <a:r>
              <a:rPr lang="en-NZ" dirty="0" smtClean="0"/>
              <a:t> to see expected Students.</a:t>
            </a:r>
          </a:p>
          <a:p>
            <a:pPr marL="0" indent="0">
              <a:buNone/>
            </a:pPr>
            <a:r>
              <a:rPr lang="en-NZ" dirty="0" smtClean="0"/>
              <a:t>   Photos will appear if available.</a:t>
            </a:r>
          </a:p>
          <a:p>
            <a:r>
              <a:rPr lang="en-NZ" dirty="0" smtClean="0"/>
              <a:t>To see Students who have already Checked In, Select </a:t>
            </a:r>
          </a:p>
          <a:p>
            <a:r>
              <a:rPr lang="en-NZ" dirty="0" smtClean="0"/>
              <a:t>To move a student from Scheduled to Attending, highlight their panel    </a:t>
            </a:r>
          </a:p>
          <a:p>
            <a:pPr marL="0" indent="0">
              <a:buNone/>
            </a:pPr>
            <a:r>
              <a:rPr lang="en-NZ" dirty="0" smtClean="0"/>
              <a:t>                                    then select </a:t>
            </a:r>
            <a:r>
              <a:rPr lang="en-NZ" b="1" dirty="0" smtClean="0"/>
              <a:t>Attending</a:t>
            </a:r>
            <a:r>
              <a:rPr lang="en-NZ" dirty="0" smtClean="0"/>
              <a:t> at top left.</a:t>
            </a:r>
          </a:p>
          <a:p>
            <a:pPr marL="0" indent="0">
              <a:buNone/>
            </a:pPr>
            <a:endParaRPr lang="en-NZ" dirty="0"/>
          </a:p>
          <a:p>
            <a:pPr marL="0" indent="0">
              <a:buNone/>
            </a:pPr>
            <a:r>
              <a:rPr lang="en-NZ" dirty="0" smtClean="0"/>
              <a:t>                                                                                                           </a:t>
            </a:r>
          </a:p>
          <a:p>
            <a:pPr marL="0" indent="0">
              <a:buNone/>
            </a:pPr>
            <a:endParaRPr lang="en-NZ" dirty="0"/>
          </a:p>
          <a:p>
            <a:pPr marL="0" indent="0">
              <a:buNone/>
            </a:pPr>
            <a:r>
              <a:rPr lang="en-NZ" dirty="0" smtClean="0"/>
              <a:t>				</a:t>
            </a:r>
            <a:endParaRPr lang="en-NZ" dirty="0"/>
          </a:p>
          <a:p>
            <a:pPr marL="0" indent="0">
              <a:buNone/>
            </a:pPr>
            <a:r>
              <a:rPr lang="en-NZ" dirty="0" smtClean="0"/>
              <a:t>						</a:t>
            </a:r>
            <a:r>
              <a:rPr lang="en-NZ" b="1" dirty="0" smtClean="0"/>
              <a:t>Tip</a:t>
            </a:r>
            <a:r>
              <a:rPr lang="en-NZ" dirty="0" smtClean="0"/>
              <a:t>: All moves are completed this way.</a:t>
            </a:r>
          </a:p>
          <a:p>
            <a:pPr marL="0" indent="0">
              <a:buNone/>
            </a:pPr>
            <a:endParaRPr lang="en-NZ" dirty="0" smtClean="0"/>
          </a:p>
          <a:p>
            <a:r>
              <a:rPr lang="en-NZ" dirty="0" smtClean="0"/>
              <a:t>10 minutes before the end of the class scheduled finish time, students not Checked In will automatically move to Absent. You can move them to Attending.</a:t>
            </a:r>
            <a:endParaRPr lang="en-NZ" dirty="0"/>
          </a:p>
          <a:p>
            <a:endParaRPr lang="en-NZ" dirty="0"/>
          </a:p>
        </p:txBody>
      </p:sp>
      <p:pic>
        <p:nvPicPr>
          <p:cNvPr id="4" name="Picture 3" descr="Screen Clipping"/>
          <p:cNvPicPr>
            <a:picLocks noChangeAspect="1"/>
          </p:cNvPicPr>
          <p:nvPr/>
        </p:nvPicPr>
        <p:blipFill rotWithShape="1">
          <a:blip r:embed="rId2">
            <a:extLst>
              <a:ext uri="{28A0092B-C50C-407E-A947-70E740481C1C}">
                <a14:useLocalDpi xmlns:a14="http://schemas.microsoft.com/office/drawing/2010/main" val="0"/>
              </a:ext>
            </a:extLst>
          </a:blip>
          <a:srcRect t="7613" r="2443"/>
          <a:stretch/>
        </p:blipFill>
        <p:spPr>
          <a:xfrm>
            <a:off x="7678588" y="1476843"/>
            <a:ext cx="2059381" cy="427689"/>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7999" y="3012432"/>
            <a:ext cx="2063348" cy="1915966"/>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1293" y="3810359"/>
            <a:ext cx="1234589" cy="505059"/>
          </a:xfrm>
          <a:prstGeom prst="rect">
            <a:avLst/>
          </a:prstGeom>
        </p:spPr>
      </p:pic>
      <p:pic>
        <p:nvPicPr>
          <p:cNvPr id="7" name="Picture 6" descr="Screen Clipping"/>
          <p:cNvPicPr>
            <a:picLocks noChangeAspect="1"/>
          </p:cNvPicPr>
          <p:nvPr/>
        </p:nvPicPr>
        <p:blipFill rotWithShape="1">
          <a:blip r:embed="rId5">
            <a:extLst>
              <a:ext uri="{28A0092B-C50C-407E-A947-70E740481C1C}">
                <a14:useLocalDpi xmlns:a14="http://schemas.microsoft.com/office/drawing/2010/main" val="0"/>
              </a:ext>
            </a:extLst>
          </a:blip>
          <a:srcRect t="4865" r="2329"/>
          <a:stretch/>
        </p:blipFill>
        <p:spPr>
          <a:xfrm>
            <a:off x="7954108" y="2134367"/>
            <a:ext cx="1783861" cy="434385"/>
          </a:xfrm>
          <a:prstGeom prst="rect">
            <a:avLst/>
          </a:prstGeom>
        </p:spPr>
      </p:pic>
    </p:spTree>
    <p:extLst>
      <p:ext uri="{BB962C8B-B14F-4D97-AF65-F5344CB8AC3E}">
        <p14:creationId xmlns:p14="http://schemas.microsoft.com/office/powerpoint/2010/main" val="1094841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Further options for Absent Students</a:t>
            </a:r>
            <a:endParaRPr lang="en-NZ" dirty="0"/>
          </a:p>
        </p:txBody>
      </p:sp>
      <p:sp>
        <p:nvSpPr>
          <p:cNvPr id="3" name="Content Placeholder 2"/>
          <p:cNvSpPr>
            <a:spLocks noGrp="1"/>
          </p:cNvSpPr>
          <p:nvPr>
            <p:ph idx="1"/>
          </p:nvPr>
        </p:nvSpPr>
        <p:spPr>
          <a:xfrm>
            <a:off x="838200" y="1518866"/>
            <a:ext cx="10515600" cy="4996234"/>
          </a:xfrm>
        </p:spPr>
        <p:txBody>
          <a:bodyPr>
            <a:normAutofit lnSpcReduction="10000"/>
          </a:bodyPr>
          <a:lstStyle/>
          <a:p>
            <a:r>
              <a:rPr lang="en-NZ" dirty="0" smtClean="0"/>
              <a:t>If a student is Absent with good reason, you can indicate this in </a:t>
            </a:r>
            <a:r>
              <a:rPr lang="en-NZ" dirty="0" err="1" smtClean="0"/>
              <a:t>SEAtS</a:t>
            </a:r>
            <a:r>
              <a:rPr lang="en-NZ" dirty="0" smtClean="0"/>
              <a:t>.</a:t>
            </a:r>
          </a:p>
          <a:p>
            <a:r>
              <a:rPr lang="en-NZ" dirty="0" smtClean="0"/>
              <a:t>Highlight a Student in the </a:t>
            </a:r>
            <a:r>
              <a:rPr lang="en-NZ" b="1" dirty="0" smtClean="0"/>
              <a:t>Absent</a:t>
            </a:r>
            <a:r>
              <a:rPr lang="en-NZ" dirty="0" smtClean="0"/>
              <a:t> list and use the </a:t>
            </a:r>
            <a:r>
              <a:rPr lang="en-NZ" b="1" dirty="0" smtClean="0"/>
              <a:t>Absence Reason </a:t>
            </a:r>
            <a:r>
              <a:rPr lang="en-NZ" dirty="0" smtClean="0"/>
              <a:t>button to select an option.  </a:t>
            </a:r>
          </a:p>
          <a:p>
            <a:endParaRPr lang="en-NZ" dirty="0"/>
          </a:p>
          <a:p>
            <a:endParaRPr lang="en-NZ" dirty="0" smtClean="0"/>
          </a:p>
          <a:p>
            <a:endParaRPr lang="en-NZ" dirty="0"/>
          </a:p>
          <a:p>
            <a:endParaRPr lang="en-NZ" dirty="0" smtClean="0"/>
          </a:p>
          <a:p>
            <a:endParaRPr lang="en-NZ" dirty="0"/>
          </a:p>
          <a:p>
            <a:endParaRPr lang="en-NZ" dirty="0" smtClean="0"/>
          </a:p>
          <a:p>
            <a:r>
              <a:rPr lang="en-NZ" dirty="0" smtClean="0"/>
              <a:t>If the reason is Illness they will remain in Absent. Others will move Student to </a:t>
            </a:r>
            <a:r>
              <a:rPr lang="en-NZ" b="1" dirty="0" smtClean="0"/>
              <a:t>Unscheduled</a:t>
            </a:r>
            <a:r>
              <a:rPr lang="en-NZ" dirty="0" smtClean="0"/>
              <a:t> attendance.</a:t>
            </a:r>
          </a:p>
          <a:p>
            <a:pPr marL="0" indent="0">
              <a:buNone/>
            </a:pPr>
            <a:endParaRPr lang="en-NZ"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3912" y="2416959"/>
            <a:ext cx="1621258" cy="463216"/>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6403" y="2946794"/>
            <a:ext cx="5144218" cy="2638793"/>
          </a:xfrm>
          <a:prstGeom prst="rect">
            <a:avLst/>
          </a:prstGeom>
        </p:spPr>
      </p:pic>
      <p:pic>
        <p:nvPicPr>
          <p:cNvPr id="6" name="Picture 5" descr="Screen Clipping"/>
          <p:cNvPicPr>
            <a:picLocks noChangeAspect="1"/>
          </p:cNvPicPr>
          <p:nvPr/>
        </p:nvPicPr>
        <p:blipFill rotWithShape="1">
          <a:blip r:embed="rId4">
            <a:extLst>
              <a:ext uri="{28A0092B-C50C-407E-A947-70E740481C1C}">
                <a14:useLocalDpi xmlns:a14="http://schemas.microsoft.com/office/drawing/2010/main" val="0"/>
              </a:ext>
            </a:extLst>
          </a:blip>
          <a:srcRect r="2572"/>
          <a:stretch/>
        </p:blipFill>
        <p:spPr>
          <a:xfrm>
            <a:off x="8117605" y="3606445"/>
            <a:ext cx="2169443" cy="1734760"/>
          </a:xfrm>
          <a:prstGeom prst="rect">
            <a:avLst/>
          </a:prstGeom>
          <a:ln w="38100">
            <a:solidFill>
              <a:schemeClr val="tx1"/>
            </a:solidFill>
          </a:ln>
        </p:spPr>
      </p:pic>
      <p:sp>
        <p:nvSpPr>
          <p:cNvPr id="7" name="Down Arrow 6"/>
          <p:cNvSpPr/>
          <p:nvPr/>
        </p:nvSpPr>
        <p:spPr>
          <a:xfrm rot="16200000">
            <a:off x="6741319" y="2717028"/>
            <a:ext cx="279081" cy="205791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541385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PeopleSoft Class Register Printing</a:t>
            </a:r>
            <a:endParaRPr lang="en-NZ" dirty="0"/>
          </a:p>
        </p:txBody>
      </p:sp>
      <p:sp>
        <p:nvSpPr>
          <p:cNvPr id="3" name="Content Placeholder 2"/>
          <p:cNvSpPr>
            <a:spLocks noGrp="1"/>
          </p:cNvSpPr>
          <p:nvPr>
            <p:ph idx="1"/>
          </p:nvPr>
        </p:nvSpPr>
        <p:spPr/>
        <p:txBody>
          <a:bodyPr/>
          <a:lstStyle/>
          <a:p>
            <a:r>
              <a:rPr lang="en-NZ" dirty="0" smtClean="0"/>
              <a:t>The Attendance Tracking Office (ATO) is no longer printing any registers as at 23</a:t>
            </a:r>
            <a:r>
              <a:rPr lang="en-NZ" baseline="30000" dirty="0" smtClean="0"/>
              <a:t>rd</a:t>
            </a:r>
            <a:r>
              <a:rPr lang="en-NZ" dirty="0" smtClean="0"/>
              <a:t> July 2018 – Semester 2 start.</a:t>
            </a:r>
          </a:p>
          <a:p>
            <a:r>
              <a:rPr lang="en-NZ" dirty="0" smtClean="0"/>
              <a:t>All non-timetabled classes will be able to print the class register.</a:t>
            </a:r>
          </a:p>
          <a:p>
            <a:r>
              <a:rPr lang="en-NZ" dirty="0" smtClean="0"/>
              <a:t>Timetabled class registers can be printed for now, but this is only short term and will be deactivated in the future.  Only for transition period.</a:t>
            </a:r>
          </a:p>
          <a:p>
            <a:r>
              <a:rPr lang="en-NZ" dirty="0"/>
              <a:t>N</a:t>
            </a:r>
            <a:r>
              <a:rPr lang="en-NZ" dirty="0" smtClean="0"/>
              <a:t>on-timetabled classes can be added directly into PeopleSoft and for this reason you have the option to not print and update live.</a:t>
            </a:r>
            <a:endParaRPr lang="en-NZ" dirty="0"/>
          </a:p>
        </p:txBody>
      </p:sp>
    </p:spTree>
    <p:extLst>
      <p:ext uri="{BB962C8B-B14F-4D97-AF65-F5344CB8AC3E}">
        <p14:creationId xmlns:p14="http://schemas.microsoft.com/office/powerpoint/2010/main" val="1039419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Printing Class Registers in PeopleSoft</a:t>
            </a:r>
            <a:endParaRPr lang="en-NZ" dirty="0"/>
          </a:p>
        </p:txBody>
      </p:sp>
      <p:sp>
        <p:nvSpPr>
          <p:cNvPr id="3" name="Content Placeholder 2"/>
          <p:cNvSpPr>
            <a:spLocks noGrp="1"/>
          </p:cNvSpPr>
          <p:nvPr>
            <p:ph idx="1"/>
          </p:nvPr>
        </p:nvSpPr>
        <p:spPr>
          <a:xfrm>
            <a:off x="838200" y="1825624"/>
            <a:ext cx="10843260" cy="1854835"/>
          </a:xfrm>
        </p:spPr>
        <p:txBody>
          <a:bodyPr>
            <a:normAutofit fontScale="92500"/>
          </a:bodyPr>
          <a:lstStyle/>
          <a:p>
            <a:r>
              <a:rPr lang="en-NZ" dirty="0" smtClean="0"/>
              <a:t>On the Unitec Attendance </a:t>
            </a:r>
            <a:r>
              <a:rPr lang="en-NZ" dirty="0" err="1" smtClean="0"/>
              <a:t>HomePage</a:t>
            </a:r>
            <a:r>
              <a:rPr lang="en-NZ" dirty="0" smtClean="0"/>
              <a:t>, fill out the Class Attendance Register Print information, use the look ups to help.  Click Get Register(s)</a:t>
            </a:r>
          </a:p>
          <a:p>
            <a:endParaRPr lang="en-NZ" dirty="0" smtClean="0"/>
          </a:p>
          <a:p>
            <a:pPr marL="0" indent="0">
              <a:buNone/>
            </a:pPr>
            <a:r>
              <a:rPr lang="en-NZ" dirty="0" smtClean="0"/>
              <a:t>This is currently being finalised and will appear here soon.</a:t>
            </a:r>
          </a:p>
          <a:p>
            <a:endParaRPr lang="en-NZ" dirty="0"/>
          </a:p>
          <a:p>
            <a:pPr marL="0" indent="0">
              <a:buNone/>
            </a:pPr>
            <a:endParaRPr lang="en-NZ" dirty="0"/>
          </a:p>
        </p:txBody>
      </p:sp>
    </p:spTree>
    <p:extLst>
      <p:ext uri="{BB962C8B-B14F-4D97-AF65-F5344CB8AC3E}">
        <p14:creationId xmlns:p14="http://schemas.microsoft.com/office/powerpoint/2010/main" val="40262019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PeopleSoft Entry </a:t>
            </a:r>
            <a:r>
              <a:rPr lang="en-NZ" b="1" dirty="0" smtClean="0"/>
              <a:t>only for non timetabled</a:t>
            </a:r>
            <a:endParaRPr lang="en-NZ" b="1" dirty="0"/>
          </a:p>
        </p:txBody>
      </p:sp>
      <p:sp>
        <p:nvSpPr>
          <p:cNvPr id="3" name="Content Placeholder 2"/>
          <p:cNvSpPr>
            <a:spLocks noGrp="1"/>
          </p:cNvSpPr>
          <p:nvPr>
            <p:ph idx="1"/>
          </p:nvPr>
        </p:nvSpPr>
        <p:spPr>
          <a:xfrm>
            <a:off x="838200" y="1825625"/>
            <a:ext cx="10515600" cy="1041561"/>
          </a:xfrm>
        </p:spPr>
        <p:txBody>
          <a:bodyPr>
            <a:normAutofit fontScale="85000" lnSpcReduction="20000"/>
          </a:bodyPr>
          <a:lstStyle/>
          <a:p>
            <a:r>
              <a:rPr lang="en-NZ" dirty="0" smtClean="0"/>
              <a:t>Login into PeopleSoft Campus Solutions, The Nest, quick links, Staff Portal, PeopleSoft CS</a:t>
            </a:r>
          </a:p>
          <a:p>
            <a:r>
              <a:rPr lang="en-NZ" dirty="0" smtClean="0"/>
              <a:t>Navigate to </a:t>
            </a:r>
            <a:r>
              <a:rPr lang="en-NZ" dirty="0" err="1" smtClean="0"/>
              <a:t>SEAts</a:t>
            </a:r>
            <a:r>
              <a:rPr lang="en-NZ" dirty="0" smtClean="0"/>
              <a:t> (Attendance Tracking), Attendance Homepage.</a:t>
            </a:r>
            <a:endParaRPr lang="en-NZ" dirty="0"/>
          </a:p>
        </p:txBody>
      </p:sp>
      <p:pic>
        <p:nvPicPr>
          <p:cNvPr id="4" name="Picture 3" descr="Screen Clipping"/>
          <p:cNvPicPr>
            <a:picLocks noChangeAspect="1"/>
          </p:cNvPicPr>
          <p:nvPr/>
        </p:nvPicPr>
        <p:blipFill rotWithShape="1">
          <a:blip r:embed="rId2">
            <a:extLst>
              <a:ext uri="{28A0092B-C50C-407E-A947-70E740481C1C}">
                <a14:useLocalDpi xmlns:a14="http://schemas.microsoft.com/office/drawing/2010/main" val="0"/>
              </a:ext>
            </a:extLst>
          </a:blip>
          <a:srcRect t="19453" b="4049"/>
          <a:stretch/>
        </p:blipFill>
        <p:spPr>
          <a:xfrm>
            <a:off x="2137810" y="3115159"/>
            <a:ext cx="7916380" cy="3425125"/>
          </a:xfrm>
          <a:prstGeom prst="rect">
            <a:avLst/>
          </a:prstGeom>
        </p:spPr>
      </p:pic>
    </p:spTree>
    <p:extLst>
      <p:ext uri="{BB962C8B-B14F-4D97-AF65-F5344CB8AC3E}">
        <p14:creationId xmlns:p14="http://schemas.microsoft.com/office/powerpoint/2010/main" val="1689881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Class Register Entry</a:t>
            </a:r>
            <a:endParaRPr lang="en-NZ" dirty="0"/>
          </a:p>
        </p:txBody>
      </p:sp>
      <p:sp>
        <p:nvSpPr>
          <p:cNvPr id="3" name="Content Placeholder 2"/>
          <p:cNvSpPr>
            <a:spLocks noGrp="1"/>
          </p:cNvSpPr>
          <p:nvPr>
            <p:ph idx="1"/>
          </p:nvPr>
        </p:nvSpPr>
        <p:spPr/>
        <p:txBody>
          <a:bodyPr>
            <a:normAutofit lnSpcReduction="10000"/>
          </a:bodyPr>
          <a:lstStyle/>
          <a:p>
            <a:r>
              <a:rPr lang="en-NZ" dirty="0" smtClean="0"/>
              <a:t>Select Class Attendance (Add) link (opens in a new tab).</a:t>
            </a:r>
          </a:p>
          <a:p>
            <a:r>
              <a:rPr lang="en-NZ" dirty="0" smtClean="0"/>
              <a:t>Fill in Term, Class </a:t>
            </a:r>
            <a:r>
              <a:rPr lang="en-NZ" dirty="0" err="1" smtClean="0"/>
              <a:t>Nbr</a:t>
            </a:r>
            <a:r>
              <a:rPr lang="en-NZ" dirty="0" smtClean="0"/>
              <a:t>, Class </a:t>
            </a:r>
            <a:r>
              <a:rPr lang="en-NZ" dirty="0" err="1" smtClean="0"/>
              <a:t>Mtg</a:t>
            </a:r>
            <a:r>
              <a:rPr lang="en-NZ" dirty="0" smtClean="0"/>
              <a:t> Date and Class Time</a:t>
            </a:r>
          </a:p>
          <a:p>
            <a:r>
              <a:rPr lang="en-NZ" dirty="0" smtClean="0"/>
              <a:t>PeopleSoft will look up and display list of students. Click the headings to sort by First Name or alternative sorting.</a:t>
            </a:r>
          </a:p>
          <a:p>
            <a:r>
              <a:rPr lang="en-NZ" dirty="0" smtClean="0"/>
              <a:t>You have 2 options:  </a:t>
            </a:r>
          </a:p>
          <a:p>
            <a:pPr marL="514350" indent="-514350">
              <a:buFont typeface="+mj-lt"/>
              <a:buAutoNum type="arabicPeriod"/>
            </a:pPr>
            <a:r>
              <a:rPr lang="en-NZ" dirty="0"/>
              <a:t>	</a:t>
            </a:r>
            <a:r>
              <a:rPr lang="en-NZ" dirty="0" smtClean="0"/>
              <a:t>If the majority of your class has arrived: Click Select All Present 	then deselect those not present.</a:t>
            </a:r>
          </a:p>
          <a:p>
            <a:pPr marL="514350" indent="-514350">
              <a:buFont typeface="+mj-lt"/>
              <a:buAutoNum type="arabicPeriod"/>
            </a:pPr>
            <a:r>
              <a:rPr lang="en-NZ" dirty="0"/>
              <a:t>	</a:t>
            </a:r>
            <a:r>
              <a:rPr lang="en-NZ" dirty="0" smtClean="0"/>
              <a:t>If few students have arrived or marking as they arrive. Just tick.</a:t>
            </a:r>
          </a:p>
          <a:p>
            <a:pPr marL="0" indent="0">
              <a:buNone/>
            </a:pPr>
            <a:r>
              <a:rPr lang="en-NZ" dirty="0" smtClean="0"/>
              <a:t>If you have been notified of absence prior, then update those fields. For both options click Save button to retain.</a:t>
            </a:r>
            <a:endParaRPr lang="en-NZ"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482083"/>
            <a:ext cx="4520339" cy="1091646"/>
          </a:xfrm>
          <a:prstGeom prst="rect">
            <a:avLst/>
          </a:prstGeom>
        </p:spPr>
      </p:pic>
    </p:spTree>
    <p:extLst>
      <p:ext uri="{BB962C8B-B14F-4D97-AF65-F5344CB8AC3E}">
        <p14:creationId xmlns:p14="http://schemas.microsoft.com/office/powerpoint/2010/main" val="35708974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Add a New Attendance record</a:t>
            </a:r>
            <a:endParaRPr lang="en-NZ" dirty="0"/>
          </a:p>
        </p:txBody>
      </p:sp>
      <p:sp>
        <p:nvSpPr>
          <p:cNvPr id="3" name="Content Placeholder 2"/>
          <p:cNvSpPr>
            <a:spLocks noGrp="1"/>
          </p:cNvSpPr>
          <p:nvPr>
            <p:ph idx="1"/>
          </p:nvPr>
        </p:nvSpPr>
        <p:spPr>
          <a:xfrm>
            <a:off x="838200" y="1582556"/>
            <a:ext cx="10515600" cy="2167641"/>
          </a:xfrm>
        </p:spPr>
        <p:txBody>
          <a:bodyPr/>
          <a:lstStyle/>
          <a:p>
            <a:r>
              <a:rPr lang="en-NZ" dirty="0" smtClean="0"/>
              <a:t>Fill in Term, Class </a:t>
            </a:r>
            <a:r>
              <a:rPr lang="en-NZ" dirty="0" err="1" smtClean="0"/>
              <a:t>Nbr</a:t>
            </a:r>
            <a:r>
              <a:rPr lang="en-NZ" dirty="0" smtClean="0"/>
              <a:t>, Class </a:t>
            </a:r>
            <a:r>
              <a:rPr lang="en-NZ" dirty="0" err="1" smtClean="0"/>
              <a:t>Mtg</a:t>
            </a:r>
            <a:r>
              <a:rPr lang="en-NZ" dirty="0" smtClean="0"/>
              <a:t> Date and Class Time and click Add.</a:t>
            </a:r>
          </a:p>
          <a:p>
            <a:pPr marL="0" indent="0">
              <a:buNone/>
            </a:pPr>
            <a:r>
              <a:rPr lang="en-NZ" dirty="0"/>
              <a:t> </a:t>
            </a:r>
            <a:r>
              <a:rPr lang="en-NZ" dirty="0" smtClean="0"/>
              <a:t>  Tip: Current semester is 1182 or use the look up icon.</a:t>
            </a:r>
          </a:p>
          <a:p>
            <a:r>
              <a:rPr lang="en-NZ" dirty="0" smtClean="0"/>
              <a:t>Use the Select All Present and deselect, or tick as required.</a:t>
            </a:r>
          </a:p>
          <a:p>
            <a:r>
              <a:rPr lang="en-NZ" dirty="0" smtClean="0"/>
              <a:t>Save.</a:t>
            </a:r>
            <a:endParaRPr lang="en-NZ" dirty="0"/>
          </a:p>
        </p:txBody>
      </p:sp>
      <p:pic>
        <p:nvPicPr>
          <p:cNvPr id="5" name="Picture 4" descr="Screen Clipping"/>
          <p:cNvPicPr>
            <a:picLocks noChangeAspect="1"/>
          </p:cNvPicPr>
          <p:nvPr/>
        </p:nvPicPr>
        <p:blipFill rotWithShape="1">
          <a:blip r:embed="rId2">
            <a:extLst>
              <a:ext uri="{28A0092B-C50C-407E-A947-70E740481C1C}">
                <a14:useLocalDpi xmlns:a14="http://schemas.microsoft.com/office/drawing/2010/main" val="0"/>
              </a:ext>
            </a:extLst>
          </a:blip>
          <a:srcRect t="15786"/>
          <a:stretch/>
        </p:blipFill>
        <p:spPr>
          <a:xfrm>
            <a:off x="2276726" y="3249494"/>
            <a:ext cx="8904419" cy="3204773"/>
          </a:xfrm>
          <a:prstGeom prst="rect">
            <a:avLst/>
          </a:prstGeom>
        </p:spPr>
      </p:pic>
    </p:spTree>
    <p:extLst>
      <p:ext uri="{BB962C8B-B14F-4D97-AF65-F5344CB8AC3E}">
        <p14:creationId xmlns:p14="http://schemas.microsoft.com/office/powerpoint/2010/main" val="36564697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Additional Features for Attendance</a:t>
            </a:r>
            <a:endParaRPr lang="en-NZ" dirty="0"/>
          </a:p>
        </p:txBody>
      </p:sp>
      <p:sp>
        <p:nvSpPr>
          <p:cNvPr id="3" name="Content Placeholder 2"/>
          <p:cNvSpPr>
            <a:spLocks noGrp="1"/>
          </p:cNvSpPr>
          <p:nvPr>
            <p:ph idx="1"/>
          </p:nvPr>
        </p:nvSpPr>
        <p:spPr>
          <a:xfrm>
            <a:off x="838200" y="1388962"/>
            <a:ext cx="10515600" cy="1884445"/>
          </a:xfrm>
        </p:spPr>
        <p:txBody>
          <a:bodyPr>
            <a:normAutofit fontScale="77500" lnSpcReduction="20000"/>
          </a:bodyPr>
          <a:lstStyle/>
          <a:p>
            <a:r>
              <a:rPr lang="en-NZ" dirty="0" smtClean="0"/>
              <a:t>Use the drop down under Absence Reason to select a reason.</a:t>
            </a:r>
          </a:p>
          <a:p>
            <a:r>
              <a:rPr lang="en-NZ" dirty="0" smtClean="0"/>
              <a:t>Optional is selecting a Attendance Type for Field Trips or Study time.</a:t>
            </a:r>
          </a:p>
          <a:p>
            <a:r>
              <a:rPr lang="en-NZ" dirty="0" smtClean="0"/>
              <a:t> Marking Late.</a:t>
            </a:r>
          </a:p>
          <a:p>
            <a:r>
              <a:rPr lang="en-NZ" dirty="0" smtClean="0"/>
              <a:t>Manual Add, if student is not on the list, but did attend. Use the plus at end of the row.</a:t>
            </a:r>
          </a:p>
          <a:p>
            <a:pPr marL="0" indent="0">
              <a:buNone/>
            </a:pPr>
            <a:r>
              <a:rPr lang="en-NZ" dirty="0" smtClean="0"/>
              <a:t>    Look up using their Student ID number (</a:t>
            </a:r>
            <a:r>
              <a:rPr lang="en-NZ" dirty="0" err="1" smtClean="0"/>
              <a:t>Empl</a:t>
            </a:r>
            <a:r>
              <a:rPr lang="en-NZ" dirty="0" smtClean="0"/>
              <a:t> ID in PeopleSoft).  </a:t>
            </a:r>
            <a:endParaRPr lang="en-NZ"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784" y="3452414"/>
            <a:ext cx="3048425" cy="3124636"/>
          </a:xfrm>
          <a:prstGeom prst="rect">
            <a:avLst/>
          </a:prstGeom>
        </p:spPr>
      </p:pic>
      <p:pic>
        <p:nvPicPr>
          <p:cNvPr id="6" name="Picture 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9695" y="4189695"/>
            <a:ext cx="5572903" cy="562053"/>
          </a:xfrm>
          <a:prstGeom prst="rect">
            <a:avLst/>
          </a:prstGeom>
        </p:spPr>
      </p:pic>
      <p:pic>
        <p:nvPicPr>
          <p:cNvPr id="7" name="Picture 6"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93705" y="4164318"/>
            <a:ext cx="1171739" cy="352474"/>
          </a:xfrm>
          <a:prstGeom prst="rect">
            <a:avLst/>
          </a:prstGeom>
        </p:spPr>
      </p:pic>
    </p:spTree>
    <p:extLst>
      <p:ext uri="{BB962C8B-B14F-4D97-AF65-F5344CB8AC3E}">
        <p14:creationId xmlns:p14="http://schemas.microsoft.com/office/powerpoint/2010/main" val="599179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4456"/>
            <a:ext cx="10515600" cy="1325563"/>
          </a:xfrm>
        </p:spPr>
        <p:txBody>
          <a:bodyPr/>
          <a:lstStyle/>
          <a:p>
            <a:r>
              <a:rPr lang="en-NZ" dirty="0" smtClean="0"/>
              <a:t>What is happening?</a:t>
            </a:r>
            <a:endParaRPr lang="en-NZ" dirty="0"/>
          </a:p>
        </p:txBody>
      </p:sp>
      <p:sp>
        <p:nvSpPr>
          <p:cNvPr id="3" name="TextBox 2"/>
          <p:cNvSpPr txBox="1"/>
          <p:nvPr/>
        </p:nvSpPr>
        <p:spPr>
          <a:xfrm>
            <a:off x="838200" y="1446245"/>
            <a:ext cx="10515600" cy="2893100"/>
          </a:xfrm>
          <a:prstGeom prst="rect">
            <a:avLst/>
          </a:prstGeom>
          <a:noFill/>
        </p:spPr>
        <p:txBody>
          <a:bodyPr wrap="square" rtlCol="0">
            <a:spAutoFit/>
          </a:bodyPr>
          <a:lstStyle/>
          <a:p>
            <a:r>
              <a:rPr lang="en-NZ" dirty="0"/>
              <a:t>All classes currently entered into the timetabling system and PeopleSoft will be interfaced to the </a:t>
            </a:r>
            <a:r>
              <a:rPr lang="en-NZ" dirty="0" err="1"/>
              <a:t>SEAtS</a:t>
            </a:r>
            <a:r>
              <a:rPr lang="en-NZ" dirty="0"/>
              <a:t> application.  Students will be able to register for these classes using the </a:t>
            </a:r>
            <a:r>
              <a:rPr lang="en-NZ" dirty="0" err="1"/>
              <a:t>SEAtS</a:t>
            </a:r>
            <a:r>
              <a:rPr lang="en-NZ" dirty="0"/>
              <a:t> app on their phone</a:t>
            </a:r>
            <a:r>
              <a:rPr lang="en-NZ" dirty="0" smtClean="0"/>
              <a:t>.</a:t>
            </a:r>
          </a:p>
          <a:p>
            <a:endParaRPr lang="en-NZ" dirty="0"/>
          </a:p>
          <a:p>
            <a:r>
              <a:rPr lang="en-NZ" dirty="0"/>
              <a:t>However, classes that are not timetabled will need to continue to use the existing process of paper registers which are created from PeopleSoft. Attendance data is entered into PeopleSoft at a later time</a:t>
            </a:r>
            <a:r>
              <a:rPr lang="en-NZ" dirty="0" smtClean="0"/>
              <a:t>.</a:t>
            </a:r>
          </a:p>
          <a:p>
            <a:endParaRPr lang="en-NZ" dirty="0"/>
          </a:p>
          <a:p>
            <a:r>
              <a:rPr lang="en-NZ" sz="2000" b="1" dirty="0" smtClean="0"/>
              <a:t>Class Attendance Register Data Entry will be completed by teaching staff on all classes:</a:t>
            </a:r>
          </a:p>
          <a:p>
            <a:pPr marL="285750" lvl="0" indent="-285750">
              <a:buFont typeface="Arial" panose="020B0604020202020204" pitchFamily="34" charset="0"/>
              <a:buChar char="•"/>
            </a:pPr>
            <a:r>
              <a:rPr lang="en-NZ" dirty="0"/>
              <a:t>Teaching staff record attendance for all scheduled classes using </a:t>
            </a:r>
            <a:r>
              <a:rPr lang="en-NZ" dirty="0" err="1"/>
              <a:t>SEAtS</a:t>
            </a:r>
            <a:endParaRPr lang="en-NZ" dirty="0"/>
          </a:p>
          <a:p>
            <a:pPr marL="285750" lvl="0" indent="-285750">
              <a:buFont typeface="Arial" panose="020B0604020202020204" pitchFamily="34" charset="0"/>
              <a:buChar char="•"/>
            </a:pPr>
            <a:r>
              <a:rPr lang="en-NZ" dirty="0"/>
              <a:t>Teaching staff enter data only for non-scheduled classes using PeopleSoft</a:t>
            </a:r>
          </a:p>
          <a:p>
            <a:endParaRPr lang="en-NZ" dirty="0"/>
          </a:p>
        </p:txBody>
      </p:sp>
      <p:sp>
        <p:nvSpPr>
          <p:cNvPr id="4" name="Title 1"/>
          <p:cNvSpPr txBox="1">
            <a:spLocks/>
          </p:cNvSpPr>
          <p:nvPr/>
        </p:nvSpPr>
        <p:spPr>
          <a:xfrm>
            <a:off x="838200" y="386721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NZ" dirty="0" smtClean="0"/>
              <a:t>Why?</a:t>
            </a:r>
            <a:endParaRPr lang="en-NZ" dirty="0"/>
          </a:p>
        </p:txBody>
      </p:sp>
      <p:sp>
        <p:nvSpPr>
          <p:cNvPr id="5" name="TextBox 4"/>
          <p:cNvSpPr txBox="1"/>
          <p:nvPr/>
        </p:nvSpPr>
        <p:spPr>
          <a:xfrm>
            <a:off x="838199" y="5029213"/>
            <a:ext cx="10601131" cy="1477328"/>
          </a:xfrm>
          <a:prstGeom prst="rect">
            <a:avLst/>
          </a:prstGeom>
          <a:noFill/>
        </p:spPr>
        <p:txBody>
          <a:bodyPr wrap="square" rtlCol="0">
            <a:spAutoFit/>
          </a:bodyPr>
          <a:lstStyle/>
          <a:p>
            <a:pPr marL="285750" indent="-285750">
              <a:buFont typeface="Arial" panose="020B0604020202020204" pitchFamily="34" charset="0"/>
              <a:buChar char="•"/>
            </a:pPr>
            <a:r>
              <a:rPr lang="en-NZ" dirty="0" smtClean="0"/>
              <a:t>Students are able to use an app to Check In themselves, so assisting Unitec in tracking their attendance.</a:t>
            </a:r>
          </a:p>
          <a:p>
            <a:pPr marL="285750" indent="-285750">
              <a:buFont typeface="Arial" panose="020B0604020202020204" pitchFamily="34" charset="0"/>
              <a:buChar char="•"/>
            </a:pPr>
            <a:r>
              <a:rPr lang="en-NZ" dirty="0" smtClean="0"/>
              <a:t>Unitec is better able to react to </a:t>
            </a:r>
            <a:r>
              <a:rPr lang="en-NZ" b="1" dirty="0" smtClean="0"/>
              <a:t>unlikely to succeed </a:t>
            </a:r>
            <a:r>
              <a:rPr lang="en-NZ" dirty="0" smtClean="0"/>
              <a:t>students due to low attendance &amp; guide Student Success.</a:t>
            </a:r>
          </a:p>
          <a:p>
            <a:pPr marL="285750" indent="-285750">
              <a:buFont typeface="Arial" panose="020B0604020202020204" pitchFamily="34" charset="0"/>
              <a:buChar char="•"/>
            </a:pPr>
            <a:r>
              <a:rPr lang="en-NZ" dirty="0" smtClean="0"/>
              <a:t>Students will be able to check their attendance history.</a:t>
            </a:r>
          </a:p>
          <a:p>
            <a:pPr marL="285750" indent="-285750">
              <a:buFont typeface="Arial" panose="020B0604020202020204" pitchFamily="34" charset="0"/>
              <a:buChar char="•"/>
            </a:pPr>
            <a:r>
              <a:rPr lang="en-NZ" dirty="0" smtClean="0"/>
              <a:t>We can report on attendance which is required for auditing purposes. </a:t>
            </a:r>
            <a:endParaRPr lang="en-NZ" dirty="0"/>
          </a:p>
          <a:p>
            <a:endParaRPr lang="en-NZ" dirty="0"/>
          </a:p>
        </p:txBody>
      </p:sp>
    </p:spTree>
    <p:extLst>
      <p:ext uri="{BB962C8B-B14F-4D97-AF65-F5344CB8AC3E}">
        <p14:creationId xmlns:p14="http://schemas.microsoft.com/office/powerpoint/2010/main" val="1424036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lstStyle/>
          <a:p>
            <a:r>
              <a:rPr lang="en-NZ" dirty="0" smtClean="0"/>
              <a:t>Student Experience</a:t>
            </a:r>
            <a:endParaRPr lang="en-NZ" dirty="0"/>
          </a:p>
        </p:txBody>
      </p:sp>
      <p:sp>
        <p:nvSpPr>
          <p:cNvPr id="3" name="Content Placeholder 2"/>
          <p:cNvSpPr>
            <a:spLocks noGrp="1"/>
          </p:cNvSpPr>
          <p:nvPr>
            <p:ph idx="1"/>
          </p:nvPr>
        </p:nvSpPr>
        <p:spPr>
          <a:xfrm>
            <a:off x="838200" y="1464906"/>
            <a:ext cx="10515600" cy="4712057"/>
          </a:xfrm>
        </p:spPr>
        <p:txBody>
          <a:bodyPr>
            <a:normAutofit fontScale="92500" lnSpcReduction="20000"/>
          </a:bodyPr>
          <a:lstStyle/>
          <a:p>
            <a:r>
              <a:rPr lang="en-NZ" dirty="0" smtClean="0"/>
              <a:t>Students Register on </a:t>
            </a:r>
            <a:r>
              <a:rPr lang="en-NZ" dirty="0" err="1" smtClean="0"/>
              <a:t>SEAtS</a:t>
            </a:r>
            <a:r>
              <a:rPr lang="en-NZ" dirty="0" smtClean="0"/>
              <a:t> website, which sends a security code </a:t>
            </a:r>
            <a:r>
              <a:rPr lang="en-NZ" dirty="0" err="1" smtClean="0"/>
              <a:t>sms</a:t>
            </a:r>
            <a:r>
              <a:rPr lang="en-NZ" dirty="0" smtClean="0"/>
              <a:t> to their phone. This does 2 things, identifies them as a Unitec Student and links their phone to be used to record attendance.</a:t>
            </a:r>
          </a:p>
          <a:p>
            <a:r>
              <a:rPr lang="en-NZ" dirty="0" smtClean="0"/>
              <a:t>Students Download the </a:t>
            </a:r>
            <a:r>
              <a:rPr lang="en-NZ" dirty="0" err="1" smtClean="0"/>
              <a:t>SEAtS</a:t>
            </a:r>
            <a:r>
              <a:rPr lang="en-NZ" dirty="0" smtClean="0"/>
              <a:t> app and enter the security code.</a:t>
            </a:r>
          </a:p>
          <a:p>
            <a:r>
              <a:rPr lang="en-NZ" dirty="0" smtClean="0"/>
              <a:t>When student walks into a classroom, students (with Bluetooth activated), can open app and use a </a:t>
            </a:r>
            <a:r>
              <a:rPr lang="en-NZ" b="1" dirty="0" smtClean="0"/>
              <a:t>Check In </a:t>
            </a:r>
            <a:r>
              <a:rPr lang="en-NZ" dirty="0" smtClean="0"/>
              <a:t>button on their timetable, 10 minutes before class start or during the session.  The app finds the iBeacon in the room and the student selects the icon to complete Check In.</a:t>
            </a:r>
          </a:p>
          <a:p>
            <a:r>
              <a:rPr lang="en-NZ" dirty="0" smtClean="0"/>
              <a:t>The Student can view attendance records.</a:t>
            </a:r>
          </a:p>
          <a:p>
            <a:pPr marL="0" indent="0">
              <a:buNone/>
            </a:pPr>
            <a:endParaRPr lang="en-NZ" dirty="0" smtClean="0"/>
          </a:p>
          <a:p>
            <a:pPr marL="0" indent="0">
              <a:buNone/>
            </a:pPr>
            <a:endParaRPr lang="en-NZ" dirty="0" smtClean="0"/>
          </a:p>
          <a:p>
            <a:pPr marL="0" indent="0">
              <a:buNone/>
            </a:pPr>
            <a:r>
              <a:rPr lang="en-NZ" sz="2600" b="1" dirty="0" smtClean="0"/>
              <a:t>Note:</a:t>
            </a:r>
            <a:r>
              <a:rPr lang="en-NZ" sz="2600" dirty="0" smtClean="0"/>
              <a:t> Students without a smart device or with connection problems can be added by teaching staff as present. Students in </a:t>
            </a:r>
            <a:r>
              <a:rPr lang="en-NZ" sz="2600" b="1" dirty="0" err="1" smtClean="0"/>
              <a:t>Mataaho</a:t>
            </a:r>
            <a:r>
              <a:rPr lang="en-NZ" sz="2600" b="1" dirty="0" smtClean="0"/>
              <a:t> </a:t>
            </a:r>
            <a:r>
              <a:rPr lang="en-NZ" sz="2600" dirty="0" smtClean="0"/>
              <a:t>will use their RFID cards.</a:t>
            </a:r>
            <a:endParaRPr lang="en-NZ" sz="2600"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053" y="3693734"/>
            <a:ext cx="1752845" cy="1533739"/>
          </a:xfrm>
          <a:prstGeom prst="rect">
            <a:avLst/>
          </a:prstGeom>
        </p:spPr>
      </p:pic>
    </p:spTree>
    <p:extLst>
      <p:ext uri="{BB962C8B-B14F-4D97-AF65-F5344CB8AC3E}">
        <p14:creationId xmlns:p14="http://schemas.microsoft.com/office/powerpoint/2010/main" val="1682079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Student Registering Views</a:t>
            </a:r>
            <a:endParaRPr lang="en-NZ" dirty="0"/>
          </a:p>
        </p:txBody>
      </p:sp>
      <p:sp>
        <p:nvSpPr>
          <p:cNvPr id="6" name="TextBox 5"/>
          <p:cNvSpPr txBox="1"/>
          <p:nvPr/>
        </p:nvSpPr>
        <p:spPr>
          <a:xfrm>
            <a:off x="923731" y="1690688"/>
            <a:ext cx="6307493" cy="3139321"/>
          </a:xfrm>
          <a:prstGeom prst="rect">
            <a:avLst/>
          </a:prstGeom>
          <a:noFill/>
        </p:spPr>
        <p:txBody>
          <a:bodyPr wrap="square" rtlCol="0">
            <a:spAutoFit/>
          </a:bodyPr>
          <a:lstStyle/>
          <a:p>
            <a:r>
              <a:rPr lang="en-NZ" b="1" dirty="0"/>
              <a:t>Step 1:</a:t>
            </a:r>
            <a:r>
              <a:rPr lang="en-NZ" dirty="0"/>
              <a:t> Register on </a:t>
            </a:r>
            <a:r>
              <a:rPr lang="en-NZ" dirty="0" err="1"/>
              <a:t>SEAtS</a:t>
            </a:r>
            <a:r>
              <a:rPr lang="en-NZ" dirty="0"/>
              <a:t> website using your mobile device or PC.   </a:t>
            </a:r>
            <a:r>
              <a:rPr lang="en-NZ" u="sng" dirty="0">
                <a:hlinkClick r:id="rId2"/>
              </a:rPr>
              <a:t>https://attendance.unitec.ac.nz</a:t>
            </a:r>
            <a:endParaRPr lang="en-NZ" dirty="0"/>
          </a:p>
          <a:p>
            <a:pPr marL="342900" lvl="0" indent="-342900">
              <a:buFont typeface="+mj-lt"/>
              <a:buAutoNum type="arabicPeriod"/>
            </a:pPr>
            <a:r>
              <a:rPr lang="en-NZ" dirty="0"/>
              <a:t>Login using your </a:t>
            </a:r>
            <a:r>
              <a:rPr lang="en-NZ" b="1" dirty="0"/>
              <a:t>Unitec Student Email </a:t>
            </a:r>
            <a:r>
              <a:rPr lang="en-NZ" dirty="0"/>
              <a:t>and </a:t>
            </a:r>
            <a:r>
              <a:rPr lang="en-NZ" b="1" dirty="0"/>
              <a:t>Password</a:t>
            </a:r>
            <a:r>
              <a:rPr lang="en-NZ" dirty="0" smtClean="0"/>
              <a:t>.</a:t>
            </a:r>
          </a:p>
          <a:p>
            <a:pPr marL="342900" indent="-342900">
              <a:buFont typeface="+mj-lt"/>
              <a:buAutoNum type="arabicPeriod"/>
            </a:pPr>
            <a:r>
              <a:rPr lang="en-NZ" dirty="0"/>
              <a:t>O</a:t>
            </a:r>
            <a:r>
              <a:rPr lang="en-NZ" dirty="0" smtClean="0"/>
              <a:t>n </a:t>
            </a:r>
            <a:r>
              <a:rPr lang="en-NZ" dirty="0" err="1"/>
              <a:t>SEAtS</a:t>
            </a:r>
            <a:r>
              <a:rPr lang="en-NZ" dirty="0"/>
              <a:t> website, select your name (top right) and </a:t>
            </a:r>
            <a:r>
              <a:rPr lang="en-NZ" b="1" dirty="0"/>
              <a:t>Mobile Registration</a:t>
            </a:r>
            <a:r>
              <a:rPr lang="en-NZ" dirty="0" smtClean="0"/>
              <a:t>.</a:t>
            </a:r>
          </a:p>
          <a:p>
            <a:pPr marL="342900" lvl="0" indent="-342900">
              <a:buFont typeface="+mj-lt"/>
              <a:buAutoNum type="arabicPeriod"/>
            </a:pPr>
            <a:r>
              <a:rPr lang="en-NZ" dirty="0"/>
              <a:t>Enter your </a:t>
            </a:r>
            <a:r>
              <a:rPr lang="en-NZ" b="1" dirty="0"/>
              <a:t>mobile number </a:t>
            </a:r>
            <a:r>
              <a:rPr lang="en-NZ" dirty="0"/>
              <a:t>with area codes as shown and press </a:t>
            </a:r>
            <a:r>
              <a:rPr lang="en-NZ" b="1" dirty="0"/>
              <a:t>Send</a:t>
            </a:r>
            <a:r>
              <a:rPr lang="en-NZ" dirty="0" smtClean="0"/>
              <a:t>.</a:t>
            </a:r>
          </a:p>
          <a:p>
            <a:pPr marL="342900" indent="-342900">
              <a:buFont typeface="+mj-lt"/>
              <a:buAutoNum type="arabicPeriod"/>
            </a:pPr>
            <a:r>
              <a:rPr lang="en-NZ" dirty="0"/>
              <a:t>When you have received your security code via SMS, you can sign out of website</a:t>
            </a:r>
            <a:r>
              <a:rPr lang="en-NZ" dirty="0" smtClean="0"/>
              <a:t>.</a:t>
            </a:r>
            <a:endParaRPr lang="en-NZ" dirty="0"/>
          </a:p>
          <a:p>
            <a:pPr marL="342900" lvl="0" indent="-342900">
              <a:buFont typeface="+mj-lt"/>
              <a:buAutoNum type="arabicPeriod"/>
            </a:pPr>
            <a:endParaRPr lang="en-NZ" dirty="0"/>
          </a:p>
          <a:p>
            <a:endParaRPr lang="en-NZ" dirty="0"/>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5648" y="709488"/>
            <a:ext cx="3029373" cy="2181529"/>
          </a:xfrm>
          <a:prstGeom prst="rect">
            <a:avLst/>
          </a:prstGeom>
        </p:spPr>
      </p:pic>
      <p:pic>
        <p:nvPicPr>
          <p:cNvPr id="11" name="Picture 10"/>
          <p:cNvPicPr/>
          <p:nvPr/>
        </p:nvPicPr>
        <p:blipFill>
          <a:blip r:embed="rId4">
            <a:extLst>
              <a:ext uri="{28A0092B-C50C-407E-A947-70E740481C1C}">
                <a14:useLocalDpi xmlns:a14="http://schemas.microsoft.com/office/drawing/2010/main" val="0"/>
              </a:ext>
            </a:extLst>
          </a:blip>
          <a:stretch>
            <a:fillRect/>
          </a:stretch>
        </p:blipFill>
        <p:spPr>
          <a:xfrm>
            <a:off x="8720446" y="3165527"/>
            <a:ext cx="2314575" cy="1497330"/>
          </a:xfrm>
          <a:prstGeom prst="rect">
            <a:avLst/>
          </a:prstGeom>
        </p:spPr>
      </p:pic>
      <p:pic>
        <p:nvPicPr>
          <p:cNvPr id="12" name="Picture 11"/>
          <p:cNvPicPr/>
          <p:nvPr/>
        </p:nvPicPr>
        <p:blipFill>
          <a:blip r:embed="rId5">
            <a:extLst>
              <a:ext uri="{28A0092B-C50C-407E-A947-70E740481C1C}">
                <a14:useLocalDpi xmlns:a14="http://schemas.microsoft.com/office/drawing/2010/main" val="0"/>
              </a:ext>
            </a:extLst>
          </a:blip>
          <a:stretch>
            <a:fillRect/>
          </a:stretch>
        </p:blipFill>
        <p:spPr>
          <a:xfrm>
            <a:off x="3072856" y="4662857"/>
            <a:ext cx="5001260" cy="1685925"/>
          </a:xfrm>
          <a:prstGeom prst="rect">
            <a:avLst/>
          </a:prstGeom>
        </p:spPr>
      </p:pic>
    </p:spTree>
    <p:extLst>
      <p:ext uri="{BB962C8B-B14F-4D97-AF65-F5344CB8AC3E}">
        <p14:creationId xmlns:p14="http://schemas.microsoft.com/office/powerpoint/2010/main" val="391762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Student App Views     </a:t>
            </a:r>
            <a:endParaRPr lang="en-NZ" dirty="0"/>
          </a:p>
        </p:txBody>
      </p:sp>
      <p:sp>
        <p:nvSpPr>
          <p:cNvPr id="3" name="Content Placeholder 2"/>
          <p:cNvSpPr>
            <a:spLocks noGrp="1"/>
          </p:cNvSpPr>
          <p:nvPr>
            <p:ph idx="1"/>
          </p:nvPr>
        </p:nvSpPr>
        <p:spPr>
          <a:xfrm>
            <a:off x="838200" y="1825625"/>
            <a:ext cx="10515600" cy="1076195"/>
          </a:xfrm>
        </p:spPr>
        <p:txBody>
          <a:bodyPr/>
          <a:lstStyle/>
          <a:p>
            <a:pPr marL="514350" indent="-514350">
              <a:buFont typeface="+mj-lt"/>
              <a:buAutoNum type="arabicPeriod"/>
            </a:pPr>
            <a:r>
              <a:rPr lang="en-NZ" dirty="0" smtClean="0"/>
              <a:t>Search for </a:t>
            </a:r>
            <a:r>
              <a:rPr lang="en-NZ" b="1" dirty="0" smtClean="0"/>
              <a:t>Seats Mobile </a:t>
            </a:r>
            <a:r>
              <a:rPr lang="en-NZ" dirty="0" smtClean="0"/>
              <a:t>in iTunes (Apple) or Play Store (Android)</a:t>
            </a:r>
          </a:p>
          <a:p>
            <a:pPr marL="514350" indent="-514350">
              <a:buFont typeface="+mj-lt"/>
              <a:buAutoNum type="arabicPeriod"/>
            </a:pPr>
            <a:r>
              <a:rPr lang="en-NZ" dirty="0" smtClean="0"/>
              <a:t>Install, then open.</a:t>
            </a:r>
            <a:endParaRPr lang="en-NZ"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6466113" y="704364"/>
            <a:ext cx="1287625" cy="536607"/>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8330779" y="580231"/>
            <a:ext cx="1819275" cy="895350"/>
          </a:xfrm>
          <a:prstGeom prst="rect">
            <a:avLst/>
          </a:prstGeom>
        </p:spPr>
      </p:pic>
      <p:pic>
        <p:nvPicPr>
          <p:cNvPr id="6" name="Picture 5"/>
          <p:cNvPicPr/>
          <p:nvPr/>
        </p:nvPicPr>
        <p:blipFill rotWithShape="1">
          <a:blip r:embed="rId4">
            <a:extLst>
              <a:ext uri="{28A0092B-C50C-407E-A947-70E740481C1C}">
                <a14:useLocalDpi xmlns:a14="http://schemas.microsoft.com/office/drawing/2010/main" val="0"/>
              </a:ext>
            </a:extLst>
          </a:blip>
          <a:srcRect t="10280"/>
          <a:stretch/>
        </p:blipFill>
        <p:spPr bwMode="auto">
          <a:xfrm>
            <a:off x="838200" y="3167343"/>
            <a:ext cx="1856740" cy="1828800"/>
          </a:xfrm>
          <a:prstGeom prst="rect">
            <a:avLst/>
          </a:prstGeom>
          <a:ln>
            <a:noFill/>
          </a:ln>
          <a:extLst>
            <a:ext uri="{53640926-AAD7-44D8-BBD7-CCE9431645EC}">
              <a14:shadowObscured xmlns:a14="http://schemas.microsoft.com/office/drawing/2010/main"/>
            </a:ext>
          </a:extLst>
        </p:spPr>
      </p:pic>
      <p:pic>
        <p:nvPicPr>
          <p:cNvPr id="7" name="Picture 6"/>
          <p:cNvPicPr/>
          <p:nvPr/>
        </p:nvPicPr>
        <p:blipFill rotWithShape="1">
          <a:blip r:embed="rId5" cstate="print">
            <a:extLst>
              <a:ext uri="{28A0092B-C50C-407E-A947-70E740481C1C}">
                <a14:useLocalDpi xmlns:a14="http://schemas.microsoft.com/office/drawing/2010/main" val="0"/>
              </a:ext>
            </a:extLst>
          </a:blip>
          <a:srcRect b="51831"/>
          <a:stretch/>
        </p:blipFill>
        <p:spPr bwMode="auto">
          <a:xfrm>
            <a:off x="3067703" y="3158413"/>
            <a:ext cx="2101455" cy="1828800"/>
          </a:xfrm>
          <a:prstGeom prst="rect">
            <a:avLst/>
          </a:prstGeom>
          <a:ln>
            <a:noFill/>
          </a:ln>
          <a:extLst>
            <a:ext uri="{53640926-AAD7-44D8-BBD7-CCE9431645EC}">
              <a14:shadowObscured xmlns:a14="http://schemas.microsoft.com/office/drawing/2010/main"/>
            </a:ext>
          </a:extLst>
        </p:spPr>
      </p:pic>
      <p:pic>
        <p:nvPicPr>
          <p:cNvPr id="8" name="Picture 7" descr="Navigation Menu"/>
          <p:cNvPicPr/>
          <p:nvPr/>
        </p:nvPicPr>
        <p:blipFill>
          <a:blip r:embed="rId6">
            <a:extLst>
              <a:ext uri="{28A0092B-C50C-407E-A947-70E740481C1C}">
                <a14:useLocalDpi xmlns:a14="http://schemas.microsoft.com/office/drawing/2010/main" val="0"/>
              </a:ext>
            </a:extLst>
          </a:blip>
          <a:srcRect/>
          <a:stretch>
            <a:fillRect/>
          </a:stretch>
        </p:blipFill>
        <p:spPr bwMode="auto">
          <a:xfrm>
            <a:off x="5621166" y="3333750"/>
            <a:ext cx="203200" cy="190500"/>
          </a:xfrm>
          <a:prstGeom prst="rect">
            <a:avLst/>
          </a:prstGeom>
          <a:noFill/>
          <a:ln>
            <a:noFill/>
          </a:ln>
        </p:spPr>
      </p:pic>
      <p:pic>
        <p:nvPicPr>
          <p:cNvPr id="9" name="Picture 8"/>
          <p:cNvPicPr/>
          <p:nvPr/>
        </p:nvPicPr>
        <p:blipFill rotWithShape="1">
          <a:blip r:embed="rId7" cstate="print">
            <a:extLst>
              <a:ext uri="{28A0092B-C50C-407E-A947-70E740481C1C}">
                <a14:useLocalDpi xmlns:a14="http://schemas.microsoft.com/office/drawing/2010/main" val="0"/>
              </a:ext>
            </a:extLst>
          </a:blip>
          <a:srcRect b="54745"/>
          <a:stretch/>
        </p:blipFill>
        <p:spPr bwMode="auto">
          <a:xfrm>
            <a:off x="5621166" y="3668505"/>
            <a:ext cx="1441450" cy="1125855"/>
          </a:xfrm>
          <a:prstGeom prst="rect">
            <a:avLst/>
          </a:prstGeom>
          <a:ln>
            <a:noFill/>
          </a:ln>
          <a:extLst>
            <a:ext uri="{53640926-AAD7-44D8-BBD7-CCE9431645EC}">
              <a14:shadowObscured xmlns:a14="http://schemas.microsoft.com/office/drawing/2010/main"/>
            </a:ext>
          </a:extLst>
        </p:spPr>
      </p:pic>
      <p:sp>
        <p:nvSpPr>
          <p:cNvPr id="11" name="TextBox 10"/>
          <p:cNvSpPr txBox="1"/>
          <p:nvPr/>
        </p:nvSpPr>
        <p:spPr>
          <a:xfrm>
            <a:off x="933310" y="5387792"/>
            <a:ext cx="3890617" cy="923330"/>
          </a:xfrm>
          <a:prstGeom prst="rect">
            <a:avLst/>
          </a:prstGeom>
          <a:noFill/>
        </p:spPr>
        <p:txBody>
          <a:bodyPr wrap="square" rtlCol="0">
            <a:spAutoFit/>
          </a:bodyPr>
          <a:lstStyle/>
          <a:p>
            <a:r>
              <a:rPr lang="en-NZ" b="1" dirty="0" smtClean="0"/>
              <a:t>Important</a:t>
            </a:r>
            <a:r>
              <a:rPr lang="en-NZ" dirty="0" smtClean="0"/>
              <a:t>: Never log out of the app. Verification is required on every login unless you retain their first code.</a:t>
            </a:r>
            <a:endParaRPr lang="en-NZ" dirty="0"/>
          </a:p>
        </p:txBody>
      </p:sp>
      <p:pic>
        <p:nvPicPr>
          <p:cNvPr id="12" name="Picture 11"/>
          <p:cNvPicPr/>
          <p:nvPr/>
        </p:nvPicPr>
        <p:blipFill>
          <a:blip r:embed="rId8">
            <a:extLst>
              <a:ext uri="{28A0092B-C50C-407E-A947-70E740481C1C}">
                <a14:useLocalDpi xmlns:a14="http://schemas.microsoft.com/office/drawing/2010/main" val="0"/>
              </a:ext>
            </a:extLst>
          </a:blip>
          <a:stretch>
            <a:fillRect/>
          </a:stretch>
        </p:blipFill>
        <p:spPr>
          <a:xfrm>
            <a:off x="8330779" y="2368387"/>
            <a:ext cx="2273300" cy="3860800"/>
          </a:xfrm>
          <a:prstGeom prst="rect">
            <a:avLst/>
          </a:prstGeom>
        </p:spPr>
      </p:pic>
    </p:spTree>
    <p:extLst>
      <p:ext uri="{BB962C8B-B14F-4D97-AF65-F5344CB8AC3E}">
        <p14:creationId xmlns:p14="http://schemas.microsoft.com/office/powerpoint/2010/main" val="435839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Checking in using the app for Students</a:t>
            </a:r>
            <a:endParaRPr lang="en-NZ" dirty="0"/>
          </a:p>
        </p:txBody>
      </p:sp>
      <p:sp>
        <p:nvSpPr>
          <p:cNvPr id="3" name="Content Placeholder 2"/>
          <p:cNvSpPr>
            <a:spLocks noGrp="1"/>
          </p:cNvSpPr>
          <p:nvPr>
            <p:ph idx="1"/>
          </p:nvPr>
        </p:nvSpPr>
        <p:spPr>
          <a:xfrm>
            <a:off x="838200" y="1794373"/>
            <a:ext cx="10515600" cy="1160171"/>
          </a:xfrm>
        </p:spPr>
        <p:txBody>
          <a:bodyPr>
            <a:normAutofit fontScale="85000" lnSpcReduction="20000"/>
          </a:bodyPr>
          <a:lstStyle/>
          <a:p>
            <a:r>
              <a:rPr lang="en-NZ" dirty="0" smtClean="0"/>
              <a:t>Use the </a:t>
            </a:r>
            <a:r>
              <a:rPr lang="en-NZ" b="1" dirty="0" smtClean="0"/>
              <a:t>Check In </a:t>
            </a:r>
            <a:r>
              <a:rPr lang="en-NZ" dirty="0" smtClean="0"/>
              <a:t>button – 10 minutes before class and during class.</a:t>
            </a:r>
          </a:p>
          <a:p>
            <a:r>
              <a:rPr lang="en-NZ" dirty="0" smtClean="0"/>
              <a:t>Select iBeacon icon when found in app.</a:t>
            </a:r>
          </a:p>
          <a:p>
            <a:r>
              <a:rPr lang="en-NZ" dirty="0" smtClean="0"/>
              <a:t>Check attendance</a:t>
            </a:r>
            <a:endParaRPr lang="en-NZ" dirty="0"/>
          </a:p>
        </p:txBody>
      </p:sp>
      <p:pic>
        <p:nvPicPr>
          <p:cNvPr id="4" name="Picture 3"/>
          <p:cNvPicPr/>
          <p:nvPr/>
        </p:nvPicPr>
        <p:blipFill rotWithShape="1">
          <a:blip r:embed="rId2">
            <a:extLst>
              <a:ext uri="{28A0092B-C50C-407E-A947-70E740481C1C}">
                <a14:useLocalDpi xmlns:a14="http://schemas.microsoft.com/office/drawing/2010/main" val="0"/>
              </a:ext>
            </a:extLst>
          </a:blip>
          <a:srcRect b="59409"/>
          <a:stretch/>
        </p:blipFill>
        <p:spPr bwMode="auto">
          <a:xfrm>
            <a:off x="953440" y="3582955"/>
            <a:ext cx="2536209" cy="1670180"/>
          </a:xfrm>
          <a:prstGeom prst="rect">
            <a:avLst/>
          </a:prstGeom>
          <a:ln>
            <a:noFill/>
          </a:ln>
          <a:extLst>
            <a:ext uri="{53640926-AAD7-44D8-BBD7-CCE9431645EC}">
              <a14:shadowObscured xmlns:a14="http://schemas.microsoft.com/office/drawing/2010/main"/>
            </a:ext>
          </a:extLst>
        </p:spPr>
      </p:pic>
      <p:pic>
        <p:nvPicPr>
          <p:cNvPr id="5" name="Picture 4"/>
          <p:cNvPicPr/>
          <p:nvPr/>
        </p:nvPicPr>
        <p:blipFill rotWithShape="1">
          <a:blip r:embed="rId3">
            <a:extLst>
              <a:ext uri="{28A0092B-C50C-407E-A947-70E740481C1C}">
                <a14:useLocalDpi xmlns:a14="http://schemas.microsoft.com/office/drawing/2010/main" val="0"/>
              </a:ext>
            </a:extLst>
          </a:blip>
          <a:srcRect b="17295"/>
          <a:stretch/>
        </p:blipFill>
        <p:spPr bwMode="auto">
          <a:xfrm>
            <a:off x="4446860" y="2985796"/>
            <a:ext cx="2420996" cy="3275045"/>
          </a:xfrm>
          <a:prstGeom prst="rect">
            <a:avLst/>
          </a:prstGeom>
          <a:ln>
            <a:noFill/>
          </a:ln>
          <a:extLst>
            <a:ext uri="{53640926-AAD7-44D8-BBD7-CCE9431645EC}">
              <a14:shadowObscured xmlns:a14="http://schemas.microsoft.com/office/drawing/2010/main"/>
            </a:ext>
          </a:extLst>
        </p:spPr>
      </p:pic>
      <p:pic>
        <p:nvPicPr>
          <p:cNvPr id="6" name="Picture 5"/>
          <p:cNvPicPr/>
          <p:nvPr/>
        </p:nvPicPr>
        <p:blipFill rotWithShape="1">
          <a:blip r:embed="rId4">
            <a:extLst>
              <a:ext uri="{28A0092B-C50C-407E-A947-70E740481C1C}">
                <a14:useLocalDpi xmlns:a14="http://schemas.microsoft.com/office/drawing/2010/main" val="0"/>
              </a:ext>
            </a:extLst>
          </a:blip>
          <a:srcRect b="40334"/>
          <a:stretch/>
        </p:blipFill>
        <p:spPr bwMode="auto">
          <a:xfrm>
            <a:off x="8248261" y="2990104"/>
            <a:ext cx="2752531" cy="3270736"/>
          </a:xfrm>
          <a:prstGeom prst="rect">
            <a:avLst/>
          </a:prstGeom>
          <a:ln>
            <a:noFill/>
          </a:ln>
          <a:extLst>
            <a:ext uri="{53640926-AAD7-44D8-BBD7-CCE9431645EC}">
              <a14:shadowObscured xmlns:a14="http://schemas.microsoft.com/office/drawing/2010/main"/>
            </a:ext>
          </a:extLst>
        </p:spPr>
      </p:pic>
      <p:sp>
        <p:nvSpPr>
          <p:cNvPr id="7" name="Line Callout 1 6"/>
          <p:cNvSpPr/>
          <p:nvPr/>
        </p:nvSpPr>
        <p:spPr>
          <a:xfrm>
            <a:off x="8036664" y="4948335"/>
            <a:ext cx="896620" cy="263525"/>
          </a:xfrm>
          <a:prstGeom prst="borderCallout1">
            <a:avLst>
              <a:gd name="adj1" fmla="val 51331"/>
              <a:gd name="adj2" fmla="val 104764"/>
              <a:gd name="adj3" fmla="val -148148"/>
              <a:gd name="adj4" fmla="val 281344"/>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900">
                <a:effectLst/>
                <a:ea typeface="Calibri" panose="020F0502020204030204" pitchFamily="34" charset="0"/>
                <a:cs typeface="Times New Roman" panose="02020603050405020304" pitchFamily="18" charset="0"/>
              </a:rPr>
              <a:t>Not attended</a:t>
            </a:r>
            <a:endParaRPr lang="en-NZ" sz="1100">
              <a:effectLst/>
              <a:ea typeface="Calibri" panose="020F0502020204030204" pitchFamily="34" charset="0"/>
              <a:cs typeface="Times New Roman" panose="02020603050405020304" pitchFamily="18" charset="0"/>
            </a:endParaRPr>
          </a:p>
        </p:txBody>
      </p:sp>
      <p:sp>
        <p:nvSpPr>
          <p:cNvPr id="8" name="Line Callout 1 7"/>
          <p:cNvSpPr/>
          <p:nvPr/>
        </p:nvSpPr>
        <p:spPr>
          <a:xfrm>
            <a:off x="8036664" y="5253135"/>
            <a:ext cx="896620" cy="263525"/>
          </a:xfrm>
          <a:prstGeom prst="borderCallout1">
            <a:avLst>
              <a:gd name="adj1" fmla="val 51331"/>
              <a:gd name="adj2" fmla="val 104110"/>
              <a:gd name="adj3" fmla="val 23122"/>
              <a:gd name="adj4" fmla="val 280690"/>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900">
                <a:effectLst/>
                <a:ea typeface="Calibri" panose="020F0502020204030204" pitchFamily="34" charset="0"/>
                <a:cs typeface="Times New Roman" panose="02020603050405020304" pitchFamily="18" charset="0"/>
              </a:rPr>
              <a:t>Attended</a:t>
            </a:r>
            <a:endParaRPr lang="en-NZ" sz="1100">
              <a:effectLst/>
              <a:ea typeface="Calibri" panose="020F0502020204030204" pitchFamily="34" charset="0"/>
              <a:cs typeface="Times New Roman" panose="02020603050405020304" pitchFamily="18" charset="0"/>
            </a:endParaRPr>
          </a:p>
        </p:txBody>
      </p:sp>
      <p:sp>
        <p:nvSpPr>
          <p:cNvPr id="9" name="Line Callout 1 8"/>
          <p:cNvSpPr/>
          <p:nvPr/>
        </p:nvSpPr>
        <p:spPr>
          <a:xfrm>
            <a:off x="8036664" y="5552220"/>
            <a:ext cx="896620" cy="263525"/>
          </a:xfrm>
          <a:prstGeom prst="borderCallout1">
            <a:avLst>
              <a:gd name="adj1" fmla="val 46882"/>
              <a:gd name="adj2" fmla="val 102803"/>
              <a:gd name="adj3" fmla="val 54262"/>
              <a:gd name="adj4" fmla="val 283959"/>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NZ" sz="900">
                <a:effectLst/>
                <a:ea typeface="Calibri" panose="020F0502020204030204" pitchFamily="34" charset="0"/>
                <a:cs typeface="Times New Roman" panose="02020603050405020304" pitchFamily="18" charset="0"/>
              </a:rPr>
              <a:t>Check-in later</a:t>
            </a:r>
            <a:endParaRPr lang="en-NZ" sz="11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476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Teaching Staff Overview</a:t>
            </a:r>
            <a:endParaRPr lang="en-NZ" dirty="0"/>
          </a:p>
        </p:txBody>
      </p:sp>
      <p:sp>
        <p:nvSpPr>
          <p:cNvPr id="3" name="Content Placeholder 2"/>
          <p:cNvSpPr>
            <a:spLocks noGrp="1"/>
          </p:cNvSpPr>
          <p:nvPr>
            <p:ph idx="1"/>
          </p:nvPr>
        </p:nvSpPr>
        <p:spPr>
          <a:xfrm>
            <a:off x="838200" y="1417320"/>
            <a:ext cx="10515600" cy="5052059"/>
          </a:xfrm>
        </p:spPr>
        <p:txBody>
          <a:bodyPr>
            <a:normAutofit fontScale="92500" lnSpcReduction="10000"/>
          </a:bodyPr>
          <a:lstStyle/>
          <a:p>
            <a:r>
              <a:rPr lang="en-NZ" dirty="0" smtClean="0"/>
              <a:t>Click icon on Desktop to open </a:t>
            </a:r>
            <a:r>
              <a:rPr lang="en-NZ" dirty="0" err="1" smtClean="0"/>
              <a:t>SEAtS</a:t>
            </a:r>
            <a:r>
              <a:rPr lang="en-NZ" dirty="0" smtClean="0"/>
              <a:t> website.</a:t>
            </a:r>
          </a:p>
          <a:p>
            <a:r>
              <a:rPr lang="en-NZ" dirty="0" smtClean="0"/>
              <a:t>Link to Help on The Nest will be available under quick link Staff Portal (this will have link to </a:t>
            </a:r>
            <a:r>
              <a:rPr lang="en-NZ" dirty="0" err="1" smtClean="0"/>
              <a:t>SEAtS</a:t>
            </a:r>
            <a:r>
              <a:rPr lang="en-NZ" dirty="0" smtClean="0"/>
              <a:t> and PeopleSoft Entry). Future delivery. Moodle has Attendance Tracking help on front page.</a:t>
            </a:r>
          </a:p>
          <a:p>
            <a:r>
              <a:rPr lang="en-NZ" dirty="0" smtClean="0"/>
              <a:t>Sign in using your Unitec login.</a:t>
            </a:r>
          </a:p>
          <a:p>
            <a:r>
              <a:rPr lang="en-NZ" dirty="0" smtClean="0"/>
              <a:t>Locate the class, click </a:t>
            </a:r>
            <a:r>
              <a:rPr lang="en-NZ" b="1" dirty="0" smtClean="0"/>
              <a:t>Classes</a:t>
            </a:r>
            <a:r>
              <a:rPr lang="en-NZ" dirty="0" smtClean="0"/>
              <a:t> at top left, then find by Date and Time. Select from the list. Click </a:t>
            </a:r>
            <a:r>
              <a:rPr lang="en-NZ" b="1" dirty="0" smtClean="0"/>
              <a:t>Scheduled</a:t>
            </a:r>
            <a:r>
              <a:rPr lang="en-NZ" dirty="0" smtClean="0"/>
              <a:t> to see the list of your students.</a:t>
            </a:r>
          </a:p>
          <a:p>
            <a:r>
              <a:rPr lang="en-NZ" dirty="0" smtClean="0"/>
              <a:t>Encourage students to use the app, run through the process for them in first session. Second session will be easier that way.</a:t>
            </a:r>
          </a:p>
          <a:p>
            <a:r>
              <a:rPr lang="en-NZ" dirty="0" smtClean="0"/>
              <a:t>Check attendance record is correct and change if required.</a:t>
            </a:r>
          </a:p>
          <a:p>
            <a:r>
              <a:rPr lang="en-NZ" dirty="0" smtClean="0"/>
              <a:t>Add students in the room to Attended, if they are unable to Check In.</a:t>
            </a:r>
          </a:p>
          <a:p>
            <a:r>
              <a:rPr lang="en-NZ" dirty="0" smtClean="0"/>
              <a:t>Important to Cancel Class in </a:t>
            </a:r>
            <a:r>
              <a:rPr lang="en-NZ" dirty="0" err="1" smtClean="0"/>
              <a:t>SEAtS</a:t>
            </a:r>
            <a:r>
              <a:rPr lang="en-NZ" dirty="0" smtClean="0"/>
              <a:t> if class was cancelled.</a:t>
            </a:r>
            <a:endParaRPr lang="en-NZ"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1779" y="365125"/>
            <a:ext cx="909005" cy="1199381"/>
          </a:xfrm>
          <a:prstGeom prst="rect">
            <a:avLst/>
          </a:prstGeom>
        </p:spPr>
      </p:pic>
    </p:spTree>
    <p:extLst>
      <p:ext uri="{BB962C8B-B14F-4D97-AF65-F5344CB8AC3E}">
        <p14:creationId xmlns:p14="http://schemas.microsoft.com/office/powerpoint/2010/main" val="2596728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Standard view of Class page (left screen side)</a:t>
            </a:r>
            <a:endParaRPr lang="en-NZ"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060" y="1443003"/>
            <a:ext cx="5806831" cy="495369"/>
          </a:xfrm>
          <a:prstGeom prst="rect">
            <a:avLst/>
          </a:prstGeom>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076301"/>
            <a:ext cx="9726382" cy="2133898"/>
          </a:xfrm>
          <a:prstGeom prst="rect">
            <a:avLst/>
          </a:prstGeom>
        </p:spPr>
      </p:pic>
      <p:sp>
        <p:nvSpPr>
          <p:cNvPr id="9" name="TextBox 8"/>
          <p:cNvSpPr txBox="1"/>
          <p:nvPr/>
        </p:nvSpPr>
        <p:spPr>
          <a:xfrm>
            <a:off x="982980" y="4514850"/>
            <a:ext cx="10370820" cy="369332"/>
          </a:xfrm>
          <a:prstGeom prst="rect">
            <a:avLst/>
          </a:prstGeom>
          <a:noFill/>
        </p:spPr>
        <p:txBody>
          <a:bodyPr wrap="square" rtlCol="0">
            <a:spAutoFit/>
          </a:bodyPr>
          <a:lstStyle/>
          <a:p>
            <a:r>
              <a:rPr lang="en-NZ" b="1" dirty="0" smtClean="0"/>
              <a:t>Here will also show student panels depending what is selected on the right side of the page (see next slide)</a:t>
            </a:r>
            <a:endParaRPr lang="en-NZ" b="1" dirty="0"/>
          </a:p>
        </p:txBody>
      </p:sp>
      <p:pic>
        <p:nvPicPr>
          <p:cNvPr id="10" name="Picture 9"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630" y="5099398"/>
            <a:ext cx="11574780" cy="745158"/>
          </a:xfrm>
          <a:prstGeom prst="rect">
            <a:avLst/>
          </a:prstGeom>
        </p:spPr>
      </p:pic>
    </p:spTree>
    <p:extLst>
      <p:ext uri="{BB962C8B-B14F-4D97-AF65-F5344CB8AC3E}">
        <p14:creationId xmlns:p14="http://schemas.microsoft.com/office/powerpoint/2010/main" val="39973031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Standard view of Class page </a:t>
            </a:r>
            <a:r>
              <a:rPr lang="en-NZ" dirty="0" smtClean="0"/>
              <a:t>(right side)</a:t>
            </a:r>
            <a:endParaRPr lang="en-NZ"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431800"/>
            <a:ext cx="6134956" cy="2019582"/>
          </a:xfrm>
          <a:prstGeom prst="rect">
            <a:avLst/>
          </a:prstGeom>
        </p:spPr>
      </p:pic>
      <p:sp>
        <p:nvSpPr>
          <p:cNvPr id="4" name="TextBox 3"/>
          <p:cNvSpPr txBox="1"/>
          <p:nvPr/>
        </p:nvSpPr>
        <p:spPr>
          <a:xfrm>
            <a:off x="7181850" y="1431800"/>
            <a:ext cx="4922092" cy="2862322"/>
          </a:xfrm>
          <a:prstGeom prst="rect">
            <a:avLst/>
          </a:prstGeom>
          <a:noFill/>
          <a:ln>
            <a:solidFill>
              <a:schemeClr val="tx1"/>
            </a:solidFill>
          </a:ln>
        </p:spPr>
        <p:txBody>
          <a:bodyPr wrap="square" rtlCol="0">
            <a:spAutoFit/>
          </a:bodyPr>
          <a:lstStyle/>
          <a:p>
            <a:r>
              <a:rPr lang="en-NZ" b="1" dirty="0" smtClean="0"/>
              <a:t>Room Actions </a:t>
            </a:r>
            <a:r>
              <a:rPr lang="en-NZ" dirty="0" smtClean="0"/>
              <a:t>include:</a:t>
            </a:r>
          </a:p>
          <a:p>
            <a:r>
              <a:rPr lang="en-NZ" b="1" dirty="0" smtClean="0"/>
              <a:t>Move Rooms </a:t>
            </a:r>
            <a:r>
              <a:rPr lang="en-NZ" dirty="0" smtClean="0"/>
              <a:t>– this is if the class has to move </a:t>
            </a:r>
            <a:r>
              <a:rPr lang="en-NZ" b="1" dirty="0" smtClean="0"/>
              <a:t>on the day</a:t>
            </a:r>
            <a:r>
              <a:rPr lang="en-NZ" dirty="0" smtClean="0"/>
              <a:t> due to relocating to another room.  It </a:t>
            </a:r>
            <a:r>
              <a:rPr lang="en-NZ" b="1" dirty="0" smtClean="0"/>
              <a:t>does not </a:t>
            </a:r>
            <a:r>
              <a:rPr lang="en-NZ" dirty="0" smtClean="0"/>
              <a:t>involve permanent room changes which must be handled by Timetabling Office.</a:t>
            </a:r>
          </a:p>
          <a:p>
            <a:r>
              <a:rPr lang="en-NZ" b="1" dirty="0" smtClean="0"/>
              <a:t>Cancel Class </a:t>
            </a:r>
            <a:r>
              <a:rPr lang="en-NZ" dirty="0" smtClean="0"/>
              <a:t>– this needs to be completed if class did not run.</a:t>
            </a:r>
          </a:p>
          <a:p>
            <a:r>
              <a:rPr lang="en-NZ" b="1" dirty="0" smtClean="0"/>
              <a:t>Swap Rooms </a:t>
            </a:r>
            <a:r>
              <a:rPr lang="en-NZ" dirty="0" smtClean="0"/>
              <a:t>– Same as Move Rooms, but swapping with another timetabled class </a:t>
            </a:r>
            <a:r>
              <a:rPr lang="en-NZ" dirty="0"/>
              <a:t>w</a:t>
            </a:r>
            <a:r>
              <a:rPr lang="en-NZ" dirty="0" smtClean="0"/>
              <a:t>ith mutual agreement. Only on the day.</a:t>
            </a:r>
            <a:endParaRPr lang="en-NZ" dirty="0"/>
          </a:p>
        </p:txBody>
      </p:sp>
      <p:sp>
        <p:nvSpPr>
          <p:cNvPr id="5" name="TextBox 4"/>
          <p:cNvSpPr txBox="1"/>
          <p:nvPr/>
        </p:nvSpPr>
        <p:spPr>
          <a:xfrm>
            <a:off x="5867400" y="5063811"/>
            <a:ext cx="2628900" cy="1200329"/>
          </a:xfrm>
          <a:prstGeom prst="rect">
            <a:avLst/>
          </a:prstGeom>
          <a:noFill/>
          <a:ln>
            <a:solidFill>
              <a:schemeClr val="tx1"/>
            </a:solidFill>
          </a:ln>
        </p:spPr>
        <p:txBody>
          <a:bodyPr wrap="square" rtlCol="0">
            <a:spAutoFit/>
          </a:bodyPr>
          <a:lstStyle/>
          <a:p>
            <a:r>
              <a:rPr lang="en-NZ" dirty="0"/>
              <a:t>Absent but with </a:t>
            </a:r>
            <a:r>
              <a:rPr lang="en-NZ" dirty="0" smtClean="0"/>
              <a:t>good </a:t>
            </a:r>
            <a:r>
              <a:rPr lang="en-NZ" dirty="0"/>
              <a:t>reason classed as acceptable for attendance </a:t>
            </a:r>
            <a:r>
              <a:rPr lang="en-NZ" dirty="0" err="1"/>
              <a:t>eg</a:t>
            </a:r>
            <a:r>
              <a:rPr lang="en-NZ" dirty="0"/>
              <a:t>: Assessment</a:t>
            </a:r>
          </a:p>
        </p:txBody>
      </p:sp>
      <p:sp>
        <p:nvSpPr>
          <p:cNvPr id="6" name="TextBox 5"/>
          <p:cNvSpPr txBox="1"/>
          <p:nvPr/>
        </p:nvSpPr>
        <p:spPr>
          <a:xfrm>
            <a:off x="4347210" y="3871726"/>
            <a:ext cx="1985010" cy="923330"/>
          </a:xfrm>
          <a:prstGeom prst="rect">
            <a:avLst/>
          </a:prstGeom>
          <a:noFill/>
          <a:ln>
            <a:solidFill>
              <a:schemeClr val="tx1"/>
            </a:solidFill>
          </a:ln>
        </p:spPr>
        <p:txBody>
          <a:bodyPr wrap="square" rtlCol="0">
            <a:spAutoFit/>
          </a:bodyPr>
          <a:lstStyle/>
          <a:p>
            <a:r>
              <a:rPr lang="en-NZ" dirty="0" smtClean="0"/>
              <a:t>Automatic at end of class </a:t>
            </a:r>
            <a:r>
              <a:rPr lang="en-NZ" dirty="0"/>
              <a:t>or </a:t>
            </a:r>
            <a:r>
              <a:rPr lang="en-NZ" dirty="0" smtClean="0"/>
              <a:t>moved by teaching staff</a:t>
            </a:r>
            <a:endParaRPr lang="en-NZ" dirty="0"/>
          </a:p>
        </p:txBody>
      </p:sp>
      <p:sp>
        <p:nvSpPr>
          <p:cNvPr id="7" name="TextBox 6"/>
          <p:cNvSpPr txBox="1"/>
          <p:nvPr/>
        </p:nvSpPr>
        <p:spPr>
          <a:xfrm>
            <a:off x="2591228" y="5479310"/>
            <a:ext cx="2628900" cy="369332"/>
          </a:xfrm>
          <a:prstGeom prst="rect">
            <a:avLst/>
          </a:prstGeom>
          <a:noFill/>
          <a:ln>
            <a:solidFill>
              <a:schemeClr val="tx1"/>
            </a:solidFill>
          </a:ln>
        </p:spPr>
        <p:txBody>
          <a:bodyPr wrap="square" rtlCol="0">
            <a:spAutoFit/>
          </a:bodyPr>
          <a:lstStyle/>
          <a:p>
            <a:r>
              <a:rPr lang="en-NZ" dirty="0"/>
              <a:t>Moved by teaching staff</a:t>
            </a:r>
          </a:p>
        </p:txBody>
      </p:sp>
      <p:sp>
        <p:nvSpPr>
          <p:cNvPr id="8" name="TextBox 7"/>
          <p:cNvSpPr txBox="1"/>
          <p:nvPr/>
        </p:nvSpPr>
        <p:spPr>
          <a:xfrm>
            <a:off x="968168" y="4582354"/>
            <a:ext cx="2628900" cy="646331"/>
          </a:xfrm>
          <a:prstGeom prst="rect">
            <a:avLst/>
          </a:prstGeom>
          <a:noFill/>
          <a:ln>
            <a:solidFill>
              <a:schemeClr val="tx1"/>
            </a:solidFill>
          </a:ln>
        </p:spPr>
        <p:txBody>
          <a:bodyPr wrap="square" rtlCol="0">
            <a:spAutoFit/>
          </a:bodyPr>
          <a:lstStyle/>
          <a:p>
            <a:r>
              <a:rPr lang="en-NZ" dirty="0"/>
              <a:t>Via the app (Student) or </a:t>
            </a:r>
            <a:r>
              <a:rPr lang="en-NZ" dirty="0" smtClean="0"/>
              <a:t>moved by teaching staff</a:t>
            </a:r>
            <a:endParaRPr lang="en-NZ" dirty="0"/>
          </a:p>
        </p:txBody>
      </p:sp>
      <p:sp>
        <p:nvSpPr>
          <p:cNvPr id="9" name="TextBox 8"/>
          <p:cNvSpPr txBox="1"/>
          <p:nvPr/>
        </p:nvSpPr>
        <p:spPr>
          <a:xfrm>
            <a:off x="128684" y="3685398"/>
            <a:ext cx="2628900" cy="646331"/>
          </a:xfrm>
          <a:prstGeom prst="rect">
            <a:avLst/>
          </a:prstGeom>
          <a:noFill/>
          <a:ln>
            <a:solidFill>
              <a:schemeClr val="tx1"/>
            </a:solidFill>
          </a:ln>
        </p:spPr>
        <p:txBody>
          <a:bodyPr wrap="square" rtlCol="0">
            <a:spAutoFit/>
          </a:bodyPr>
          <a:lstStyle/>
          <a:p>
            <a:r>
              <a:rPr lang="en-NZ" dirty="0" smtClean="0"/>
              <a:t>Enrolled </a:t>
            </a:r>
            <a:r>
              <a:rPr lang="en-NZ" dirty="0"/>
              <a:t>Students not Checked </a:t>
            </a:r>
            <a:r>
              <a:rPr lang="en-NZ" dirty="0" smtClean="0"/>
              <a:t>In yet</a:t>
            </a:r>
            <a:endParaRPr lang="en-NZ" dirty="0"/>
          </a:p>
        </p:txBody>
      </p:sp>
      <p:sp>
        <p:nvSpPr>
          <p:cNvPr id="10" name="Down Arrow 9"/>
          <p:cNvSpPr/>
          <p:nvPr/>
        </p:nvSpPr>
        <p:spPr>
          <a:xfrm rot="5400000">
            <a:off x="6829949" y="1527383"/>
            <a:ext cx="279081" cy="42471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Down Arrow 10"/>
          <p:cNvSpPr/>
          <p:nvPr/>
        </p:nvSpPr>
        <p:spPr>
          <a:xfrm>
            <a:off x="2143077" y="3277288"/>
            <a:ext cx="279081" cy="42471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Down Arrow 11"/>
          <p:cNvSpPr/>
          <p:nvPr/>
        </p:nvSpPr>
        <p:spPr>
          <a:xfrm>
            <a:off x="4005169" y="3277288"/>
            <a:ext cx="279081" cy="220202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3" name="Down Arrow 12"/>
          <p:cNvSpPr/>
          <p:nvPr/>
        </p:nvSpPr>
        <p:spPr>
          <a:xfrm>
            <a:off x="5083493" y="3277288"/>
            <a:ext cx="279081" cy="59443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Down Arrow 13"/>
          <p:cNvSpPr/>
          <p:nvPr/>
        </p:nvSpPr>
        <p:spPr>
          <a:xfrm>
            <a:off x="6628638" y="3279352"/>
            <a:ext cx="279081" cy="178445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sp>
        <p:nvSpPr>
          <p:cNvPr id="15" name="Down Arrow 14"/>
          <p:cNvSpPr/>
          <p:nvPr/>
        </p:nvSpPr>
        <p:spPr>
          <a:xfrm>
            <a:off x="3165685" y="3277288"/>
            <a:ext cx="279081" cy="130506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148420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1942</TotalTime>
  <Words>1305</Words>
  <Application>Microsoft Office PowerPoint</Application>
  <PresentationFormat>Widescreen</PresentationFormat>
  <Paragraphs>123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Overview</vt:lpstr>
      <vt:lpstr>What is happening?</vt:lpstr>
      <vt:lpstr>Student Experience</vt:lpstr>
      <vt:lpstr>Student Registering Views</vt:lpstr>
      <vt:lpstr>Student App Views     </vt:lpstr>
      <vt:lpstr>Checking in using the app for Students</vt:lpstr>
      <vt:lpstr>Teaching Staff Overview</vt:lpstr>
      <vt:lpstr>Standard view of Class page (left screen side)</vt:lpstr>
      <vt:lpstr>Standard view of Class page (right side)</vt:lpstr>
      <vt:lpstr>Teaching Staff action with Screenshots</vt:lpstr>
      <vt:lpstr>Teaching Staff action with Screenshots</vt:lpstr>
      <vt:lpstr>Further options for Absent Students</vt:lpstr>
      <vt:lpstr>PeopleSoft Class Register Printing</vt:lpstr>
      <vt:lpstr>Printing Class Registers in PeopleSoft</vt:lpstr>
      <vt:lpstr>PeopleSoft Entry only for non timetabled</vt:lpstr>
      <vt:lpstr>Class Register Entry</vt:lpstr>
      <vt:lpstr>Add a New Attendance record</vt:lpstr>
      <vt:lpstr>Additional Features for Attendance</vt:lpstr>
    </vt:vector>
  </TitlesOfParts>
  <Company>Unitec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Kathryn Bond</dc:creator>
  <cp:lastModifiedBy>Riffat Shaheed</cp:lastModifiedBy>
  <cp:revision>44</cp:revision>
  <dcterms:created xsi:type="dcterms:W3CDTF">2018-07-16T23:33:24Z</dcterms:created>
  <dcterms:modified xsi:type="dcterms:W3CDTF">2018-07-22T22:54:10Z</dcterms:modified>
</cp:coreProperties>
</file>