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2"/>
  </p:notesMasterIdLst>
  <p:sldIdLst>
    <p:sldId id="289" r:id="rId5"/>
    <p:sldId id="261" r:id="rId6"/>
    <p:sldId id="299" r:id="rId7"/>
    <p:sldId id="301" r:id="rId8"/>
    <p:sldId id="303" r:id="rId9"/>
    <p:sldId id="305" r:id="rId10"/>
    <p:sldId id="304" r:id="rId11"/>
    <p:sldId id="302" r:id="rId12"/>
    <p:sldId id="295" r:id="rId13"/>
    <p:sldId id="296" r:id="rId14"/>
    <p:sldId id="297" r:id="rId15"/>
    <p:sldId id="298" r:id="rId16"/>
    <p:sldId id="290" r:id="rId17"/>
    <p:sldId id="291" r:id="rId18"/>
    <p:sldId id="292" r:id="rId19"/>
    <p:sldId id="293" r:id="rId20"/>
    <p:sldId id="294"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5"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15" autoAdjust="0"/>
    <p:restoredTop sz="92066" autoAdjust="0"/>
  </p:normalViewPr>
  <p:slideViewPr>
    <p:cSldViewPr snapToGrid="0" showGuides="1">
      <p:cViewPr varScale="1">
        <p:scale>
          <a:sx n="70" d="100"/>
          <a:sy n="70" d="100"/>
        </p:scale>
        <p:origin x="60" y="636"/>
      </p:cViewPr>
      <p:guideLst>
        <p:guide orient="horz" pos="2115"/>
        <p:guide pos="2880"/>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52" d="100"/>
          <a:sy n="52" d="100"/>
        </p:scale>
        <p:origin x="2262"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dney Harvey" userId="4cdca796-8466-4000-9132-2426858e5682" providerId="ADAL" clId="{A17D77DB-126A-4CA3-ADDA-BF4E3C6284E0}"/>
    <pc:docChg chg="custSel addSld delSld modSld sldOrd">
      <pc:chgData name="Rodney Harvey" userId="4cdca796-8466-4000-9132-2426858e5682" providerId="ADAL" clId="{A17D77DB-126A-4CA3-ADDA-BF4E3C6284E0}" dt="2021-05-24T03:40:53.543" v="111" actId="14100"/>
      <pc:docMkLst>
        <pc:docMk/>
      </pc:docMkLst>
      <pc:sldChg chg="modSp add">
        <pc:chgData name="Rodney Harvey" userId="4cdca796-8466-4000-9132-2426858e5682" providerId="ADAL" clId="{A17D77DB-126A-4CA3-ADDA-BF4E3C6284E0}" dt="2021-05-24T03:40:25.592" v="103" actId="27636"/>
        <pc:sldMkLst>
          <pc:docMk/>
          <pc:sldMk cId="1501018051" sldId="299"/>
        </pc:sldMkLst>
        <pc:spChg chg="mod">
          <ac:chgData name="Rodney Harvey" userId="4cdca796-8466-4000-9132-2426858e5682" providerId="ADAL" clId="{A17D77DB-126A-4CA3-ADDA-BF4E3C6284E0}" dt="2021-05-24T03:40:25.592" v="103" actId="27636"/>
          <ac:spMkLst>
            <pc:docMk/>
            <pc:sldMk cId="1501018051" sldId="299"/>
            <ac:spMk id="3" creationId="{00000000-0000-0000-0000-000000000000}"/>
          </ac:spMkLst>
        </pc:spChg>
      </pc:sldChg>
      <pc:sldChg chg="modSp add del">
        <pc:chgData name="Rodney Harvey" userId="4cdca796-8466-4000-9132-2426858e5682" providerId="ADAL" clId="{A17D77DB-126A-4CA3-ADDA-BF4E3C6284E0}" dt="2021-05-24T03:40:38.739" v="106" actId="2696"/>
        <pc:sldMkLst>
          <pc:docMk/>
          <pc:sldMk cId="3214495215" sldId="300"/>
        </pc:sldMkLst>
        <pc:spChg chg="mod">
          <ac:chgData name="Rodney Harvey" userId="4cdca796-8466-4000-9132-2426858e5682" providerId="ADAL" clId="{A17D77DB-126A-4CA3-ADDA-BF4E3C6284E0}" dt="2021-05-24T03:22:27.615" v="90" actId="27636"/>
          <ac:spMkLst>
            <pc:docMk/>
            <pc:sldMk cId="3214495215" sldId="300"/>
            <ac:spMk id="2" creationId="{00000000-0000-0000-0000-000000000000}"/>
          </ac:spMkLst>
        </pc:spChg>
        <pc:spChg chg="mod">
          <ac:chgData name="Rodney Harvey" userId="4cdca796-8466-4000-9132-2426858e5682" providerId="ADAL" clId="{A17D77DB-126A-4CA3-ADDA-BF4E3C6284E0}" dt="2021-05-24T03:23:38.617" v="92" actId="27636"/>
          <ac:spMkLst>
            <pc:docMk/>
            <pc:sldMk cId="3214495215" sldId="300"/>
            <ac:spMk id="3" creationId="{00000000-0000-0000-0000-000000000000}"/>
          </ac:spMkLst>
        </pc:spChg>
      </pc:sldChg>
      <pc:sldChg chg="addSp delSp modSp add">
        <pc:chgData name="Rodney Harvey" userId="4cdca796-8466-4000-9132-2426858e5682" providerId="ADAL" clId="{A17D77DB-126A-4CA3-ADDA-BF4E3C6284E0}" dt="2021-05-24T03:40:44.938" v="109" actId="14100"/>
        <pc:sldMkLst>
          <pc:docMk/>
          <pc:sldMk cId="1182218951" sldId="301"/>
        </pc:sldMkLst>
        <pc:spChg chg="del mod">
          <ac:chgData name="Rodney Harvey" userId="4cdca796-8466-4000-9132-2426858e5682" providerId="ADAL" clId="{A17D77DB-126A-4CA3-ADDA-BF4E3C6284E0}" dt="2021-05-24T03:39:08.293" v="95"/>
          <ac:spMkLst>
            <pc:docMk/>
            <pc:sldMk cId="1182218951" sldId="301"/>
            <ac:spMk id="3" creationId="{00000000-0000-0000-0000-000000000000}"/>
          </ac:spMkLst>
        </pc:spChg>
        <pc:picChg chg="add mod">
          <ac:chgData name="Rodney Harvey" userId="4cdca796-8466-4000-9132-2426858e5682" providerId="ADAL" clId="{A17D77DB-126A-4CA3-ADDA-BF4E3C6284E0}" dt="2021-05-24T03:40:44.938" v="109" actId="14100"/>
          <ac:picMkLst>
            <pc:docMk/>
            <pc:sldMk cId="1182218951" sldId="301"/>
            <ac:picMk id="5" creationId="{C65BA66D-BDF5-4FDA-9BB5-4735AF00CD68}"/>
          </ac:picMkLst>
        </pc:picChg>
      </pc:sldChg>
      <pc:sldChg chg="addSp delSp modSp add">
        <pc:chgData name="Rodney Harvey" userId="4cdca796-8466-4000-9132-2426858e5682" providerId="ADAL" clId="{A17D77DB-126A-4CA3-ADDA-BF4E3C6284E0}" dt="2021-05-24T03:39:43.369" v="100"/>
        <pc:sldMkLst>
          <pc:docMk/>
          <pc:sldMk cId="4240612538" sldId="302"/>
        </pc:sldMkLst>
        <pc:spChg chg="del mod">
          <ac:chgData name="Rodney Harvey" userId="4cdca796-8466-4000-9132-2426858e5682" providerId="ADAL" clId="{A17D77DB-126A-4CA3-ADDA-BF4E3C6284E0}" dt="2021-05-24T03:39:43.369" v="100"/>
          <ac:spMkLst>
            <pc:docMk/>
            <pc:sldMk cId="4240612538" sldId="302"/>
            <ac:spMk id="3" creationId="{00000000-0000-0000-0000-000000000000}"/>
          </ac:spMkLst>
        </pc:spChg>
        <pc:picChg chg="add mod">
          <ac:chgData name="Rodney Harvey" userId="4cdca796-8466-4000-9132-2426858e5682" providerId="ADAL" clId="{A17D77DB-126A-4CA3-ADDA-BF4E3C6284E0}" dt="2021-05-24T03:39:43.369" v="100"/>
          <ac:picMkLst>
            <pc:docMk/>
            <pc:sldMk cId="4240612538" sldId="302"/>
            <ac:picMk id="5" creationId="{093A5CB4-657B-4389-AE71-0FA9476DD24F}"/>
          </ac:picMkLst>
        </pc:picChg>
      </pc:sldChg>
      <pc:sldChg chg="addSp delSp modSp add">
        <pc:chgData name="Rodney Harvey" userId="4cdca796-8466-4000-9132-2426858e5682" providerId="ADAL" clId="{A17D77DB-126A-4CA3-ADDA-BF4E3C6284E0}" dt="2021-05-24T03:40:53.543" v="111" actId="14100"/>
        <pc:sldMkLst>
          <pc:docMk/>
          <pc:sldMk cId="3240022815" sldId="303"/>
        </pc:sldMkLst>
        <pc:spChg chg="del">
          <ac:chgData name="Rodney Harvey" userId="4cdca796-8466-4000-9132-2426858e5682" providerId="ADAL" clId="{A17D77DB-126A-4CA3-ADDA-BF4E3C6284E0}" dt="2021-05-24T03:39:14.076" v="96"/>
          <ac:spMkLst>
            <pc:docMk/>
            <pc:sldMk cId="3240022815" sldId="303"/>
            <ac:spMk id="3" creationId="{00000000-0000-0000-0000-000000000000}"/>
          </ac:spMkLst>
        </pc:spChg>
        <pc:picChg chg="add mod">
          <ac:chgData name="Rodney Harvey" userId="4cdca796-8466-4000-9132-2426858e5682" providerId="ADAL" clId="{A17D77DB-126A-4CA3-ADDA-BF4E3C6284E0}" dt="2021-05-24T03:40:53.543" v="111" actId="14100"/>
          <ac:picMkLst>
            <pc:docMk/>
            <pc:sldMk cId="3240022815" sldId="303"/>
            <ac:picMk id="5" creationId="{C638852D-2D19-41DF-93F6-43571076D2BD}"/>
          </ac:picMkLst>
        </pc:picChg>
      </pc:sldChg>
      <pc:sldChg chg="addSp delSp modSp add">
        <pc:chgData name="Rodney Harvey" userId="4cdca796-8466-4000-9132-2426858e5682" providerId="ADAL" clId="{A17D77DB-126A-4CA3-ADDA-BF4E3C6284E0}" dt="2021-05-24T03:39:21.013" v="97"/>
        <pc:sldMkLst>
          <pc:docMk/>
          <pc:sldMk cId="2667340649" sldId="304"/>
        </pc:sldMkLst>
        <pc:spChg chg="del">
          <ac:chgData name="Rodney Harvey" userId="4cdca796-8466-4000-9132-2426858e5682" providerId="ADAL" clId="{A17D77DB-126A-4CA3-ADDA-BF4E3C6284E0}" dt="2021-05-24T03:39:21.013" v="97"/>
          <ac:spMkLst>
            <pc:docMk/>
            <pc:sldMk cId="2667340649" sldId="304"/>
            <ac:spMk id="3" creationId="{00000000-0000-0000-0000-000000000000}"/>
          </ac:spMkLst>
        </pc:spChg>
        <pc:picChg chg="add mod">
          <ac:chgData name="Rodney Harvey" userId="4cdca796-8466-4000-9132-2426858e5682" providerId="ADAL" clId="{A17D77DB-126A-4CA3-ADDA-BF4E3C6284E0}" dt="2021-05-24T03:39:21.013" v="97"/>
          <ac:picMkLst>
            <pc:docMk/>
            <pc:sldMk cId="2667340649" sldId="304"/>
            <ac:picMk id="5" creationId="{7885F229-A48D-4421-97A1-2BE692118FFC}"/>
          </ac:picMkLst>
        </pc:picChg>
      </pc:sldChg>
      <pc:sldChg chg="addSp delSp modSp add ord">
        <pc:chgData name="Rodney Harvey" userId="4cdca796-8466-4000-9132-2426858e5682" providerId="ADAL" clId="{A17D77DB-126A-4CA3-ADDA-BF4E3C6284E0}" dt="2021-05-24T03:39:46.197" v="101"/>
        <pc:sldMkLst>
          <pc:docMk/>
          <pc:sldMk cId="2261928750" sldId="305"/>
        </pc:sldMkLst>
        <pc:spChg chg="del">
          <ac:chgData name="Rodney Harvey" userId="4cdca796-8466-4000-9132-2426858e5682" providerId="ADAL" clId="{A17D77DB-126A-4CA3-ADDA-BF4E3C6284E0}" dt="2021-05-24T03:39:28.598" v="98"/>
          <ac:spMkLst>
            <pc:docMk/>
            <pc:sldMk cId="2261928750" sldId="305"/>
            <ac:spMk id="3" creationId="{00000000-0000-0000-0000-000000000000}"/>
          </ac:spMkLst>
        </pc:spChg>
        <pc:picChg chg="add mod">
          <ac:chgData name="Rodney Harvey" userId="4cdca796-8466-4000-9132-2426858e5682" providerId="ADAL" clId="{A17D77DB-126A-4CA3-ADDA-BF4E3C6284E0}" dt="2021-05-24T03:39:28.598" v="98"/>
          <ac:picMkLst>
            <pc:docMk/>
            <pc:sldMk cId="2261928750" sldId="305"/>
            <ac:picMk id="5" creationId="{591DF1F8-8155-4F50-B151-6250C836CF9B}"/>
          </ac:picMkLst>
        </pc:picChg>
      </pc:sldChg>
      <pc:sldChg chg="add del">
        <pc:chgData name="Rodney Harvey" userId="4cdca796-8466-4000-9132-2426858e5682" providerId="ADAL" clId="{A17D77DB-126A-4CA3-ADDA-BF4E3C6284E0}" dt="2021-05-24T03:40:35.576" v="105" actId="2696"/>
        <pc:sldMkLst>
          <pc:docMk/>
          <pc:sldMk cId="2090966062" sldId="30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C3C099-A41D-41B7-A172-22AD8019A12F}" type="datetimeFigureOut">
              <a:rPr lang="en-NZ" smtClean="0"/>
              <a:t>24/05/2021</a:t>
            </a:fld>
            <a:endParaRPr lang="en-NZ"/>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5CCF4B-8911-46C1-B9A8-A669EDC4AB8D}" type="slidenum">
              <a:rPr lang="en-NZ" smtClean="0"/>
              <a:t>‹#›</a:t>
            </a:fld>
            <a:endParaRPr lang="en-NZ"/>
          </a:p>
        </p:txBody>
      </p:sp>
    </p:spTree>
    <p:extLst>
      <p:ext uri="{BB962C8B-B14F-4D97-AF65-F5344CB8AC3E}">
        <p14:creationId xmlns:p14="http://schemas.microsoft.com/office/powerpoint/2010/main" val="2311992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fld id="{DA5CCF4B-8911-46C1-B9A8-A669EDC4AB8D}" type="slidenum">
              <a:rPr lang="en-NZ" smtClean="0"/>
              <a:t>1</a:t>
            </a:fld>
            <a:endParaRPr lang="en-NZ"/>
          </a:p>
        </p:txBody>
      </p:sp>
    </p:spTree>
    <p:extLst>
      <p:ext uri="{BB962C8B-B14F-4D97-AF65-F5344CB8AC3E}">
        <p14:creationId xmlns:p14="http://schemas.microsoft.com/office/powerpoint/2010/main" val="17815289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10</a:t>
            </a:fld>
            <a:endParaRPr lang="en-NZ"/>
          </a:p>
        </p:txBody>
      </p:sp>
    </p:spTree>
    <p:extLst>
      <p:ext uri="{BB962C8B-B14F-4D97-AF65-F5344CB8AC3E}">
        <p14:creationId xmlns:p14="http://schemas.microsoft.com/office/powerpoint/2010/main" val="18086793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11</a:t>
            </a:fld>
            <a:endParaRPr lang="en-NZ"/>
          </a:p>
        </p:txBody>
      </p:sp>
    </p:spTree>
    <p:extLst>
      <p:ext uri="{BB962C8B-B14F-4D97-AF65-F5344CB8AC3E}">
        <p14:creationId xmlns:p14="http://schemas.microsoft.com/office/powerpoint/2010/main" val="27361474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12</a:t>
            </a:fld>
            <a:endParaRPr lang="en-NZ"/>
          </a:p>
        </p:txBody>
      </p:sp>
    </p:spTree>
    <p:extLst>
      <p:ext uri="{BB962C8B-B14F-4D97-AF65-F5344CB8AC3E}">
        <p14:creationId xmlns:p14="http://schemas.microsoft.com/office/powerpoint/2010/main" val="29814617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13</a:t>
            </a:fld>
            <a:endParaRPr lang="en-NZ"/>
          </a:p>
        </p:txBody>
      </p:sp>
    </p:spTree>
    <p:extLst>
      <p:ext uri="{BB962C8B-B14F-4D97-AF65-F5344CB8AC3E}">
        <p14:creationId xmlns:p14="http://schemas.microsoft.com/office/powerpoint/2010/main" val="18755998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14</a:t>
            </a:fld>
            <a:endParaRPr lang="en-NZ"/>
          </a:p>
        </p:txBody>
      </p:sp>
    </p:spTree>
    <p:extLst>
      <p:ext uri="{BB962C8B-B14F-4D97-AF65-F5344CB8AC3E}">
        <p14:creationId xmlns:p14="http://schemas.microsoft.com/office/powerpoint/2010/main" val="2649516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15</a:t>
            </a:fld>
            <a:endParaRPr lang="en-NZ"/>
          </a:p>
        </p:txBody>
      </p:sp>
    </p:spTree>
    <p:extLst>
      <p:ext uri="{BB962C8B-B14F-4D97-AF65-F5344CB8AC3E}">
        <p14:creationId xmlns:p14="http://schemas.microsoft.com/office/powerpoint/2010/main" val="24874364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16</a:t>
            </a:fld>
            <a:endParaRPr lang="en-NZ"/>
          </a:p>
        </p:txBody>
      </p:sp>
    </p:spTree>
    <p:extLst>
      <p:ext uri="{BB962C8B-B14F-4D97-AF65-F5344CB8AC3E}">
        <p14:creationId xmlns:p14="http://schemas.microsoft.com/office/powerpoint/2010/main" val="30838470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17</a:t>
            </a:fld>
            <a:endParaRPr lang="en-NZ"/>
          </a:p>
        </p:txBody>
      </p:sp>
    </p:spTree>
    <p:extLst>
      <p:ext uri="{BB962C8B-B14F-4D97-AF65-F5344CB8AC3E}">
        <p14:creationId xmlns:p14="http://schemas.microsoft.com/office/powerpoint/2010/main" val="27602053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2</a:t>
            </a:fld>
            <a:endParaRPr lang="en-NZ"/>
          </a:p>
        </p:txBody>
      </p:sp>
    </p:spTree>
    <p:extLst>
      <p:ext uri="{BB962C8B-B14F-4D97-AF65-F5344CB8AC3E}">
        <p14:creationId xmlns:p14="http://schemas.microsoft.com/office/powerpoint/2010/main" val="33657955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3</a:t>
            </a:fld>
            <a:endParaRPr lang="en-NZ"/>
          </a:p>
        </p:txBody>
      </p:sp>
    </p:spTree>
    <p:extLst>
      <p:ext uri="{BB962C8B-B14F-4D97-AF65-F5344CB8AC3E}">
        <p14:creationId xmlns:p14="http://schemas.microsoft.com/office/powerpoint/2010/main" val="42419531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4</a:t>
            </a:fld>
            <a:endParaRPr lang="en-NZ"/>
          </a:p>
        </p:txBody>
      </p:sp>
    </p:spTree>
    <p:extLst>
      <p:ext uri="{BB962C8B-B14F-4D97-AF65-F5344CB8AC3E}">
        <p14:creationId xmlns:p14="http://schemas.microsoft.com/office/powerpoint/2010/main" val="18976626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5</a:t>
            </a:fld>
            <a:endParaRPr lang="en-NZ"/>
          </a:p>
        </p:txBody>
      </p:sp>
    </p:spTree>
    <p:extLst>
      <p:ext uri="{BB962C8B-B14F-4D97-AF65-F5344CB8AC3E}">
        <p14:creationId xmlns:p14="http://schemas.microsoft.com/office/powerpoint/2010/main" val="11360612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6</a:t>
            </a:fld>
            <a:endParaRPr lang="en-NZ"/>
          </a:p>
        </p:txBody>
      </p:sp>
    </p:spTree>
    <p:extLst>
      <p:ext uri="{BB962C8B-B14F-4D97-AF65-F5344CB8AC3E}">
        <p14:creationId xmlns:p14="http://schemas.microsoft.com/office/powerpoint/2010/main" val="33871927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7</a:t>
            </a:fld>
            <a:endParaRPr lang="en-NZ"/>
          </a:p>
        </p:txBody>
      </p:sp>
    </p:spTree>
    <p:extLst>
      <p:ext uri="{BB962C8B-B14F-4D97-AF65-F5344CB8AC3E}">
        <p14:creationId xmlns:p14="http://schemas.microsoft.com/office/powerpoint/2010/main" val="29038932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8</a:t>
            </a:fld>
            <a:endParaRPr lang="en-NZ"/>
          </a:p>
        </p:txBody>
      </p:sp>
    </p:spTree>
    <p:extLst>
      <p:ext uri="{BB962C8B-B14F-4D97-AF65-F5344CB8AC3E}">
        <p14:creationId xmlns:p14="http://schemas.microsoft.com/office/powerpoint/2010/main" val="817116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5CCF4B-8911-46C1-B9A8-A669EDC4AB8D}" type="slidenum">
              <a:rPr lang="en-NZ" smtClean="0"/>
              <a:t>9</a:t>
            </a:fld>
            <a:endParaRPr lang="en-NZ"/>
          </a:p>
        </p:txBody>
      </p:sp>
    </p:spTree>
    <p:extLst>
      <p:ext uri="{BB962C8B-B14F-4D97-AF65-F5344CB8AC3E}">
        <p14:creationId xmlns:p14="http://schemas.microsoft.com/office/powerpoint/2010/main" val="3686713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6"/>
            <a:ext cx="7246961" cy="1325563"/>
          </a:xfrm>
        </p:spPr>
        <p:txBody>
          <a:bodyPr/>
          <a:lstStyle/>
          <a:p>
            <a:r>
              <a:rPr lang="en-US"/>
              <a:t>Click to edit Master title style</a:t>
            </a:r>
            <a:endParaRPr lang="en-US" dirty="0"/>
          </a:p>
        </p:txBody>
      </p:sp>
      <p:sp>
        <p:nvSpPr>
          <p:cNvPr id="3" name="Content Placeholder 2"/>
          <p:cNvSpPr>
            <a:spLocks noGrp="1"/>
          </p:cNvSpPr>
          <p:nvPr>
            <p:ph idx="1"/>
          </p:nvPr>
        </p:nvSpPr>
        <p:spPr>
          <a:xfrm>
            <a:off x="368490" y="1825625"/>
            <a:ext cx="7246961"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927B4D6-D84E-4379-99F2-77BF7F439B36}" type="datetimeFigureOut">
              <a:rPr lang="en-NZ" smtClean="0"/>
              <a:t>24/05/2021</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5F19606-8FB7-4541-9540-FFE1692B26B5}" type="slidenum">
              <a:rPr lang="en-NZ" smtClean="0"/>
              <a:t>‹#›</a:t>
            </a:fld>
            <a:endParaRPr lang="en-NZ"/>
          </a:p>
        </p:txBody>
      </p:sp>
    </p:spTree>
    <p:extLst>
      <p:ext uri="{BB962C8B-B14F-4D97-AF65-F5344CB8AC3E}">
        <p14:creationId xmlns:p14="http://schemas.microsoft.com/office/powerpoint/2010/main" val="2712132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927B4D6-D84E-4379-99F2-77BF7F439B36}" type="datetimeFigureOut">
              <a:rPr lang="en-NZ" smtClean="0"/>
              <a:t>24/05/2021</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5F19606-8FB7-4541-9540-FFE1692B26B5}" type="slidenum">
              <a:rPr lang="en-NZ" smtClean="0"/>
              <a:t>‹#›</a:t>
            </a:fld>
            <a:endParaRPr lang="en-NZ"/>
          </a:p>
        </p:txBody>
      </p:sp>
    </p:spTree>
    <p:extLst>
      <p:ext uri="{BB962C8B-B14F-4D97-AF65-F5344CB8AC3E}">
        <p14:creationId xmlns:p14="http://schemas.microsoft.com/office/powerpoint/2010/main" val="462302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9990" y="354842"/>
            <a:ext cx="7400996" cy="1928458"/>
          </a:xfrm>
        </p:spPr>
        <p:txBody>
          <a:bodyPr anchor="b"/>
          <a:lstStyle>
            <a:lvl1pPr algn="l">
              <a:defRPr sz="6000"/>
            </a:lvl1pPr>
          </a:lstStyle>
          <a:p>
            <a:r>
              <a:rPr lang="en-US" dirty="0"/>
              <a:t>Click to edit Master title style</a:t>
            </a:r>
          </a:p>
        </p:txBody>
      </p:sp>
      <p:sp>
        <p:nvSpPr>
          <p:cNvPr id="3" name="Text Placeholder 2"/>
          <p:cNvSpPr>
            <a:spLocks noGrp="1"/>
          </p:cNvSpPr>
          <p:nvPr>
            <p:ph type="body" idx="1"/>
          </p:nvPr>
        </p:nvSpPr>
        <p:spPr>
          <a:xfrm>
            <a:off x="309990" y="2515003"/>
            <a:ext cx="7400996" cy="39403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434277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60158" y="365126"/>
            <a:ext cx="7450827" cy="1325563"/>
          </a:xfrm>
        </p:spPr>
        <p:txBody>
          <a:bodyPr/>
          <a:lstStyle>
            <a:lvl1pPr algn="l">
              <a:defRPr/>
            </a:lvl1pPr>
          </a:lstStyle>
          <a:p>
            <a:r>
              <a:rPr lang="en-US" dirty="0"/>
              <a:t>Click to edit Master title style</a:t>
            </a:r>
          </a:p>
        </p:txBody>
      </p:sp>
      <p:sp>
        <p:nvSpPr>
          <p:cNvPr id="3" name="Content Placeholder 2"/>
          <p:cNvSpPr>
            <a:spLocks noGrp="1"/>
          </p:cNvSpPr>
          <p:nvPr>
            <p:ph sz="half" idx="1"/>
          </p:nvPr>
        </p:nvSpPr>
        <p:spPr>
          <a:xfrm>
            <a:off x="260158" y="1825625"/>
            <a:ext cx="3671422" cy="461611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055938" y="1825625"/>
            <a:ext cx="3671422" cy="461611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35169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6927B4D6-D84E-4379-99F2-77BF7F439B36}" type="datetimeFigureOut">
              <a:rPr lang="en-NZ" smtClean="0"/>
              <a:t>24/05/2021</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35F19606-8FB7-4541-9540-FFE1692B26B5}" type="slidenum">
              <a:rPr lang="en-NZ" smtClean="0"/>
              <a:t>‹#›</a:t>
            </a:fld>
            <a:endParaRPr lang="en-NZ"/>
          </a:p>
        </p:txBody>
      </p:sp>
    </p:spTree>
    <p:extLst>
      <p:ext uri="{BB962C8B-B14F-4D97-AF65-F5344CB8AC3E}">
        <p14:creationId xmlns:p14="http://schemas.microsoft.com/office/powerpoint/2010/main" val="2893151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14751" y="378774"/>
            <a:ext cx="7355291" cy="1325563"/>
          </a:xfrm>
        </p:spPr>
        <p:txBody>
          <a:bodyPr/>
          <a:lstStyle>
            <a:lvl1pPr algn="ctr">
              <a:defRPr/>
            </a:lvl1pPr>
          </a:lstStyle>
          <a:p>
            <a:r>
              <a:rPr lang="en-US"/>
              <a:t>Click to edit Master title style</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6927B4D6-D84E-4379-99F2-77BF7F439B36}" type="datetimeFigureOut">
              <a:rPr lang="en-NZ" smtClean="0"/>
              <a:t>24/05/2021</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35F19606-8FB7-4541-9540-FFE1692B26B5}" type="slidenum">
              <a:rPr lang="en-NZ" smtClean="0"/>
              <a:t>‹#›</a:t>
            </a:fld>
            <a:endParaRPr lang="en-NZ"/>
          </a:p>
        </p:txBody>
      </p:sp>
    </p:spTree>
    <p:extLst>
      <p:ext uri="{BB962C8B-B14F-4D97-AF65-F5344CB8AC3E}">
        <p14:creationId xmlns:p14="http://schemas.microsoft.com/office/powerpoint/2010/main" val="2286828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6927B4D6-D84E-4379-99F2-77BF7F439B36}" type="datetimeFigureOut">
              <a:rPr lang="en-NZ" smtClean="0"/>
              <a:t>24/05/2021</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35F19606-8FB7-4541-9540-FFE1692B26B5}" type="slidenum">
              <a:rPr lang="en-NZ" smtClean="0"/>
              <a:t>‹#›</a:t>
            </a:fld>
            <a:endParaRPr lang="en-NZ"/>
          </a:p>
        </p:txBody>
      </p:sp>
    </p:spTree>
    <p:extLst>
      <p:ext uri="{BB962C8B-B14F-4D97-AF65-F5344CB8AC3E}">
        <p14:creationId xmlns:p14="http://schemas.microsoft.com/office/powerpoint/2010/main" val="662148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6927B4D6-D84E-4379-99F2-77BF7F439B36}" type="datetimeFigureOut">
              <a:rPr lang="en-NZ" smtClean="0"/>
              <a:t>24/05/2021</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35F19606-8FB7-4541-9540-FFE1692B26B5}" type="slidenum">
              <a:rPr lang="en-NZ" smtClean="0"/>
              <a:t>‹#›</a:t>
            </a:fld>
            <a:endParaRPr lang="en-NZ"/>
          </a:p>
        </p:txBody>
      </p:sp>
    </p:spTree>
    <p:extLst>
      <p:ext uri="{BB962C8B-B14F-4D97-AF65-F5344CB8AC3E}">
        <p14:creationId xmlns:p14="http://schemas.microsoft.com/office/powerpoint/2010/main" val="2256215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6927B4D6-D84E-4379-99F2-77BF7F439B36}" type="datetimeFigureOut">
              <a:rPr lang="en-NZ" smtClean="0"/>
              <a:t>24/05/2021</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35F19606-8FB7-4541-9540-FFE1692B26B5}" type="slidenum">
              <a:rPr lang="en-NZ" smtClean="0"/>
              <a:t>‹#›</a:t>
            </a:fld>
            <a:endParaRPr lang="en-NZ"/>
          </a:p>
        </p:txBody>
      </p:sp>
    </p:spTree>
    <p:extLst>
      <p:ext uri="{BB962C8B-B14F-4D97-AF65-F5344CB8AC3E}">
        <p14:creationId xmlns:p14="http://schemas.microsoft.com/office/powerpoint/2010/main" val="3830798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927B4D6-D84E-4379-99F2-77BF7F439B36}" type="datetimeFigureOut">
              <a:rPr lang="en-NZ" smtClean="0"/>
              <a:t>24/05/2021</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5F19606-8FB7-4541-9540-FFE1692B26B5}" type="slidenum">
              <a:rPr lang="en-NZ" smtClean="0"/>
              <a:t>‹#›</a:t>
            </a:fld>
            <a:endParaRPr lang="en-NZ"/>
          </a:p>
        </p:txBody>
      </p:sp>
    </p:spTree>
    <p:extLst>
      <p:ext uri="{BB962C8B-B14F-4D97-AF65-F5344CB8AC3E}">
        <p14:creationId xmlns:p14="http://schemas.microsoft.com/office/powerpoint/2010/main" val="3363932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alpha val="35000"/>
                <a:lumMod val="89000"/>
                <a:lumOff val="11000"/>
              </a:schemeClr>
            </a:gs>
            <a:gs pos="35000">
              <a:schemeClr val="accent1">
                <a:lumMod val="0"/>
                <a:lumOff val="100000"/>
              </a:schemeClr>
            </a:gs>
            <a:gs pos="100000">
              <a:schemeClr val="accent1">
                <a:lumMod val="10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F19606-8FB7-4541-9540-FFE1692B26B5}" type="slidenum">
              <a:rPr lang="en-NZ" smtClean="0"/>
              <a:t>‹#›</a:t>
            </a:fld>
            <a:endParaRPr lang="en-NZ"/>
          </a:p>
        </p:txBody>
      </p:sp>
      <p:pic>
        <p:nvPicPr>
          <p:cNvPr id="7" name="Picture 6"/>
          <p:cNvPicPr>
            <a:picLocks noChangeAspect="1"/>
          </p:cNvPicPr>
          <p:nvPr userDrawn="1"/>
        </p:nvPicPr>
        <p:blipFill rotWithShape="1">
          <a:blip r:embed="rId12"/>
          <a:srcRect l="7683" t="22247" r="16104" b="-3087"/>
          <a:stretch/>
        </p:blipFill>
        <p:spPr>
          <a:xfrm>
            <a:off x="0" y="23172"/>
            <a:ext cx="9105900" cy="7058026"/>
          </a:xfrm>
          <a:prstGeom prst="rect">
            <a:avLst/>
          </a:prstGeom>
        </p:spPr>
      </p:pic>
      <p:pic>
        <p:nvPicPr>
          <p:cNvPr id="8" name="Picture 7"/>
          <p:cNvPicPr>
            <a:picLocks noChangeAspect="1"/>
          </p:cNvPicPr>
          <p:nvPr userDrawn="1"/>
        </p:nvPicPr>
        <p:blipFill rotWithShape="1">
          <a:blip r:embed="rId12"/>
          <a:srcRect l="23468" r="-390" b="21451"/>
          <a:stretch/>
        </p:blipFill>
        <p:spPr>
          <a:xfrm>
            <a:off x="1657350" y="9524"/>
            <a:ext cx="7486650" cy="4987926"/>
          </a:xfrm>
          <a:prstGeom prst="rect">
            <a:avLst/>
          </a:prstGeom>
        </p:spPr>
      </p:pic>
      <p:pic>
        <p:nvPicPr>
          <p:cNvPr id="9" name="Picture 8"/>
          <p:cNvPicPr>
            <a:picLocks noChangeAspect="1"/>
          </p:cNvPicPr>
          <p:nvPr userDrawn="1"/>
        </p:nvPicPr>
        <p:blipFill rotWithShape="1">
          <a:blip r:embed="rId12"/>
          <a:srcRect l="42650" t="13300" r="36603" b="71640"/>
          <a:stretch/>
        </p:blipFill>
        <p:spPr>
          <a:xfrm>
            <a:off x="38100" y="5404"/>
            <a:ext cx="2019300" cy="956301"/>
          </a:xfrm>
          <a:prstGeom prst="rect">
            <a:avLst/>
          </a:prstGeom>
        </p:spPr>
      </p:pic>
      <p:sp>
        <p:nvSpPr>
          <p:cNvPr id="10" name="Rectangle 9"/>
          <p:cNvSpPr/>
          <p:nvPr userDrawn="1"/>
        </p:nvSpPr>
        <p:spPr>
          <a:xfrm>
            <a:off x="177421" y="215900"/>
            <a:ext cx="7615451" cy="6307730"/>
          </a:xfrm>
          <a:prstGeom prst="rect">
            <a:avLst/>
          </a:prstGeom>
          <a:solidFill>
            <a:schemeClr val="bg1">
              <a:alpha val="6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1" name="TextBox 10"/>
          <p:cNvSpPr txBox="1"/>
          <p:nvPr userDrawn="1"/>
        </p:nvSpPr>
        <p:spPr>
          <a:xfrm>
            <a:off x="7902054" y="6131051"/>
            <a:ext cx="1091821" cy="338554"/>
          </a:xfrm>
          <a:prstGeom prst="rect">
            <a:avLst/>
          </a:prstGeom>
          <a:noFill/>
        </p:spPr>
        <p:txBody>
          <a:bodyPr wrap="square" rtlCol="0">
            <a:spAutoFit/>
          </a:bodyPr>
          <a:lstStyle/>
          <a:p>
            <a:r>
              <a:rPr lang="en-NZ" sz="800" dirty="0">
                <a:solidFill>
                  <a:schemeClr val="bg1"/>
                </a:solidFill>
              </a:rPr>
              <a:t>Revised by Rodney Harvey May 2021</a:t>
            </a:r>
          </a:p>
        </p:txBody>
      </p:sp>
      <p:sp>
        <p:nvSpPr>
          <p:cNvPr id="12" name="Date Placeholder 11">
            <a:extLst>
              <a:ext uri="{FF2B5EF4-FFF2-40B4-BE49-F238E27FC236}">
                <a16:creationId xmlns:a16="http://schemas.microsoft.com/office/drawing/2014/main" id="{3C641D86-5326-4C44-98F4-D23F87C1ABBF}"/>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FE1C6C-6ED8-4466-A806-97DC1E5AAA04}" type="datetimeFigureOut">
              <a:rPr lang="en-NZ" smtClean="0"/>
              <a:t>24/05/2021</a:t>
            </a:fld>
            <a:endParaRPr lang="en-NZ"/>
          </a:p>
        </p:txBody>
      </p:sp>
    </p:spTree>
    <p:extLst>
      <p:ext uri="{BB962C8B-B14F-4D97-AF65-F5344CB8AC3E}">
        <p14:creationId xmlns:p14="http://schemas.microsoft.com/office/powerpoint/2010/main" val="222062735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1068133"/>
            <a:ext cx="7394445" cy="1325563"/>
          </a:xfrm>
        </p:spPr>
        <p:txBody>
          <a:bodyPr>
            <a:normAutofit/>
          </a:bodyPr>
          <a:lstStyle/>
          <a:p>
            <a:pPr algn="ctr"/>
            <a:r>
              <a:rPr lang="en-NZ" dirty="0"/>
              <a:t>CIBC 5022 </a:t>
            </a:r>
            <a:br>
              <a:rPr lang="en-NZ" dirty="0"/>
            </a:br>
            <a:r>
              <a:rPr lang="en-NZ" dirty="0"/>
              <a:t>Preliminary and General</a:t>
            </a:r>
          </a:p>
        </p:txBody>
      </p:sp>
      <p:sp>
        <p:nvSpPr>
          <p:cNvPr id="3" name="Content Placeholder 2"/>
          <p:cNvSpPr>
            <a:spLocks noGrp="1"/>
          </p:cNvSpPr>
          <p:nvPr>
            <p:ph idx="1"/>
          </p:nvPr>
        </p:nvSpPr>
        <p:spPr>
          <a:xfrm>
            <a:off x="368490" y="3400425"/>
            <a:ext cx="7246961" cy="2873375"/>
          </a:xfrm>
        </p:spPr>
        <p:txBody>
          <a:bodyPr/>
          <a:lstStyle/>
          <a:p>
            <a:r>
              <a:rPr lang="en-NZ" dirty="0"/>
              <a:t>The Code of Estimating Practice published by the Chartered Institute of Building (CIOB) describes preliminaries as'...the cost of administering a project and providing general plant, site staff, facilities, and site based services and other items not included in the rates.' </a:t>
            </a:r>
          </a:p>
          <a:p>
            <a:endParaRPr lang="en-NZ" dirty="0"/>
          </a:p>
        </p:txBody>
      </p:sp>
    </p:spTree>
    <p:extLst>
      <p:ext uri="{BB962C8B-B14F-4D97-AF65-F5344CB8AC3E}">
        <p14:creationId xmlns:p14="http://schemas.microsoft.com/office/powerpoint/2010/main" val="1837501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Preliminaries in construction</a:t>
            </a:r>
            <a:endParaRPr lang="en-NZ" dirty="0"/>
          </a:p>
        </p:txBody>
      </p:sp>
      <p:sp>
        <p:nvSpPr>
          <p:cNvPr id="3" name="Content Placeholder 2"/>
          <p:cNvSpPr>
            <a:spLocks noGrp="1"/>
          </p:cNvSpPr>
          <p:nvPr>
            <p:ph idx="1"/>
          </p:nvPr>
        </p:nvSpPr>
        <p:spPr>
          <a:xfrm>
            <a:off x="368490" y="1396999"/>
            <a:ext cx="7246961" cy="4779963"/>
          </a:xfrm>
        </p:spPr>
        <p:txBody>
          <a:bodyPr>
            <a:normAutofit fontScale="85000" lnSpcReduction="20000"/>
          </a:bodyPr>
          <a:lstStyle/>
          <a:p>
            <a:r>
              <a:rPr lang="en-NZ" dirty="0"/>
              <a:t>The use of the term is generally appropriate where a bill of quantity or an activity level contract value form part of the order or contract to be accepted or placed.</a:t>
            </a:r>
          </a:p>
          <a:p>
            <a:endParaRPr lang="en-NZ" dirty="0"/>
          </a:p>
          <a:p>
            <a:r>
              <a:rPr lang="en-NZ" dirty="0"/>
              <a:t>This is because changes in the scope of work, either in terms of increase or decrease, will affect the cost of the activity or bill item only, and the impact on establishment cost and the management of the project will not form part of the price adjustment.</a:t>
            </a:r>
          </a:p>
          <a:p>
            <a:endParaRPr lang="en-NZ" dirty="0"/>
          </a:p>
          <a:p>
            <a:r>
              <a:rPr lang="en-NZ" dirty="0"/>
              <a:t>In order therefore to address the cost of changes which are not directly related to a change in the work content of an activity or a change in the quantity of a BOQ item, the Bill or activity listing or BOQ will incorporate an item or a heading called P &amp; G expenses.</a:t>
            </a:r>
          </a:p>
        </p:txBody>
      </p:sp>
    </p:spTree>
    <p:extLst>
      <p:ext uri="{BB962C8B-B14F-4D97-AF65-F5344CB8AC3E}">
        <p14:creationId xmlns:p14="http://schemas.microsoft.com/office/powerpoint/2010/main" val="4169107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Preliminaries in construction</a:t>
            </a:r>
            <a:endParaRPr lang="en-NZ" dirty="0"/>
          </a:p>
        </p:txBody>
      </p:sp>
      <p:sp>
        <p:nvSpPr>
          <p:cNvPr id="3" name="Content Placeholder 2"/>
          <p:cNvSpPr>
            <a:spLocks noGrp="1"/>
          </p:cNvSpPr>
          <p:nvPr>
            <p:ph idx="1"/>
          </p:nvPr>
        </p:nvSpPr>
        <p:spPr>
          <a:xfrm>
            <a:off x="368491" y="1396999"/>
            <a:ext cx="3780050" cy="4779963"/>
          </a:xfrm>
        </p:spPr>
        <p:txBody>
          <a:bodyPr>
            <a:normAutofit fontScale="55000" lnSpcReduction="20000"/>
          </a:bodyPr>
          <a:lstStyle/>
          <a:p>
            <a:r>
              <a:rPr lang="en-NZ" dirty="0"/>
              <a:t>mobilisation cost</a:t>
            </a:r>
          </a:p>
          <a:p>
            <a:r>
              <a:rPr lang="en-NZ" dirty="0"/>
              <a:t>insurance cost</a:t>
            </a:r>
          </a:p>
          <a:p>
            <a:r>
              <a:rPr lang="en-NZ" dirty="0"/>
              <a:t>finance charges</a:t>
            </a:r>
          </a:p>
          <a:p>
            <a:r>
              <a:rPr lang="en-NZ" dirty="0"/>
              <a:t>site establishment</a:t>
            </a:r>
          </a:p>
          <a:p>
            <a:r>
              <a:rPr lang="en-NZ" dirty="0"/>
              <a:t>site disestablishment</a:t>
            </a:r>
          </a:p>
          <a:p>
            <a:r>
              <a:rPr lang="en-NZ" dirty="0"/>
              <a:t>project management</a:t>
            </a:r>
          </a:p>
          <a:p>
            <a:r>
              <a:rPr lang="en-NZ" dirty="0"/>
              <a:t>site management</a:t>
            </a:r>
          </a:p>
          <a:p>
            <a:r>
              <a:rPr lang="en-NZ" dirty="0"/>
              <a:t>planning</a:t>
            </a:r>
          </a:p>
          <a:p>
            <a:r>
              <a:rPr lang="en-NZ" dirty="0"/>
              <a:t>material control</a:t>
            </a:r>
          </a:p>
          <a:p>
            <a:r>
              <a:rPr lang="en-NZ" dirty="0"/>
              <a:t>site offices</a:t>
            </a:r>
          </a:p>
          <a:p>
            <a:r>
              <a:rPr lang="en-NZ" dirty="0"/>
              <a:t>head office overhead which in turn can be broken down into: </a:t>
            </a:r>
            <a:r>
              <a:rPr lang="en-NZ" dirty="0" err="1"/>
              <a:t>A.rental</a:t>
            </a:r>
            <a:r>
              <a:rPr lang="en-NZ" dirty="0"/>
              <a:t> for premises</a:t>
            </a:r>
          </a:p>
          <a:p>
            <a:pPr lvl="1"/>
            <a:r>
              <a:rPr lang="en-NZ" dirty="0"/>
              <a:t>accounting</a:t>
            </a:r>
          </a:p>
          <a:p>
            <a:pPr lvl="1"/>
            <a:r>
              <a:rPr lang="en-NZ" dirty="0"/>
              <a:t>general and senior management</a:t>
            </a:r>
          </a:p>
          <a:p>
            <a:pPr lvl="1"/>
            <a:r>
              <a:rPr lang="en-NZ" dirty="0"/>
              <a:t>equipment (computers, printer, photocopiers..)</a:t>
            </a:r>
          </a:p>
          <a:p>
            <a:pPr lvl="1"/>
            <a:r>
              <a:rPr lang="en-NZ" dirty="0"/>
              <a:t>clerical and administrative personnel</a:t>
            </a:r>
          </a:p>
          <a:p>
            <a:endParaRPr lang="en-NZ" dirty="0"/>
          </a:p>
        </p:txBody>
      </p:sp>
      <p:sp>
        <p:nvSpPr>
          <p:cNvPr id="4" name="Content Placeholder 2">
            <a:extLst>
              <a:ext uri="{FF2B5EF4-FFF2-40B4-BE49-F238E27FC236}">
                <a16:creationId xmlns:a16="http://schemas.microsoft.com/office/drawing/2014/main" id="{92864431-6B24-4A0A-8FA8-A37267996A37}"/>
              </a:ext>
            </a:extLst>
          </p:cNvPr>
          <p:cNvSpPr txBox="1">
            <a:spLocks/>
          </p:cNvSpPr>
          <p:nvPr/>
        </p:nvSpPr>
        <p:spPr>
          <a:xfrm>
            <a:off x="4148540" y="1396998"/>
            <a:ext cx="3687359" cy="4779963"/>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NZ" dirty="0"/>
              <a:t>quality assurance</a:t>
            </a:r>
          </a:p>
          <a:p>
            <a:pPr lvl="1"/>
            <a:r>
              <a:rPr lang="en-NZ" dirty="0"/>
              <a:t>quality control</a:t>
            </a:r>
          </a:p>
          <a:p>
            <a:pPr lvl="1"/>
            <a:r>
              <a:rPr lang="en-NZ" dirty="0"/>
              <a:t>security</a:t>
            </a:r>
          </a:p>
          <a:p>
            <a:pPr lvl="1"/>
            <a:r>
              <a:rPr lang="en-NZ" dirty="0"/>
              <a:t>payroll administration</a:t>
            </a:r>
          </a:p>
          <a:p>
            <a:pPr lvl="1"/>
            <a:r>
              <a:rPr lang="en-NZ" dirty="0"/>
              <a:t>secretarial services</a:t>
            </a:r>
          </a:p>
          <a:p>
            <a:pPr lvl="1"/>
            <a:r>
              <a:rPr lang="en-NZ" dirty="0"/>
              <a:t>data processing services</a:t>
            </a:r>
          </a:p>
          <a:p>
            <a:endParaRPr lang="en-NZ" dirty="0"/>
          </a:p>
          <a:p>
            <a:r>
              <a:rPr lang="en-NZ" dirty="0"/>
              <a:t>site QA</a:t>
            </a:r>
          </a:p>
          <a:p>
            <a:r>
              <a:rPr lang="en-NZ" dirty="0"/>
              <a:t>site QC</a:t>
            </a:r>
          </a:p>
          <a:p>
            <a:r>
              <a:rPr lang="en-NZ" dirty="0"/>
              <a:t>site planning</a:t>
            </a:r>
          </a:p>
          <a:p>
            <a:r>
              <a:rPr lang="en-NZ" dirty="0"/>
              <a:t>site contract administration</a:t>
            </a:r>
          </a:p>
          <a:p>
            <a:r>
              <a:rPr lang="en-NZ" dirty="0"/>
              <a:t>site quantity survey</a:t>
            </a:r>
          </a:p>
          <a:p>
            <a:r>
              <a:rPr lang="en-NZ" dirty="0"/>
              <a:t>site buildings</a:t>
            </a:r>
          </a:p>
          <a:p>
            <a:r>
              <a:rPr lang="en-NZ" dirty="0"/>
              <a:t>site equipment (other than small tools)</a:t>
            </a:r>
          </a:p>
          <a:p>
            <a:r>
              <a:rPr lang="en-NZ" dirty="0"/>
              <a:t>site craneage</a:t>
            </a:r>
          </a:p>
          <a:p>
            <a:r>
              <a:rPr lang="en-NZ" dirty="0"/>
              <a:t>site supervision</a:t>
            </a:r>
          </a:p>
        </p:txBody>
      </p:sp>
    </p:spTree>
    <p:extLst>
      <p:ext uri="{BB962C8B-B14F-4D97-AF65-F5344CB8AC3E}">
        <p14:creationId xmlns:p14="http://schemas.microsoft.com/office/powerpoint/2010/main" val="4365259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Preliminaries in construction</a:t>
            </a:r>
            <a:endParaRPr lang="en-NZ" dirty="0"/>
          </a:p>
        </p:txBody>
      </p:sp>
      <p:sp>
        <p:nvSpPr>
          <p:cNvPr id="3" name="Content Placeholder 2"/>
          <p:cNvSpPr>
            <a:spLocks noGrp="1"/>
          </p:cNvSpPr>
          <p:nvPr>
            <p:ph idx="1"/>
          </p:nvPr>
        </p:nvSpPr>
        <p:spPr>
          <a:xfrm>
            <a:off x="368491" y="1396999"/>
            <a:ext cx="7246960" cy="4779963"/>
          </a:xfrm>
        </p:spPr>
        <p:txBody>
          <a:bodyPr>
            <a:normAutofit fontScale="77500" lnSpcReduction="20000"/>
          </a:bodyPr>
          <a:lstStyle/>
          <a:p>
            <a:pPr marL="0" indent="0">
              <a:buNone/>
            </a:pPr>
            <a:r>
              <a:rPr lang="en-NZ" dirty="0"/>
              <a:t>Supervision: </a:t>
            </a:r>
          </a:p>
          <a:p>
            <a:endParaRPr lang="en-NZ" dirty="0"/>
          </a:p>
          <a:p>
            <a:r>
              <a:rPr lang="en-NZ" dirty="0"/>
              <a:t>“Day work rates quoted include all other costs associated with such labour, including but not limited to all overhead costs, profit, the cost of tools and equipment, the cost of supervision on site for such labour, the costs for induction, accommodation, transport to site and costs of safety, Protective Gear, and consumables used in the execution of the work carried out at day-work rates”</a:t>
            </a:r>
          </a:p>
          <a:p>
            <a:endParaRPr lang="en-NZ" dirty="0"/>
          </a:p>
          <a:p>
            <a:r>
              <a:rPr lang="en-NZ" dirty="0"/>
              <a:t>If adequate levels of supervision are provided for by the Contractor in his quotation, the additional cost of supervision associated with minor scope changes will not affect his overall cost as he would not be bringing additional supervision onto the site to deal with the supervision of such additional work.</a:t>
            </a:r>
          </a:p>
          <a:p>
            <a:endParaRPr lang="en-NZ" dirty="0"/>
          </a:p>
        </p:txBody>
      </p:sp>
    </p:spTree>
    <p:extLst>
      <p:ext uri="{BB962C8B-B14F-4D97-AF65-F5344CB8AC3E}">
        <p14:creationId xmlns:p14="http://schemas.microsoft.com/office/powerpoint/2010/main" val="35213088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Preliminaries in construction</a:t>
            </a:r>
            <a:endParaRPr lang="en-NZ" dirty="0"/>
          </a:p>
        </p:txBody>
      </p:sp>
      <p:sp>
        <p:nvSpPr>
          <p:cNvPr id="3" name="Content Placeholder 2"/>
          <p:cNvSpPr>
            <a:spLocks noGrp="1"/>
          </p:cNvSpPr>
          <p:nvPr>
            <p:ph idx="1"/>
          </p:nvPr>
        </p:nvSpPr>
        <p:spPr>
          <a:xfrm>
            <a:off x="368490" y="1450179"/>
            <a:ext cx="3403409" cy="4724399"/>
          </a:xfrm>
        </p:spPr>
        <p:txBody>
          <a:bodyPr>
            <a:normAutofit fontScale="40000" lnSpcReduction="20000"/>
          </a:bodyPr>
          <a:lstStyle/>
          <a:p>
            <a:r>
              <a:rPr lang="en-NZ" dirty="0"/>
              <a:t>A general summary. </a:t>
            </a:r>
          </a:p>
          <a:p>
            <a:r>
              <a:rPr lang="en-NZ" dirty="0"/>
              <a:t>Method statements. </a:t>
            </a:r>
          </a:p>
          <a:p>
            <a:r>
              <a:rPr lang="en-NZ" dirty="0"/>
              <a:t>Pre-construction information. </a:t>
            </a:r>
          </a:p>
          <a:p>
            <a:r>
              <a:rPr lang="en-NZ" dirty="0"/>
              <a:t> A description of any planning conditions or other conditions that may affect the work to be carried out by the contractor. </a:t>
            </a:r>
          </a:p>
          <a:p>
            <a:r>
              <a:rPr lang="en-NZ" dirty="0"/>
              <a:t> A description of any outstanding statutory approvals that may fall to the contractor to satisfy. </a:t>
            </a:r>
          </a:p>
          <a:p>
            <a:r>
              <a:rPr lang="en-NZ" dirty="0"/>
              <a:t>Party wall requirements or other agreements with, or rights of, neighbours (such as rights to light). </a:t>
            </a:r>
          </a:p>
          <a:p>
            <a:r>
              <a:rPr lang="en-NZ" dirty="0"/>
              <a:t> Any emergency services obligations. </a:t>
            </a:r>
          </a:p>
          <a:p>
            <a:r>
              <a:rPr lang="en-NZ" dirty="0"/>
              <a:t> A description of the reporting information that the contractor will be required to submit (often on a monthly basis) describing construction progress (including a detailed critical path programme, key performance indicators and earned value analysis). See Construction progress reports for more information. </a:t>
            </a:r>
          </a:p>
          <a:p>
            <a:r>
              <a:rPr lang="en-NZ" dirty="0"/>
              <a:t> A description of the commissioning strategy, separating setting to work and balancing tasks from independent verification by the consultant team. </a:t>
            </a:r>
          </a:p>
          <a:p>
            <a:r>
              <a:rPr lang="en-NZ" dirty="0"/>
              <a:t> Relevant reports (such as soil reports). </a:t>
            </a:r>
          </a:p>
          <a:p>
            <a:r>
              <a:rPr lang="en-NZ" dirty="0"/>
              <a:t> An information release schedule. </a:t>
            </a:r>
          </a:p>
          <a:p>
            <a:r>
              <a:rPr lang="en-NZ" dirty="0"/>
              <a:t>Quality management procedures. </a:t>
            </a:r>
          </a:p>
          <a:p>
            <a:r>
              <a:rPr lang="en-NZ" dirty="0"/>
              <a:t> Labour relations. </a:t>
            </a:r>
          </a:p>
        </p:txBody>
      </p:sp>
      <p:sp>
        <p:nvSpPr>
          <p:cNvPr id="4" name="Content Placeholder 2">
            <a:extLst>
              <a:ext uri="{FF2B5EF4-FFF2-40B4-BE49-F238E27FC236}">
                <a16:creationId xmlns:a16="http://schemas.microsoft.com/office/drawing/2014/main" id="{16951D50-822E-4750-9C9B-AE4E4A6B512E}"/>
              </a:ext>
            </a:extLst>
          </p:cNvPr>
          <p:cNvSpPr txBox="1">
            <a:spLocks/>
          </p:cNvSpPr>
          <p:nvPr/>
        </p:nvSpPr>
        <p:spPr>
          <a:xfrm>
            <a:off x="4114800" y="1422398"/>
            <a:ext cx="3500651" cy="4779963"/>
          </a:xfrm>
          <a:prstGeom prst="rect">
            <a:avLst/>
          </a:prstGeom>
        </p:spPr>
        <p:txBody>
          <a:bodyPr vert="horz" lIns="91440" tIns="45720" rIns="91440" bIns="45720" rtlCol="0">
            <a:normAutofit fontScale="4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NZ" dirty="0"/>
              <a:t>Schedules of mock-ups, testing and samples required from the contractor. </a:t>
            </a:r>
          </a:p>
          <a:p>
            <a:r>
              <a:rPr lang="en-NZ" dirty="0"/>
              <a:t> The method of sub-contracting. </a:t>
            </a:r>
          </a:p>
          <a:p>
            <a:r>
              <a:rPr lang="en-NZ" dirty="0"/>
              <a:t> Requirements for insurance, performance bonds, warranties and product guarantees (for the contractor and sub-contractors). </a:t>
            </a:r>
          </a:p>
          <a:p>
            <a:r>
              <a:rPr lang="en-NZ" dirty="0"/>
              <a:t> Requirements for the operating and maintenance manual (the client's facilities management team may wish to comment on this). </a:t>
            </a:r>
          </a:p>
          <a:p>
            <a:r>
              <a:rPr lang="en-NZ" dirty="0"/>
              <a:t> Requirement for progress photos to be taken on site during construction and off-site during fabrication. </a:t>
            </a:r>
          </a:p>
          <a:p>
            <a:r>
              <a:rPr lang="en-NZ" dirty="0"/>
              <a:t> Dates for partial possession. </a:t>
            </a:r>
          </a:p>
          <a:p>
            <a:r>
              <a:rPr lang="en-NZ" dirty="0"/>
              <a:t>Collaborative practices. </a:t>
            </a:r>
          </a:p>
          <a:p>
            <a:r>
              <a:rPr lang="en-NZ" dirty="0"/>
              <a:t>Building information modelling (BIM) requirement and protocols (including requirement for BIM in sub-contracts). </a:t>
            </a:r>
          </a:p>
          <a:p>
            <a:r>
              <a:rPr lang="en-NZ" dirty="0"/>
              <a:t>Site waste management plan. </a:t>
            </a:r>
          </a:p>
          <a:p>
            <a:r>
              <a:rPr lang="en-NZ" dirty="0"/>
              <a:t>Contractor's site preliminaries, such as; staff, welfare provisions, site offices, plant, site waste clearance, water, electricity, furniture, ICT and consumables, rates, protection of work, protective clothing, site transport, setting out, building control fees, and so on. </a:t>
            </a:r>
          </a:p>
          <a:p>
            <a:endParaRPr lang="en-NZ" dirty="0"/>
          </a:p>
        </p:txBody>
      </p:sp>
    </p:spTree>
    <p:extLst>
      <p:ext uri="{BB962C8B-B14F-4D97-AF65-F5344CB8AC3E}">
        <p14:creationId xmlns:p14="http://schemas.microsoft.com/office/powerpoint/2010/main" val="4746240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Contract types</a:t>
            </a:r>
            <a:endParaRPr lang="en-NZ" dirty="0"/>
          </a:p>
        </p:txBody>
      </p:sp>
      <p:pic>
        <p:nvPicPr>
          <p:cNvPr id="7" name="Picture 6">
            <a:extLst>
              <a:ext uri="{FF2B5EF4-FFF2-40B4-BE49-F238E27FC236}">
                <a16:creationId xmlns:a16="http://schemas.microsoft.com/office/drawing/2014/main" id="{7BF1B6F0-B4E6-4DA4-99FB-E444A4DB384B}"/>
              </a:ext>
            </a:extLst>
          </p:cNvPr>
          <p:cNvPicPr>
            <a:picLocks noChangeAspect="1"/>
          </p:cNvPicPr>
          <p:nvPr/>
        </p:nvPicPr>
        <p:blipFill>
          <a:blip r:embed="rId3"/>
          <a:stretch>
            <a:fillRect/>
          </a:stretch>
        </p:blipFill>
        <p:spPr>
          <a:xfrm>
            <a:off x="368490" y="1581130"/>
            <a:ext cx="6688137" cy="4071957"/>
          </a:xfrm>
          <a:prstGeom prst="rect">
            <a:avLst/>
          </a:prstGeom>
        </p:spPr>
      </p:pic>
    </p:spTree>
    <p:extLst>
      <p:ext uri="{BB962C8B-B14F-4D97-AF65-F5344CB8AC3E}">
        <p14:creationId xmlns:p14="http://schemas.microsoft.com/office/powerpoint/2010/main" val="41276455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Contract types</a:t>
            </a:r>
            <a:endParaRPr lang="en-NZ" dirty="0"/>
          </a:p>
        </p:txBody>
      </p:sp>
      <p:pic>
        <p:nvPicPr>
          <p:cNvPr id="3" name="Picture 2">
            <a:extLst>
              <a:ext uri="{FF2B5EF4-FFF2-40B4-BE49-F238E27FC236}">
                <a16:creationId xmlns:a16="http://schemas.microsoft.com/office/drawing/2014/main" id="{65A4606F-AC40-48CE-8501-FEA6D96A71C8}"/>
              </a:ext>
            </a:extLst>
          </p:cNvPr>
          <p:cNvPicPr>
            <a:picLocks noChangeAspect="1"/>
          </p:cNvPicPr>
          <p:nvPr/>
        </p:nvPicPr>
        <p:blipFill>
          <a:blip r:embed="rId3"/>
          <a:stretch>
            <a:fillRect/>
          </a:stretch>
        </p:blipFill>
        <p:spPr>
          <a:xfrm>
            <a:off x="543920" y="1206501"/>
            <a:ext cx="6896100" cy="4750011"/>
          </a:xfrm>
          <a:prstGeom prst="rect">
            <a:avLst/>
          </a:prstGeom>
        </p:spPr>
      </p:pic>
    </p:spTree>
    <p:extLst>
      <p:ext uri="{BB962C8B-B14F-4D97-AF65-F5344CB8AC3E}">
        <p14:creationId xmlns:p14="http://schemas.microsoft.com/office/powerpoint/2010/main" val="3955998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Contract types</a:t>
            </a:r>
            <a:endParaRPr lang="en-NZ" dirty="0"/>
          </a:p>
        </p:txBody>
      </p:sp>
      <p:pic>
        <p:nvPicPr>
          <p:cNvPr id="4" name="Picture 3">
            <a:extLst>
              <a:ext uri="{FF2B5EF4-FFF2-40B4-BE49-F238E27FC236}">
                <a16:creationId xmlns:a16="http://schemas.microsoft.com/office/drawing/2014/main" id="{48653678-7CFE-4CD5-9A68-5054E829CC4B}"/>
              </a:ext>
            </a:extLst>
          </p:cNvPr>
          <p:cNvPicPr>
            <a:picLocks noChangeAspect="1"/>
          </p:cNvPicPr>
          <p:nvPr/>
        </p:nvPicPr>
        <p:blipFill>
          <a:blip r:embed="rId3"/>
          <a:stretch>
            <a:fillRect/>
          </a:stretch>
        </p:blipFill>
        <p:spPr>
          <a:xfrm>
            <a:off x="368490" y="1206501"/>
            <a:ext cx="7391400" cy="4003675"/>
          </a:xfrm>
          <a:prstGeom prst="rect">
            <a:avLst/>
          </a:prstGeom>
        </p:spPr>
      </p:pic>
    </p:spTree>
    <p:extLst>
      <p:ext uri="{BB962C8B-B14F-4D97-AF65-F5344CB8AC3E}">
        <p14:creationId xmlns:p14="http://schemas.microsoft.com/office/powerpoint/2010/main" val="39316841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Bill of Quantities</a:t>
            </a:r>
            <a:endParaRPr lang="en-NZ" dirty="0"/>
          </a:p>
        </p:txBody>
      </p:sp>
      <p:sp>
        <p:nvSpPr>
          <p:cNvPr id="3" name="Content Placeholder 2"/>
          <p:cNvSpPr>
            <a:spLocks noGrp="1"/>
          </p:cNvSpPr>
          <p:nvPr>
            <p:ph idx="1"/>
          </p:nvPr>
        </p:nvSpPr>
        <p:spPr>
          <a:xfrm>
            <a:off x="368490" y="1206501"/>
            <a:ext cx="7246961" cy="5130799"/>
          </a:xfrm>
        </p:spPr>
        <p:txBody>
          <a:bodyPr>
            <a:normAutofit fontScale="55000" lnSpcReduction="20000"/>
          </a:bodyPr>
          <a:lstStyle/>
          <a:p>
            <a:r>
              <a:rPr lang="en-NZ" dirty="0"/>
              <a:t>The bill of quantities (sometimes referred to as '</a:t>
            </a:r>
            <a:r>
              <a:rPr lang="en-NZ" dirty="0" err="1"/>
              <a:t>BoQ</a:t>
            </a:r>
            <a:r>
              <a:rPr lang="en-NZ" dirty="0"/>
              <a:t>' or 'BQ') is a document prepared by the cost consultant (often a quantity surveyor) that provides project specific measured quantities of the items of work identified by the drawings and specifications in the tender documentation. </a:t>
            </a:r>
          </a:p>
          <a:p>
            <a:endParaRPr lang="en-NZ" dirty="0"/>
          </a:p>
          <a:p>
            <a:r>
              <a:rPr lang="en-NZ" dirty="0"/>
              <a:t>The quantities may be measured in number, length, area, volume, weight or time. Preparing a bill of quantities requires that the design is complete and a specification has been prepared. </a:t>
            </a:r>
          </a:p>
          <a:p>
            <a:endParaRPr lang="en-NZ" dirty="0"/>
          </a:p>
          <a:p>
            <a:r>
              <a:rPr lang="en-NZ" dirty="0"/>
              <a:t>The bill of quantities is issued to tenderers for them to prepare a price for carrying out the works. The bill of quantities assists tenderers in the calculation of construction costs for their tender, and, as it means all tendering contractors will be pricing the same quantities (rather than taking off quantities from the drawings and specifications themselves), it also provides a fair and accurate system for tendering. </a:t>
            </a:r>
          </a:p>
          <a:p>
            <a:endParaRPr lang="en-NZ" dirty="0"/>
          </a:p>
          <a:p>
            <a:r>
              <a:rPr lang="en-NZ" dirty="0"/>
              <a:t>The contractor tenders against the bill of quantities, stating their price for each item. This priced bill of quantities constitutes the tenderer's offer. As the offer is built up of prescribed items, it is possible to compare both the overall price and individual items directly with other tenderers' offers, allowing a detailed assessment of which aspects of a tender may offer good or poor value. This information can assist with tender negotiations.</a:t>
            </a:r>
          </a:p>
        </p:txBody>
      </p:sp>
    </p:spTree>
    <p:extLst>
      <p:ext uri="{BB962C8B-B14F-4D97-AF65-F5344CB8AC3E}">
        <p14:creationId xmlns:p14="http://schemas.microsoft.com/office/powerpoint/2010/main" val="825291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Preliminaries in construction</a:t>
            </a:r>
            <a:endParaRPr lang="en-NZ" dirty="0"/>
          </a:p>
        </p:txBody>
      </p:sp>
      <p:sp>
        <p:nvSpPr>
          <p:cNvPr id="3" name="Content Placeholder 2"/>
          <p:cNvSpPr>
            <a:spLocks noGrp="1"/>
          </p:cNvSpPr>
          <p:nvPr>
            <p:ph idx="1"/>
          </p:nvPr>
        </p:nvSpPr>
        <p:spPr>
          <a:xfrm>
            <a:off x="368490" y="1396999"/>
            <a:ext cx="7246961" cy="4779963"/>
          </a:xfrm>
        </p:spPr>
        <p:txBody>
          <a:bodyPr>
            <a:normAutofit/>
          </a:bodyPr>
          <a:lstStyle/>
          <a:p>
            <a:r>
              <a:rPr lang="en-NZ" dirty="0"/>
              <a:t>Preliminaries (or 'prelims') may appear in tender documents, providing a description of a project that allows the contractor to assess costs which, whilst they do not form a part of any of the package of works required by the contract, are required by the method and circumstances of the works. </a:t>
            </a:r>
          </a:p>
        </p:txBody>
      </p:sp>
    </p:spTree>
    <p:extLst>
      <p:ext uri="{BB962C8B-B14F-4D97-AF65-F5344CB8AC3E}">
        <p14:creationId xmlns:p14="http://schemas.microsoft.com/office/powerpoint/2010/main" val="2025693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Preliminaries in construction</a:t>
            </a:r>
            <a:endParaRPr lang="en-NZ" dirty="0"/>
          </a:p>
        </p:txBody>
      </p:sp>
      <p:sp>
        <p:nvSpPr>
          <p:cNvPr id="3" name="Content Placeholder 2"/>
          <p:cNvSpPr>
            <a:spLocks noGrp="1"/>
          </p:cNvSpPr>
          <p:nvPr>
            <p:ph idx="1"/>
          </p:nvPr>
        </p:nvSpPr>
        <p:spPr>
          <a:xfrm>
            <a:off x="368490" y="1396999"/>
            <a:ext cx="7246961" cy="4779963"/>
          </a:xfrm>
        </p:spPr>
        <p:txBody>
          <a:bodyPr>
            <a:normAutofit fontScale="85000" lnSpcReduction="20000"/>
          </a:bodyPr>
          <a:lstStyle/>
          <a:p>
            <a:r>
              <a:rPr lang="en-NZ" dirty="0"/>
              <a:t>It has become increasingly the practice in the U.K. for substantial projects to be let on a "measured contract" basis, with bills of quantities describing in detail every item of the works to be done forming part of the contract documents. 75 </a:t>
            </a:r>
          </a:p>
          <a:p>
            <a:r>
              <a:rPr lang="en-NZ" dirty="0"/>
              <a:t>Bills of quantities normally devote a separate bill to each trade necessary for the erection of a building or the construction of works. For instance, there are usually separate bills for excavation work, for concreting, bricklaying, joinery, paving, tiling, ironmongery, painting, and so on. Generally, also, there is a bill for what are called preliminary items such as general foreman, site huts, insurances, special liabilities under the contract, water, and other items which are applicable to all trades. Preliminary items frequently give rise to difficulty when valuing variations. </a:t>
            </a:r>
          </a:p>
        </p:txBody>
      </p:sp>
    </p:spTree>
    <p:extLst>
      <p:ext uri="{BB962C8B-B14F-4D97-AF65-F5344CB8AC3E}">
        <p14:creationId xmlns:p14="http://schemas.microsoft.com/office/powerpoint/2010/main" val="1501018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Preliminaries in construction</a:t>
            </a:r>
            <a:endParaRPr lang="en-NZ" dirty="0"/>
          </a:p>
        </p:txBody>
      </p:sp>
      <p:pic>
        <p:nvPicPr>
          <p:cNvPr id="5" name="Content Placeholder 4">
            <a:extLst>
              <a:ext uri="{FF2B5EF4-FFF2-40B4-BE49-F238E27FC236}">
                <a16:creationId xmlns:a16="http://schemas.microsoft.com/office/drawing/2014/main" id="{C65BA66D-BDF5-4FDA-9BB5-4735AF00CD68}"/>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68490" y="1228887"/>
            <a:ext cx="8044635" cy="3414065"/>
          </a:xfrm>
        </p:spPr>
      </p:pic>
    </p:spTree>
    <p:extLst>
      <p:ext uri="{BB962C8B-B14F-4D97-AF65-F5344CB8AC3E}">
        <p14:creationId xmlns:p14="http://schemas.microsoft.com/office/powerpoint/2010/main" val="1182218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Preliminaries in construction</a:t>
            </a:r>
            <a:endParaRPr lang="en-NZ" dirty="0"/>
          </a:p>
        </p:txBody>
      </p:sp>
      <p:pic>
        <p:nvPicPr>
          <p:cNvPr id="5" name="Content Placeholder 4">
            <a:extLst>
              <a:ext uri="{FF2B5EF4-FFF2-40B4-BE49-F238E27FC236}">
                <a16:creationId xmlns:a16="http://schemas.microsoft.com/office/drawing/2014/main" id="{C638852D-2D19-41DF-93F6-43571076D2BD}"/>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65231" y="965305"/>
            <a:ext cx="7031855" cy="3902765"/>
          </a:xfrm>
        </p:spPr>
      </p:pic>
    </p:spTree>
    <p:extLst>
      <p:ext uri="{BB962C8B-B14F-4D97-AF65-F5344CB8AC3E}">
        <p14:creationId xmlns:p14="http://schemas.microsoft.com/office/powerpoint/2010/main" val="3240022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Preliminaries in construction</a:t>
            </a:r>
            <a:endParaRPr lang="en-NZ" dirty="0"/>
          </a:p>
        </p:txBody>
      </p:sp>
      <p:pic>
        <p:nvPicPr>
          <p:cNvPr id="5" name="Content Placeholder 4">
            <a:extLst>
              <a:ext uri="{FF2B5EF4-FFF2-40B4-BE49-F238E27FC236}">
                <a16:creationId xmlns:a16="http://schemas.microsoft.com/office/drawing/2014/main" id="{591DF1F8-8155-4F50-B151-6250C836CF9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058194" y="2634456"/>
            <a:ext cx="3867150" cy="2305050"/>
          </a:xfrm>
        </p:spPr>
      </p:pic>
    </p:spTree>
    <p:extLst>
      <p:ext uri="{BB962C8B-B14F-4D97-AF65-F5344CB8AC3E}">
        <p14:creationId xmlns:p14="http://schemas.microsoft.com/office/powerpoint/2010/main" val="2261928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Preliminaries in construction</a:t>
            </a:r>
            <a:endParaRPr lang="en-NZ" dirty="0"/>
          </a:p>
        </p:txBody>
      </p:sp>
      <p:pic>
        <p:nvPicPr>
          <p:cNvPr id="5" name="Content Placeholder 4">
            <a:extLst>
              <a:ext uri="{FF2B5EF4-FFF2-40B4-BE49-F238E27FC236}">
                <a16:creationId xmlns:a16="http://schemas.microsoft.com/office/drawing/2014/main" id="{7885F229-A48D-4421-97A1-2BE692118FF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039144" y="3239294"/>
            <a:ext cx="3905250" cy="1095375"/>
          </a:xfrm>
        </p:spPr>
      </p:pic>
    </p:spTree>
    <p:extLst>
      <p:ext uri="{BB962C8B-B14F-4D97-AF65-F5344CB8AC3E}">
        <p14:creationId xmlns:p14="http://schemas.microsoft.com/office/powerpoint/2010/main" val="2667340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Preliminaries in construction</a:t>
            </a:r>
            <a:endParaRPr lang="en-NZ" dirty="0"/>
          </a:p>
        </p:txBody>
      </p:sp>
      <p:pic>
        <p:nvPicPr>
          <p:cNvPr id="5" name="Content Placeholder 4">
            <a:extLst>
              <a:ext uri="{FF2B5EF4-FFF2-40B4-BE49-F238E27FC236}">
                <a16:creationId xmlns:a16="http://schemas.microsoft.com/office/drawing/2014/main" id="{093A5CB4-657B-4389-AE71-0FA9476DD24F}"/>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91356" y="2605881"/>
            <a:ext cx="6600825" cy="2362200"/>
          </a:xfrm>
        </p:spPr>
      </p:pic>
    </p:spTree>
    <p:extLst>
      <p:ext uri="{BB962C8B-B14F-4D97-AF65-F5344CB8AC3E}">
        <p14:creationId xmlns:p14="http://schemas.microsoft.com/office/powerpoint/2010/main" val="4240612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365127"/>
            <a:ext cx="7246961" cy="841374"/>
          </a:xfrm>
        </p:spPr>
        <p:txBody>
          <a:bodyPr/>
          <a:lstStyle/>
          <a:p>
            <a:r>
              <a:rPr lang="en-US" dirty="0">
                <a:effectLst>
                  <a:prstShdw prst="shdw14" dist="35921" dir="2700000">
                    <a:scrgbClr r="0" g="0" b="0">
                      <a:alpha val="43000"/>
                    </a:scrgbClr>
                  </a:prstShdw>
                </a:effectLst>
              </a:rPr>
              <a:t>Preliminaries in construction</a:t>
            </a:r>
            <a:endParaRPr lang="en-NZ" dirty="0"/>
          </a:p>
        </p:txBody>
      </p:sp>
      <p:sp>
        <p:nvSpPr>
          <p:cNvPr id="3" name="Content Placeholder 2"/>
          <p:cNvSpPr>
            <a:spLocks noGrp="1"/>
          </p:cNvSpPr>
          <p:nvPr>
            <p:ph idx="1"/>
          </p:nvPr>
        </p:nvSpPr>
        <p:spPr>
          <a:xfrm>
            <a:off x="368490" y="1396999"/>
            <a:ext cx="7246961" cy="4779963"/>
          </a:xfrm>
        </p:spPr>
        <p:txBody>
          <a:bodyPr>
            <a:normAutofit fontScale="85000" lnSpcReduction="20000"/>
          </a:bodyPr>
          <a:lstStyle/>
          <a:p>
            <a:r>
              <a:rPr lang="en-NZ" dirty="0"/>
              <a:t>P &amp; G’s are defined as those expenses which are incurred before work in producing the project deliverable commences, together with those costs that are non-specific to a particular Bill or Activity list item. P&amp;G cost therefore represents those costs which cannot be reasonably allocated to any specific identified activity on a project. In this regard the international Webster comprehensive dictionary defines the word preliminary as “antecedent or introductory to the main business” and defines the word general as “pertaining to including or affecting all of the whole; not local or particular”. The term originates from civil engineering industry where those costs which are not attributable to a specific bill of quantity item rate or cost were collected under the heading “P &amp; G expenses.”</a:t>
            </a:r>
          </a:p>
        </p:txBody>
      </p:sp>
    </p:spTree>
    <p:extLst>
      <p:ext uri="{BB962C8B-B14F-4D97-AF65-F5344CB8AC3E}">
        <p14:creationId xmlns:p14="http://schemas.microsoft.com/office/powerpoint/2010/main" val="24666250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C2F68623001264E9C00AF7127E1F82C" ma:contentTypeVersion="13" ma:contentTypeDescription="Create a new document." ma:contentTypeScope="" ma:versionID="f9897a94d96031b3ec7dd94e7b8b3a86">
  <xsd:schema xmlns:xsd="http://www.w3.org/2001/XMLSchema" xmlns:xs="http://www.w3.org/2001/XMLSchema" xmlns:p="http://schemas.microsoft.com/office/2006/metadata/properties" xmlns:ns3="092ce407-eaf6-4265-be55-618f9834aee2" xmlns:ns4="9972710e-e72d-4ba9-96a6-02395eaa4096" targetNamespace="http://schemas.microsoft.com/office/2006/metadata/properties" ma:root="true" ma:fieldsID="a0445b6a18995faf86acd73891326824" ns3:_="" ns4:_="">
    <xsd:import namespace="092ce407-eaf6-4265-be55-618f9834aee2"/>
    <xsd:import namespace="9972710e-e72d-4ba9-96a6-02395eaa409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2ce407-eaf6-4265-be55-618f9834aee2"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972710e-e72d-4ba9-96a6-02395eaa4096"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5C7E48D-D1CB-4925-A60E-D28BD6EE36CC}">
  <ds:schemaRefs>
    <ds:schemaRef ds:uri="http://schemas.microsoft.com/sharepoint/v3/contenttype/forms"/>
  </ds:schemaRefs>
</ds:datastoreItem>
</file>

<file path=customXml/itemProps2.xml><?xml version="1.0" encoding="utf-8"?>
<ds:datastoreItem xmlns:ds="http://schemas.openxmlformats.org/officeDocument/2006/customXml" ds:itemID="{7878CFAF-BAF6-4827-B191-834AEC9097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92ce407-eaf6-4265-be55-618f9834aee2"/>
    <ds:schemaRef ds:uri="9972710e-e72d-4ba9-96a6-02395eaa409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B299774-84E7-42A2-9302-A149D2CCE891}">
  <ds:schemaRefs>
    <ds:schemaRef ds:uri="9972710e-e72d-4ba9-96a6-02395eaa4096"/>
    <ds:schemaRef ds:uri="http://schemas.microsoft.com/office/infopath/2007/PartnerControls"/>
    <ds:schemaRef ds:uri="092ce407-eaf6-4265-be55-618f9834aee2"/>
    <ds:schemaRef ds:uri="http://www.w3.org/XML/1998/namespace"/>
    <ds:schemaRef ds:uri="http://purl.org/dc/terms/"/>
    <ds:schemaRef ds:uri="http://schemas.microsoft.com/office/2006/metadata/properties"/>
    <ds:schemaRef ds:uri="http://schemas.microsoft.com/office/2006/documentManagement/types"/>
    <ds:schemaRef ds:uri="http://schemas.openxmlformats.org/package/2006/metadata/core-properties"/>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686</TotalTime>
  <Words>1395</Words>
  <Application>Microsoft Office PowerPoint</Application>
  <PresentationFormat>On-screen Show (4:3)</PresentationFormat>
  <Paragraphs>110</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CIBC 5022  Preliminary and General</vt:lpstr>
      <vt:lpstr>Preliminaries in construction</vt:lpstr>
      <vt:lpstr>Preliminaries in construction</vt:lpstr>
      <vt:lpstr>Preliminaries in construction</vt:lpstr>
      <vt:lpstr>Preliminaries in construction</vt:lpstr>
      <vt:lpstr>Preliminaries in construction</vt:lpstr>
      <vt:lpstr>Preliminaries in construction</vt:lpstr>
      <vt:lpstr>Preliminaries in construction</vt:lpstr>
      <vt:lpstr>Preliminaries in construction</vt:lpstr>
      <vt:lpstr>Preliminaries in construction</vt:lpstr>
      <vt:lpstr>Preliminaries in construction</vt:lpstr>
      <vt:lpstr>Preliminaries in construction</vt:lpstr>
      <vt:lpstr>Preliminaries in construction</vt:lpstr>
      <vt:lpstr>Contract types</vt:lpstr>
      <vt:lpstr>Contract types</vt:lpstr>
      <vt:lpstr>Contract types</vt:lpstr>
      <vt:lpstr>Bill of Quantities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Damian Walker</dc:creator>
  <cp:lastModifiedBy>Rodney Harvey</cp:lastModifiedBy>
  <cp:revision>41</cp:revision>
  <dcterms:created xsi:type="dcterms:W3CDTF">2017-03-03T22:22:42Z</dcterms:created>
  <dcterms:modified xsi:type="dcterms:W3CDTF">2021-05-24T03:40:59Z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0x0101004C2F68623001264E9C00AF7127E1F82C</vt:lpwstr>
  </property>
</Properties>
</file>