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27"/>
  </p:notesMasterIdLst>
  <p:handoutMasterIdLst>
    <p:handoutMasterId r:id="rId28"/>
  </p:handoutMasterIdLst>
  <p:sldIdLst>
    <p:sldId id="256" r:id="rId2"/>
    <p:sldId id="336" r:id="rId3"/>
    <p:sldId id="326" r:id="rId4"/>
    <p:sldId id="295" r:id="rId5"/>
    <p:sldId id="314" r:id="rId6"/>
    <p:sldId id="327" r:id="rId7"/>
    <p:sldId id="328" r:id="rId8"/>
    <p:sldId id="329" r:id="rId9"/>
    <p:sldId id="330" r:id="rId10"/>
    <p:sldId id="331" r:id="rId11"/>
    <p:sldId id="280" r:id="rId12"/>
    <p:sldId id="292" r:id="rId13"/>
    <p:sldId id="315" r:id="rId14"/>
    <p:sldId id="316" r:id="rId15"/>
    <p:sldId id="317" r:id="rId16"/>
    <p:sldId id="294" r:id="rId17"/>
    <p:sldId id="297" r:id="rId18"/>
    <p:sldId id="298" r:id="rId19"/>
    <p:sldId id="299" r:id="rId20"/>
    <p:sldId id="300" r:id="rId21"/>
    <p:sldId id="301" r:id="rId22"/>
    <p:sldId id="302" r:id="rId23"/>
    <p:sldId id="335" r:id="rId24"/>
    <p:sldId id="318" r:id="rId25"/>
    <p:sldId id="319" r:id="rId26"/>
  </p:sldIdLst>
  <p:sldSz cx="9144000" cy="6858000" type="screen4x3"/>
  <p:notesSz cx="6797675" cy="99282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B2B2B2"/>
    <a:srgbClr val="DDDDDD"/>
    <a:srgbClr val="33CCCC"/>
    <a:srgbClr val="2B2B81"/>
    <a:srgbClr val="000080"/>
    <a:srgbClr val="28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9473" autoAdjust="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DDB34E-78FF-4E3F-A463-199BCB05EB4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4096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67D9E5-CCE2-4C3D-965A-CA63CC1577A1}" type="datetimeFigureOut">
              <a:rPr lang="en-US"/>
              <a:pPr>
                <a:defRPr/>
              </a:pPr>
              <a:t>8/4/2020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N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3D4590-9F4A-4C98-B938-9B9B0BE286C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7291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5255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3828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5166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0735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3998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D4590-9F4A-4C98-B938-9B9B0BE286C2}" type="slidenum">
              <a:rPr lang="en-NZ" smtClean="0"/>
              <a:pPr>
                <a:defRPr/>
              </a:pPr>
              <a:t>23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2695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6DCAF852-0CD8-4D3C-9B2F-FCD4F2DB8B99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8416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DCCC718F-FD97-4A66-AE0E-CC33F9247514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0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7174C830-8DCF-4394-B251-840B0665A712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338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4632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0FADD0A9-3F10-4432-BAE3-A15DDA56F58C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10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/>
              <a:t>Jan 2015</a:t>
            </a:r>
            <a:endParaRPr lang="en-AU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83AD5EBA-D640-41AC-92ED-D350A3AB14E6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302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B0C3F33C-8142-4AB6-A314-57C4CB03AB38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9099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1105678E-71EA-42A0-895F-403EF27DA965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806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3AABCCBE-0B59-464A-B45F-6802BCF818AE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700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F6395B81-931E-4E00-BDD4-BC06FAF578F8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050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4DB40897-25F7-4B3F-A6A5-D460D597BE35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312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DD1914CE-60C5-41DF-B020-55B9A3D78DB5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973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D3710708-DF48-4D53-BF0E-CD5395BF7E8F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88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NZ"/>
              <a:t>Feb 2009</a:t>
            </a: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NZ"/>
              <a:t>Slide </a:t>
            </a:r>
            <a:fld id="{BC5F65FD-DE63-4B9C-8B6A-B862A088ECF0}" type="slidenum">
              <a:rPr lang="en-NZ"/>
              <a:pPr>
                <a:defRPr/>
              </a:pPr>
              <a:t>‹#›</a:t>
            </a:fld>
            <a:endParaRPr lang="en-A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4" r:id="rId2"/>
    <p:sldLayoutId id="214748372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5" r:id="rId9"/>
    <p:sldLayoutId id="2147483720" r:id="rId10"/>
    <p:sldLayoutId id="2147483721" r:id="rId11"/>
    <p:sldLayoutId id="2147483722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mGQUH5ldT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ge-leadership.com/images/Decision_Making_Edge-Leadership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2276872"/>
            <a:ext cx="6262688" cy="968375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ISCG 5340 </a:t>
            </a:r>
            <a:br>
              <a:rPr lang="en-NZ" dirty="0"/>
            </a:br>
            <a:r>
              <a:rPr lang="en-NZ" dirty="0"/>
              <a:t>Professional Skills for IT Practitioners</a:t>
            </a:r>
            <a:endParaRPr lang="en-A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068638"/>
            <a:ext cx="5257800" cy="3581400"/>
          </a:xfrm>
        </p:spPr>
        <p:txBody>
          <a:bodyPr/>
          <a:lstStyle/>
          <a:p>
            <a:pPr marR="0" eaLnBrk="1" hangingPunct="1"/>
            <a:endParaRPr lang="en-NZ" dirty="0"/>
          </a:p>
          <a:p>
            <a:pPr marR="0" eaLnBrk="1" hangingPunct="1"/>
            <a:r>
              <a:rPr lang="en-NZ" dirty="0"/>
              <a:t>Team Work</a:t>
            </a:r>
          </a:p>
          <a:p>
            <a:pPr marR="0" eaLnBrk="1" hangingPunct="1"/>
            <a:endParaRPr lang="en-NZ" dirty="0"/>
          </a:p>
        </p:txBody>
      </p:sp>
      <p:sp>
        <p:nvSpPr>
          <p:cNvPr id="205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07504" y="6381328"/>
            <a:ext cx="1328936" cy="365125"/>
          </a:xfrm>
        </p:spPr>
        <p:txBody>
          <a:bodyPr/>
          <a:lstStyle/>
          <a:p>
            <a:pPr>
              <a:defRPr/>
            </a:pPr>
            <a:r>
              <a:rPr lang="en-NZ" dirty="0"/>
              <a:t>Updated Jul 2015</a:t>
            </a:r>
            <a:endParaRPr lang="en-A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3A4CF7-7F39-420E-8ADB-43354F713886}"/>
              </a:ext>
            </a:extLst>
          </p:cNvPr>
          <p:cNvSpPr/>
          <p:nvPr/>
        </p:nvSpPr>
        <p:spPr>
          <a:xfrm>
            <a:off x="539056" y="515444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NZ" dirty="0">
                <a:hlinkClick r:id="rId2"/>
              </a:rPr>
              <a:t>https://www.youtube.com/watch?v=smGQUH5ldTA</a:t>
            </a:r>
            <a:endParaRPr lang="en-N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4. Get the job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>
              <a:buNone/>
              <a:tabLst>
                <a:tab pos="339725" algn="l"/>
              </a:tabLst>
            </a:pPr>
            <a:r>
              <a:rPr lang="en-NZ" dirty="0"/>
              <a:t>1. Decide the structure of a team, and who is responsible for what</a:t>
            </a:r>
          </a:p>
          <a:p>
            <a:pPr marL="339725" indent="-339725">
              <a:buNone/>
            </a:pPr>
            <a:r>
              <a:rPr lang="en-NZ" dirty="0"/>
              <a:t>2. Make a time plan</a:t>
            </a:r>
          </a:p>
          <a:p>
            <a:pPr marL="339725" indent="-339725">
              <a:buNone/>
            </a:pPr>
            <a:r>
              <a:rPr lang="en-NZ" dirty="0"/>
              <a:t>3. Set check points along the way</a:t>
            </a:r>
          </a:p>
          <a:p>
            <a:pPr marL="339725" indent="-339725">
              <a:buNone/>
            </a:pPr>
            <a:r>
              <a:rPr lang="en-NZ" dirty="0"/>
              <a:t>4. Allocate tasks fairly</a:t>
            </a:r>
          </a:p>
          <a:p>
            <a:pPr marL="339725" indent="-339725">
              <a:buNone/>
            </a:pPr>
            <a:r>
              <a:rPr lang="en-NZ" dirty="0"/>
              <a:t>5. Allow for disasters</a:t>
            </a:r>
          </a:p>
          <a:p>
            <a:pPr marL="339725" indent="-339725">
              <a:buNone/>
            </a:pPr>
            <a:r>
              <a:rPr lang="en-NZ" dirty="0"/>
              <a:t>6. Set up a regular communication plan</a:t>
            </a:r>
          </a:p>
          <a:p>
            <a:pPr marL="339725" indent="-339725">
              <a:buNone/>
            </a:pPr>
            <a:r>
              <a:rPr lang="en-NZ" dirty="0"/>
              <a:t>7. Be assertive with any member who is not contributing</a:t>
            </a:r>
          </a:p>
        </p:txBody>
      </p:sp>
    </p:spTree>
    <p:extLst>
      <p:ext uri="{BB962C8B-B14F-4D97-AF65-F5344CB8AC3E}">
        <p14:creationId xmlns:p14="http://schemas.microsoft.com/office/powerpoint/2010/main" val="3409033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Principles of Group Dynamics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348880"/>
            <a:ext cx="8175625" cy="37547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Develop ground rules which are constructive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Have clear goals or outcomes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 consensus style decision making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 constructive dialogue rather than debate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Balance tasks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Use appropriate leadership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Decision Making Styles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47664" y="2564904"/>
            <a:ext cx="7139136" cy="3759696"/>
          </a:xfrm>
        </p:spPr>
        <p:txBody>
          <a:bodyPr/>
          <a:lstStyle/>
          <a:p>
            <a:pPr eaLnBrk="1" hangingPunct="1"/>
            <a:r>
              <a:rPr lang="en-NZ" dirty="0"/>
              <a:t>Authority</a:t>
            </a:r>
          </a:p>
          <a:p>
            <a:pPr eaLnBrk="1" hangingPunct="1"/>
            <a:r>
              <a:rPr lang="en-NZ" dirty="0"/>
              <a:t>Majority</a:t>
            </a:r>
          </a:p>
          <a:p>
            <a:pPr eaLnBrk="1" hangingPunct="1"/>
            <a:r>
              <a:rPr lang="en-NZ" dirty="0"/>
              <a:t>Consensus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5805263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800" dirty="0"/>
              <a:t>Ref: </a:t>
            </a:r>
            <a:r>
              <a:rPr lang="en-NZ" sz="1800" dirty="0">
                <a:hlinkClick r:id="rId3"/>
              </a:rPr>
              <a:t>http://www.edge-leadership.com/images/Decision_Making_Edge-Leadership.pdf</a:t>
            </a:r>
            <a:endParaRPr lang="en-NZ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Authority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One person makes the decision for everybody</a:t>
            </a:r>
          </a:p>
          <a:p>
            <a:r>
              <a:rPr lang="en-NZ" dirty="0"/>
              <a:t>Must have all information needed/available</a:t>
            </a:r>
          </a:p>
          <a:p>
            <a:r>
              <a:rPr lang="en-NZ" dirty="0"/>
              <a:t>Often used in emergency situations</a:t>
            </a:r>
          </a:p>
          <a:p>
            <a:r>
              <a:rPr lang="en-NZ" dirty="0"/>
              <a:t>Need to:</a:t>
            </a:r>
          </a:p>
          <a:p>
            <a:pPr lvl="1"/>
            <a:r>
              <a:rPr lang="en-NZ" dirty="0"/>
              <a:t>Also take responsibility for decision</a:t>
            </a:r>
          </a:p>
          <a:p>
            <a:pPr lvl="1"/>
            <a:r>
              <a:rPr lang="en-NZ" dirty="0"/>
              <a:t>Explain why decision made and accept questions</a:t>
            </a:r>
          </a:p>
          <a:p>
            <a:pPr lvl="1"/>
            <a:r>
              <a:rPr lang="en-NZ" dirty="0"/>
              <a:t>Adjust decision from feedback received</a:t>
            </a:r>
          </a:p>
          <a:p>
            <a:pPr lvl="1"/>
            <a:r>
              <a:rPr lang="en-NZ" dirty="0"/>
              <a:t>Review decision afterwards: was it still the best (in hindsight) or would another have been better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42286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Majority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r>
              <a:rPr lang="en-NZ" dirty="0"/>
              <a:t>Binary decision making (for or against motion)</a:t>
            </a:r>
          </a:p>
          <a:p>
            <a:r>
              <a:rPr lang="en-NZ" dirty="0"/>
              <a:t>Each stakeholder has one vote</a:t>
            </a:r>
          </a:p>
          <a:p>
            <a:r>
              <a:rPr lang="en-NZ" dirty="0"/>
              <a:t>Decision with most votes is taken</a:t>
            </a:r>
          </a:p>
          <a:p>
            <a:r>
              <a:rPr lang="en-NZ" dirty="0"/>
              <a:t>Fair: as option with most votes ‘wins’</a:t>
            </a:r>
          </a:p>
          <a:p>
            <a:r>
              <a:rPr lang="en-NZ" dirty="0"/>
              <a:t>Decisive: a clear decision is taken</a:t>
            </a:r>
          </a:p>
          <a:p>
            <a:r>
              <a:rPr lang="en-NZ" dirty="0"/>
              <a:t>Commonly used at meetings with large numbers of people, when consensus would take too long, or a unanimous decision is not possible</a:t>
            </a:r>
          </a:p>
        </p:txBody>
      </p:sp>
    </p:spTree>
    <p:extLst>
      <p:ext uri="{BB962C8B-B14F-4D97-AF65-F5344CB8AC3E}">
        <p14:creationId xmlns:p14="http://schemas.microsoft.com/office/powerpoint/2010/main" val="4224997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Consensus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Aims to seek agreement of all parties</a:t>
            </a:r>
          </a:p>
          <a:p>
            <a:r>
              <a:rPr lang="en-NZ" dirty="0"/>
              <a:t>Collaborative: group members  shape decision</a:t>
            </a:r>
          </a:p>
          <a:p>
            <a:r>
              <a:rPr lang="en-NZ" dirty="0"/>
              <a:t>Inclusive: as many stakeholders as possible agree</a:t>
            </a:r>
          </a:p>
          <a:p>
            <a:r>
              <a:rPr lang="en-NZ" dirty="0"/>
              <a:t>Participatory: seeks input from all stakeholders</a:t>
            </a:r>
          </a:p>
          <a:p>
            <a:r>
              <a:rPr lang="en-NZ" dirty="0"/>
              <a:t>Empowering: for individual stakeholders</a:t>
            </a:r>
          </a:p>
          <a:p>
            <a:r>
              <a:rPr lang="en-NZ" dirty="0"/>
              <a:t>Agreement </a:t>
            </a:r>
            <a:r>
              <a:rPr lang="en-NZ" dirty="0" err="1"/>
              <a:t>vs</a:t>
            </a:r>
            <a:r>
              <a:rPr lang="en-NZ" dirty="0"/>
              <a:t> Consent</a:t>
            </a:r>
          </a:p>
          <a:p>
            <a:pPr lvl="1"/>
            <a:r>
              <a:rPr lang="en-NZ" dirty="0"/>
              <a:t>Stakeholders may consent to a proposal that “they can live with”</a:t>
            </a:r>
          </a:p>
          <a:p>
            <a:pPr lvl="1"/>
            <a:r>
              <a:rPr lang="en-NZ" dirty="0"/>
              <a:t>They may still not agree that it is the best course of action and consider there are better options </a:t>
            </a:r>
          </a:p>
        </p:txBody>
      </p:sp>
    </p:spTree>
    <p:extLst>
      <p:ext uri="{BB962C8B-B14F-4D97-AF65-F5344CB8AC3E}">
        <p14:creationId xmlns:p14="http://schemas.microsoft.com/office/powerpoint/2010/main" val="1652839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239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Conflict Management Strategies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115616" y="2276872"/>
            <a:ext cx="7571184" cy="4047728"/>
          </a:xfrm>
        </p:spPr>
        <p:txBody>
          <a:bodyPr/>
          <a:lstStyle/>
          <a:p>
            <a:pPr eaLnBrk="1" hangingPunct="1"/>
            <a:r>
              <a:rPr lang="en-NZ" sz="2800" dirty="0"/>
              <a:t>Competition</a:t>
            </a:r>
          </a:p>
          <a:p>
            <a:pPr eaLnBrk="1" hangingPunct="1"/>
            <a:r>
              <a:rPr lang="en-NZ" sz="2800" dirty="0"/>
              <a:t>Withdrawal</a:t>
            </a:r>
          </a:p>
          <a:p>
            <a:pPr eaLnBrk="1" hangingPunct="1"/>
            <a:r>
              <a:rPr lang="en-NZ" sz="2800" dirty="0"/>
              <a:t>Accommodation</a:t>
            </a:r>
          </a:p>
          <a:p>
            <a:pPr eaLnBrk="1" hangingPunct="1"/>
            <a:r>
              <a:rPr lang="en-NZ" sz="2800" dirty="0"/>
              <a:t>Compromise</a:t>
            </a:r>
          </a:p>
          <a:p>
            <a:pPr eaLnBrk="1" hangingPunct="1"/>
            <a:r>
              <a:rPr lang="en-NZ" sz="2800" dirty="0"/>
              <a:t>Collaboration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Competition</a:t>
            </a:r>
          </a:p>
        </p:txBody>
      </p:sp>
      <p:pic>
        <p:nvPicPr>
          <p:cNvPr id="16387" name="Content Placeholder 4" descr="Competiti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1052736"/>
            <a:ext cx="8618538" cy="5357813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17411" name="Content Placeholder 4" descr="Withdrawa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980728"/>
            <a:ext cx="8785225" cy="563562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18435" name="Content Placeholder 4" descr="Accommodati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908720"/>
            <a:ext cx="8151812" cy="54879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6407150" cy="1143000"/>
          </a:xfrm>
        </p:spPr>
        <p:txBody>
          <a:bodyPr/>
          <a:lstStyle/>
          <a:p>
            <a:pPr eaLnBrk="1" hangingPunct="1"/>
            <a:r>
              <a:rPr lang="en-NZ"/>
              <a:t>Agenda</a:t>
            </a:r>
            <a:endParaRPr lang="en-AU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28800"/>
            <a:ext cx="7561263" cy="4537075"/>
          </a:xfrm>
        </p:spPr>
        <p:txBody>
          <a:bodyPr/>
          <a:lstStyle/>
          <a:p>
            <a:pPr marL="533400" indent="-533400" eaLnBrk="1" hangingPunct="1"/>
            <a:r>
              <a:rPr lang="en-US" sz="2800" dirty="0"/>
              <a:t>Why team work?</a:t>
            </a:r>
          </a:p>
          <a:p>
            <a:pPr marL="533400" indent="-533400" eaLnBrk="1" hangingPunct="1"/>
            <a:r>
              <a:rPr lang="en-US" sz="2800" dirty="0"/>
              <a:t>Steps in the Teamwork process</a:t>
            </a:r>
          </a:p>
          <a:p>
            <a:pPr marL="533400" indent="-533400" eaLnBrk="1" hangingPunct="1"/>
            <a:r>
              <a:rPr lang="en-US" sz="2800" dirty="0"/>
              <a:t>Principles of Group Dynamics</a:t>
            </a:r>
          </a:p>
          <a:p>
            <a:pPr marL="533400" indent="-533400" eaLnBrk="1" hangingPunct="1"/>
            <a:r>
              <a:rPr lang="en-US" sz="2800" dirty="0"/>
              <a:t>Decision Making</a:t>
            </a:r>
          </a:p>
          <a:p>
            <a:pPr marL="533400" indent="-533400" eaLnBrk="1" hangingPunct="1"/>
            <a:r>
              <a:rPr lang="en-US" sz="2800" dirty="0"/>
              <a:t>Conflict Management</a:t>
            </a:r>
          </a:p>
        </p:txBody>
      </p:sp>
    </p:spTree>
    <p:extLst>
      <p:ext uri="{BB962C8B-B14F-4D97-AF65-F5344CB8AC3E}">
        <p14:creationId xmlns:p14="http://schemas.microsoft.com/office/powerpoint/2010/main" val="4220565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19459" name="Content Placeholder 4" descr="Compromis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980728"/>
            <a:ext cx="8534400" cy="5800725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 flipV="1">
            <a:off x="457200" y="928688"/>
            <a:ext cx="8229600" cy="1071562"/>
          </a:xfrm>
        </p:spPr>
        <p:txBody>
          <a:bodyPr/>
          <a:lstStyle/>
          <a:p>
            <a:endParaRPr lang="en-NZ" dirty="0"/>
          </a:p>
        </p:txBody>
      </p:sp>
      <p:pic>
        <p:nvPicPr>
          <p:cNvPr id="20483" name="Content Placeholder 4" descr="Collaborati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1944" y="836712"/>
            <a:ext cx="8164512" cy="5865813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Content Placeholder 4" descr="Exercis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2938" y="1571625"/>
            <a:ext cx="8189912" cy="4000500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Always come to group meetings on time</a:t>
            </a:r>
          </a:p>
          <a:p>
            <a:r>
              <a:rPr lang="en-NZ" dirty="0"/>
              <a:t>Finish meetings on time</a:t>
            </a:r>
          </a:p>
          <a:p>
            <a:r>
              <a:rPr lang="en-NZ" dirty="0"/>
              <a:t>Encourage differences of opinions</a:t>
            </a:r>
          </a:p>
          <a:p>
            <a:r>
              <a:rPr lang="en-NZ" dirty="0"/>
              <a:t>Be loyal to your group</a:t>
            </a:r>
          </a:p>
          <a:p>
            <a:r>
              <a:rPr lang="en-NZ" dirty="0"/>
              <a:t>Have a round at the beginning to see how people are feeling</a:t>
            </a:r>
          </a:p>
          <a:p>
            <a:r>
              <a:rPr lang="en-NZ" dirty="0"/>
              <a:t>Speak to the group as a whole</a:t>
            </a:r>
          </a:p>
          <a:p>
            <a:r>
              <a:rPr lang="en-NZ" dirty="0"/>
              <a:t>One person speaks at a time</a:t>
            </a:r>
          </a:p>
          <a:p>
            <a:r>
              <a:rPr lang="en-NZ" dirty="0"/>
              <a:t>Listen to other points of view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Effective Norms</a:t>
            </a:r>
          </a:p>
        </p:txBody>
      </p:sp>
    </p:spTree>
    <p:extLst>
      <p:ext uri="{BB962C8B-B14F-4D97-AF65-F5344CB8AC3E}">
        <p14:creationId xmlns:p14="http://schemas.microsoft.com/office/powerpoint/2010/main" val="1561999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6407150" cy="1143000"/>
          </a:xfrm>
        </p:spPr>
        <p:txBody>
          <a:bodyPr/>
          <a:lstStyle/>
          <a:p>
            <a:pPr eaLnBrk="1" hangingPunct="1"/>
            <a:r>
              <a:rPr lang="en-NZ" dirty="0"/>
              <a:t>Summary</a:t>
            </a:r>
            <a:endParaRPr lang="en-AU" dirty="0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628800"/>
            <a:ext cx="7561263" cy="4737075"/>
          </a:xfrm>
        </p:spPr>
        <p:txBody>
          <a:bodyPr/>
          <a:lstStyle/>
          <a:p>
            <a:pPr marL="533400" indent="-533400" eaLnBrk="1" hangingPunct="1"/>
            <a:r>
              <a:rPr lang="en-US" sz="2800" dirty="0"/>
              <a:t>Why do we work in teams in the ICT industry?</a:t>
            </a:r>
          </a:p>
          <a:p>
            <a:pPr marL="533400" indent="-533400" eaLnBrk="1" hangingPunct="1"/>
            <a:r>
              <a:rPr lang="en-US" sz="2800" dirty="0"/>
              <a:t>What are the steps in the Teamwork process</a:t>
            </a:r>
          </a:p>
          <a:p>
            <a:pPr marL="533400" indent="-533400" eaLnBrk="1" hangingPunct="1"/>
            <a:r>
              <a:rPr lang="en-US" sz="2800" dirty="0"/>
              <a:t>What are the principles of Group Dynamics?</a:t>
            </a:r>
          </a:p>
          <a:p>
            <a:pPr marL="533400" indent="-533400" eaLnBrk="1" hangingPunct="1"/>
            <a:r>
              <a:rPr lang="en-US" sz="2800" dirty="0"/>
              <a:t>What are the different way of making decisions?</a:t>
            </a:r>
          </a:p>
          <a:p>
            <a:pPr marL="533400" indent="-533400" eaLnBrk="1" hangingPunct="1"/>
            <a:r>
              <a:rPr lang="en-US" sz="2800" dirty="0"/>
              <a:t>What are the different conflict management strategies?</a:t>
            </a:r>
          </a:p>
        </p:txBody>
      </p:sp>
    </p:spTree>
    <p:extLst>
      <p:ext uri="{BB962C8B-B14F-4D97-AF65-F5344CB8AC3E}">
        <p14:creationId xmlns:p14="http://schemas.microsoft.com/office/powerpoint/2010/main" val="878828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br>
              <a:rPr lang="en-NZ" dirty="0"/>
            </a:br>
            <a:r>
              <a:rPr lang="en-NZ" dirty="0"/>
              <a:t> References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403648" y="1556793"/>
            <a:ext cx="7283152" cy="4767808"/>
          </a:xfrm>
        </p:spPr>
        <p:txBody>
          <a:bodyPr/>
          <a:lstStyle/>
          <a:p>
            <a:pPr marL="0" indent="0">
              <a:buNone/>
            </a:pPr>
            <a:r>
              <a:rPr lang="en-NZ" sz="2000" dirty="0"/>
              <a:t>Communication – Organisation and Innovation</a:t>
            </a:r>
          </a:p>
          <a:p>
            <a:pPr marL="0" indent="0">
              <a:buNone/>
            </a:pPr>
            <a:r>
              <a:rPr lang="en-NZ" sz="2000" dirty="0"/>
              <a:t>By Sandra Bennett and Susan O’Rourke</a:t>
            </a:r>
          </a:p>
          <a:p>
            <a:pPr marL="0" indent="0">
              <a:buNone/>
            </a:pPr>
            <a:r>
              <a:rPr lang="en-NZ" sz="2000" dirty="0"/>
              <a:t>Pearson 2006</a:t>
            </a:r>
          </a:p>
          <a:p>
            <a:pPr marL="0" indent="0">
              <a:buNone/>
            </a:pPr>
            <a:r>
              <a:rPr lang="en-NZ" sz="2000" dirty="0"/>
              <a:t>Unit 13: Conflict management</a:t>
            </a:r>
          </a:p>
          <a:p>
            <a:pPr marL="0" indent="0">
              <a:buNone/>
            </a:pPr>
            <a:r>
              <a:rPr lang="en-NZ" sz="2000" dirty="0"/>
              <a:t>Unit 17: Team communication</a:t>
            </a:r>
          </a:p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r>
              <a:rPr lang="en-NZ" sz="2000" dirty="0"/>
              <a:t>Communication Plus </a:t>
            </a:r>
          </a:p>
          <a:p>
            <a:pPr marL="0" indent="0">
              <a:buNone/>
            </a:pPr>
            <a:r>
              <a:rPr lang="en-NZ" sz="2000" dirty="0"/>
              <a:t>By Josephine Ellis and Mary Thoreau</a:t>
            </a:r>
          </a:p>
          <a:p>
            <a:pPr marL="0" indent="0">
              <a:buNone/>
            </a:pPr>
            <a:r>
              <a:rPr lang="en-NZ" sz="2000" dirty="0"/>
              <a:t>Pearson 2002</a:t>
            </a:r>
          </a:p>
          <a:p>
            <a:pPr marL="0" indent="0">
              <a:buNone/>
            </a:pPr>
            <a:r>
              <a:rPr lang="en-NZ" sz="2000" dirty="0"/>
              <a:t>Chapter 21: Meetings &amp; Teams</a:t>
            </a:r>
          </a:p>
        </p:txBody>
      </p:sp>
    </p:spTree>
    <p:extLst>
      <p:ext uri="{BB962C8B-B14F-4D97-AF65-F5344CB8AC3E}">
        <p14:creationId xmlns:p14="http://schemas.microsoft.com/office/powerpoint/2010/main" val="166299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Introduction - Computer Jobs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NZ" dirty="0"/>
              <a:t>In week one, you looked at computer positions.</a:t>
            </a:r>
          </a:p>
          <a:p>
            <a:r>
              <a:rPr lang="en-NZ" dirty="0"/>
              <a:t>Some positions require team work.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3755355"/>
            <a:ext cx="46085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Programmers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Testers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Technical Author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Customer Support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Project Leader</a:t>
            </a:r>
          </a:p>
          <a:p>
            <a:endParaRPr lang="en-NZ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3717032"/>
            <a:ext cx="403244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Sales Consultant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Business/ Systems Analyst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Software Architect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NZ" sz="3000" dirty="0"/>
              <a:t>Designers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9420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Team Work?</a:t>
            </a:r>
            <a:endParaRPr lang="en-NZ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0" indent="0">
              <a:buNone/>
            </a:pPr>
            <a:r>
              <a:rPr lang="en-NZ" sz="3200" dirty="0"/>
              <a:t>When teams work well, the outcome for the team and organisation is better than if those individuals worked alone.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20" y="404664"/>
            <a:ext cx="9001000" cy="1143000"/>
          </a:xfrm>
        </p:spPr>
        <p:txBody>
          <a:bodyPr/>
          <a:lstStyle/>
          <a:p>
            <a:r>
              <a:rPr lang="en-NZ" dirty="0"/>
              <a:t>Skills for effective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en-NZ" sz="2800" dirty="0"/>
              <a:t>Critical to a healthy team is ability of team members to communicate effectively.  They need to:</a:t>
            </a:r>
          </a:p>
          <a:p>
            <a:pPr lvl="1"/>
            <a:r>
              <a:rPr lang="en-NZ" dirty="0"/>
              <a:t>Explain their own ideas</a:t>
            </a:r>
          </a:p>
          <a:p>
            <a:pPr lvl="1"/>
            <a:r>
              <a:rPr lang="en-NZ" dirty="0"/>
              <a:t>Express feelings in a non-threatening way</a:t>
            </a:r>
          </a:p>
          <a:p>
            <a:pPr lvl="1"/>
            <a:r>
              <a:rPr lang="en-NZ" dirty="0"/>
              <a:t>Listen carefully to others</a:t>
            </a:r>
          </a:p>
          <a:p>
            <a:pPr lvl="1"/>
            <a:r>
              <a:rPr lang="en-NZ" dirty="0"/>
              <a:t>Ask questions to clarify others’ ideas/emotions</a:t>
            </a:r>
          </a:p>
          <a:p>
            <a:pPr lvl="1"/>
            <a:r>
              <a:rPr lang="en-NZ" dirty="0"/>
              <a:t>Sense how others feel from nonverbal feedback</a:t>
            </a:r>
          </a:p>
          <a:p>
            <a:pPr lvl="1"/>
            <a:r>
              <a:rPr lang="en-NZ" dirty="0"/>
              <a:t>Initiate discussion about team climate or process when they sense tensions are brewing</a:t>
            </a:r>
          </a:p>
          <a:p>
            <a:pPr lvl="1"/>
            <a:r>
              <a:rPr lang="en-NZ" dirty="0"/>
              <a:t>Reflect on activities &amp; interactions of group &amp; encourage others to do so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02926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Steps in the teamwork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2852936"/>
            <a:ext cx="6851104" cy="3471664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1. Identify the team’s purpose</a:t>
            </a:r>
          </a:p>
          <a:p>
            <a:pPr marL="0" indent="0">
              <a:buNone/>
            </a:pPr>
            <a:r>
              <a:rPr lang="en-NZ" dirty="0"/>
              <a:t>2. Hold effective meetings</a:t>
            </a:r>
          </a:p>
          <a:p>
            <a:pPr marL="0" indent="0">
              <a:buNone/>
            </a:pPr>
            <a:r>
              <a:rPr lang="en-NZ" dirty="0"/>
              <a:t>3. Be effective team members</a:t>
            </a:r>
          </a:p>
          <a:p>
            <a:pPr marL="0" indent="0">
              <a:buNone/>
            </a:pPr>
            <a:r>
              <a:rPr lang="en-NZ" dirty="0"/>
              <a:t>4. Get the job done</a:t>
            </a:r>
          </a:p>
        </p:txBody>
      </p:sp>
    </p:spTree>
    <p:extLst>
      <p:ext uri="{BB962C8B-B14F-4D97-AF65-F5344CB8AC3E}">
        <p14:creationId xmlns:p14="http://schemas.microsoft.com/office/powerpoint/2010/main" val="135922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1.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/>
          <a:lstStyle/>
          <a:p>
            <a:r>
              <a:rPr lang="en-NZ" dirty="0"/>
              <a:t>The purpose of a team is to work together on a task, or series of tasks in a way that builds a strong, positive team relationship.</a:t>
            </a:r>
          </a:p>
          <a:p>
            <a:endParaRPr lang="en-NZ" dirty="0"/>
          </a:p>
          <a:p>
            <a:r>
              <a:rPr lang="en-NZ" dirty="0"/>
              <a:t>Strong team relationships help the team to achieve the task; achieving the task well brings satisfaction which strengthens the team relationship.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18644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2. Hold effective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76872"/>
            <a:ext cx="7715200" cy="4047728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1. Hold regular, efficient meetings</a:t>
            </a:r>
          </a:p>
          <a:p>
            <a:pPr marL="0" indent="0">
              <a:buNone/>
            </a:pPr>
            <a:r>
              <a:rPr lang="en-NZ" dirty="0"/>
              <a:t>2. Report back</a:t>
            </a:r>
          </a:p>
          <a:p>
            <a:pPr marL="0" indent="0">
              <a:buNone/>
            </a:pPr>
            <a:r>
              <a:rPr lang="en-NZ" dirty="0"/>
              <a:t>3. Record progress</a:t>
            </a:r>
          </a:p>
          <a:p>
            <a:pPr marL="0" indent="0">
              <a:buNone/>
            </a:pPr>
            <a:r>
              <a:rPr lang="en-NZ" dirty="0"/>
              <a:t>4. Allocate suitable tasks to every team member</a:t>
            </a:r>
          </a:p>
          <a:p>
            <a:pPr marL="0" indent="0">
              <a:buNone/>
            </a:pPr>
            <a:r>
              <a:rPr lang="en-NZ" dirty="0"/>
              <a:t>5. Encourage clear and open discussion</a:t>
            </a:r>
          </a:p>
          <a:p>
            <a:pPr marL="0" indent="0">
              <a:buNone/>
            </a:pPr>
            <a:r>
              <a:rPr lang="en-NZ" dirty="0"/>
              <a:t>6. Build team relationships</a:t>
            </a:r>
          </a:p>
          <a:p>
            <a:pPr marL="0" indent="0">
              <a:buNone/>
            </a:pPr>
            <a:r>
              <a:rPr lang="en-NZ" dirty="0"/>
              <a:t>7. Move the team forward towards its goal in a measureable way</a:t>
            </a:r>
          </a:p>
        </p:txBody>
      </p:sp>
    </p:spTree>
    <p:extLst>
      <p:ext uri="{BB962C8B-B14F-4D97-AF65-F5344CB8AC3E}">
        <p14:creationId xmlns:p14="http://schemas.microsoft.com/office/powerpoint/2010/main" val="2337983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pPr marL="519113" indent="-519113">
              <a:tabLst>
                <a:tab pos="519113" algn="l"/>
              </a:tabLst>
            </a:pPr>
            <a:r>
              <a:rPr lang="en-NZ" dirty="0"/>
              <a:t>3. Be effective 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67808"/>
          </a:xfrm>
        </p:spPr>
        <p:txBody>
          <a:bodyPr/>
          <a:lstStyle/>
          <a:p>
            <a:pPr marL="339725" indent="-339725">
              <a:buNone/>
              <a:tabLst>
                <a:tab pos="339725" algn="l"/>
              </a:tabLst>
            </a:pPr>
            <a:r>
              <a:rPr lang="en-NZ" dirty="0"/>
              <a:t>1. Work as a team member, not as an individual</a:t>
            </a:r>
          </a:p>
          <a:p>
            <a:pPr marL="339725" indent="-339725">
              <a:buNone/>
            </a:pPr>
            <a:r>
              <a:rPr lang="en-NZ" dirty="0"/>
              <a:t>2. Be enthusiastic, willing and cheerful about doing the jobs that need to be done</a:t>
            </a:r>
          </a:p>
          <a:p>
            <a:pPr marL="339725" indent="-339725">
              <a:buNone/>
            </a:pPr>
            <a:r>
              <a:rPr lang="en-NZ" dirty="0"/>
              <a:t>3. Do your fair share of the work</a:t>
            </a:r>
          </a:p>
          <a:p>
            <a:pPr marL="339725" indent="-339725">
              <a:buNone/>
            </a:pPr>
            <a:r>
              <a:rPr lang="en-NZ" dirty="0"/>
              <a:t>4. Listen to others, respect their ideas and be open to new suggestions</a:t>
            </a:r>
          </a:p>
          <a:p>
            <a:pPr marL="339725" indent="-339725">
              <a:buNone/>
            </a:pPr>
            <a:r>
              <a:rPr lang="en-NZ" dirty="0"/>
              <a:t>5. Be reliable, responsible and trustworthy</a:t>
            </a:r>
          </a:p>
          <a:p>
            <a:pPr marL="339725" indent="-339725">
              <a:buNone/>
            </a:pPr>
            <a:r>
              <a:rPr lang="en-NZ" dirty="0"/>
              <a:t>6. Help, encourage and respect your other team members</a:t>
            </a:r>
          </a:p>
          <a:p>
            <a:pPr marL="339725" indent="-339725">
              <a:buNone/>
            </a:pPr>
            <a:r>
              <a:rPr lang="en-NZ" dirty="0"/>
              <a:t>7. Contribute your skills and ideas to the team</a:t>
            </a:r>
          </a:p>
        </p:txBody>
      </p:sp>
    </p:spTree>
    <p:extLst>
      <p:ext uri="{BB962C8B-B14F-4D97-AF65-F5344CB8AC3E}">
        <p14:creationId xmlns:p14="http://schemas.microsoft.com/office/powerpoint/2010/main" val="3011058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1032</TotalTime>
  <Words>881</Words>
  <Application>Microsoft Office PowerPoint</Application>
  <PresentationFormat>On-screen Show (4:3)</PresentationFormat>
  <Paragraphs>145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Wingdings 2</vt:lpstr>
      <vt:lpstr>Flow</vt:lpstr>
      <vt:lpstr>ISCG 5340  Professional Skills for IT Practitioners</vt:lpstr>
      <vt:lpstr>Agenda</vt:lpstr>
      <vt:lpstr>Introduction - Computer Jobs</vt:lpstr>
      <vt:lpstr>Why Team Work?</vt:lpstr>
      <vt:lpstr>Skills for effective communication</vt:lpstr>
      <vt:lpstr>Steps in the teamwork process</vt:lpstr>
      <vt:lpstr>1. Purpose</vt:lpstr>
      <vt:lpstr>2. Hold effective meetings</vt:lpstr>
      <vt:lpstr>3. Be effective team members</vt:lpstr>
      <vt:lpstr>4. Get the job done</vt:lpstr>
      <vt:lpstr>Principles of Group Dynamics</vt:lpstr>
      <vt:lpstr>Decision Making Styles</vt:lpstr>
      <vt:lpstr>Authority Decision Making</vt:lpstr>
      <vt:lpstr>Majority Decision Making</vt:lpstr>
      <vt:lpstr>Consensus Decision Making</vt:lpstr>
      <vt:lpstr>Conflict Management Strategies</vt:lpstr>
      <vt:lpstr>Competition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Effective Norms</vt:lpstr>
      <vt:lpstr>Summary</vt:lpstr>
      <vt:lpstr>  References</vt:lpstr>
    </vt:vector>
  </TitlesOfParts>
  <Company>Cymbiotix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ISCG 5237  Professional Skills for IT Practitioners</dc:title>
  <dc:creator>Chris Manford</dc:creator>
  <cp:lastModifiedBy>Teresa Yap</cp:lastModifiedBy>
  <cp:revision>90</cp:revision>
  <cp:lastPrinted>2014-07-28T04:39:43Z</cp:lastPrinted>
  <dcterms:created xsi:type="dcterms:W3CDTF">2007-08-28T23:04:43Z</dcterms:created>
  <dcterms:modified xsi:type="dcterms:W3CDTF">2020-08-04T10:58:42Z</dcterms:modified>
</cp:coreProperties>
</file>