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1" r:id="rId3"/>
    <p:sldId id="289" r:id="rId4"/>
    <p:sldId id="304" r:id="rId5"/>
    <p:sldId id="298" r:id="rId6"/>
    <p:sldId id="299" r:id="rId7"/>
    <p:sldId id="308" r:id="rId8"/>
    <p:sldId id="309" r:id="rId9"/>
    <p:sldId id="281" r:id="rId10"/>
    <p:sldId id="297" r:id="rId11"/>
    <p:sldId id="284" r:id="rId12"/>
    <p:sldId id="300" r:id="rId13"/>
    <p:sldId id="301" r:id="rId14"/>
    <p:sldId id="302" r:id="rId15"/>
    <p:sldId id="303" r:id="rId16"/>
    <p:sldId id="278" r:id="rId17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FF00"/>
    <a:srgbClr val="B2B2B2"/>
    <a:srgbClr val="DDDDDD"/>
    <a:srgbClr val="33CCCC"/>
    <a:srgbClr val="2B2B81"/>
    <a:srgbClr val="000080"/>
    <a:srgbClr val="2828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3056" autoAdjust="0"/>
  </p:normalViewPr>
  <p:slideViewPr>
    <p:cSldViewPr>
      <p:cViewPr varScale="1">
        <p:scale>
          <a:sx n="67" d="100"/>
          <a:sy n="67" d="100"/>
        </p:scale>
        <p:origin x="97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14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ABDF468-1FA5-406D-969D-82A2FB58340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86918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D49D9-A76A-49C0-8264-BB5DFD6C6BC5}" type="datetimeFigureOut">
              <a:rPr lang="en-NZ" smtClean="0"/>
              <a:t>19/08/2020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4DF831-56E5-456D-BCD3-6469852EDB1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8943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Sept 2007</a:t>
            </a:r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C4E22326-C9B7-4EA6-B092-426784630762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Sept 2007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DC9F08E7-22C8-4DE7-A59C-CCBA7DF42200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Sept 2007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7F1CB99A-FD0D-4C2B-9B2D-31AE27746A72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Sept 2007</a:t>
            </a: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Slide </a:t>
            </a:r>
            <a:fld id="{B493D7A8-EFF8-4718-9DB9-B9963C513433}" type="slidenum">
              <a:rPr lang="en-NZ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DD64F4E9-7FAE-4154-A5AE-C09B17E228C2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Sept 2007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BC6C0E5B-E8C5-47BD-A66D-A46B60005D7E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Sept 2007</a:t>
            </a: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BDEDD516-6460-48C6-B02E-3ECD94086479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Sept 2007</a:t>
            </a:r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45FCC084-82D0-4A96-B207-07C4879A8738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Sept 2007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08B54CC8-14BF-4304-A63E-F11AD5B0804B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Sept 2007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BA6B4E22-0D3D-4949-9257-8981773FA1F6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Sept 2007</a:t>
            </a: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Slide </a:t>
            </a:r>
            <a:fld id="{E559A51E-83F4-4FB7-9857-FEBEF56F33D8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/>
              <a:t>Sept 2007</a:t>
            </a: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r>
              <a:rPr lang="en-NZ"/>
              <a:t>Slide </a:t>
            </a:r>
            <a:fld id="{13BBB2F7-ADB9-46F1-8E02-57360AF24B49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NZ"/>
              <a:t>Sept 2007</a:t>
            </a:r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NZ"/>
              <a:t>Slide </a:t>
            </a:r>
            <a:fld id="{3AC38606-BE59-48F2-8E38-09A85876FCA6}" type="slidenum">
              <a:rPr lang="en-NZ" smtClean="0"/>
              <a:pPr>
                <a:defRPr/>
              </a:pPr>
              <a:t>‹#›</a:t>
            </a:fld>
            <a:endParaRPr lang="en-A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ash.edu.au/lls/llonline/writing/medicine/reflective/1.xml" TargetMode="External"/><Relationship Id="rId2" Type="http://schemas.openxmlformats.org/officeDocument/2006/relationships/hyperlink" Target="http://reach.ucf.edu/~ed_found/rw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sd.uwa.edu.au/iced2002/publication/Terry_King.pdf" TargetMode="External"/><Relationship Id="rId4" Type="http://schemas.openxmlformats.org/officeDocument/2006/relationships/hyperlink" Target="http://www.services.ex.ac.uk/cas/employability/students/reflective.ht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onash.edu.au/lls/llonline/writing/medicine/reflective/1.x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loveyourpencil.com/reflectivewriting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WjLa2sJjla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1050" y="1557338"/>
            <a:ext cx="6262688" cy="9683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NZ"/>
              <a:t>ISCG 5340 </a:t>
            </a:r>
            <a:br>
              <a:rPr lang="en-NZ"/>
            </a:br>
            <a:r>
              <a:rPr lang="en-NZ"/>
              <a:t>Professional Skills for IT Practitioners</a:t>
            </a:r>
            <a:endParaRPr lang="en-AU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55875" y="3068638"/>
            <a:ext cx="5257800" cy="1440482"/>
          </a:xfrm>
        </p:spPr>
        <p:txBody>
          <a:bodyPr/>
          <a:lstStyle/>
          <a:p>
            <a:pPr eaLnBrk="1" hangingPunct="1"/>
            <a:endParaRPr lang="en-NZ" dirty="0"/>
          </a:p>
          <a:p>
            <a:pPr eaLnBrk="1" hangingPunct="1"/>
            <a:r>
              <a:rPr lang="en-NZ" dirty="0"/>
              <a:t>Written Communication </a:t>
            </a:r>
          </a:p>
          <a:p>
            <a:pPr eaLnBrk="1" hangingPunct="1"/>
            <a:r>
              <a:rPr lang="en-NZ" dirty="0"/>
              <a:t>Reflective Writing</a:t>
            </a:r>
          </a:p>
          <a:p>
            <a:pPr eaLnBrk="1" hangingPunct="1"/>
            <a:endParaRPr lang="en-NZ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755576" y="5229200"/>
            <a:ext cx="1152128" cy="360040"/>
          </a:xfrm>
          <a:prstGeom prst="rect">
            <a:avLst/>
          </a:prstGeom>
        </p:spPr>
        <p:txBody>
          <a:bodyPr vert="horz" lIns="0" rIns="18288">
            <a:normAutofit fontScale="32500" lnSpcReduction="20000"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NZ" dirty="0"/>
          </a:p>
          <a:p>
            <a:r>
              <a:rPr lang="en-NZ" dirty="0"/>
              <a:t>Updated May 2015</a:t>
            </a:r>
          </a:p>
          <a:p>
            <a:endParaRPr lang="en-N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Writing Style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42938" y="2285991"/>
            <a:ext cx="7772400" cy="3400433"/>
          </a:xfrm>
        </p:spPr>
        <p:txBody>
          <a:bodyPr/>
          <a:lstStyle/>
          <a:p>
            <a:r>
              <a:rPr lang="en-NZ" dirty="0"/>
              <a:t>Subjective</a:t>
            </a:r>
            <a:r>
              <a:rPr lang="en-NZ" i="1" dirty="0"/>
              <a:t>. </a:t>
            </a:r>
          </a:p>
          <a:p>
            <a:r>
              <a:rPr lang="en-NZ" dirty="0"/>
              <a:t>Reflective and logical</a:t>
            </a:r>
          </a:p>
          <a:p>
            <a:r>
              <a:rPr lang="en-NZ" dirty="0"/>
              <a:t>Personal, hypothetical, critical and creative. </a:t>
            </a:r>
          </a:p>
          <a:p>
            <a:r>
              <a:rPr lang="en-NZ" dirty="0"/>
              <a:t>You can comment based on your experience, rather than limiting yourself to academic evidence.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How to write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071678"/>
            <a:ext cx="7772400" cy="4024322"/>
          </a:xfrm>
        </p:spPr>
        <p:txBody>
          <a:bodyPr>
            <a:normAutofit fontScale="92500" lnSpcReduction="20000"/>
          </a:bodyPr>
          <a:lstStyle/>
          <a:p>
            <a:r>
              <a:rPr lang="en-NZ" sz="2800" dirty="0"/>
              <a:t>Think of an interaction, event or episode you experienced that can be connected to the topic</a:t>
            </a:r>
          </a:p>
          <a:p>
            <a:r>
              <a:rPr lang="en-NZ" sz="2800" dirty="0"/>
              <a:t>Describe what happened</a:t>
            </a:r>
          </a:p>
          <a:p>
            <a:r>
              <a:rPr lang="en-NZ" sz="2800" dirty="0"/>
              <a:t>What was your role?</a:t>
            </a:r>
          </a:p>
          <a:p>
            <a:r>
              <a:rPr lang="en-NZ" sz="2800" dirty="0"/>
              <a:t>What feelings and perceptions surrounded the experience?</a:t>
            </a:r>
          </a:p>
          <a:p>
            <a:r>
              <a:rPr lang="en-NZ" sz="2800" dirty="0"/>
              <a:t>How would you explain the situation to someone else?</a:t>
            </a:r>
          </a:p>
          <a:p>
            <a:r>
              <a:rPr lang="en-NZ" sz="2800" dirty="0"/>
              <a:t>What would you do better if you were in the same situation again?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Three Parts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1259632" y="2420888"/>
            <a:ext cx="7427168" cy="3903712"/>
          </a:xfrm>
        </p:spPr>
        <p:txBody>
          <a:bodyPr>
            <a:normAutofit/>
          </a:bodyPr>
          <a:lstStyle/>
          <a:p>
            <a:r>
              <a:rPr lang="en-NZ" sz="3200" dirty="0"/>
              <a:t>Description </a:t>
            </a:r>
          </a:p>
          <a:p>
            <a:r>
              <a:rPr lang="en-NZ" sz="3200" dirty="0"/>
              <a:t>Interpretation</a:t>
            </a:r>
          </a:p>
          <a:p>
            <a:r>
              <a:rPr lang="en-NZ" sz="3200" dirty="0"/>
              <a:t>Outcome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Description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Describe the facts concerning the event</a:t>
            </a:r>
          </a:p>
          <a:p>
            <a:r>
              <a:rPr lang="en-NZ" dirty="0"/>
              <a:t>What happened? What took place? What is the topic under question?</a:t>
            </a:r>
          </a:p>
          <a:p>
            <a:r>
              <a:rPr lang="en-NZ" dirty="0"/>
              <a:t>This is usually past tense.  You are describing a past event.</a:t>
            </a:r>
          </a:p>
          <a:p>
            <a:r>
              <a:rPr lang="en-NZ" dirty="0"/>
              <a:t>This is the shortest part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Interpretation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Describe how you feel about the event.</a:t>
            </a:r>
          </a:p>
          <a:p>
            <a:r>
              <a:rPr lang="en-NZ" dirty="0"/>
              <a:t>What is most important /interesting / useful /relevant about the object, event or idea?</a:t>
            </a:r>
          </a:p>
          <a:p>
            <a:r>
              <a:rPr lang="en-NZ" dirty="0"/>
              <a:t>How can it be explained?</a:t>
            </a:r>
          </a:p>
          <a:p>
            <a:r>
              <a:rPr lang="en-NZ" dirty="0"/>
              <a:t>How is it similar to and different from others?</a:t>
            </a:r>
          </a:p>
          <a:p>
            <a:r>
              <a:rPr lang="en-NZ" dirty="0"/>
              <a:t>What did you expect and what do you feel about what happened?</a:t>
            </a:r>
          </a:p>
          <a:p>
            <a:r>
              <a:rPr lang="en-NZ" dirty="0"/>
              <a:t>This is usually present tense.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Outcome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Describe what you will do better next time.</a:t>
            </a:r>
          </a:p>
          <a:p>
            <a:r>
              <a:rPr lang="en-NZ" dirty="0"/>
              <a:t>What have I learned from this event?</a:t>
            </a:r>
          </a:p>
          <a:p>
            <a:r>
              <a:rPr lang="en-NZ" dirty="0"/>
              <a:t>What will you do next time?</a:t>
            </a:r>
          </a:p>
          <a:p>
            <a:r>
              <a:rPr lang="en-NZ" dirty="0"/>
              <a:t>This is usually future tense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Further reading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>
                <a:hlinkClick r:id="rId2"/>
              </a:rPr>
              <a:t>http://reach.ucf.edu/~ed_found/rw.html</a:t>
            </a:r>
            <a:endParaRPr lang="en-US" b="1"/>
          </a:p>
          <a:p>
            <a:pPr eaLnBrk="1" hangingPunct="1"/>
            <a:r>
              <a:rPr lang="en-US" b="1">
                <a:hlinkClick r:id="rId3"/>
              </a:rPr>
              <a:t>http://www.monash.edu.au/lls/llonline/writing/medicine/reflective/1.xml</a:t>
            </a:r>
            <a:endParaRPr lang="en-US" b="1"/>
          </a:p>
          <a:p>
            <a:pPr eaLnBrk="1" hangingPunct="1"/>
            <a:r>
              <a:rPr lang="en-US" b="1">
                <a:hlinkClick r:id="rId4"/>
              </a:rPr>
              <a:t>http://www.services.ex.ac.uk/cas/employability/students/reflective.htm</a:t>
            </a:r>
            <a:endParaRPr lang="en-US" b="1"/>
          </a:p>
          <a:p>
            <a:pPr eaLnBrk="1" hangingPunct="1"/>
            <a:r>
              <a:rPr lang="en-US" b="1">
                <a:hlinkClick r:id="rId5"/>
              </a:rPr>
              <a:t>www.csd.uwa.edu.au/iced2002/publication/Terry_King.pdf</a:t>
            </a:r>
            <a:r>
              <a:rPr lang="en-US" b="1"/>
              <a:t> 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6407150" cy="1143000"/>
          </a:xfrm>
        </p:spPr>
        <p:txBody>
          <a:bodyPr/>
          <a:lstStyle/>
          <a:p>
            <a:pPr eaLnBrk="1" hangingPunct="1"/>
            <a:r>
              <a:rPr lang="en-NZ"/>
              <a:t>Agenda</a:t>
            </a:r>
            <a:endParaRPr lang="en-AU"/>
          </a:p>
        </p:txBody>
      </p:sp>
      <p:sp>
        <p:nvSpPr>
          <p:cNvPr id="3076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971550" y="1828800"/>
            <a:ext cx="7561263" cy="4537075"/>
          </a:xfrm>
        </p:spPr>
        <p:txBody>
          <a:bodyPr/>
          <a:lstStyle/>
          <a:p>
            <a:pPr marL="533400" indent="-533400" eaLnBrk="1" hangingPunct="1"/>
            <a:r>
              <a:rPr lang="en-US" sz="2800" dirty="0"/>
              <a:t>Reflective Writing</a:t>
            </a:r>
          </a:p>
          <a:p>
            <a:pPr lvl="1"/>
            <a:r>
              <a:rPr lang="en-US" dirty="0"/>
              <a:t>Why become a reflective practitioner?</a:t>
            </a:r>
          </a:p>
          <a:p>
            <a:pPr lvl="1"/>
            <a:r>
              <a:rPr lang="en-US" dirty="0"/>
              <a:t>What is reflective writing &amp; role of reflection?</a:t>
            </a:r>
          </a:p>
          <a:p>
            <a:pPr lvl="1"/>
            <a:r>
              <a:rPr lang="en-US" dirty="0"/>
              <a:t>How to do it</a:t>
            </a:r>
          </a:p>
          <a:p>
            <a:pPr marL="533400" indent="-533400" eaLnBrk="1" hangingPunct="1"/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is reflection?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714375" y="2214553"/>
            <a:ext cx="7772400" cy="3543309"/>
          </a:xfrm>
        </p:spPr>
        <p:txBody>
          <a:bodyPr/>
          <a:lstStyle/>
          <a:p>
            <a:r>
              <a:rPr lang="en-NZ" dirty="0"/>
              <a:t>Reflection is a form of personal response to experiences, situations, events or new information.</a:t>
            </a:r>
          </a:p>
          <a:p>
            <a:r>
              <a:rPr lang="en-NZ" dirty="0"/>
              <a:t>It is a ‘processing’ phase where thinking and learning take place. </a:t>
            </a:r>
          </a:p>
          <a:p>
            <a:r>
              <a:rPr lang="en-NZ" dirty="0"/>
              <a:t>There is neither a right nor a wrong way of reflective thinking, there are just questions to explore.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Characteristics of a Professional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NZ" dirty="0"/>
              <a:t>Some characteristics of a professional</a:t>
            </a:r>
          </a:p>
          <a:p>
            <a:endParaRPr lang="en-NZ" dirty="0"/>
          </a:p>
          <a:p>
            <a:r>
              <a:rPr lang="en-NZ" dirty="0"/>
              <a:t>Expert in a specialised field of practice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NZ" dirty="0"/>
              <a:t>Responsible: I</a:t>
            </a:r>
            <a:r>
              <a:rPr lang="en-GB" dirty="0"/>
              <a:t>s accountable for own actions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GB" dirty="0"/>
              <a:t>Life long learner: Evaluates his/her professional practice</a:t>
            </a:r>
            <a:endParaRPr lang="en-NZ" dirty="0"/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GB" dirty="0"/>
              <a:t>Respectful: treats other with respect and dignity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GB" dirty="0"/>
              <a:t>Reflective: </a:t>
            </a:r>
          </a:p>
          <a:p>
            <a:pPr marL="548640" lvl="2" indent="-274320">
              <a:buClr>
                <a:schemeClr val="accent3"/>
              </a:buClr>
              <a:buSzPct val="95000"/>
            </a:pPr>
            <a:r>
              <a:rPr lang="en-GB" dirty="0"/>
              <a:t>Confronts discrepancies between intentions and actions; </a:t>
            </a:r>
          </a:p>
          <a:p>
            <a:pPr marL="548640" lvl="2" indent="-274320">
              <a:buClr>
                <a:schemeClr val="accent3"/>
              </a:buClr>
              <a:buSzPct val="95000"/>
            </a:pPr>
            <a:r>
              <a:rPr lang="en-GB" dirty="0"/>
              <a:t>Evaluates his/her professional practice</a:t>
            </a:r>
          </a:p>
          <a:p>
            <a:pPr marL="548640" lvl="2" indent="-274320">
              <a:buClr>
                <a:schemeClr val="accent3"/>
              </a:buClr>
              <a:buSzPct val="95000"/>
            </a:pPr>
            <a:r>
              <a:rPr lang="en-GB" dirty="0"/>
              <a:t>Assesses own contribution realistically</a:t>
            </a:r>
          </a:p>
          <a:p>
            <a:pPr marL="548640" lvl="2" indent="-274320">
              <a:buClr>
                <a:schemeClr val="accent3"/>
              </a:buClr>
              <a:buSzPct val="95000"/>
            </a:pPr>
            <a:r>
              <a:rPr lang="en-GB" dirty="0"/>
              <a:t>Strives toward self improvement</a:t>
            </a:r>
          </a:p>
          <a:p>
            <a:pPr marL="548640" lvl="2" indent="-274320">
              <a:buClr>
                <a:schemeClr val="accent3"/>
              </a:buClr>
              <a:buSzPct val="95000"/>
            </a:pPr>
            <a:endParaRPr lang="en-GB" sz="1300" dirty="0"/>
          </a:p>
          <a:p>
            <a:pPr marL="274320" lvl="2" indent="0">
              <a:buClr>
                <a:schemeClr val="accent3"/>
              </a:buClr>
              <a:buSzPct val="95000"/>
              <a:buNone/>
            </a:pPr>
            <a:r>
              <a:rPr lang="en-GB" sz="1300" dirty="0"/>
              <a:t>Source: Stratton &amp;  </a:t>
            </a:r>
            <a:r>
              <a:rPr lang="en-GB" sz="1300" dirty="0" err="1"/>
              <a:t>Mitstifer</a:t>
            </a:r>
            <a:r>
              <a:rPr lang="en-GB" sz="1300" dirty="0"/>
              <a:t> 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54145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/>
              <a:t>What is the role of reflection in the learning process?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2564904"/>
            <a:ext cx="8229600" cy="3759696"/>
          </a:xfrm>
        </p:spPr>
        <p:txBody>
          <a:bodyPr/>
          <a:lstStyle/>
          <a:p>
            <a:pPr eaLnBrk="1" hangingPunct="1"/>
            <a:r>
              <a:rPr lang="en-US" sz="2800" dirty="0"/>
              <a:t>“Reflection leads to growth of the individual – morally, personally, psychologically, and emotionally, as well as cognitively". Branch &amp; </a:t>
            </a:r>
            <a:r>
              <a:rPr lang="en-US" sz="2800" dirty="0" err="1"/>
              <a:t>Paranjape</a:t>
            </a:r>
            <a:r>
              <a:rPr lang="en-US" sz="2800" dirty="0"/>
              <a:t>, 2002, p. 1187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How can reflection help you?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062913" cy="41148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Better understand your </a:t>
            </a:r>
            <a:r>
              <a:rPr lang="en-US" sz="2800" b="1" dirty="0"/>
              <a:t>strengths and weaknesses</a:t>
            </a:r>
            <a:r>
              <a:rPr lang="en-US" sz="2800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Identify and question your underlying </a:t>
            </a:r>
            <a:r>
              <a:rPr lang="en-US" sz="2800" b="1" dirty="0"/>
              <a:t>values and beliefs</a:t>
            </a:r>
            <a:r>
              <a:rPr lang="en-US" sz="2800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Acknowledge and challenge possible </a:t>
            </a:r>
            <a:r>
              <a:rPr lang="en-US" sz="2800" b="1" dirty="0"/>
              <a:t>assumptions</a:t>
            </a:r>
            <a:r>
              <a:rPr lang="en-US" sz="2800" dirty="0"/>
              <a:t> on which you base your ideas, feelings and actions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Recognize areas of potential </a:t>
            </a:r>
            <a:r>
              <a:rPr lang="en-US" sz="2800" b="1" dirty="0"/>
              <a:t>bias</a:t>
            </a:r>
            <a:r>
              <a:rPr lang="en-US" sz="2800" dirty="0"/>
              <a:t> or </a:t>
            </a:r>
            <a:r>
              <a:rPr lang="en-US" sz="2800" b="1" dirty="0"/>
              <a:t>discrimination</a:t>
            </a:r>
            <a:r>
              <a:rPr lang="en-US" sz="2800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Acknowledge your </a:t>
            </a:r>
            <a:r>
              <a:rPr lang="en-US" sz="2800" b="1" dirty="0"/>
              <a:t>fears</a:t>
            </a:r>
            <a:r>
              <a:rPr lang="en-US" sz="2800" dirty="0"/>
              <a:t>, and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Identify possible inadequacies or </a:t>
            </a:r>
            <a:r>
              <a:rPr lang="en-US" sz="2800" b="1" dirty="0"/>
              <a:t>areas for improvement</a:t>
            </a:r>
            <a:r>
              <a:rPr lang="en-US" sz="2800" dirty="0"/>
              <a:t>. </a:t>
            </a: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2446338" y="5876925"/>
            <a:ext cx="6697662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hlinkClick r:id="rId2"/>
              </a:rPr>
              <a:t>http://www.monash.edu.au/lls/llonline/writing/medicine/reflective/1.xml</a:t>
            </a:r>
            <a:endParaRPr lang="en-US" sz="1600" b="1"/>
          </a:p>
          <a:p>
            <a:pPr>
              <a:spcBef>
                <a:spcPct val="50000"/>
              </a:spcBef>
            </a:pPr>
            <a:endParaRPr lang="en-US" sz="16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Reflective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When you write a </a:t>
            </a:r>
            <a:r>
              <a:rPr lang="en-NZ" b="1" dirty="0"/>
              <a:t>reflection</a:t>
            </a:r>
            <a:r>
              <a:rPr lang="en-NZ" dirty="0"/>
              <a:t>, you write your thoughts about something, rather than writing a summary or description of that something itself.</a:t>
            </a:r>
          </a:p>
          <a:p>
            <a:r>
              <a:rPr lang="en-NZ" dirty="0"/>
              <a:t>A reflection tells the reader what you think or how you feel about something. The reader gets a good idea of how that something influenced you, both intellectually and emotionally.</a:t>
            </a:r>
          </a:p>
        </p:txBody>
      </p:sp>
    </p:spTree>
    <p:extLst>
      <p:ext uri="{BB962C8B-B14F-4D97-AF65-F5344CB8AC3E}">
        <p14:creationId xmlns:p14="http://schemas.microsoft.com/office/powerpoint/2010/main" val="2957531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Reflective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What you think</a:t>
            </a:r>
          </a:p>
          <a:p>
            <a:r>
              <a:rPr lang="en-NZ" dirty="0"/>
              <a:t>How you felt</a:t>
            </a:r>
          </a:p>
          <a:p>
            <a:r>
              <a:rPr lang="en-NZ" dirty="0"/>
              <a:t>How the event relates to your life</a:t>
            </a:r>
          </a:p>
          <a:p>
            <a:endParaRPr lang="en-NZ" dirty="0"/>
          </a:p>
          <a:p>
            <a:r>
              <a:rPr lang="en-NZ" dirty="0"/>
              <a:t>Check out the sentences at this site</a:t>
            </a:r>
          </a:p>
          <a:p>
            <a:pPr marL="0" indent="0">
              <a:buNone/>
            </a:pPr>
            <a:endParaRPr lang="en-NZ" sz="2800" dirty="0"/>
          </a:p>
          <a:p>
            <a:pPr marL="0" indent="0">
              <a:buNone/>
            </a:pPr>
            <a:r>
              <a:rPr lang="en-NZ" sz="2800">
                <a:hlinkClick r:id="rId2"/>
              </a:rPr>
              <a:t>http://loveyourpencil.com/reflectivewriting.html</a:t>
            </a:r>
            <a:endParaRPr lang="en-NZ" sz="2800"/>
          </a:p>
          <a:p>
            <a:pPr marL="0" indent="0">
              <a:buNone/>
            </a:pPr>
            <a:endParaRPr lang="en-NZ" sz="2800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914132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is reflective writing?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Watch the video</a:t>
            </a:r>
          </a:p>
          <a:p>
            <a:endParaRPr lang="en-NZ" dirty="0"/>
          </a:p>
          <a:p>
            <a:r>
              <a:rPr lang="en-NZ" dirty="0"/>
              <a:t>Also at </a:t>
            </a:r>
            <a:r>
              <a:rPr lang="en-NZ" dirty="0">
                <a:hlinkClick r:id="rId2"/>
              </a:rPr>
              <a:t>http://www.youtube.com/watch?v=WjLa2sJjla0</a:t>
            </a:r>
            <a:endParaRPr lang="en-NZ" dirty="0"/>
          </a:p>
          <a:p>
            <a:endParaRPr lang="en-N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166</TotalTime>
  <Words>704</Words>
  <Application>Microsoft Office PowerPoint</Application>
  <PresentationFormat>On-screen Show (4:3)</PresentationFormat>
  <Paragraphs>92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Constantia</vt:lpstr>
      <vt:lpstr>Times New Roman</vt:lpstr>
      <vt:lpstr>Wingdings 2</vt:lpstr>
      <vt:lpstr>Flow</vt:lpstr>
      <vt:lpstr>ISCG 5340  Professional Skills for IT Practitioners</vt:lpstr>
      <vt:lpstr>Agenda</vt:lpstr>
      <vt:lpstr>What is reflection?</vt:lpstr>
      <vt:lpstr>Characteristics of a Professional</vt:lpstr>
      <vt:lpstr>What is the role of reflection in the learning process?</vt:lpstr>
      <vt:lpstr>How can reflection help you?</vt:lpstr>
      <vt:lpstr>Reflective Writing</vt:lpstr>
      <vt:lpstr>Reflective writing</vt:lpstr>
      <vt:lpstr>What is reflective writing?</vt:lpstr>
      <vt:lpstr>Writing Style</vt:lpstr>
      <vt:lpstr>How to write</vt:lpstr>
      <vt:lpstr>Three Parts</vt:lpstr>
      <vt:lpstr>Description</vt:lpstr>
      <vt:lpstr>Interpretation</vt:lpstr>
      <vt:lpstr>Outcome</vt:lpstr>
      <vt:lpstr>Further reading</vt:lpstr>
    </vt:vector>
  </TitlesOfParts>
  <Company>Unitec New Zealand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ISCG 5340  Professional Skills for IT Practitioners</dc:title>
  <dc:creator>Gerard Lovell</dc:creator>
  <cp:lastModifiedBy>Teresa Yap</cp:lastModifiedBy>
  <cp:revision>22</cp:revision>
  <dcterms:created xsi:type="dcterms:W3CDTF">2010-08-08T22:54:00Z</dcterms:created>
  <dcterms:modified xsi:type="dcterms:W3CDTF">2020-08-18T12:30:01Z</dcterms:modified>
</cp:coreProperties>
</file>