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67" r:id="rId3"/>
    <p:sldId id="268" r:id="rId4"/>
    <p:sldId id="266" r:id="rId5"/>
    <p:sldId id="258" r:id="rId6"/>
    <p:sldId id="259" r:id="rId7"/>
    <p:sldId id="264" r:id="rId8"/>
    <p:sldId id="265"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7269" autoAdjust="0"/>
  </p:normalViewPr>
  <p:slideViewPr>
    <p:cSldViewPr snapToGrid="0" showGuides="1">
      <p:cViewPr varScale="1">
        <p:scale>
          <a:sx n="116" d="100"/>
          <a:sy n="116" d="100"/>
        </p:scale>
        <p:origin x="72" y="67"/>
      </p:cViewPr>
      <p:guideLst>
        <p:guide orient="horz" pos="4133"/>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3BA61-CE82-4BAF-B6E8-1824BF02DAC4}" type="datetimeFigureOut">
              <a:rPr lang="en-NZ" smtClean="0"/>
              <a:t>8/04/2019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61083-151D-44FC-8B55-C0E41D852E0A}" type="slidenum">
              <a:rPr lang="en-NZ" smtClean="0"/>
              <a:t>‹#›</a:t>
            </a:fld>
            <a:endParaRPr lang="en-NZ"/>
          </a:p>
        </p:txBody>
      </p:sp>
    </p:spTree>
    <p:extLst>
      <p:ext uri="{BB962C8B-B14F-4D97-AF65-F5344CB8AC3E}">
        <p14:creationId xmlns:p14="http://schemas.microsoft.com/office/powerpoint/2010/main" val="55030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 contour</a:t>
            </a:r>
            <a:r>
              <a:rPr lang="en-NZ" baseline="0" dirty="0"/>
              <a:t> line is a line in which the ground surface is intersected by a level surface obtained by joining points of equal elevation. This line on the map represents a contour and is called a contour line.</a:t>
            </a:r>
            <a:endParaRPr lang="en-NZ" dirty="0"/>
          </a:p>
        </p:txBody>
      </p:sp>
      <p:sp>
        <p:nvSpPr>
          <p:cNvPr id="4" name="Slide Number Placeholder 3"/>
          <p:cNvSpPr>
            <a:spLocks noGrp="1"/>
          </p:cNvSpPr>
          <p:nvPr>
            <p:ph type="sldNum" sz="quarter" idx="10"/>
          </p:nvPr>
        </p:nvSpPr>
        <p:spPr/>
        <p:txBody>
          <a:bodyPr/>
          <a:lstStyle/>
          <a:p>
            <a:fld id="{27261083-151D-44FC-8B55-C0E41D852E0A}" type="slidenum">
              <a:rPr lang="en-NZ" smtClean="0"/>
              <a:t>1</a:t>
            </a:fld>
            <a:endParaRPr lang="en-NZ"/>
          </a:p>
        </p:txBody>
      </p:sp>
    </p:spTree>
    <p:extLst>
      <p:ext uri="{BB962C8B-B14F-4D97-AF65-F5344CB8AC3E}">
        <p14:creationId xmlns:p14="http://schemas.microsoft.com/office/powerpoint/2010/main" val="3042979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u="none" strike="noStrike" kern="1200" baseline="0" dirty="0">
                <a:solidFill>
                  <a:schemeClr val="tx1"/>
                </a:solidFill>
                <a:latin typeface="+mn-lt"/>
                <a:ea typeface="+mn-ea"/>
                <a:cs typeface="+mn-cs"/>
              </a:rPr>
              <a:t>A level essentially</a:t>
            </a:r>
          </a:p>
          <a:p>
            <a:r>
              <a:rPr lang="en-NZ" sz="1200" b="0" i="0" u="none" strike="noStrike" kern="1200" baseline="0" dirty="0">
                <a:solidFill>
                  <a:schemeClr val="tx1"/>
                </a:solidFill>
                <a:latin typeface="+mn-lt"/>
                <a:ea typeface="+mn-ea"/>
                <a:cs typeface="+mn-cs"/>
              </a:rPr>
              <a:t>comprises a telescope</a:t>
            </a:r>
          </a:p>
          <a:p>
            <a:r>
              <a:rPr lang="en-NZ" sz="1200" b="0" i="0" u="none" strike="noStrike" kern="1200" baseline="0" dirty="0">
                <a:solidFill>
                  <a:schemeClr val="tx1"/>
                </a:solidFill>
                <a:latin typeface="+mn-lt"/>
                <a:ea typeface="+mn-ea"/>
                <a:cs typeface="+mn-cs"/>
              </a:rPr>
              <a:t>rotatable about a vertical</a:t>
            </a:r>
          </a:p>
          <a:p>
            <a:r>
              <a:rPr lang="en-NZ" sz="1200" b="0" i="0" u="none" strike="noStrike" kern="1200" baseline="0" dirty="0">
                <a:solidFill>
                  <a:schemeClr val="tx1"/>
                </a:solidFill>
                <a:latin typeface="+mn-lt"/>
                <a:ea typeface="+mn-ea"/>
                <a:cs typeface="+mn-cs"/>
              </a:rPr>
              <a:t>axis; it is used to create</a:t>
            </a:r>
          </a:p>
          <a:p>
            <a:r>
              <a:rPr lang="en-NZ" sz="1200" b="0" i="0" u="none" strike="noStrike" kern="1200" baseline="0" dirty="0">
                <a:solidFill>
                  <a:schemeClr val="tx1"/>
                </a:solidFill>
                <a:latin typeface="+mn-lt"/>
                <a:ea typeface="+mn-ea"/>
                <a:cs typeface="+mn-cs"/>
              </a:rPr>
              <a:t>a horizontal line of sight</a:t>
            </a:r>
          </a:p>
          <a:p>
            <a:r>
              <a:rPr lang="en-NZ" sz="1200" b="0" i="0" u="none" strike="noStrike" kern="1200" baseline="0" dirty="0">
                <a:solidFill>
                  <a:schemeClr val="tx1"/>
                </a:solidFill>
                <a:latin typeface="+mn-lt"/>
                <a:ea typeface="+mn-ea"/>
                <a:cs typeface="+mn-cs"/>
              </a:rPr>
              <a:t>so that height differences</a:t>
            </a:r>
          </a:p>
          <a:p>
            <a:r>
              <a:rPr lang="en-NZ" sz="1200" b="0" i="0" u="none" strike="noStrike" kern="1200" baseline="0" dirty="0">
                <a:solidFill>
                  <a:schemeClr val="tx1"/>
                </a:solidFill>
                <a:latin typeface="+mn-lt"/>
                <a:ea typeface="+mn-ea"/>
                <a:cs typeface="+mn-cs"/>
              </a:rPr>
              <a:t>can be determined</a:t>
            </a:r>
          </a:p>
          <a:p>
            <a:r>
              <a:rPr lang="en-NZ" sz="1200" b="0" i="0" u="none" strike="noStrike" kern="1200" baseline="0" dirty="0">
                <a:solidFill>
                  <a:schemeClr val="tx1"/>
                </a:solidFill>
                <a:latin typeface="+mn-lt"/>
                <a:ea typeface="+mn-ea"/>
                <a:cs typeface="+mn-cs"/>
              </a:rPr>
              <a:t>and stakeouts can be</a:t>
            </a:r>
          </a:p>
          <a:p>
            <a:r>
              <a:rPr lang="en-NZ" sz="1200" b="0" i="0" u="none" strike="noStrike" kern="1200" baseline="0" dirty="0">
                <a:solidFill>
                  <a:schemeClr val="tx1"/>
                </a:solidFill>
                <a:latin typeface="+mn-lt"/>
                <a:ea typeface="+mn-ea"/>
                <a:cs typeface="+mn-cs"/>
              </a:rPr>
              <a:t>performed.</a:t>
            </a:r>
            <a:endParaRPr lang="en-NZ" dirty="0"/>
          </a:p>
        </p:txBody>
      </p:sp>
      <p:sp>
        <p:nvSpPr>
          <p:cNvPr id="4" name="Slide Number Placeholder 3"/>
          <p:cNvSpPr>
            <a:spLocks noGrp="1"/>
          </p:cNvSpPr>
          <p:nvPr>
            <p:ph type="sldNum" sz="quarter" idx="10"/>
          </p:nvPr>
        </p:nvSpPr>
        <p:spPr/>
        <p:txBody>
          <a:bodyPr/>
          <a:lstStyle/>
          <a:p>
            <a:fld id="{27261083-151D-44FC-8B55-C0E41D852E0A}" type="slidenum">
              <a:rPr lang="en-NZ" smtClean="0"/>
              <a:t>5</a:t>
            </a:fld>
            <a:endParaRPr lang="en-NZ"/>
          </a:p>
        </p:txBody>
      </p:sp>
    </p:spTree>
    <p:extLst>
      <p:ext uri="{BB962C8B-B14F-4D97-AF65-F5344CB8AC3E}">
        <p14:creationId xmlns:p14="http://schemas.microsoft.com/office/powerpoint/2010/main" val="221366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u="none" strike="noStrike" kern="1200" baseline="0" dirty="0">
                <a:solidFill>
                  <a:schemeClr val="tx1"/>
                </a:solidFill>
                <a:latin typeface="+mn-lt"/>
                <a:ea typeface="+mn-ea"/>
                <a:cs typeface="+mn-cs"/>
              </a:rPr>
              <a:t>A total station consists of a</a:t>
            </a:r>
          </a:p>
          <a:p>
            <a:r>
              <a:rPr lang="en-NZ" sz="1200" b="0" i="0" u="none" strike="noStrike" kern="1200" baseline="0" dirty="0">
                <a:solidFill>
                  <a:schemeClr val="tx1"/>
                </a:solidFill>
                <a:latin typeface="+mn-lt"/>
                <a:ea typeface="+mn-ea"/>
                <a:cs typeface="+mn-cs"/>
              </a:rPr>
              <a:t>theodolite with a built-in</a:t>
            </a:r>
          </a:p>
          <a:p>
            <a:r>
              <a:rPr lang="en-NZ" sz="1200" b="0" i="0" u="none" strike="noStrike" kern="1200" baseline="0" dirty="0">
                <a:solidFill>
                  <a:schemeClr val="tx1"/>
                </a:solidFill>
                <a:latin typeface="+mn-lt"/>
                <a:ea typeface="+mn-ea"/>
                <a:cs typeface="+mn-cs"/>
              </a:rPr>
              <a:t>distance meter (</a:t>
            </a:r>
            <a:r>
              <a:rPr lang="en-NZ" sz="1200" b="0" i="0" u="none" strike="noStrike" kern="1200" baseline="0" dirty="0" err="1">
                <a:solidFill>
                  <a:schemeClr val="tx1"/>
                </a:solidFill>
                <a:latin typeface="+mn-lt"/>
                <a:ea typeface="+mn-ea"/>
                <a:cs typeface="+mn-cs"/>
              </a:rPr>
              <a:t>distancer</a:t>
            </a:r>
            <a:r>
              <a:rPr lang="en-NZ" sz="1200" b="0" i="0" u="none" strike="noStrike" kern="1200" baseline="0" dirty="0">
                <a:solidFill>
                  <a:schemeClr val="tx1"/>
                </a:solidFill>
                <a:latin typeface="+mn-lt"/>
                <a:ea typeface="+mn-ea"/>
                <a:cs typeface="+mn-cs"/>
              </a:rPr>
              <a:t>),</a:t>
            </a:r>
          </a:p>
          <a:p>
            <a:r>
              <a:rPr lang="en-NZ" sz="1200" b="0" i="0" u="none" strike="noStrike" kern="1200" baseline="0" dirty="0">
                <a:solidFill>
                  <a:schemeClr val="tx1"/>
                </a:solidFill>
                <a:latin typeface="+mn-lt"/>
                <a:ea typeface="+mn-ea"/>
                <a:cs typeface="+mn-cs"/>
              </a:rPr>
              <a:t>and so it can measure</a:t>
            </a:r>
          </a:p>
          <a:p>
            <a:r>
              <a:rPr lang="en-NZ" sz="1200" b="0" i="0" u="none" strike="noStrike" kern="1200" baseline="0" dirty="0">
                <a:solidFill>
                  <a:schemeClr val="tx1"/>
                </a:solidFill>
                <a:latin typeface="+mn-lt"/>
                <a:ea typeface="+mn-ea"/>
                <a:cs typeface="+mn-cs"/>
              </a:rPr>
              <a:t>angles and distances at the</a:t>
            </a:r>
          </a:p>
          <a:p>
            <a:r>
              <a:rPr lang="en-NZ" sz="1200" b="0" i="0" u="none" strike="noStrike" kern="1200" baseline="0" dirty="0">
                <a:solidFill>
                  <a:schemeClr val="tx1"/>
                </a:solidFill>
                <a:latin typeface="+mn-lt"/>
                <a:ea typeface="+mn-ea"/>
                <a:cs typeface="+mn-cs"/>
              </a:rPr>
              <a:t>same time. Today’s</a:t>
            </a:r>
          </a:p>
          <a:p>
            <a:r>
              <a:rPr lang="en-NZ" sz="1200" b="0" i="0" u="none" strike="noStrike" kern="1200" baseline="0" dirty="0">
                <a:solidFill>
                  <a:schemeClr val="tx1"/>
                </a:solidFill>
                <a:latin typeface="+mn-lt"/>
                <a:ea typeface="+mn-ea"/>
                <a:cs typeface="+mn-cs"/>
              </a:rPr>
              <a:t>electronic total stations all</a:t>
            </a:r>
          </a:p>
          <a:p>
            <a:r>
              <a:rPr lang="en-NZ" sz="1200" b="0" i="0" u="none" strike="noStrike" kern="1200" baseline="0" dirty="0">
                <a:solidFill>
                  <a:schemeClr val="tx1"/>
                </a:solidFill>
                <a:latin typeface="+mn-lt"/>
                <a:ea typeface="+mn-ea"/>
                <a:cs typeface="+mn-cs"/>
              </a:rPr>
              <a:t>have an </a:t>
            </a:r>
            <a:r>
              <a:rPr lang="en-NZ" sz="1200" b="0" i="0" u="none" strike="noStrike" kern="1200" baseline="0" dirty="0" err="1">
                <a:solidFill>
                  <a:schemeClr val="tx1"/>
                </a:solidFill>
                <a:latin typeface="+mn-lt"/>
                <a:ea typeface="+mn-ea"/>
                <a:cs typeface="+mn-cs"/>
              </a:rPr>
              <a:t>opto</a:t>
            </a:r>
            <a:r>
              <a:rPr lang="en-NZ" sz="1200" b="0" i="0" u="none" strike="noStrike" kern="1200" baseline="0" dirty="0">
                <a:solidFill>
                  <a:schemeClr val="tx1"/>
                </a:solidFill>
                <a:latin typeface="+mn-lt"/>
                <a:ea typeface="+mn-ea"/>
                <a:cs typeface="+mn-cs"/>
              </a:rPr>
              <a:t>-electronic</a:t>
            </a:r>
          </a:p>
          <a:p>
            <a:r>
              <a:rPr lang="en-NZ" sz="1200" b="0" i="0" u="none" strike="noStrike" kern="1200" baseline="0" dirty="0">
                <a:solidFill>
                  <a:schemeClr val="tx1"/>
                </a:solidFill>
                <a:latin typeface="+mn-lt"/>
                <a:ea typeface="+mn-ea"/>
                <a:cs typeface="+mn-cs"/>
              </a:rPr>
              <a:t>distance meter (EDM) and</a:t>
            </a:r>
          </a:p>
          <a:p>
            <a:r>
              <a:rPr lang="en-NZ" sz="1200" b="0" i="0" u="none" strike="noStrike" kern="1200" baseline="0" dirty="0">
                <a:solidFill>
                  <a:schemeClr val="tx1"/>
                </a:solidFill>
                <a:latin typeface="+mn-lt"/>
                <a:ea typeface="+mn-ea"/>
                <a:cs typeface="+mn-cs"/>
              </a:rPr>
              <a:t>electronic angle scanning.</a:t>
            </a:r>
          </a:p>
          <a:p>
            <a:r>
              <a:rPr lang="en-NZ" sz="1200" b="0" i="0" u="none" strike="noStrike" kern="1200" baseline="0" dirty="0">
                <a:solidFill>
                  <a:schemeClr val="tx1"/>
                </a:solidFill>
                <a:latin typeface="+mn-lt"/>
                <a:ea typeface="+mn-ea"/>
                <a:cs typeface="+mn-cs"/>
              </a:rPr>
              <a:t>The coded scales of the</a:t>
            </a:r>
          </a:p>
          <a:p>
            <a:r>
              <a:rPr lang="en-NZ" sz="1200" b="0" i="0" u="none" strike="noStrike" kern="1200" baseline="0" dirty="0">
                <a:solidFill>
                  <a:schemeClr val="tx1"/>
                </a:solidFill>
                <a:latin typeface="+mn-lt"/>
                <a:ea typeface="+mn-ea"/>
                <a:cs typeface="+mn-cs"/>
              </a:rPr>
              <a:t>horizontal and vertical</a:t>
            </a:r>
          </a:p>
          <a:p>
            <a:r>
              <a:rPr lang="en-NZ" sz="1200" b="0" i="0" u="none" strike="noStrike" kern="1200" baseline="0" dirty="0">
                <a:solidFill>
                  <a:schemeClr val="tx1"/>
                </a:solidFill>
                <a:latin typeface="+mn-lt"/>
                <a:ea typeface="+mn-ea"/>
                <a:cs typeface="+mn-cs"/>
              </a:rPr>
              <a:t>circles are scanned</a:t>
            </a:r>
          </a:p>
          <a:p>
            <a:r>
              <a:rPr lang="en-NZ" sz="1200" b="0" i="0" u="none" strike="noStrike" kern="1200" baseline="0" dirty="0">
                <a:solidFill>
                  <a:schemeClr val="tx1"/>
                </a:solidFill>
                <a:latin typeface="+mn-lt"/>
                <a:ea typeface="+mn-ea"/>
                <a:cs typeface="+mn-cs"/>
              </a:rPr>
              <a:t>electronically, and then the</a:t>
            </a:r>
          </a:p>
          <a:p>
            <a:r>
              <a:rPr lang="en-NZ" sz="1200" b="0" i="0" u="none" strike="noStrike" kern="1200" baseline="0" dirty="0">
                <a:solidFill>
                  <a:schemeClr val="tx1"/>
                </a:solidFill>
                <a:latin typeface="+mn-lt"/>
                <a:ea typeface="+mn-ea"/>
                <a:cs typeface="+mn-cs"/>
              </a:rPr>
              <a:t>angles and distances are</a:t>
            </a:r>
          </a:p>
          <a:p>
            <a:r>
              <a:rPr lang="en-NZ" sz="1200" b="0" i="0" u="none" strike="noStrike" kern="1200" baseline="0" dirty="0">
                <a:solidFill>
                  <a:schemeClr val="tx1"/>
                </a:solidFill>
                <a:latin typeface="+mn-lt"/>
                <a:ea typeface="+mn-ea"/>
                <a:cs typeface="+mn-cs"/>
              </a:rPr>
              <a:t>displayed digitally. The</a:t>
            </a:r>
          </a:p>
          <a:p>
            <a:r>
              <a:rPr lang="en-NZ" sz="1200" b="0" i="0" u="none" strike="noStrike" kern="1200" baseline="0" dirty="0">
                <a:solidFill>
                  <a:schemeClr val="tx1"/>
                </a:solidFill>
                <a:latin typeface="+mn-lt"/>
                <a:ea typeface="+mn-ea"/>
                <a:cs typeface="+mn-cs"/>
              </a:rPr>
              <a:t>horizontal distance, the</a:t>
            </a:r>
          </a:p>
          <a:p>
            <a:r>
              <a:rPr lang="en-NZ" sz="1200" b="0" i="0" u="none" strike="noStrike" kern="1200" baseline="0" dirty="0">
                <a:solidFill>
                  <a:schemeClr val="tx1"/>
                </a:solidFill>
                <a:latin typeface="+mn-lt"/>
                <a:ea typeface="+mn-ea"/>
                <a:cs typeface="+mn-cs"/>
              </a:rPr>
              <a:t>height difference and the</a:t>
            </a:r>
          </a:p>
          <a:p>
            <a:r>
              <a:rPr lang="en-NZ" sz="1200" b="0" i="0" u="none" strike="noStrike" kern="1200" baseline="0" dirty="0">
                <a:solidFill>
                  <a:schemeClr val="tx1"/>
                </a:solidFill>
                <a:latin typeface="+mn-lt"/>
                <a:ea typeface="+mn-ea"/>
                <a:cs typeface="+mn-cs"/>
              </a:rPr>
              <a:t>coordinates are calculated</a:t>
            </a:r>
          </a:p>
          <a:p>
            <a:r>
              <a:rPr lang="en-NZ" sz="1200" b="0" i="0" u="none" strike="noStrike" kern="1200" baseline="0" dirty="0">
                <a:solidFill>
                  <a:schemeClr val="tx1"/>
                </a:solidFill>
                <a:latin typeface="+mn-lt"/>
                <a:ea typeface="+mn-ea"/>
                <a:cs typeface="+mn-cs"/>
              </a:rPr>
              <a:t>automatically and all</a:t>
            </a:r>
          </a:p>
          <a:p>
            <a:r>
              <a:rPr lang="en-NZ" sz="1200" b="0" i="0" u="none" strike="noStrike" kern="1200" baseline="0" dirty="0">
                <a:solidFill>
                  <a:schemeClr val="tx1"/>
                </a:solidFill>
                <a:latin typeface="+mn-lt"/>
                <a:ea typeface="+mn-ea"/>
                <a:cs typeface="+mn-cs"/>
              </a:rPr>
              <a:t>measurements and</a:t>
            </a:r>
          </a:p>
          <a:p>
            <a:r>
              <a:rPr lang="en-NZ" sz="1200" b="0" i="0" u="none" strike="noStrike" kern="1200" baseline="0" dirty="0">
                <a:solidFill>
                  <a:schemeClr val="tx1"/>
                </a:solidFill>
                <a:latin typeface="+mn-lt"/>
                <a:ea typeface="+mn-ea"/>
                <a:cs typeface="+mn-cs"/>
              </a:rPr>
              <a:t>additional information can</a:t>
            </a:r>
          </a:p>
          <a:p>
            <a:r>
              <a:rPr lang="en-NZ" sz="1200" b="0" i="0" u="none" strike="noStrike" kern="1200" baseline="0" dirty="0">
                <a:solidFill>
                  <a:schemeClr val="tx1"/>
                </a:solidFill>
                <a:latin typeface="+mn-lt"/>
                <a:ea typeface="+mn-ea"/>
                <a:cs typeface="+mn-cs"/>
              </a:rPr>
              <a:t>be recorded.</a:t>
            </a:r>
            <a:endParaRPr lang="en-NZ" dirty="0"/>
          </a:p>
        </p:txBody>
      </p:sp>
      <p:sp>
        <p:nvSpPr>
          <p:cNvPr id="4" name="Slide Number Placeholder 3"/>
          <p:cNvSpPr>
            <a:spLocks noGrp="1"/>
          </p:cNvSpPr>
          <p:nvPr>
            <p:ph type="sldNum" sz="quarter" idx="10"/>
          </p:nvPr>
        </p:nvSpPr>
        <p:spPr/>
        <p:txBody>
          <a:bodyPr/>
          <a:lstStyle/>
          <a:p>
            <a:fld id="{27261083-151D-44FC-8B55-C0E41D852E0A}" type="slidenum">
              <a:rPr lang="en-NZ" smtClean="0"/>
              <a:t>6</a:t>
            </a:fld>
            <a:endParaRPr lang="en-NZ"/>
          </a:p>
        </p:txBody>
      </p:sp>
    </p:spTree>
    <p:extLst>
      <p:ext uri="{BB962C8B-B14F-4D97-AF65-F5344CB8AC3E}">
        <p14:creationId xmlns:p14="http://schemas.microsoft.com/office/powerpoint/2010/main" val="4097557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u="none" strike="noStrike" kern="1200" baseline="0" dirty="0">
                <a:solidFill>
                  <a:schemeClr val="tx1"/>
                </a:solidFill>
                <a:latin typeface="+mn-lt"/>
                <a:ea typeface="+mn-ea"/>
                <a:cs typeface="+mn-cs"/>
              </a:rPr>
              <a:t>1.Extend the legs of the</a:t>
            </a:r>
          </a:p>
          <a:p>
            <a:r>
              <a:rPr lang="en-NZ" sz="1200" b="0" i="0" u="none" strike="noStrike" kern="1200" baseline="0" dirty="0">
                <a:solidFill>
                  <a:schemeClr val="tx1"/>
                </a:solidFill>
                <a:latin typeface="+mn-lt"/>
                <a:ea typeface="+mn-ea"/>
                <a:cs typeface="+mn-cs"/>
              </a:rPr>
              <a:t>tripod as far as is</a:t>
            </a:r>
          </a:p>
          <a:p>
            <a:r>
              <a:rPr lang="en-NZ" sz="1200" b="0" i="0" u="none" strike="noStrike" kern="1200" baseline="0" dirty="0">
                <a:solidFill>
                  <a:schemeClr val="tx1"/>
                </a:solidFill>
                <a:latin typeface="+mn-lt"/>
                <a:ea typeface="+mn-ea"/>
                <a:cs typeface="+mn-cs"/>
              </a:rPr>
              <a:t>required and tighten the</a:t>
            </a:r>
          </a:p>
          <a:p>
            <a:r>
              <a:rPr lang="en-NZ" sz="1200" b="0" i="0" u="none" strike="noStrike" kern="1200" baseline="0" dirty="0">
                <a:solidFill>
                  <a:schemeClr val="tx1"/>
                </a:solidFill>
                <a:latin typeface="+mn-lt"/>
                <a:ea typeface="+mn-ea"/>
                <a:cs typeface="+mn-cs"/>
              </a:rPr>
              <a:t>screws firmly.</a:t>
            </a:r>
          </a:p>
          <a:p>
            <a:r>
              <a:rPr lang="en-NZ" sz="1200" b="0" i="0" u="none" strike="noStrike" kern="1200" baseline="0" dirty="0">
                <a:solidFill>
                  <a:schemeClr val="tx1"/>
                </a:solidFill>
                <a:latin typeface="+mn-lt"/>
                <a:ea typeface="+mn-ea"/>
                <a:cs typeface="+mn-cs"/>
              </a:rPr>
              <a:t>2. Set up the tripod so that</a:t>
            </a:r>
          </a:p>
          <a:p>
            <a:r>
              <a:rPr lang="en-NZ" sz="1200" b="0" i="0" u="none" strike="noStrike" kern="1200" baseline="0" dirty="0">
                <a:solidFill>
                  <a:schemeClr val="tx1"/>
                </a:solidFill>
                <a:latin typeface="+mn-lt"/>
                <a:ea typeface="+mn-ea"/>
                <a:cs typeface="+mn-cs"/>
              </a:rPr>
              <a:t>the tripod plate is as</a:t>
            </a:r>
          </a:p>
          <a:p>
            <a:r>
              <a:rPr lang="en-NZ" sz="1200" b="0" i="0" u="none" strike="noStrike" kern="1200" baseline="0" dirty="0">
                <a:solidFill>
                  <a:schemeClr val="tx1"/>
                </a:solidFill>
                <a:latin typeface="+mn-lt"/>
                <a:ea typeface="+mn-ea"/>
                <a:cs typeface="+mn-cs"/>
              </a:rPr>
              <a:t>horizontal as possible</a:t>
            </a:r>
          </a:p>
          <a:p>
            <a:r>
              <a:rPr lang="en-NZ" sz="1200" b="0" i="0" u="none" strike="noStrike" kern="1200" baseline="0" dirty="0">
                <a:solidFill>
                  <a:schemeClr val="tx1"/>
                </a:solidFill>
                <a:latin typeface="+mn-lt"/>
                <a:ea typeface="+mn-ea"/>
                <a:cs typeface="+mn-cs"/>
              </a:rPr>
              <a:t>and the legs of the</a:t>
            </a:r>
          </a:p>
          <a:p>
            <a:r>
              <a:rPr lang="en-NZ" sz="1200" b="0" i="0" u="none" strike="noStrike" kern="1200" baseline="0" dirty="0">
                <a:solidFill>
                  <a:schemeClr val="tx1"/>
                </a:solidFill>
                <a:latin typeface="+mn-lt"/>
                <a:ea typeface="+mn-ea"/>
                <a:cs typeface="+mn-cs"/>
              </a:rPr>
              <a:t>tripod are firm in the</a:t>
            </a:r>
          </a:p>
          <a:p>
            <a:r>
              <a:rPr lang="en-NZ" sz="1200" b="0" i="0" u="none" strike="noStrike" kern="1200" baseline="0" dirty="0">
                <a:solidFill>
                  <a:schemeClr val="tx1"/>
                </a:solidFill>
                <a:latin typeface="+mn-lt"/>
                <a:ea typeface="+mn-ea"/>
                <a:cs typeface="+mn-cs"/>
              </a:rPr>
              <a:t>ground.</a:t>
            </a:r>
          </a:p>
          <a:p>
            <a:r>
              <a:rPr lang="en-NZ" sz="1200" b="0" i="0" u="none" strike="noStrike" kern="1200" baseline="0" dirty="0">
                <a:solidFill>
                  <a:schemeClr val="tx1"/>
                </a:solidFill>
                <a:latin typeface="+mn-lt"/>
                <a:ea typeface="+mn-ea"/>
                <a:cs typeface="+mn-cs"/>
              </a:rPr>
              <a:t>3. Now, and only now,</a:t>
            </a:r>
          </a:p>
          <a:p>
            <a:r>
              <a:rPr lang="en-NZ" sz="1200" b="0" i="0" u="none" strike="noStrike" kern="1200" baseline="0" dirty="0">
                <a:solidFill>
                  <a:schemeClr val="tx1"/>
                </a:solidFill>
                <a:latin typeface="+mn-lt"/>
                <a:ea typeface="+mn-ea"/>
                <a:cs typeface="+mn-cs"/>
              </a:rPr>
              <a:t>place the instrument on</a:t>
            </a:r>
          </a:p>
          <a:p>
            <a:r>
              <a:rPr lang="en-NZ" sz="1200" b="0" i="0" u="none" strike="noStrike" kern="1200" baseline="0" dirty="0">
                <a:solidFill>
                  <a:schemeClr val="tx1"/>
                </a:solidFill>
                <a:latin typeface="+mn-lt"/>
                <a:ea typeface="+mn-ea"/>
                <a:cs typeface="+mn-cs"/>
              </a:rPr>
              <a:t>the tripod and secure it</a:t>
            </a:r>
          </a:p>
          <a:p>
            <a:r>
              <a:rPr lang="en-NZ" sz="1200" b="0" i="0" u="none" strike="noStrike" kern="1200" baseline="0" dirty="0">
                <a:solidFill>
                  <a:schemeClr val="tx1"/>
                </a:solidFill>
                <a:latin typeface="+mn-lt"/>
                <a:ea typeface="+mn-ea"/>
                <a:cs typeface="+mn-cs"/>
              </a:rPr>
              <a:t>with the central fixing</a:t>
            </a:r>
          </a:p>
          <a:p>
            <a:r>
              <a:rPr lang="en-NZ" sz="1200" b="0" i="0" u="none" strike="noStrike" kern="1200" baseline="0" dirty="0">
                <a:solidFill>
                  <a:schemeClr val="tx1"/>
                </a:solidFill>
                <a:latin typeface="+mn-lt"/>
                <a:ea typeface="+mn-ea"/>
                <a:cs typeface="+mn-cs"/>
              </a:rPr>
              <a:t>screw.</a:t>
            </a:r>
          </a:p>
          <a:p>
            <a:endParaRPr lang="en-NZ" sz="1200" b="0" i="0" u="none" strike="noStrike" kern="1200" baseline="0" dirty="0">
              <a:solidFill>
                <a:schemeClr val="tx1"/>
              </a:solidFill>
              <a:latin typeface="+mn-lt"/>
              <a:ea typeface="+mn-ea"/>
              <a:cs typeface="+mn-cs"/>
            </a:endParaRPr>
          </a:p>
          <a:p>
            <a:r>
              <a:rPr lang="en-NZ" sz="1200" b="0" i="0" u="none" strike="noStrike" kern="1200" baseline="0" dirty="0">
                <a:solidFill>
                  <a:schemeClr val="tx1"/>
                </a:solidFill>
                <a:latin typeface="+mn-lt"/>
                <a:ea typeface="+mn-ea"/>
                <a:cs typeface="+mn-cs"/>
              </a:rPr>
              <a:t>After setting up the</a:t>
            </a:r>
          </a:p>
          <a:p>
            <a:r>
              <a:rPr lang="en-NZ" sz="1200" b="0" i="0" u="none" strike="noStrike" kern="1200" baseline="0" dirty="0">
                <a:solidFill>
                  <a:schemeClr val="tx1"/>
                </a:solidFill>
                <a:latin typeface="+mn-lt"/>
                <a:ea typeface="+mn-ea"/>
                <a:cs typeface="+mn-cs"/>
              </a:rPr>
              <a:t>instrument, level it up</a:t>
            </a:r>
          </a:p>
          <a:p>
            <a:r>
              <a:rPr lang="en-NZ" sz="1200" b="0" i="0" u="none" strike="noStrike" kern="1200" baseline="0" dirty="0">
                <a:solidFill>
                  <a:schemeClr val="tx1"/>
                </a:solidFill>
                <a:latin typeface="+mn-lt"/>
                <a:ea typeface="+mn-ea"/>
                <a:cs typeface="+mn-cs"/>
              </a:rPr>
              <a:t>approximately with the</a:t>
            </a:r>
          </a:p>
          <a:p>
            <a:r>
              <a:rPr lang="en-NZ" sz="1200" b="0" i="0" u="none" strike="noStrike" kern="1200" baseline="0" dirty="0">
                <a:solidFill>
                  <a:schemeClr val="tx1"/>
                </a:solidFill>
                <a:latin typeface="+mn-lt"/>
                <a:ea typeface="+mn-ea"/>
                <a:cs typeface="+mn-cs"/>
              </a:rPr>
              <a:t>bull’s-eye bubble.</a:t>
            </a:r>
          </a:p>
          <a:p>
            <a:r>
              <a:rPr lang="en-NZ" sz="1200" b="0" i="0" u="none" strike="noStrike" kern="1200" baseline="0" dirty="0">
                <a:solidFill>
                  <a:schemeClr val="tx1"/>
                </a:solidFill>
                <a:latin typeface="+mn-lt"/>
                <a:ea typeface="+mn-ea"/>
                <a:cs typeface="+mn-cs"/>
              </a:rPr>
              <a:t>Turn two of the </a:t>
            </a:r>
            <a:r>
              <a:rPr lang="en-NZ" sz="1200" b="0" i="0" u="none" strike="noStrike" kern="1200" baseline="0" dirty="0" err="1">
                <a:solidFill>
                  <a:schemeClr val="tx1"/>
                </a:solidFill>
                <a:latin typeface="+mn-lt"/>
                <a:ea typeface="+mn-ea"/>
                <a:cs typeface="+mn-cs"/>
              </a:rPr>
              <a:t>footscrews</a:t>
            </a:r>
            <a:endParaRPr lang="en-NZ" sz="1200" b="0" i="0" u="none" strike="noStrike" kern="1200" baseline="0" dirty="0">
              <a:solidFill>
                <a:schemeClr val="tx1"/>
              </a:solidFill>
              <a:latin typeface="+mn-lt"/>
              <a:ea typeface="+mn-ea"/>
              <a:cs typeface="+mn-cs"/>
            </a:endParaRPr>
          </a:p>
          <a:p>
            <a:r>
              <a:rPr lang="en-NZ" sz="1200" b="0" i="0" u="none" strike="noStrike" kern="1200" baseline="0" dirty="0">
                <a:solidFill>
                  <a:schemeClr val="tx1"/>
                </a:solidFill>
                <a:latin typeface="+mn-lt"/>
                <a:ea typeface="+mn-ea"/>
                <a:cs typeface="+mn-cs"/>
              </a:rPr>
              <a:t>together in opposite</a:t>
            </a:r>
          </a:p>
          <a:p>
            <a:r>
              <a:rPr lang="en-NZ" sz="1200" b="0" i="0" u="none" strike="noStrike" kern="1200" baseline="0" dirty="0">
                <a:solidFill>
                  <a:schemeClr val="tx1"/>
                </a:solidFill>
                <a:latin typeface="+mn-lt"/>
                <a:ea typeface="+mn-ea"/>
                <a:cs typeface="+mn-cs"/>
              </a:rPr>
              <a:t>directions. The index finger</a:t>
            </a:r>
          </a:p>
          <a:p>
            <a:r>
              <a:rPr lang="en-NZ" sz="1200" b="0" i="0" u="none" strike="noStrike" kern="1200" baseline="0" dirty="0">
                <a:solidFill>
                  <a:schemeClr val="tx1"/>
                </a:solidFill>
                <a:latin typeface="+mn-lt"/>
                <a:ea typeface="+mn-ea"/>
                <a:cs typeface="+mn-cs"/>
              </a:rPr>
              <a:t>of your right hand indicates</a:t>
            </a:r>
          </a:p>
          <a:p>
            <a:r>
              <a:rPr lang="en-NZ" sz="1200" b="0" i="0" u="none" strike="noStrike" kern="1200" baseline="0" dirty="0">
                <a:solidFill>
                  <a:schemeClr val="tx1"/>
                </a:solidFill>
                <a:latin typeface="+mn-lt"/>
                <a:ea typeface="+mn-ea"/>
                <a:cs typeface="+mn-cs"/>
              </a:rPr>
              <a:t>the direction in which the</a:t>
            </a:r>
          </a:p>
          <a:p>
            <a:r>
              <a:rPr lang="en-NZ" sz="1200" b="0" i="0" u="none" strike="noStrike" kern="1200" baseline="0" dirty="0">
                <a:solidFill>
                  <a:schemeClr val="tx1"/>
                </a:solidFill>
                <a:latin typeface="+mn-lt"/>
                <a:ea typeface="+mn-ea"/>
                <a:cs typeface="+mn-cs"/>
              </a:rPr>
              <a:t>bubble should move</a:t>
            </a:r>
          </a:p>
          <a:p>
            <a:r>
              <a:rPr lang="en-NZ" sz="1200" b="0" i="0" u="none" strike="noStrike" kern="1200" baseline="0" dirty="0">
                <a:solidFill>
                  <a:schemeClr val="tx1"/>
                </a:solidFill>
                <a:latin typeface="+mn-lt"/>
                <a:ea typeface="+mn-ea"/>
                <a:cs typeface="+mn-cs"/>
              </a:rPr>
              <a:t>(illustration, top right).</a:t>
            </a:r>
          </a:p>
          <a:p>
            <a:r>
              <a:rPr lang="en-NZ" sz="1200" b="0" i="0" u="none" strike="noStrike" kern="1200" baseline="0" dirty="0">
                <a:solidFill>
                  <a:schemeClr val="tx1"/>
                </a:solidFill>
                <a:latin typeface="+mn-lt"/>
                <a:ea typeface="+mn-ea"/>
                <a:cs typeface="+mn-cs"/>
              </a:rPr>
              <a:t>Now use the third </a:t>
            </a:r>
            <a:r>
              <a:rPr lang="en-NZ" sz="1200" b="0" i="0" u="none" strike="noStrike" kern="1200" baseline="0" dirty="0" err="1">
                <a:solidFill>
                  <a:schemeClr val="tx1"/>
                </a:solidFill>
                <a:latin typeface="+mn-lt"/>
                <a:ea typeface="+mn-ea"/>
                <a:cs typeface="+mn-cs"/>
              </a:rPr>
              <a:t>footscrew</a:t>
            </a:r>
            <a:endParaRPr lang="en-NZ" sz="1200" b="0" i="0" u="none" strike="noStrike" kern="1200" baseline="0" dirty="0">
              <a:solidFill>
                <a:schemeClr val="tx1"/>
              </a:solidFill>
              <a:latin typeface="+mn-lt"/>
              <a:ea typeface="+mn-ea"/>
              <a:cs typeface="+mn-cs"/>
            </a:endParaRPr>
          </a:p>
          <a:p>
            <a:r>
              <a:rPr lang="en-NZ" sz="1200" b="0" i="0" u="none" strike="noStrike" kern="1200" baseline="0" dirty="0">
                <a:solidFill>
                  <a:schemeClr val="tx1"/>
                </a:solidFill>
                <a:latin typeface="+mn-lt"/>
                <a:ea typeface="+mn-ea"/>
                <a:cs typeface="+mn-cs"/>
              </a:rPr>
              <a:t>to centre the bubble</a:t>
            </a:r>
          </a:p>
          <a:p>
            <a:r>
              <a:rPr lang="en-NZ" sz="1200" b="0" i="0" u="none" strike="noStrike" kern="1200" baseline="0" dirty="0">
                <a:solidFill>
                  <a:schemeClr val="tx1"/>
                </a:solidFill>
                <a:latin typeface="+mn-lt"/>
                <a:ea typeface="+mn-ea"/>
                <a:cs typeface="+mn-cs"/>
              </a:rPr>
              <a:t>(illustration, bottom right).</a:t>
            </a:r>
          </a:p>
          <a:p>
            <a:r>
              <a:rPr lang="en-NZ" sz="1200" b="0" i="0" u="none" strike="noStrike" kern="1200" baseline="0" dirty="0">
                <a:solidFill>
                  <a:schemeClr val="tx1"/>
                </a:solidFill>
                <a:latin typeface="+mn-lt"/>
                <a:ea typeface="+mn-ea"/>
                <a:cs typeface="+mn-cs"/>
              </a:rPr>
              <a:t>To check, rotate the instrument</a:t>
            </a:r>
          </a:p>
          <a:p>
            <a:r>
              <a:rPr lang="en-NZ" sz="1200" b="0" i="0" u="none" strike="noStrike" kern="1200" baseline="0" dirty="0">
                <a:solidFill>
                  <a:schemeClr val="tx1"/>
                </a:solidFill>
                <a:latin typeface="+mn-lt"/>
                <a:ea typeface="+mn-ea"/>
                <a:cs typeface="+mn-cs"/>
              </a:rPr>
              <a:t>180°. Afterwards, the</a:t>
            </a:r>
          </a:p>
          <a:p>
            <a:r>
              <a:rPr lang="en-NZ" sz="1200" b="0" i="0" u="none" strike="noStrike" kern="1200" baseline="0" dirty="0">
                <a:solidFill>
                  <a:schemeClr val="tx1"/>
                </a:solidFill>
                <a:latin typeface="+mn-lt"/>
                <a:ea typeface="+mn-ea"/>
                <a:cs typeface="+mn-cs"/>
              </a:rPr>
              <a:t>bubble should remain</a:t>
            </a:r>
          </a:p>
          <a:p>
            <a:r>
              <a:rPr lang="en-NZ" sz="1200" b="0" i="0" u="none" strike="noStrike" kern="1200" baseline="0" dirty="0">
                <a:solidFill>
                  <a:schemeClr val="tx1"/>
                </a:solidFill>
                <a:latin typeface="+mn-lt"/>
                <a:ea typeface="+mn-ea"/>
                <a:cs typeface="+mn-cs"/>
              </a:rPr>
              <a:t>within the setting circle. If it</a:t>
            </a:r>
          </a:p>
          <a:p>
            <a:r>
              <a:rPr lang="en-NZ" sz="1200" b="0" i="0" u="none" strike="noStrike" kern="1200" baseline="0" dirty="0">
                <a:solidFill>
                  <a:schemeClr val="tx1"/>
                </a:solidFill>
                <a:latin typeface="+mn-lt"/>
                <a:ea typeface="+mn-ea"/>
                <a:cs typeface="+mn-cs"/>
              </a:rPr>
              <a:t>does not, then readjustment</a:t>
            </a:r>
          </a:p>
          <a:p>
            <a:r>
              <a:rPr lang="en-NZ" sz="1200" b="0" i="0" u="none" strike="noStrike" kern="1200" baseline="0" dirty="0">
                <a:solidFill>
                  <a:schemeClr val="tx1"/>
                </a:solidFill>
                <a:latin typeface="+mn-lt"/>
                <a:ea typeface="+mn-ea"/>
                <a:cs typeface="+mn-cs"/>
              </a:rPr>
              <a:t>is required (refer to the user</a:t>
            </a:r>
          </a:p>
          <a:p>
            <a:r>
              <a:rPr lang="en-NZ" sz="1200" b="0" i="0" u="none" strike="noStrike" kern="1200" baseline="0" dirty="0">
                <a:solidFill>
                  <a:schemeClr val="tx1"/>
                </a:solidFill>
                <a:latin typeface="+mn-lt"/>
                <a:ea typeface="+mn-ea"/>
                <a:cs typeface="+mn-cs"/>
              </a:rPr>
              <a:t>manual).</a:t>
            </a:r>
          </a:p>
          <a:p>
            <a:r>
              <a:rPr lang="en-NZ" sz="1200" b="0" i="0" u="none" strike="noStrike" kern="1200" baseline="0" dirty="0">
                <a:solidFill>
                  <a:schemeClr val="tx1"/>
                </a:solidFill>
                <a:latin typeface="+mn-lt"/>
                <a:ea typeface="+mn-ea"/>
                <a:cs typeface="+mn-cs"/>
              </a:rPr>
              <a:t>For a level, the compensator</a:t>
            </a:r>
          </a:p>
          <a:p>
            <a:r>
              <a:rPr lang="en-NZ" sz="1200" b="0" i="0" u="none" strike="noStrike" kern="1200" baseline="0" dirty="0">
                <a:solidFill>
                  <a:schemeClr val="tx1"/>
                </a:solidFill>
                <a:latin typeface="+mn-lt"/>
                <a:ea typeface="+mn-ea"/>
                <a:cs typeface="+mn-cs"/>
              </a:rPr>
              <a:t>automatically takes</a:t>
            </a:r>
          </a:p>
          <a:p>
            <a:r>
              <a:rPr lang="en-NZ" sz="1200" b="0" i="0" u="none" strike="noStrike" kern="1200" baseline="0" dirty="0">
                <a:solidFill>
                  <a:schemeClr val="tx1"/>
                </a:solidFill>
                <a:latin typeface="+mn-lt"/>
                <a:ea typeface="+mn-ea"/>
                <a:cs typeface="+mn-cs"/>
              </a:rPr>
              <a:t>care of the final </a:t>
            </a:r>
            <a:r>
              <a:rPr lang="en-NZ" sz="1200" b="0" i="0" u="none" strike="noStrike" kern="1200" baseline="0" dirty="0" err="1">
                <a:solidFill>
                  <a:schemeClr val="tx1"/>
                </a:solidFill>
                <a:latin typeface="+mn-lt"/>
                <a:ea typeface="+mn-ea"/>
                <a:cs typeface="+mn-cs"/>
              </a:rPr>
              <a:t>levellingup</a:t>
            </a:r>
            <a:r>
              <a:rPr lang="en-NZ" sz="1200" b="0" i="0" u="none" strike="noStrike" kern="1200" baseline="0" dirty="0">
                <a:solidFill>
                  <a:schemeClr val="tx1"/>
                </a:solidFill>
                <a:latin typeface="+mn-lt"/>
                <a:ea typeface="+mn-ea"/>
                <a:cs typeface="+mn-cs"/>
              </a:rPr>
              <a:t>.</a:t>
            </a:r>
          </a:p>
          <a:p>
            <a:r>
              <a:rPr lang="en-NZ" sz="1200" b="0" i="0" u="none" strike="noStrike" kern="1200" baseline="0" dirty="0">
                <a:solidFill>
                  <a:schemeClr val="tx1"/>
                </a:solidFill>
                <a:latin typeface="+mn-lt"/>
                <a:ea typeface="+mn-ea"/>
                <a:cs typeface="+mn-cs"/>
              </a:rPr>
              <a:t>The compensator</a:t>
            </a:r>
          </a:p>
          <a:p>
            <a:r>
              <a:rPr lang="en-NZ" sz="1200" b="0" i="0" u="none" strike="noStrike" kern="1200" baseline="0" dirty="0">
                <a:solidFill>
                  <a:schemeClr val="tx1"/>
                </a:solidFill>
                <a:latin typeface="+mn-lt"/>
                <a:ea typeface="+mn-ea"/>
                <a:cs typeface="+mn-cs"/>
              </a:rPr>
              <a:t>consists basically of a</a:t>
            </a:r>
          </a:p>
          <a:p>
            <a:r>
              <a:rPr lang="en-NZ" sz="1200" b="0" i="0" u="none" strike="noStrike" kern="1200" baseline="0" dirty="0">
                <a:solidFill>
                  <a:schemeClr val="tx1"/>
                </a:solidFill>
                <a:latin typeface="+mn-lt"/>
                <a:ea typeface="+mn-ea"/>
                <a:cs typeface="+mn-cs"/>
              </a:rPr>
              <a:t>thread-suspended mirror</a:t>
            </a:r>
          </a:p>
          <a:p>
            <a:r>
              <a:rPr lang="en-NZ" sz="1200" b="0" i="0" u="none" strike="noStrike" kern="1200" baseline="0" dirty="0">
                <a:solidFill>
                  <a:schemeClr val="tx1"/>
                </a:solidFill>
                <a:latin typeface="+mn-lt"/>
                <a:ea typeface="+mn-ea"/>
                <a:cs typeface="+mn-cs"/>
              </a:rPr>
              <a:t>that directs the horizontal</a:t>
            </a:r>
          </a:p>
          <a:p>
            <a:r>
              <a:rPr lang="en-NZ" sz="1200" b="0" i="0" u="none" strike="noStrike" kern="1200" baseline="0" dirty="0">
                <a:solidFill>
                  <a:schemeClr val="tx1"/>
                </a:solidFill>
                <a:latin typeface="+mn-lt"/>
                <a:ea typeface="+mn-ea"/>
                <a:cs typeface="+mn-cs"/>
              </a:rPr>
              <a:t>light beam to the centre of</a:t>
            </a:r>
          </a:p>
          <a:p>
            <a:r>
              <a:rPr lang="en-NZ" sz="1200" b="0" i="0" u="none" strike="noStrike" kern="1200" baseline="0" dirty="0">
                <a:solidFill>
                  <a:schemeClr val="tx1"/>
                </a:solidFill>
                <a:latin typeface="+mn-lt"/>
                <a:ea typeface="+mn-ea"/>
                <a:cs typeface="+mn-cs"/>
              </a:rPr>
              <a:t>the crosshair even if there</a:t>
            </a:r>
          </a:p>
          <a:p>
            <a:r>
              <a:rPr lang="en-NZ" sz="1200" b="0" i="0" u="none" strike="noStrike" kern="1200" baseline="0" dirty="0">
                <a:solidFill>
                  <a:schemeClr val="tx1"/>
                </a:solidFill>
                <a:latin typeface="+mn-lt"/>
                <a:ea typeface="+mn-ea"/>
                <a:cs typeface="+mn-cs"/>
              </a:rPr>
              <a:t>is residual tilt in the telescope</a:t>
            </a:r>
          </a:p>
          <a:p>
            <a:r>
              <a:rPr lang="en-NZ" sz="1200" b="0" i="0" u="none" strike="noStrike" kern="1200" baseline="0" dirty="0">
                <a:solidFill>
                  <a:schemeClr val="tx1"/>
                </a:solidFill>
                <a:latin typeface="+mn-lt"/>
                <a:ea typeface="+mn-ea"/>
                <a:cs typeface="+mn-cs"/>
              </a:rPr>
              <a:t>(illustration, bottom).</a:t>
            </a:r>
          </a:p>
          <a:p>
            <a:r>
              <a:rPr lang="en-NZ" sz="1200" b="0" i="0" u="none" strike="noStrike" kern="1200" baseline="0" dirty="0">
                <a:solidFill>
                  <a:schemeClr val="tx1"/>
                </a:solidFill>
                <a:latin typeface="+mn-lt"/>
                <a:ea typeface="+mn-ea"/>
                <a:cs typeface="+mn-cs"/>
              </a:rPr>
              <a:t>If now you lightly tap a leg</a:t>
            </a:r>
          </a:p>
          <a:p>
            <a:r>
              <a:rPr lang="en-NZ" sz="1200" b="0" i="0" u="none" strike="noStrike" kern="1200" baseline="0" dirty="0">
                <a:solidFill>
                  <a:schemeClr val="tx1"/>
                </a:solidFill>
                <a:latin typeface="+mn-lt"/>
                <a:ea typeface="+mn-ea"/>
                <a:cs typeface="+mn-cs"/>
              </a:rPr>
              <a:t>of the tripod, then (provided</a:t>
            </a:r>
          </a:p>
          <a:p>
            <a:r>
              <a:rPr lang="en-NZ" sz="1200" b="0" i="0" u="none" strike="noStrike" kern="1200" baseline="0" dirty="0">
                <a:solidFill>
                  <a:schemeClr val="tx1"/>
                </a:solidFill>
                <a:latin typeface="+mn-lt"/>
                <a:ea typeface="+mn-ea"/>
                <a:cs typeface="+mn-cs"/>
              </a:rPr>
              <a:t>the bull’s-eye bubble</a:t>
            </a:r>
          </a:p>
          <a:p>
            <a:r>
              <a:rPr lang="en-NZ" sz="1200" b="0" i="0" u="none" strike="noStrike" kern="1200" baseline="0" dirty="0">
                <a:solidFill>
                  <a:schemeClr val="tx1"/>
                </a:solidFill>
                <a:latin typeface="+mn-lt"/>
                <a:ea typeface="+mn-ea"/>
                <a:cs typeface="+mn-cs"/>
              </a:rPr>
              <a:t>is centred) you will see how</a:t>
            </a:r>
          </a:p>
          <a:p>
            <a:r>
              <a:rPr lang="en-NZ" sz="1200" b="0" i="0" u="none" strike="noStrike" kern="1200" baseline="0" dirty="0">
                <a:solidFill>
                  <a:schemeClr val="tx1"/>
                </a:solidFill>
                <a:latin typeface="+mn-lt"/>
                <a:ea typeface="+mn-ea"/>
                <a:cs typeface="+mn-cs"/>
              </a:rPr>
              <a:t>the line of sight swings</a:t>
            </a:r>
          </a:p>
          <a:p>
            <a:r>
              <a:rPr lang="en-NZ" sz="1200" b="0" i="0" u="none" strike="noStrike" kern="1200" baseline="0" dirty="0">
                <a:solidFill>
                  <a:schemeClr val="tx1"/>
                </a:solidFill>
                <a:latin typeface="+mn-lt"/>
                <a:ea typeface="+mn-ea"/>
                <a:cs typeface="+mn-cs"/>
              </a:rPr>
              <a:t>about the staff reading and</a:t>
            </a:r>
          </a:p>
          <a:p>
            <a:r>
              <a:rPr lang="en-NZ" sz="1200" b="0" i="0" u="none" strike="noStrike" kern="1200" baseline="0" dirty="0">
                <a:solidFill>
                  <a:schemeClr val="tx1"/>
                </a:solidFill>
                <a:latin typeface="+mn-lt"/>
                <a:ea typeface="+mn-ea"/>
                <a:cs typeface="+mn-cs"/>
              </a:rPr>
              <a:t>always steadies at the</a:t>
            </a:r>
          </a:p>
          <a:p>
            <a:r>
              <a:rPr lang="en-NZ" sz="1200" b="0" i="0" u="none" strike="noStrike" kern="1200" baseline="0" dirty="0">
                <a:solidFill>
                  <a:schemeClr val="tx1"/>
                </a:solidFill>
                <a:latin typeface="+mn-lt"/>
                <a:ea typeface="+mn-ea"/>
                <a:cs typeface="+mn-cs"/>
              </a:rPr>
              <a:t>same point. This is the</a:t>
            </a:r>
          </a:p>
          <a:p>
            <a:r>
              <a:rPr lang="en-NZ" sz="1200" b="0" i="0" u="none" strike="noStrike" kern="1200" baseline="0" dirty="0">
                <a:solidFill>
                  <a:schemeClr val="tx1"/>
                </a:solidFill>
                <a:latin typeface="+mn-lt"/>
                <a:ea typeface="+mn-ea"/>
                <a:cs typeface="+mn-cs"/>
              </a:rPr>
              <a:t>way to test whether or not</a:t>
            </a:r>
          </a:p>
          <a:p>
            <a:r>
              <a:rPr lang="en-NZ" sz="1200" b="0" i="0" u="none" strike="noStrike" kern="1200" baseline="0" dirty="0">
                <a:solidFill>
                  <a:schemeClr val="tx1"/>
                </a:solidFill>
                <a:latin typeface="+mn-lt"/>
                <a:ea typeface="+mn-ea"/>
                <a:cs typeface="+mn-cs"/>
              </a:rPr>
              <a:t>the compensator can swing</a:t>
            </a:r>
          </a:p>
          <a:p>
            <a:r>
              <a:rPr lang="en-NZ" sz="1200" b="0" i="0" u="none" strike="noStrike" kern="1200" baseline="0" dirty="0">
                <a:solidFill>
                  <a:schemeClr val="tx1"/>
                </a:solidFill>
                <a:latin typeface="+mn-lt"/>
                <a:ea typeface="+mn-ea"/>
                <a:cs typeface="+mn-cs"/>
              </a:rPr>
              <a:t>freely.</a:t>
            </a:r>
            <a:endParaRPr lang="en-NZ" dirty="0"/>
          </a:p>
        </p:txBody>
      </p:sp>
      <p:sp>
        <p:nvSpPr>
          <p:cNvPr id="4" name="Slide Number Placeholder 3"/>
          <p:cNvSpPr>
            <a:spLocks noGrp="1"/>
          </p:cNvSpPr>
          <p:nvPr>
            <p:ph type="sldNum" sz="quarter" idx="10"/>
          </p:nvPr>
        </p:nvSpPr>
        <p:spPr/>
        <p:txBody>
          <a:bodyPr/>
          <a:lstStyle/>
          <a:p>
            <a:fld id="{27261083-151D-44FC-8B55-C0E41D852E0A}" type="slidenum">
              <a:rPr lang="en-NZ" smtClean="0"/>
              <a:t>7</a:t>
            </a:fld>
            <a:endParaRPr lang="en-NZ"/>
          </a:p>
        </p:txBody>
      </p:sp>
    </p:spTree>
    <p:extLst>
      <p:ext uri="{BB962C8B-B14F-4D97-AF65-F5344CB8AC3E}">
        <p14:creationId xmlns:p14="http://schemas.microsoft.com/office/powerpoint/2010/main" val="370118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u="none" strike="noStrike" kern="1200" baseline="0" dirty="0">
                <a:solidFill>
                  <a:schemeClr val="tx1"/>
                </a:solidFill>
                <a:latin typeface="+mn-lt"/>
                <a:ea typeface="+mn-ea"/>
                <a:cs typeface="+mn-cs"/>
              </a:rPr>
              <a:t>During building alignment,</a:t>
            </a:r>
          </a:p>
          <a:p>
            <a:r>
              <a:rPr lang="en-NZ" sz="1200" b="0" i="0" u="none" strike="noStrike" kern="1200" baseline="0" dirty="0">
                <a:solidFill>
                  <a:schemeClr val="tx1"/>
                </a:solidFill>
                <a:latin typeface="+mn-lt"/>
                <a:ea typeface="+mn-ea"/>
                <a:cs typeface="+mn-cs"/>
              </a:rPr>
              <a:t>it is useful to extrapolate</a:t>
            </a:r>
          </a:p>
          <a:p>
            <a:r>
              <a:rPr lang="en-NZ" sz="1200" b="0" i="0" u="none" strike="noStrike" kern="1200" baseline="0" dirty="0">
                <a:solidFill>
                  <a:schemeClr val="tx1"/>
                </a:solidFill>
                <a:latin typeface="+mn-lt"/>
                <a:ea typeface="+mn-ea"/>
                <a:cs typeface="+mn-cs"/>
              </a:rPr>
              <a:t>the sides of the building to</a:t>
            </a:r>
          </a:p>
          <a:p>
            <a:r>
              <a:rPr lang="en-NZ" sz="1200" b="0" i="0" u="none" strike="noStrike" kern="1200" baseline="0" dirty="0">
                <a:solidFill>
                  <a:schemeClr val="tx1"/>
                </a:solidFill>
                <a:latin typeface="+mn-lt"/>
                <a:ea typeface="+mn-ea"/>
                <a:cs typeface="+mn-cs"/>
              </a:rPr>
              <a:t>beyond the limits of the excavation</a:t>
            </a:r>
          </a:p>
          <a:p>
            <a:r>
              <a:rPr lang="en-NZ" sz="1200" b="0" i="0" u="none" strike="noStrike" kern="1200" baseline="0" dirty="0">
                <a:solidFill>
                  <a:schemeClr val="tx1"/>
                </a:solidFill>
                <a:latin typeface="+mn-lt"/>
                <a:ea typeface="+mn-ea"/>
                <a:cs typeface="+mn-cs"/>
              </a:rPr>
              <a:t>and there to erect</a:t>
            </a:r>
          </a:p>
          <a:p>
            <a:r>
              <a:rPr lang="en-NZ" sz="1200" b="0" i="0" u="none" strike="noStrike" kern="1200" baseline="0" dirty="0">
                <a:solidFill>
                  <a:schemeClr val="tx1"/>
                </a:solidFill>
                <a:latin typeface="+mn-lt"/>
                <a:ea typeface="+mn-ea"/>
                <a:cs typeface="+mn-cs"/>
              </a:rPr>
              <a:t>profile boards on which the</a:t>
            </a:r>
          </a:p>
          <a:p>
            <a:r>
              <a:rPr lang="en-NZ" sz="1200" b="0" i="0" u="none" strike="noStrike" kern="1200" baseline="0" dirty="0">
                <a:solidFill>
                  <a:schemeClr val="tx1"/>
                </a:solidFill>
                <a:latin typeface="+mn-lt"/>
                <a:ea typeface="+mn-ea"/>
                <a:cs typeface="+mn-cs"/>
              </a:rPr>
              <a:t>extensions are marked</a:t>
            </a:r>
          </a:p>
          <a:p>
            <a:r>
              <a:rPr lang="en-NZ" sz="1200" b="0" i="0" u="none" strike="noStrike" kern="1200" baseline="0" dirty="0">
                <a:solidFill>
                  <a:schemeClr val="tx1"/>
                </a:solidFill>
                <a:latin typeface="+mn-lt"/>
                <a:ea typeface="+mn-ea"/>
                <a:cs typeface="+mn-cs"/>
              </a:rPr>
              <a:t>exactly by hammering in</a:t>
            </a:r>
          </a:p>
          <a:p>
            <a:r>
              <a:rPr lang="en-NZ" sz="1200" b="0" i="0" u="none" strike="noStrike" kern="1200" baseline="0" dirty="0">
                <a:solidFill>
                  <a:schemeClr val="tx1"/>
                </a:solidFill>
                <a:latin typeface="+mn-lt"/>
                <a:ea typeface="+mn-ea"/>
                <a:cs typeface="+mn-cs"/>
              </a:rPr>
              <a:t>nails. These can be connected</a:t>
            </a:r>
          </a:p>
          <a:p>
            <a:r>
              <a:rPr lang="en-NZ" sz="1200" b="0" i="0" u="none" strike="noStrike" kern="1200" baseline="0" dirty="0">
                <a:solidFill>
                  <a:schemeClr val="tx1"/>
                </a:solidFill>
                <a:latin typeface="+mn-lt"/>
                <a:ea typeface="+mn-ea"/>
                <a:cs typeface="+mn-cs"/>
              </a:rPr>
              <a:t>to strings or wires at</a:t>
            </a:r>
          </a:p>
          <a:p>
            <a:r>
              <a:rPr lang="en-NZ" sz="1200" b="0" i="0" u="none" strike="noStrike" kern="1200" baseline="0" dirty="0">
                <a:solidFill>
                  <a:schemeClr val="tx1"/>
                </a:solidFill>
                <a:latin typeface="+mn-lt"/>
                <a:ea typeface="+mn-ea"/>
                <a:cs typeface="+mn-cs"/>
              </a:rPr>
              <a:t>any time during the construction</a:t>
            </a:r>
          </a:p>
          <a:p>
            <a:r>
              <a:rPr lang="en-NZ" sz="1200" b="0" i="0" u="none" strike="noStrike" kern="1200" baseline="0" dirty="0">
                <a:solidFill>
                  <a:schemeClr val="tx1"/>
                </a:solidFill>
                <a:latin typeface="+mn-lt"/>
                <a:ea typeface="+mn-ea"/>
                <a:cs typeface="+mn-cs"/>
              </a:rPr>
              <a:t>sequence, indicating</a:t>
            </a:r>
          </a:p>
          <a:p>
            <a:r>
              <a:rPr lang="en-NZ" sz="1200" b="0" i="0" u="none" strike="noStrike" kern="1200" baseline="0" dirty="0">
                <a:solidFill>
                  <a:schemeClr val="tx1"/>
                </a:solidFill>
                <a:latin typeface="+mn-lt"/>
                <a:ea typeface="+mn-ea"/>
                <a:cs typeface="+mn-cs"/>
              </a:rPr>
              <a:t>the required</a:t>
            </a:r>
          </a:p>
          <a:p>
            <a:r>
              <a:rPr lang="en-NZ" sz="1200" b="0" i="0" u="none" strike="noStrike" kern="1200" baseline="0" dirty="0">
                <a:solidFill>
                  <a:schemeClr val="tx1"/>
                </a:solidFill>
                <a:latin typeface="+mn-lt"/>
                <a:ea typeface="+mn-ea"/>
                <a:cs typeface="+mn-cs"/>
              </a:rPr>
              <a:t>positions of the walls.</a:t>
            </a:r>
          </a:p>
          <a:p>
            <a:r>
              <a:rPr lang="en-NZ" sz="1200" b="0" i="0" u="none" strike="noStrike" kern="1200" baseline="0" dirty="0">
                <a:solidFill>
                  <a:schemeClr val="tx1"/>
                </a:solidFill>
                <a:latin typeface="+mn-lt"/>
                <a:ea typeface="+mn-ea"/>
                <a:cs typeface="+mn-cs"/>
              </a:rPr>
              <a:t>In the following example,</a:t>
            </a:r>
          </a:p>
          <a:p>
            <a:r>
              <a:rPr lang="en-NZ" sz="1200" b="0" i="0" u="none" strike="noStrike" kern="1200" baseline="0" dirty="0">
                <a:solidFill>
                  <a:schemeClr val="tx1"/>
                </a:solidFill>
                <a:latin typeface="+mn-lt"/>
                <a:ea typeface="+mn-ea"/>
                <a:cs typeface="+mn-cs"/>
              </a:rPr>
              <a:t>profile boards are to be</a:t>
            </a:r>
          </a:p>
          <a:p>
            <a:r>
              <a:rPr lang="en-NZ" sz="1200" b="0" i="0" u="none" strike="noStrike" kern="1200" baseline="0" dirty="0">
                <a:solidFill>
                  <a:schemeClr val="tx1"/>
                </a:solidFill>
                <a:latin typeface="+mn-lt"/>
                <a:ea typeface="+mn-ea"/>
                <a:cs typeface="+mn-cs"/>
              </a:rPr>
              <a:t>erected parallel to the proposed</a:t>
            </a:r>
          </a:p>
          <a:p>
            <a:r>
              <a:rPr lang="en-NZ" sz="1200" b="0" i="0" u="none" strike="noStrike" kern="1200" baseline="0" dirty="0">
                <a:solidFill>
                  <a:schemeClr val="tx1"/>
                </a:solidFill>
                <a:latin typeface="+mn-lt"/>
                <a:ea typeface="+mn-ea"/>
                <a:cs typeface="+mn-cs"/>
              </a:rPr>
              <a:t>walls of a large</a:t>
            </a:r>
          </a:p>
          <a:p>
            <a:r>
              <a:rPr lang="en-NZ" sz="1200" b="0" i="0" u="none" strike="noStrike" kern="1200" baseline="0" dirty="0">
                <a:solidFill>
                  <a:schemeClr val="tx1"/>
                </a:solidFill>
                <a:latin typeface="+mn-lt"/>
                <a:ea typeface="+mn-ea"/>
                <a:cs typeface="+mn-cs"/>
              </a:rPr>
              <a:t>building and at distances of</a:t>
            </a:r>
          </a:p>
          <a:p>
            <a:r>
              <a:rPr lang="en-NZ" sz="1200" b="0" i="0" u="none" strike="noStrike" kern="1200" baseline="0" dirty="0">
                <a:solidFill>
                  <a:schemeClr val="tx1"/>
                </a:solidFill>
                <a:latin typeface="+mn-lt"/>
                <a:ea typeface="+mn-ea"/>
                <a:cs typeface="+mn-cs"/>
              </a:rPr>
              <a:t>a and b respectively from</a:t>
            </a:r>
          </a:p>
          <a:p>
            <a:r>
              <a:rPr lang="en-NZ" sz="1200" b="0" i="0" u="none" strike="noStrike" kern="1200" baseline="0" dirty="0">
                <a:solidFill>
                  <a:schemeClr val="tx1"/>
                </a:solidFill>
                <a:latin typeface="+mn-lt"/>
                <a:ea typeface="+mn-ea"/>
                <a:cs typeface="+mn-cs"/>
              </a:rPr>
              <a:t>the boundaries (illustration,</a:t>
            </a:r>
          </a:p>
          <a:p>
            <a:r>
              <a:rPr lang="en-NZ" sz="1200" b="0" i="0" u="none" strike="noStrike" kern="1200" baseline="0" dirty="0">
                <a:solidFill>
                  <a:schemeClr val="tx1"/>
                </a:solidFill>
                <a:latin typeface="+mn-lt"/>
                <a:ea typeface="+mn-ea"/>
                <a:cs typeface="+mn-cs"/>
              </a:rPr>
              <a:t>left).</a:t>
            </a:r>
          </a:p>
          <a:p>
            <a:r>
              <a:rPr lang="en-NZ" sz="1200" b="0" i="0" u="none" strike="noStrike" kern="1200" baseline="0" dirty="0">
                <a:solidFill>
                  <a:schemeClr val="tx1"/>
                </a:solidFill>
                <a:latin typeface="+mn-lt"/>
                <a:ea typeface="+mn-ea"/>
                <a:cs typeface="+mn-cs"/>
              </a:rPr>
              <a:t>1.Establish a baseline AB</a:t>
            </a:r>
          </a:p>
          <a:p>
            <a:r>
              <a:rPr lang="en-NZ" sz="1200" b="0" i="0" u="none" strike="noStrike" kern="1200" baseline="0" dirty="0">
                <a:solidFill>
                  <a:schemeClr val="tx1"/>
                </a:solidFill>
                <a:latin typeface="+mn-lt"/>
                <a:ea typeface="+mn-ea"/>
                <a:cs typeface="+mn-cs"/>
              </a:rPr>
              <a:t>parallel to the left-hand</a:t>
            </a:r>
          </a:p>
          <a:p>
            <a:r>
              <a:rPr lang="en-NZ" sz="1200" b="0" i="0" u="none" strike="noStrike" kern="1200" baseline="0" dirty="0">
                <a:solidFill>
                  <a:schemeClr val="tx1"/>
                </a:solidFill>
                <a:latin typeface="+mn-lt"/>
                <a:ea typeface="+mn-ea"/>
                <a:cs typeface="+mn-cs"/>
              </a:rPr>
              <a:t>boundary and at a </a:t>
            </a:r>
            <a:r>
              <a:rPr lang="en-NZ" sz="1200" b="0" i="0" u="none" strike="noStrike" kern="1200" baseline="0" dirty="0" err="1">
                <a:solidFill>
                  <a:schemeClr val="tx1"/>
                </a:solidFill>
                <a:latin typeface="+mn-lt"/>
                <a:ea typeface="+mn-ea"/>
                <a:cs typeface="+mn-cs"/>
              </a:rPr>
              <a:t>freelyselectable</a:t>
            </a:r>
            <a:endParaRPr lang="en-NZ" sz="1200" b="0" i="0" u="none" strike="noStrike" kern="1200" baseline="0" dirty="0">
              <a:solidFill>
                <a:schemeClr val="tx1"/>
              </a:solidFill>
              <a:latin typeface="+mn-lt"/>
              <a:ea typeface="+mn-ea"/>
              <a:cs typeface="+mn-cs"/>
            </a:endParaRPr>
          </a:p>
          <a:p>
            <a:r>
              <a:rPr lang="en-NZ" sz="1200" b="0" i="0" u="none" strike="noStrike" kern="1200" baseline="0" dirty="0">
                <a:solidFill>
                  <a:schemeClr val="tx1"/>
                </a:solidFill>
                <a:latin typeface="+mn-lt"/>
                <a:ea typeface="+mn-ea"/>
                <a:cs typeface="+mn-cs"/>
              </a:rPr>
              <a:t>distance c.</a:t>
            </a:r>
          </a:p>
          <a:p>
            <a:r>
              <a:rPr lang="en-NZ" sz="1200" b="0" i="0" u="none" strike="noStrike" kern="1200" baseline="0" dirty="0">
                <a:solidFill>
                  <a:schemeClr val="tx1"/>
                </a:solidFill>
                <a:latin typeface="+mn-lt"/>
                <a:ea typeface="+mn-ea"/>
                <a:cs typeface="+mn-cs"/>
              </a:rPr>
              <a:t>2.Mark the point A at the</a:t>
            </a:r>
          </a:p>
          <a:p>
            <a:r>
              <a:rPr lang="en-NZ" sz="1200" b="0" i="0" u="none" strike="noStrike" kern="1200" baseline="0" dirty="0">
                <a:solidFill>
                  <a:schemeClr val="tx1"/>
                </a:solidFill>
                <a:latin typeface="+mn-lt"/>
                <a:ea typeface="+mn-ea"/>
                <a:cs typeface="+mn-cs"/>
              </a:rPr>
              <a:t>defined distance d from</a:t>
            </a:r>
          </a:p>
          <a:p>
            <a:r>
              <a:rPr lang="en-NZ" sz="1200" b="0" i="0" u="none" strike="noStrike" kern="1200" baseline="0" dirty="0">
                <a:solidFill>
                  <a:schemeClr val="tx1"/>
                </a:solidFill>
                <a:latin typeface="+mn-lt"/>
                <a:ea typeface="+mn-ea"/>
                <a:cs typeface="+mn-cs"/>
              </a:rPr>
              <a:t>the upper boundary; it</a:t>
            </a:r>
          </a:p>
          <a:p>
            <a:r>
              <a:rPr lang="en-NZ" sz="1200" b="0" i="0" u="none" strike="noStrike" kern="1200" baseline="0" dirty="0">
                <a:solidFill>
                  <a:schemeClr val="tx1"/>
                </a:solidFill>
                <a:latin typeface="+mn-lt"/>
                <a:ea typeface="+mn-ea"/>
                <a:cs typeface="+mn-cs"/>
              </a:rPr>
              <a:t>will be the first location</a:t>
            </a:r>
          </a:p>
          <a:p>
            <a:r>
              <a:rPr lang="en-NZ" sz="1200" b="0" i="0" u="none" strike="noStrike" kern="1200" baseline="0" dirty="0">
                <a:solidFill>
                  <a:schemeClr val="tx1"/>
                </a:solidFill>
                <a:latin typeface="+mn-lt"/>
                <a:ea typeface="+mn-ea"/>
                <a:cs typeface="+mn-cs"/>
              </a:rPr>
              <a:t>for the total station.</a:t>
            </a:r>
          </a:p>
          <a:p>
            <a:r>
              <a:rPr lang="en-NZ" sz="1200" b="0" i="0" u="none" strike="noStrike" kern="1200" baseline="0" dirty="0">
                <a:solidFill>
                  <a:schemeClr val="tx1"/>
                </a:solidFill>
                <a:latin typeface="+mn-lt"/>
                <a:ea typeface="+mn-ea"/>
                <a:cs typeface="+mn-cs"/>
              </a:rPr>
              <a:t>3.Using a boning rod, mark</a:t>
            </a:r>
          </a:p>
          <a:p>
            <a:r>
              <a:rPr lang="en-NZ" sz="1200" b="0" i="0" u="none" strike="noStrike" kern="1200" baseline="0" dirty="0">
                <a:solidFill>
                  <a:schemeClr val="tx1"/>
                </a:solidFill>
                <a:latin typeface="+mn-lt"/>
                <a:ea typeface="+mn-ea"/>
                <a:cs typeface="+mn-cs"/>
              </a:rPr>
              <a:t>the point B at the end of</a:t>
            </a:r>
          </a:p>
          <a:p>
            <a:r>
              <a:rPr lang="en-NZ" sz="1200" b="0" i="0" u="none" strike="noStrike" kern="1200" baseline="0" dirty="0">
                <a:solidFill>
                  <a:schemeClr val="tx1"/>
                </a:solidFill>
                <a:latin typeface="+mn-lt"/>
                <a:ea typeface="+mn-ea"/>
                <a:cs typeface="+mn-cs"/>
              </a:rPr>
              <a:t>the baseline.</a:t>
            </a:r>
          </a:p>
          <a:p>
            <a:r>
              <a:rPr lang="en-NZ" sz="1200" b="0" i="0" u="none" strike="noStrike" kern="1200" baseline="0" dirty="0">
                <a:solidFill>
                  <a:schemeClr val="tx1"/>
                </a:solidFill>
                <a:latin typeface="+mn-lt"/>
                <a:ea typeface="+mn-ea"/>
                <a:cs typeface="+mn-cs"/>
              </a:rPr>
              <a:t>4.Set up the total station on</a:t>
            </a:r>
          </a:p>
          <a:p>
            <a:r>
              <a:rPr lang="en-NZ" sz="1200" b="0" i="0" u="none" strike="noStrike" kern="1200" baseline="0" dirty="0">
                <a:solidFill>
                  <a:schemeClr val="tx1"/>
                </a:solidFill>
                <a:latin typeface="+mn-lt"/>
                <a:ea typeface="+mn-ea"/>
                <a:cs typeface="+mn-cs"/>
              </a:rPr>
              <a:t>point A, target point B,</a:t>
            </a:r>
          </a:p>
          <a:p>
            <a:r>
              <a:rPr lang="en-NZ" sz="1200" b="0" i="0" u="none" strike="noStrike" kern="1200" baseline="0" dirty="0">
                <a:solidFill>
                  <a:schemeClr val="tx1"/>
                </a:solidFill>
                <a:latin typeface="+mn-lt"/>
                <a:ea typeface="+mn-ea"/>
                <a:cs typeface="+mn-cs"/>
              </a:rPr>
              <a:t>and set out the points A1,</a:t>
            </a:r>
          </a:p>
          <a:p>
            <a:r>
              <a:rPr lang="en-NZ" sz="1200" b="0" i="0" u="none" strike="noStrike" kern="1200" baseline="0" dirty="0">
                <a:solidFill>
                  <a:schemeClr val="tx1"/>
                </a:solidFill>
                <a:latin typeface="+mn-lt"/>
                <a:ea typeface="+mn-ea"/>
                <a:cs typeface="+mn-cs"/>
              </a:rPr>
              <a:t>A2 and A3 in this alignment</a:t>
            </a:r>
          </a:p>
          <a:p>
            <a:r>
              <a:rPr lang="en-NZ" sz="1200" b="0" i="0" u="none" strike="noStrike" kern="1200" baseline="0" dirty="0">
                <a:solidFill>
                  <a:schemeClr val="tx1"/>
                </a:solidFill>
                <a:latin typeface="+mn-lt"/>
                <a:ea typeface="+mn-ea"/>
                <a:cs typeface="+mn-cs"/>
              </a:rPr>
              <a:t>in accordance with</a:t>
            </a:r>
          </a:p>
          <a:p>
            <a:r>
              <a:rPr lang="en-NZ" sz="1200" b="0" i="0" u="none" strike="noStrike" kern="1200" baseline="0" dirty="0">
                <a:solidFill>
                  <a:schemeClr val="tx1"/>
                </a:solidFill>
                <a:latin typeface="+mn-lt"/>
                <a:ea typeface="+mn-ea"/>
                <a:cs typeface="+mn-cs"/>
              </a:rPr>
              <a:t>the planned length of the</a:t>
            </a:r>
          </a:p>
          <a:p>
            <a:r>
              <a:rPr lang="en-NZ" sz="1200" b="0" i="0" u="none" strike="noStrike" kern="1200" baseline="0" dirty="0">
                <a:solidFill>
                  <a:schemeClr val="tx1"/>
                </a:solidFill>
                <a:latin typeface="+mn-lt"/>
                <a:ea typeface="+mn-ea"/>
                <a:cs typeface="+mn-cs"/>
              </a:rPr>
              <a:t>side of the building.</a:t>
            </a:r>
          </a:p>
          <a:p>
            <a:r>
              <a:rPr lang="en-NZ" sz="1200" b="0" i="0" u="none" strike="noStrike" kern="1200" baseline="0" dirty="0">
                <a:solidFill>
                  <a:schemeClr val="tx1"/>
                </a:solidFill>
                <a:latin typeface="+mn-lt"/>
                <a:ea typeface="+mn-ea"/>
                <a:cs typeface="+mn-cs"/>
              </a:rPr>
              <a:t>5.With point B sighted, set</a:t>
            </a:r>
          </a:p>
          <a:p>
            <a:r>
              <a:rPr lang="en-NZ" sz="1200" b="0" i="0" u="none" strike="noStrike" kern="1200" baseline="0" dirty="0">
                <a:solidFill>
                  <a:schemeClr val="tx1"/>
                </a:solidFill>
                <a:latin typeface="+mn-lt"/>
                <a:ea typeface="+mn-ea"/>
                <a:cs typeface="+mn-cs"/>
              </a:rPr>
              <a:t>the horizontal circle to</a:t>
            </a:r>
          </a:p>
          <a:p>
            <a:r>
              <a:rPr lang="en-NZ" sz="1200" b="0" i="0" u="none" strike="noStrike" kern="1200" baseline="0" dirty="0">
                <a:solidFill>
                  <a:schemeClr val="tx1"/>
                </a:solidFill>
                <a:latin typeface="+mn-lt"/>
                <a:ea typeface="+mn-ea"/>
                <a:cs typeface="+mn-cs"/>
              </a:rPr>
              <a:t>zero, turn the total station</a:t>
            </a:r>
          </a:p>
          <a:p>
            <a:r>
              <a:rPr lang="en-NZ" sz="1200" b="0" i="0" u="none" strike="noStrike" kern="1200" baseline="0" dirty="0">
                <a:solidFill>
                  <a:schemeClr val="tx1"/>
                </a:solidFill>
                <a:latin typeface="+mn-lt"/>
                <a:ea typeface="+mn-ea"/>
                <a:cs typeface="+mn-cs"/>
              </a:rPr>
              <a:t>by 100 </a:t>
            </a:r>
            <a:r>
              <a:rPr lang="en-NZ" sz="1200" b="0" i="0" u="none" strike="noStrike" kern="1200" baseline="0" dirty="0" err="1">
                <a:solidFill>
                  <a:schemeClr val="tx1"/>
                </a:solidFill>
                <a:latin typeface="+mn-lt"/>
                <a:ea typeface="+mn-ea"/>
                <a:cs typeface="+mn-cs"/>
              </a:rPr>
              <a:t>gon</a:t>
            </a:r>
            <a:r>
              <a:rPr lang="en-NZ" sz="1200" b="0" i="0" u="none" strike="noStrike" kern="1200" baseline="0" dirty="0">
                <a:solidFill>
                  <a:schemeClr val="tx1"/>
                </a:solidFill>
                <a:latin typeface="+mn-lt"/>
                <a:ea typeface="+mn-ea"/>
                <a:cs typeface="+mn-cs"/>
              </a:rPr>
              <a:t> (90°) and set</a:t>
            </a:r>
          </a:p>
          <a:p>
            <a:r>
              <a:rPr lang="en-NZ" sz="1200" b="0" i="0" u="none" strike="noStrike" kern="1200" baseline="0" dirty="0">
                <a:solidFill>
                  <a:schemeClr val="tx1"/>
                </a:solidFill>
                <a:latin typeface="+mn-lt"/>
                <a:ea typeface="+mn-ea"/>
                <a:cs typeface="+mn-cs"/>
              </a:rPr>
              <a:t>out the second line AC</a:t>
            </a:r>
          </a:p>
          <a:p>
            <a:r>
              <a:rPr lang="en-NZ" sz="1200" b="0" i="0" u="none" strike="noStrike" kern="1200" baseline="0" dirty="0">
                <a:solidFill>
                  <a:schemeClr val="tx1"/>
                </a:solidFill>
                <a:latin typeface="+mn-lt"/>
                <a:ea typeface="+mn-ea"/>
                <a:cs typeface="+mn-cs"/>
              </a:rPr>
              <a:t>with the points A4, A5</a:t>
            </a:r>
          </a:p>
          <a:p>
            <a:r>
              <a:rPr lang="en-NZ" sz="1200" b="0" i="0" u="none" strike="noStrike" kern="1200" baseline="0" dirty="0">
                <a:solidFill>
                  <a:schemeClr val="tx1"/>
                </a:solidFill>
                <a:latin typeface="+mn-lt"/>
                <a:ea typeface="+mn-ea"/>
                <a:cs typeface="+mn-cs"/>
              </a:rPr>
              <a:t>and A6.</a:t>
            </a:r>
          </a:p>
          <a:p>
            <a:r>
              <a:rPr lang="en-NZ" sz="1200" b="0" i="0" u="none" strike="noStrike" kern="1200" baseline="0" dirty="0">
                <a:solidFill>
                  <a:schemeClr val="tx1"/>
                </a:solidFill>
                <a:latin typeface="+mn-lt"/>
                <a:ea typeface="+mn-ea"/>
                <a:cs typeface="+mn-cs"/>
              </a:rPr>
              <a:t>6.The points on the profile</a:t>
            </a:r>
          </a:p>
          <a:p>
            <a:r>
              <a:rPr lang="en-NZ" sz="1200" b="0" i="0" u="none" strike="noStrike" kern="1200" baseline="0" dirty="0">
                <a:solidFill>
                  <a:schemeClr val="tx1"/>
                </a:solidFill>
                <a:latin typeface="+mn-lt"/>
                <a:ea typeface="+mn-ea"/>
                <a:cs typeface="+mn-cs"/>
              </a:rPr>
              <a:t>boards are then set out</a:t>
            </a:r>
          </a:p>
          <a:p>
            <a:r>
              <a:rPr lang="en-NZ" sz="1200" b="0" i="0" u="none" strike="noStrike" kern="1200" baseline="0" dirty="0">
                <a:solidFill>
                  <a:schemeClr val="tx1"/>
                </a:solidFill>
                <a:latin typeface="+mn-lt"/>
                <a:ea typeface="+mn-ea"/>
                <a:cs typeface="+mn-cs"/>
              </a:rPr>
              <a:t>in a similar manner,</a:t>
            </a:r>
          </a:p>
          <a:p>
            <a:r>
              <a:rPr lang="en-NZ" sz="1200" b="0" i="0" u="none" strike="noStrike" kern="1200" baseline="0" dirty="0">
                <a:solidFill>
                  <a:schemeClr val="tx1"/>
                </a:solidFill>
                <a:latin typeface="+mn-lt"/>
                <a:ea typeface="+mn-ea"/>
                <a:cs typeface="+mn-cs"/>
              </a:rPr>
              <a:t>starting from the points</a:t>
            </a:r>
          </a:p>
          <a:p>
            <a:r>
              <a:rPr lang="en-NZ" sz="1200" b="0" i="0" u="none" strike="noStrike" kern="1200" baseline="0" dirty="0">
                <a:solidFill>
                  <a:schemeClr val="tx1"/>
                </a:solidFill>
                <a:latin typeface="+mn-lt"/>
                <a:ea typeface="+mn-ea"/>
                <a:cs typeface="+mn-cs"/>
              </a:rPr>
              <a:t>A1 to A6 respectively.</a:t>
            </a:r>
          </a:p>
          <a:p>
            <a:r>
              <a:rPr lang="en-NZ" sz="1200" b="0" i="0" u="none" strike="noStrike" kern="1200" baseline="0" dirty="0">
                <a:solidFill>
                  <a:schemeClr val="tx1"/>
                </a:solidFill>
                <a:latin typeface="+mn-lt"/>
                <a:ea typeface="+mn-ea"/>
                <a:cs typeface="+mn-cs"/>
              </a:rPr>
              <a:t>If the foundations have not</a:t>
            </a:r>
          </a:p>
          <a:p>
            <a:r>
              <a:rPr lang="en-NZ" sz="1200" b="0" i="0" u="none" strike="noStrike" kern="1200" baseline="0" dirty="0">
                <a:solidFill>
                  <a:schemeClr val="tx1"/>
                </a:solidFill>
                <a:latin typeface="+mn-lt"/>
                <a:ea typeface="+mn-ea"/>
                <a:cs typeface="+mn-cs"/>
              </a:rPr>
              <a:t>yet been excavated, you</a:t>
            </a:r>
          </a:p>
          <a:p>
            <a:r>
              <a:rPr lang="en-NZ" sz="1200" b="0" i="0" u="none" strike="noStrike" kern="1200" baseline="0" dirty="0">
                <a:solidFill>
                  <a:schemeClr val="tx1"/>
                </a:solidFill>
                <a:latin typeface="+mn-lt"/>
                <a:ea typeface="+mn-ea"/>
                <a:cs typeface="+mn-cs"/>
              </a:rPr>
              <a:t>can set out the sides H1H2</a:t>
            </a:r>
          </a:p>
          <a:p>
            <a:r>
              <a:rPr lang="en-NZ" sz="1200" b="0" i="0" u="none" strike="noStrike" kern="1200" baseline="0" dirty="0">
                <a:solidFill>
                  <a:schemeClr val="tx1"/>
                </a:solidFill>
                <a:latin typeface="+mn-lt"/>
                <a:ea typeface="+mn-ea"/>
                <a:cs typeface="+mn-cs"/>
              </a:rPr>
              <a:t>and H1H3 of the building</a:t>
            </a:r>
          </a:p>
          <a:p>
            <a:r>
              <a:rPr lang="en-NZ" sz="1200" b="0" i="0" u="none" strike="noStrike" kern="1200" baseline="0" dirty="0">
                <a:solidFill>
                  <a:schemeClr val="tx1"/>
                </a:solidFill>
                <a:latin typeface="+mn-lt"/>
                <a:ea typeface="+mn-ea"/>
                <a:cs typeface="+mn-cs"/>
              </a:rPr>
              <a:t>directly and use them as</a:t>
            </a:r>
          </a:p>
          <a:p>
            <a:r>
              <a:rPr lang="en-NZ" sz="1200" b="0" i="0" u="none" strike="noStrike" kern="1200" baseline="0" dirty="0">
                <a:solidFill>
                  <a:schemeClr val="tx1"/>
                </a:solidFill>
                <a:latin typeface="+mn-lt"/>
                <a:ea typeface="+mn-ea"/>
                <a:cs typeface="+mn-cs"/>
              </a:rPr>
              <a:t>the starting line for</a:t>
            </a:r>
          </a:p>
          <a:p>
            <a:r>
              <a:rPr lang="en-NZ" sz="1200" b="0" i="0" u="none" strike="noStrike" kern="1200" baseline="0" dirty="0">
                <a:solidFill>
                  <a:schemeClr val="tx1"/>
                </a:solidFill>
                <a:latin typeface="+mn-lt"/>
                <a:ea typeface="+mn-ea"/>
                <a:cs typeface="+mn-cs"/>
              </a:rPr>
              <a:t>marking the points on the</a:t>
            </a:r>
          </a:p>
          <a:p>
            <a:r>
              <a:rPr lang="en-NZ" sz="1200" b="0" i="0" u="none" strike="noStrike" kern="1200" baseline="0" dirty="0">
                <a:solidFill>
                  <a:schemeClr val="tx1"/>
                </a:solidFill>
                <a:latin typeface="+mn-lt"/>
                <a:ea typeface="+mn-ea"/>
                <a:cs typeface="+mn-cs"/>
              </a:rPr>
              <a:t>profile boards.</a:t>
            </a:r>
          </a:p>
          <a:p>
            <a:r>
              <a:rPr lang="en-NZ" sz="1200" b="0" i="0" u="none" strike="noStrike" kern="1200" baseline="0" dirty="0">
                <a:solidFill>
                  <a:schemeClr val="tx1"/>
                </a:solidFill>
                <a:latin typeface="+mn-lt"/>
                <a:ea typeface="+mn-ea"/>
                <a:cs typeface="+mn-cs"/>
              </a:rPr>
              <a:t>For smaller buildings it is</a:t>
            </a:r>
          </a:p>
          <a:p>
            <a:r>
              <a:rPr lang="en-NZ" sz="1200" b="0" i="0" u="none" strike="noStrike" kern="1200" baseline="0" dirty="0">
                <a:solidFill>
                  <a:schemeClr val="tx1"/>
                </a:solidFill>
                <a:latin typeface="+mn-lt"/>
                <a:ea typeface="+mn-ea"/>
                <a:cs typeface="+mn-cs"/>
              </a:rPr>
              <a:t>easier to set out the profile</a:t>
            </a:r>
          </a:p>
          <a:p>
            <a:r>
              <a:rPr lang="en-NZ" sz="1200" b="0" i="0" u="none" strike="noStrike" kern="1200" baseline="0" dirty="0">
                <a:solidFill>
                  <a:schemeClr val="tx1"/>
                </a:solidFill>
                <a:latin typeface="+mn-lt"/>
                <a:ea typeface="+mn-ea"/>
                <a:cs typeface="+mn-cs"/>
              </a:rPr>
              <a:t>boards using an optical</a:t>
            </a:r>
          </a:p>
          <a:p>
            <a:r>
              <a:rPr lang="en-NZ" sz="1200" b="0" i="0" u="none" strike="noStrike" kern="1200" baseline="0" dirty="0">
                <a:solidFill>
                  <a:schemeClr val="tx1"/>
                </a:solidFill>
                <a:latin typeface="+mn-lt"/>
                <a:ea typeface="+mn-ea"/>
                <a:cs typeface="+mn-cs"/>
              </a:rPr>
              <a:t>square (right-angle prism)</a:t>
            </a:r>
          </a:p>
          <a:p>
            <a:r>
              <a:rPr lang="en-NZ" sz="1200" b="0" i="0" u="none" strike="noStrike" kern="1200" baseline="0" dirty="0">
                <a:solidFill>
                  <a:schemeClr val="tx1"/>
                </a:solidFill>
                <a:latin typeface="+mn-lt"/>
                <a:ea typeface="+mn-ea"/>
                <a:cs typeface="+mn-cs"/>
              </a:rPr>
              <a:t>and a measuring tape.</a:t>
            </a:r>
            <a:endParaRPr lang="en-NZ" dirty="0"/>
          </a:p>
        </p:txBody>
      </p:sp>
      <p:sp>
        <p:nvSpPr>
          <p:cNvPr id="4" name="Slide Number Placeholder 3"/>
          <p:cNvSpPr>
            <a:spLocks noGrp="1"/>
          </p:cNvSpPr>
          <p:nvPr>
            <p:ph type="sldNum" sz="quarter" idx="10"/>
          </p:nvPr>
        </p:nvSpPr>
        <p:spPr/>
        <p:txBody>
          <a:bodyPr/>
          <a:lstStyle/>
          <a:p>
            <a:fld id="{27261083-151D-44FC-8B55-C0E41D852E0A}" type="slidenum">
              <a:rPr lang="en-NZ" smtClean="0"/>
              <a:t>8</a:t>
            </a:fld>
            <a:endParaRPr lang="en-NZ"/>
          </a:p>
        </p:txBody>
      </p:sp>
    </p:spTree>
    <p:extLst>
      <p:ext uri="{BB962C8B-B14F-4D97-AF65-F5344CB8AC3E}">
        <p14:creationId xmlns:p14="http://schemas.microsoft.com/office/powerpoint/2010/main" val="86595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Verdana" panose="020B0604030504040204" pitchFamily="34" charset="0"/>
              </a:rPr>
              <a:t>(a) Method of squares,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Verdana" panose="020B0604030504040204" pitchFamily="34" charset="0"/>
              </a:rPr>
              <a:t>(b) Method of cross-section, 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Verdana" panose="020B0604030504040204" pitchFamily="34" charset="0"/>
              </a:rPr>
              <a:t>(c) Radial line method.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22222"/>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22222"/>
                </a:solidFill>
                <a:effectLst/>
                <a:latin typeface="Verdana" panose="020B0604030504040204" pitchFamily="34" charset="0"/>
              </a:rPr>
              <a:t>Method of Squares:</a:t>
            </a:r>
            <a:r>
              <a:rPr kumimoji="0" lang="en-US" altLang="en-US" sz="1200" b="0" i="0" u="none" strike="noStrike" cap="none" normalizeH="0" baseline="0" dirty="0">
                <a:ln>
                  <a:noFill/>
                </a:ln>
                <a:solidFill>
                  <a:srgbClr val="222222"/>
                </a:solidFill>
                <a:effectLst/>
                <a:latin typeface="Verdana" panose="020B0604030504040204" pitchFamily="34" charset="0"/>
              </a:rPr>
              <a:t> In this method area is divided into a number of squares and all grid points are marked (Ref. Fig. 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22222"/>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22222"/>
                </a:solidFill>
                <a:effectLst/>
                <a:latin typeface="Verdana" panose="020B0604030504040204" pitchFamily="34" charset="0"/>
              </a:rPr>
              <a:t>Fig. 1</a:t>
            </a:r>
            <a:endParaRPr kumimoji="0" lang="en-US" altLang="en-US" sz="1800" b="0" i="0" u="none" strike="noStrike" cap="none" normalizeH="0" baseline="0" dirty="0">
              <a:ln>
                <a:noFill/>
              </a:ln>
              <a:solidFill>
                <a:srgbClr val="222222"/>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Verdana" panose="020B0604030504040204" pitchFamily="34" charset="0"/>
              </a:rPr>
              <a:t>Commonly used size of square varies from 5 m × 5 m to 20 m × 20 m. Levels of all grid points are established by levelling. Then grid square is plotted on the drawing sheet. Reduced levels of grid points marked and contour lines are drawn by </a:t>
            </a:r>
            <a:r>
              <a:rPr kumimoji="0" lang="en-US" altLang="en-US" sz="1800" b="0" i="0" u="none" strike="noStrike" cap="none" normalizeH="0" baseline="0" dirty="0" err="1">
                <a:ln>
                  <a:noFill/>
                </a:ln>
                <a:solidFill>
                  <a:srgbClr val="222222"/>
                </a:solidFill>
                <a:effectLst/>
                <a:latin typeface="Verdana" panose="020B0604030504040204" pitchFamily="34" charset="0"/>
              </a:rPr>
              <a:t>interpolion</a:t>
            </a:r>
            <a:r>
              <a:rPr kumimoji="0" lang="en-US" altLang="en-US" sz="1800" b="0" i="0" u="none" strike="noStrike" cap="none" normalizeH="0" baseline="0" dirty="0">
                <a:ln>
                  <a:noFill/>
                </a:ln>
                <a:solidFill>
                  <a:srgbClr val="222222"/>
                </a:solidFill>
                <a:effectLst/>
                <a:latin typeface="Verdana" panose="020B0604030504040204" pitchFamily="34" charset="0"/>
              </a:rPr>
              <a:t> [Ref. Fig. 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222222"/>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22222"/>
                </a:solidFill>
                <a:effectLst/>
                <a:latin typeface="Verdana" panose="020B0604030504040204" pitchFamily="34" charset="0"/>
              </a:rPr>
              <a:t>Method of Cross-section:</a:t>
            </a:r>
            <a:r>
              <a:rPr kumimoji="0" lang="en-US" altLang="en-US" sz="1800" b="0" i="0" u="none" strike="noStrike" cap="none" normalizeH="0" baseline="0" dirty="0">
                <a:ln>
                  <a:noFill/>
                </a:ln>
                <a:solidFill>
                  <a:srgbClr val="222222"/>
                </a:solidFill>
                <a:effectLst/>
                <a:latin typeface="Verdana" panose="020B0604030504040204" pitchFamily="34" charset="0"/>
              </a:rPr>
              <a:t> In this method cross-sectional points are taken at regular interval. By levelling the reduced level of all those points are established. The points are marked on the drawing sheets, their reduced levels (RL) are marked and contour lines interpolated.</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Verdan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22222"/>
                </a:solidFill>
                <a:effectLst/>
                <a:latin typeface="Verdana" panose="020B0604030504040204" pitchFamily="34" charset="0"/>
              </a:rPr>
              <a:t>Fig. 2</a:t>
            </a:r>
            <a:endParaRPr kumimoji="0" lang="en-US" altLang="en-US" sz="1800" b="0" i="0" u="none" strike="noStrike" cap="none" normalizeH="0" baseline="0" dirty="0">
              <a:ln>
                <a:noFill/>
              </a:ln>
              <a:solidFill>
                <a:srgbClr val="222222"/>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Verdana" panose="020B0604030504040204" pitchFamily="34" charset="0"/>
              </a:rPr>
              <a:t>Figure 2 shows a typical planning of this work. The spacing of cross-section depends upon the nature of the ground, scale of the map and the contour interval required. It varies from 20 m to 100 m. Closer intervals are required if ground level varies abruptly. The cross- sectional line need not be always be at right angles to the main line. This method is ideally suited for road and railway projects.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222222"/>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22222"/>
                </a:solidFill>
                <a:effectLst/>
                <a:latin typeface="Verdana" panose="020B0604030504040204" pitchFamily="34" charset="0"/>
              </a:rPr>
              <a:t>Radial Line Method:</a:t>
            </a:r>
            <a:r>
              <a:rPr kumimoji="0" lang="en-US" altLang="en-US" sz="1800" b="0" i="0" u="none" strike="noStrike" cap="none" normalizeH="0" baseline="0" dirty="0">
                <a:ln>
                  <a:noFill/>
                </a:ln>
                <a:solidFill>
                  <a:srgbClr val="222222"/>
                </a:solidFill>
                <a:effectLst/>
                <a:latin typeface="Verdana" panose="020B0604030504040204" pitchFamily="34" charset="0"/>
              </a:rPr>
              <a:t> [Fig. 3]. In this method several radial lines are taken from a point in the area. The direction of each line is noted. On these lines at selected distances points are marked and levels determined. This method is ideally suited for hilly areas. In this survey theodolite with </a:t>
            </a:r>
            <a:r>
              <a:rPr kumimoji="0" lang="en-US" altLang="en-US" sz="1800" b="0" i="0" u="none" strike="noStrike" cap="none" normalizeH="0" baseline="0" dirty="0" err="1">
                <a:ln>
                  <a:noFill/>
                </a:ln>
                <a:solidFill>
                  <a:srgbClr val="222222"/>
                </a:solidFill>
                <a:effectLst/>
                <a:latin typeface="Verdana" panose="020B0604030504040204" pitchFamily="34" charset="0"/>
              </a:rPr>
              <a:t>tacheometry</a:t>
            </a:r>
            <a:r>
              <a:rPr kumimoji="0" lang="en-US" altLang="en-US" sz="1800" b="0" i="0" u="none" strike="noStrike" cap="none" normalizeH="0" baseline="0" dirty="0">
                <a:ln>
                  <a:noFill/>
                </a:ln>
                <a:solidFill>
                  <a:srgbClr val="222222"/>
                </a:solidFill>
                <a:effectLst/>
                <a:latin typeface="Verdana" panose="020B0604030504040204" pitchFamily="34" charset="0"/>
              </a:rPr>
              <a:t> facility is commonly used.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endParaRPr lang="en-NZ" dirty="0"/>
          </a:p>
        </p:txBody>
      </p:sp>
      <p:sp>
        <p:nvSpPr>
          <p:cNvPr id="4" name="Slide Number Placeholder 3"/>
          <p:cNvSpPr>
            <a:spLocks noGrp="1"/>
          </p:cNvSpPr>
          <p:nvPr>
            <p:ph type="sldNum" sz="quarter" idx="10"/>
          </p:nvPr>
        </p:nvSpPr>
        <p:spPr/>
        <p:txBody>
          <a:bodyPr/>
          <a:lstStyle/>
          <a:p>
            <a:fld id="{27261083-151D-44FC-8B55-C0E41D852E0A}" type="slidenum">
              <a:rPr lang="en-NZ" smtClean="0"/>
              <a:t>9</a:t>
            </a:fld>
            <a:endParaRPr lang="en-NZ"/>
          </a:p>
        </p:txBody>
      </p:sp>
    </p:spTree>
    <p:extLst>
      <p:ext uri="{BB962C8B-B14F-4D97-AF65-F5344CB8AC3E}">
        <p14:creationId xmlns:p14="http://schemas.microsoft.com/office/powerpoint/2010/main" val="384542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490" y="365126"/>
            <a:ext cx="7246961"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368490" y="1825625"/>
            <a:ext cx="724696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27B4D6-D84E-4379-99F2-77BF7F439B36}" type="datetimeFigureOut">
              <a:rPr lang="en-NZ" smtClean="0"/>
              <a:t>8/04/2019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271213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27B4D6-D84E-4379-99F2-77BF7F439B36}" type="datetimeFigureOut">
              <a:rPr lang="en-NZ" smtClean="0"/>
              <a:t>8/04/2019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46230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990" y="354842"/>
            <a:ext cx="7400996" cy="1928458"/>
          </a:xfrm>
        </p:spPr>
        <p:txBody>
          <a:bodyPr anchor="b"/>
          <a:lstStyle>
            <a:lvl1pPr algn="l">
              <a:defRPr sz="6000"/>
            </a:lvl1pPr>
          </a:lstStyle>
          <a:p>
            <a:r>
              <a:rPr lang="en-US" dirty="0"/>
              <a:t>Click to edit Master title style</a:t>
            </a:r>
          </a:p>
        </p:txBody>
      </p:sp>
      <p:sp>
        <p:nvSpPr>
          <p:cNvPr id="3" name="Text Placeholder 2"/>
          <p:cNvSpPr>
            <a:spLocks noGrp="1"/>
          </p:cNvSpPr>
          <p:nvPr>
            <p:ph type="body" idx="1"/>
          </p:nvPr>
        </p:nvSpPr>
        <p:spPr>
          <a:xfrm>
            <a:off x="309990" y="2515003"/>
            <a:ext cx="7400996" cy="39403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3427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0158" y="365126"/>
            <a:ext cx="7450827" cy="1325563"/>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260158" y="1825625"/>
            <a:ext cx="3671422" cy="46161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55938" y="1825625"/>
            <a:ext cx="3671422" cy="461611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516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27B4D6-D84E-4379-99F2-77BF7F439B36}" type="datetimeFigureOut">
              <a:rPr lang="en-NZ" smtClean="0"/>
              <a:t>8/04/2019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289315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4751" y="378774"/>
            <a:ext cx="7355291" cy="1325563"/>
          </a:xfrm>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27B4D6-D84E-4379-99F2-77BF7F439B36}" type="datetimeFigureOut">
              <a:rPr lang="en-NZ" smtClean="0"/>
              <a:t>8/04/2019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228682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7B4D6-D84E-4379-99F2-77BF7F439B36}" type="datetimeFigureOut">
              <a:rPr lang="en-NZ" smtClean="0"/>
              <a:t>8/04/2019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66214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7B4D6-D84E-4379-99F2-77BF7F439B36}" type="datetimeFigureOut">
              <a:rPr lang="en-NZ" smtClean="0"/>
              <a:t>8/04/2019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225621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7B4D6-D84E-4379-99F2-77BF7F439B36}" type="datetimeFigureOut">
              <a:rPr lang="en-NZ" smtClean="0"/>
              <a:t>8/04/2019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383079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27B4D6-D84E-4379-99F2-77BF7F439B36}" type="datetimeFigureOut">
              <a:rPr lang="en-NZ" smtClean="0"/>
              <a:t>8/04/2019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3363932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alpha val="35000"/>
                <a:lumMod val="89000"/>
                <a:lumOff val="11000"/>
              </a:schemeClr>
            </a:gs>
            <a:gs pos="35000">
              <a:schemeClr val="accent1">
                <a:lumMod val="0"/>
                <a:lumOff val="100000"/>
              </a:schemeClr>
            </a:gs>
            <a:gs pos="100000">
              <a:schemeClr val="accent1">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7B4D6-D84E-4379-99F2-77BF7F439B36}" type="datetimeFigureOut">
              <a:rPr lang="en-NZ" smtClean="0"/>
              <a:t>8/04/2019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19606-8FB7-4541-9540-FFE1692B26B5}" type="slidenum">
              <a:rPr lang="en-NZ" smtClean="0"/>
              <a:t>‹#›</a:t>
            </a:fld>
            <a:endParaRPr lang="en-NZ"/>
          </a:p>
        </p:txBody>
      </p:sp>
      <p:pic>
        <p:nvPicPr>
          <p:cNvPr id="7" name="Picture 6"/>
          <p:cNvPicPr>
            <a:picLocks noChangeAspect="1"/>
          </p:cNvPicPr>
          <p:nvPr userDrawn="1"/>
        </p:nvPicPr>
        <p:blipFill rotWithShape="1">
          <a:blip r:embed="rId12"/>
          <a:srcRect l="7683" t="22247" r="16104" b="-3087"/>
          <a:stretch/>
        </p:blipFill>
        <p:spPr>
          <a:xfrm>
            <a:off x="0" y="23172"/>
            <a:ext cx="9105900" cy="7058026"/>
          </a:xfrm>
          <a:prstGeom prst="rect">
            <a:avLst/>
          </a:prstGeom>
        </p:spPr>
      </p:pic>
      <p:pic>
        <p:nvPicPr>
          <p:cNvPr id="8" name="Picture 7"/>
          <p:cNvPicPr>
            <a:picLocks noChangeAspect="1"/>
          </p:cNvPicPr>
          <p:nvPr userDrawn="1"/>
        </p:nvPicPr>
        <p:blipFill rotWithShape="1">
          <a:blip r:embed="rId12"/>
          <a:srcRect l="23468" r="-390" b="21451"/>
          <a:stretch/>
        </p:blipFill>
        <p:spPr>
          <a:xfrm>
            <a:off x="1657350" y="9524"/>
            <a:ext cx="7486650" cy="4987926"/>
          </a:xfrm>
          <a:prstGeom prst="rect">
            <a:avLst/>
          </a:prstGeom>
        </p:spPr>
      </p:pic>
      <p:pic>
        <p:nvPicPr>
          <p:cNvPr id="9" name="Picture 8"/>
          <p:cNvPicPr>
            <a:picLocks noChangeAspect="1"/>
          </p:cNvPicPr>
          <p:nvPr userDrawn="1"/>
        </p:nvPicPr>
        <p:blipFill rotWithShape="1">
          <a:blip r:embed="rId12"/>
          <a:srcRect l="42650" t="13300" r="36603" b="71640"/>
          <a:stretch/>
        </p:blipFill>
        <p:spPr>
          <a:xfrm>
            <a:off x="38100" y="5404"/>
            <a:ext cx="2019300" cy="956301"/>
          </a:xfrm>
          <a:prstGeom prst="rect">
            <a:avLst/>
          </a:prstGeom>
        </p:spPr>
      </p:pic>
      <p:sp>
        <p:nvSpPr>
          <p:cNvPr id="10" name="Rectangle 9"/>
          <p:cNvSpPr/>
          <p:nvPr userDrawn="1"/>
        </p:nvSpPr>
        <p:spPr>
          <a:xfrm>
            <a:off x="177421" y="215900"/>
            <a:ext cx="7615451" cy="6307730"/>
          </a:xfrm>
          <a:prstGeom prst="rect">
            <a:avLst/>
          </a:prstGeom>
          <a:solidFill>
            <a:schemeClr val="bg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userDrawn="1"/>
        </p:nvSpPr>
        <p:spPr>
          <a:xfrm>
            <a:off x="7902054" y="6131051"/>
            <a:ext cx="1091821" cy="461665"/>
          </a:xfrm>
          <a:prstGeom prst="rect">
            <a:avLst/>
          </a:prstGeom>
          <a:noFill/>
        </p:spPr>
        <p:txBody>
          <a:bodyPr wrap="square" rtlCol="0">
            <a:spAutoFit/>
          </a:bodyPr>
          <a:lstStyle/>
          <a:p>
            <a:r>
              <a:rPr lang="en-NZ" sz="800" dirty="0">
                <a:solidFill>
                  <a:schemeClr val="bg1"/>
                </a:solidFill>
              </a:rPr>
              <a:t>Produced by: </a:t>
            </a:r>
          </a:p>
          <a:p>
            <a:r>
              <a:rPr lang="en-NZ" sz="800" dirty="0">
                <a:solidFill>
                  <a:schemeClr val="bg1"/>
                </a:solidFill>
              </a:rPr>
              <a:t>Damian Walker</a:t>
            </a:r>
          </a:p>
          <a:p>
            <a:r>
              <a:rPr lang="en-NZ" sz="800" dirty="0">
                <a:solidFill>
                  <a:schemeClr val="bg1"/>
                </a:solidFill>
              </a:rPr>
              <a:t>March 2017</a:t>
            </a:r>
          </a:p>
        </p:txBody>
      </p:sp>
    </p:spTree>
    <p:extLst>
      <p:ext uri="{BB962C8B-B14F-4D97-AF65-F5344CB8AC3E}">
        <p14:creationId xmlns:p14="http://schemas.microsoft.com/office/powerpoint/2010/main" val="22206273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4800" dirty="0"/>
              <a:t>CIBC 5022 Contouring</a:t>
            </a:r>
          </a:p>
        </p:txBody>
      </p:sp>
      <p:sp>
        <p:nvSpPr>
          <p:cNvPr id="3" name="Content Placeholder 2"/>
          <p:cNvSpPr>
            <a:spLocks noGrp="1"/>
          </p:cNvSpPr>
          <p:nvPr>
            <p:ph idx="1"/>
          </p:nvPr>
        </p:nvSpPr>
        <p:spPr>
          <a:xfrm>
            <a:off x="368489" y="1859869"/>
            <a:ext cx="7246961" cy="4497388"/>
          </a:xfrm>
        </p:spPr>
        <p:txBody>
          <a:bodyPr>
            <a:normAutofit/>
          </a:bodyPr>
          <a:lstStyle/>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lvl="1"/>
            <a:endParaRPr lang="en-NZ" dirty="0"/>
          </a:p>
        </p:txBody>
      </p:sp>
      <p:sp>
        <p:nvSpPr>
          <p:cNvPr id="5" name="TextBox 4"/>
          <p:cNvSpPr txBox="1"/>
          <p:nvPr/>
        </p:nvSpPr>
        <p:spPr>
          <a:xfrm>
            <a:off x="368489" y="1443841"/>
            <a:ext cx="4592031" cy="3970318"/>
          </a:xfrm>
          <a:prstGeom prst="rect">
            <a:avLst/>
          </a:prstGeom>
          <a:noFill/>
        </p:spPr>
        <p:txBody>
          <a:bodyPr wrap="square" rtlCol="0">
            <a:spAutoFit/>
          </a:bodyPr>
          <a:lstStyle/>
          <a:p>
            <a:r>
              <a:rPr lang="en-NZ" dirty="0"/>
              <a:t>Contouring</a:t>
            </a:r>
          </a:p>
          <a:p>
            <a:pPr marL="285750" indent="-285750">
              <a:buFont typeface="Arial" panose="020B0604020202020204" pitchFamily="34" charset="0"/>
              <a:buChar char="•"/>
            </a:pPr>
            <a:r>
              <a:rPr lang="en-NZ" dirty="0"/>
              <a:t>An imaginary line on the ground surface joining the points of equal elevation is known as a contour.</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Contour map: A map showing contour lines is known as a contour map</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A contour map gives an idea of the surface features as well as their relative positions in plan which serves the purpose of both a plan and section</a:t>
            </a:r>
          </a:p>
          <a:p>
            <a:pPr marL="285750" indent="-285750">
              <a:buFont typeface="Arial" panose="020B0604020202020204" pitchFamily="34" charset="0"/>
              <a:buChar char="•"/>
            </a:pPr>
            <a:endParaRPr lang="en-NZ" dirty="0"/>
          </a:p>
          <a:p>
            <a:endParaRPr lang="en-NZ" dirty="0"/>
          </a:p>
        </p:txBody>
      </p:sp>
    </p:spTree>
    <p:extLst>
      <p:ext uri="{BB962C8B-B14F-4D97-AF65-F5344CB8AC3E}">
        <p14:creationId xmlns:p14="http://schemas.microsoft.com/office/powerpoint/2010/main" val="188852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stretch>
            <a:fillRect/>
          </a:stretch>
        </p:blipFill>
        <p:spPr>
          <a:xfrm>
            <a:off x="368490" y="1379044"/>
            <a:ext cx="7246938" cy="4228500"/>
          </a:xfrm>
          <a:prstGeom prst="rect">
            <a:avLst/>
          </a:prstGeom>
        </p:spPr>
      </p:pic>
    </p:spTree>
    <p:extLst>
      <p:ext uri="{BB962C8B-B14F-4D97-AF65-F5344CB8AC3E}">
        <p14:creationId xmlns:p14="http://schemas.microsoft.com/office/powerpoint/2010/main" val="173422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stretch>
            <a:fillRect/>
          </a:stretch>
        </p:blipFill>
        <p:spPr>
          <a:xfrm>
            <a:off x="253457" y="1317625"/>
            <a:ext cx="7212331" cy="4517118"/>
          </a:xfrm>
          <a:prstGeom prst="rect">
            <a:avLst/>
          </a:prstGeom>
        </p:spPr>
      </p:pic>
    </p:spTree>
    <p:extLst>
      <p:ext uri="{BB962C8B-B14F-4D97-AF65-F5344CB8AC3E}">
        <p14:creationId xmlns:p14="http://schemas.microsoft.com/office/powerpoint/2010/main" val="117238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stretch>
            <a:fillRect/>
          </a:stretch>
        </p:blipFill>
        <p:spPr>
          <a:xfrm>
            <a:off x="368490" y="1320757"/>
            <a:ext cx="7246938" cy="4158429"/>
          </a:xfrm>
          <a:prstGeom prst="rect">
            <a:avLst/>
          </a:prstGeom>
        </p:spPr>
      </p:pic>
    </p:spTree>
    <p:extLst>
      <p:ext uri="{BB962C8B-B14F-4D97-AF65-F5344CB8AC3E}">
        <p14:creationId xmlns:p14="http://schemas.microsoft.com/office/powerpoint/2010/main" val="300178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Level</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658019" y="1934369"/>
            <a:ext cx="666750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902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Total Station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6100" y="1825625"/>
            <a:ext cx="4351338" cy="4351338"/>
          </a:xfrm>
        </p:spPr>
      </p:pic>
    </p:spTree>
    <p:extLst>
      <p:ext uri="{BB962C8B-B14F-4D97-AF65-F5344CB8AC3E}">
        <p14:creationId xmlns:p14="http://schemas.microsoft.com/office/powerpoint/2010/main" val="155589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Setting up the instrument</a:t>
            </a:r>
          </a:p>
        </p:txBody>
      </p:sp>
      <p:pic>
        <p:nvPicPr>
          <p:cNvPr id="4" name="Picture 3"/>
          <p:cNvPicPr>
            <a:picLocks noChangeAspect="1"/>
          </p:cNvPicPr>
          <p:nvPr/>
        </p:nvPicPr>
        <p:blipFill>
          <a:blip r:embed="rId3"/>
          <a:stretch>
            <a:fillRect/>
          </a:stretch>
        </p:blipFill>
        <p:spPr>
          <a:xfrm>
            <a:off x="519953" y="1569504"/>
            <a:ext cx="2564022" cy="1859496"/>
          </a:xfrm>
          <a:prstGeom prst="rect">
            <a:avLst/>
          </a:prstGeom>
        </p:spPr>
      </p:pic>
      <p:pic>
        <p:nvPicPr>
          <p:cNvPr id="5" name="Picture 4"/>
          <p:cNvPicPr>
            <a:picLocks noChangeAspect="1"/>
          </p:cNvPicPr>
          <p:nvPr/>
        </p:nvPicPr>
        <p:blipFill>
          <a:blip r:embed="rId4"/>
          <a:stretch>
            <a:fillRect/>
          </a:stretch>
        </p:blipFill>
        <p:spPr>
          <a:xfrm>
            <a:off x="519953" y="3523129"/>
            <a:ext cx="1833553" cy="2913670"/>
          </a:xfrm>
          <a:prstGeom prst="rect">
            <a:avLst/>
          </a:prstGeom>
        </p:spPr>
      </p:pic>
      <p:pic>
        <p:nvPicPr>
          <p:cNvPr id="6" name="Picture 5"/>
          <p:cNvPicPr>
            <a:picLocks noChangeAspect="1"/>
          </p:cNvPicPr>
          <p:nvPr/>
        </p:nvPicPr>
        <p:blipFill>
          <a:blip r:embed="rId5"/>
          <a:stretch>
            <a:fillRect/>
          </a:stretch>
        </p:blipFill>
        <p:spPr>
          <a:xfrm>
            <a:off x="3819624" y="1864660"/>
            <a:ext cx="3760464" cy="4572140"/>
          </a:xfrm>
          <a:prstGeom prst="rect">
            <a:avLst/>
          </a:prstGeom>
        </p:spPr>
      </p:pic>
    </p:spTree>
    <p:extLst>
      <p:ext uri="{BB962C8B-B14F-4D97-AF65-F5344CB8AC3E}">
        <p14:creationId xmlns:p14="http://schemas.microsoft.com/office/powerpoint/2010/main" val="787074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Setting up profiles</a:t>
            </a:r>
          </a:p>
        </p:txBody>
      </p:sp>
      <p:pic>
        <p:nvPicPr>
          <p:cNvPr id="4" name="Content Placeholder 3"/>
          <p:cNvPicPr>
            <a:picLocks noGrp="1" noChangeAspect="1"/>
          </p:cNvPicPr>
          <p:nvPr>
            <p:ph idx="1"/>
          </p:nvPr>
        </p:nvPicPr>
        <p:blipFill>
          <a:blip r:embed="rId3"/>
          <a:stretch>
            <a:fillRect/>
          </a:stretch>
        </p:blipFill>
        <p:spPr>
          <a:xfrm>
            <a:off x="368300" y="1886314"/>
            <a:ext cx="7246938" cy="4229959"/>
          </a:xfrm>
          <a:prstGeom prst="rect">
            <a:avLst/>
          </a:prstGeom>
        </p:spPr>
      </p:pic>
    </p:spTree>
    <p:extLst>
      <p:ext uri="{BB962C8B-B14F-4D97-AF65-F5344CB8AC3E}">
        <p14:creationId xmlns:p14="http://schemas.microsoft.com/office/powerpoint/2010/main" val="245160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990" y="354842"/>
            <a:ext cx="7400996" cy="893387"/>
          </a:xfrm>
        </p:spPr>
        <p:txBody>
          <a:bodyPr>
            <a:normAutofit fontScale="90000"/>
          </a:bodyPr>
          <a:lstStyle/>
          <a:p>
            <a:r>
              <a:rPr lang="en-NZ" dirty="0"/>
              <a:t>Contouring</a:t>
            </a:r>
          </a:p>
        </p:txBody>
      </p:sp>
      <p:pic>
        <p:nvPicPr>
          <p:cNvPr id="1026" name="Picture 2"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990" y="1248229"/>
            <a:ext cx="3312459" cy="24497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ip_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90" y="3886671"/>
            <a:ext cx="3305175" cy="2371725"/>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8857" y="1495896"/>
            <a:ext cx="3567256" cy="4069915"/>
          </a:xfrm>
          <a:prstGeom prst="rect">
            <a:avLst/>
          </a:prstGeom>
        </p:spPr>
      </p:pic>
    </p:spTree>
    <p:extLst>
      <p:ext uri="{BB962C8B-B14F-4D97-AF65-F5344CB8AC3E}">
        <p14:creationId xmlns:p14="http://schemas.microsoft.com/office/powerpoint/2010/main" val="7448591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TotalTime>
  <Words>1148</Words>
  <Application>Microsoft Office PowerPoint</Application>
  <PresentationFormat>On-screen Show (4:3)</PresentationFormat>
  <Paragraphs>197</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Verdana</vt:lpstr>
      <vt:lpstr>Office Theme</vt:lpstr>
      <vt:lpstr>CIBC 5022 Contouring</vt:lpstr>
      <vt:lpstr>PowerPoint Presentation</vt:lpstr>
      <vt:lpstr>PowerPoint Presentation</vt:lpstr>
      <vt:lpstr>PowerPoint Presentation</vt:lpstr>
      <vt:lpstr>Level</vt:lpstr>
      <vt:lpstr>The Total Station</vt:lpstr>
      <vt:lpstr>Setting up the instrument</vt:lpstr>
      <vt:lpstr>Setting up profiles</vt:lpstr>
      <vt:lpstr>Contouring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Damian Walker</dc:creator>
  <cp:lastModifiedBy>Rodney Harvey</cp:lastModifiedBy>
  <cp:revision>14</cp:revision>
  <dcterms:created xsi:type="dcterms:W3CDTF">2017-03-03T22:22:42Z</dcterms:created>
  <dcterms:modified xsi:type="dcterms:W3CDTF">2019-04-08T05:20:23Z</dcterms:modified>
</cp:coreProperties>
</file>