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56" r:id="rId3"/>
    <p:sldId id="353" r:id="rId4"/>
    <p:sldId id="373" r:id="rId5"/>
    <p:sldId id="267" r:id="rId6"/>
    <p:sldId id="259" r:id="rId7"/>
    <p:sldId id="345" r:id="rId8"/>
    <p:sldId id="349" r:id="rId9"/>
    <p:sldId id="350" r:id="rId10"/>
    <p:sldId id="352" r:id="rId11"/>
    <p:sldId id="354" r:id="rId12"/>
    <p:sldId id="368" r:id="rId13"/>
    <p:sldId id="355" r:id="rId14"/>
    <p:sldId id="356" r:id="rId15"/>
    <p:sldId id="366" r:id="rId16"/>
    <p:sldId id="346" r:id="rId17"/>
    <p:sldId id="348" r:id="rId18"/>
    <p:sldId id="369" r:id="rId19"/>
    <p:sldId id="347" r:id="rId20"/>
    <p:sldId id="370" r:id="rId21"/>
    <p:sldId id="351" r:id="rId22"/>
    <p:sldId id="357" r:id="rId23"/>
    <p:sldId id="358" r:id="rId24"/>
    <p:sldId id="359" r:id="rId25"/>
    <p:sldId id="360" r:id="rId26"/>
    <p:sldId id="363" r:id="rId27"/>
    <p:sldId id="364" r:id="rId28"/>
    <p:sldId id="362" r:id="rId29"/>
    <p:sldId id="365" r:id="rId30"/>
    <p:sldId id="265" r:id="rId31"/>
    <p:sldId id="266" r:id="rId32"/>
    <p:sldId id="260" r:id="rId33"/>
    <p:sldId id="263" r:id="rId34"/>
    <p:sldId id="262" r:id="rId35"/>
    <p:sldId id="268" r:id="rId36"/>
    <p:sldId id="343" r:id="rId37"/>
    <p:sldId id="372" r:id="rId38"/>
    <p:sldId id="37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3" d="100"/>
          <a:sy n="53" d="100"/>
        </p:scale>
        <p:origin x="71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2994B-CF9F-4315-8C79-22717DED9D3D}" type="datetimeFigureOut">
              <a:rPr lang="en-NZ" smtClean="0"/>
              <a:t>9/05/2019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53E027-4565-46C0-A435-DC84A2BF9668}" type="slidenum">
              <a:rPr lang="en-NZ" smtClean="0"/>
              <a:t>‹#›</a:t>
            </a:fld>
            <a:endParaRPr lang="en-NZ"/>
          </a:p>
        </p:txBody>
      </p:sp>
    </p:spTree>
    <p:extLst>
      <p:ext uri="{BB962C8B-B14F-4D97-AF65-F5344CB8AC3E}">
        <p14:creationId xmlns:p14="http://schemas.microsoft.com/office/powerpoint/2010/main" val="26588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List some risk</a:t>
            </a:r>
            <a:r>
              <a:rPr lang="en-NZ" baseline="0" dirty="0"/>
              <a:t> and protective factors</a:t>
            </a:r>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0059E-2244-4401-85FE-43040E3628B1}"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351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4450-FB64-41C3-9CCB-6F8ABF025D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C270E574-033B-4873-9F9F-E4ECB85EFE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CAA867E6-A926-41A4-81E6-17C15A723A55}"/>
              </a:ext>
            </a:extLst>
          </p:cNvPr>
          <p:cNvSpPr>
            <a:spLocks noGrp="1"/>
          </p:cNvSpPr>
          <p:nvPr>
            <p:ph type="dt" sz="half" idx="10"/>
          </p:nvPr>
        </p:nvSpPr>
        <p:spPr/>
        <p:txBody>
          <a:bodyPr/>
          <a:lstStyle/>
          <a:p>
            <a:fld id="{9E0BFFD8-45AC-448B-98C2-1FDD8385A4AD}" type="datetimeFigureOut">
              <a:rPr lang="en-NZ" smtClean="0"/>
              <a:t>9/05/2019</a:t>
            </a:fld>
            <a:endParaRPr lang="en-NZ"/>
          </a:p>
        </p:txBody>
      </p:sp>
      <p:sp>
        <p:nvSpPr>
          <p:cNvPr id="5" name="Footer Placeholder 4">
            <a:extLst>
              <a:ext uri="{FF2B5EF4-FFF2-40B4-BE49-F238E27FC236}">
                <a16:creationId xmlns:a16="http://schemas.microsoft.com/office/drawing/2014/main" id="{8243812C-7F2C-4091-AC8E-EEF6E3427EF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02E6BDC-0A28-44B7-B269-402F7650DB29}"/>
              </a:ext>
            </a:extLst>
          </p:cNvPr>
          <p:cNvSpPr>
            <a:spLocks noGrp="1"/>
          </p:cNvSpPr>
          <p:nvPr>
            <p:ph type="sldNum" sz="quarter" idx="12"/>
          </p:nvPr>
        </p:nvSpPr>
        <p:spPr/>
        <p:txBody>
          <a:bodyPr/>
          <a:lstStyle/>
          <a:p>
            <a:fld id="{B1E4D548-48F6-4C55-8FF1-7A8E0879136D}" type="slidenum">
              <a:rPr lang="en-NZ" smtClean="0"/>
              <a:t>‹#›</a:t>
            </a:fld>
            <a:endParaRPr lang="en-NZ"/>
          </a:p>
        </p:txBody>
      </p:sp>
    </p:spTree>
    <p:extLst>
      <p:ext uri="{BB962C8B-B14F-4D97-AF65-F5344CB8AC3E}">
        <p14:creationId xmlns:p14="http://schemas.microsoft.com/office/powerpoint/2010/main" val="3878431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1DB1F-5E07-4E02-AEEA-18B4F171A4A6}"/>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A631B258-251E-4F48-BD0A-BBA567DD85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6A20711-063E-48AF-AE65-F67AAF296A9B}"/>
              </a:ext>
            </a:extLst>
          </p:cNvPr>
          <p:cNvSpPr>
            <a:spLocks noGrp="1"/>
          </p:cNvSpPr>
          <p:nvPr>
            <p:ph type="dt" sz="half" idx="10"/>
          </p:nvPr>
        </p:nvSpPr>
        <p:spPr/>
        <p:txBody>
          <a:bodyPr/>
          <a:lstStyle/>
          <a:p>
            <a:fld id="{9E0BFFD8-45AC-448B-98C2-1FDD8385A4AD}" type="datetimeFigureOut">
              <a:rPr lang="en-NZ" smtClean="0"/>
              <a:t>9/05/2019</a:t>
            </a:fld>
            <a:endParaRPr lang="en-NZ"/>
          </a:p>
        </p:txBody>
      </p:sp>
      <p:sp>
        <p:nvSpPr>
          <p:cNvPr id="5" name="Footer Placeholder 4">
            <a:extLst>
              <a:ext uri="{FF2B5EF4-FFF2-40B4-BE49-F238E27FC236}">
                <a16:creationId xmlns:a16="http://schemas.microsoft.com/office/drawing/2014/main" id="{9152D8AE-BE32-4B50-9C6C-F7B64488E7F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55E57C5-5DAA-4664-93AC-AC01F7603FC4}"/>
              </a:ext>
            </a:extLst>
          </p:cNvPr>
          <p:cNvSpPr>
            <a:spLocks noGrp="1"/>
          </p:cNvSpPr>
          <p:nvPr>
            <p:ph type="sldNum" sz="quarter" idx="12"/>
          </p:nvPr>
        </p:nvSpPr>
        <p:spPr/>
        <p:txBody>
          <a:bodyPr/>
          <a:lstStyle/>
          <a:p>
            <a:fld id="{B1E4D548-48F6-4C55-8FF1-7A8E0879136D}" type="slidenum">
              <a:rPr lang="en-NZ" smtClean="0"/>
              <a:t>‹#›</a:t>
            </a:fld>
            <a:endParaRPr lang="en-NZ"/>
          </a:p>
        </p:txBody>
      </p:sp>
    </p:spTree>
    <p:extLst>
      <p:ext uri="{BB962C8B-B14F-4D97-AF65-F5344CB8AC3E}">
        <p14:creationId xmlns:p14="http://schemas.microsoft.com/office/powerpoint/2010/main" val="2970703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A175BB-A1BE-43E0-8283-67B2DA7ECD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1959EA8-CD1E-4C9B-BD0C-2CCCD6BA345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39E5A67-7175-483F-BAB7-2108A8B387A1}"/>
              </a:ext>
            </a:extLst>
          </p:cNvPr>
          <p:cNvSpPr>
            <a:spLocks noGrp="1"/>
          </p:cNvSpPr>
          <p:nvPr>
            <p:ph type="dt" sz="half" idx="10"/>
          </p:nvPr>
        </p:nvSpPr>
        <p:spPr/>
        <p:txBody>
          <a:bodyPr/>
          <a:lstStyle/>
          <a:p>
            <a:fld id="{9E0BFFD8-45AC-448B-98C2-1FDD8385A4AD}" type="datetimeFigureOut">
              <a:rPr lang="en-NZ" smtClean="0"/>
              <a:t>9/05/2019</a:t>
            </a:fld>
            <a:endParaRPr lang="en-NZ"/>
          </a:p>
        </p:txBody>
      </p:sp>
      <p:sp>
        <p:nvSpPr>
          <p:cNvPr id="5" name="Footer Placeholder 4">
            <a:extLst>
              <a:ext uri="{FF2B5EF4-FFF2-40B4-BE49-F238E27FC236}">
                <a16:creationId xmlns:a16="http://schemas.microsoft.com/office/drawing/2014/main" id="{EC378C67-FBDC-4DC6-9DB6-F49D319F8B8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CE99133-DD78-41B6-8081-71E174D4D4CE}"/>
              </a:ext>
            </a:extLst>
          </p:cNvPr>
          <p:cNvSpPr>
            <a:spLocks noGrp="1"/>
          </p:cNvSpPr>
          <p:nvPr>
            <p:ph type="sldNum" sz="quarter" idx="12"/>
          </p:nvPr>
        </p:nvSpPr>
        <p:spPr/>
        <p:txBody>
          <a:bodyPr/>
          <a:lstStyle/>
          <a:p>
            <a:fld id="{B1E4D548-48F6-4C55-8FF1-7A8E0879136D}" type="slidenum">
              <a:rPr lang="en-NZ" smtClean="0"/>
              <a:t>‹#›</a:t>
            </a:fld>
            <a:endParaRPr lang="en-NZ"/>
          </a:p>
        </p:txBody>
      </p:sp>
    </p:spTree>
    <p:extLst>
      <p:ext uri="{BB962C8B-B14F-4D97-AF65-F5344CB8AC3E}">
        <p14:creationId xmlns:p14="http://schemas.microsoft.com/office/powerpoint/2010/main" val="1170826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8E9CF812-125C-47EC-9C1B-E9B2248B606D}" type="datetimeFigureOut">
              <a:rPr lang="en-NZ" smtClean="0"/>
              <a:t>9/05/2019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9A5A9B0-A6E5-4CC6-B5FB-459AEBF07A9D}" type="slidenum">
              <a:rPr lang="en-NZ" smtClean="0"/>
              <a:t>‹#›</a:t>
            </a:fld>
            <a:endParaRPr lang="en-NZ"/>
          </a:p>
        </p:txBody>
      </p:sp>
    </p:spTree>
    <p:extLst>
      <p:ext uri="{BB962C8B-B14F-4D97-AF65-F5344CB8AC3E}">
        <p14:creationId xmlns:p14="http://schemas.microsoft.com/office/powerpoint/2010/main" val="3967446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E9CF812-125C-47EC-9C1B-E9B2248B606D}" type="datetimeFigureOut">
              <a:rPr lang="en-NZ" smtClean="0"/>
              <a:t>9/05/2019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9A5A9B0-A6E5-4CC6-B5FB-459AEBF07A9D}" type="slidenum">
              <a:rPr lang="en-NZ" smtClean="0"/>
              <a:t>‹#›</a:t>
            </a:fld>
            <a:endParaRPr lang="en-NZ"/>
          </a:p>
        </p:txBody>
      </p:sp>
    </p:spTree>
    <p:extLst>
      <p:ext uri="{BB962C8B-B14F-4D97-AF65-F5344CB8AC3E}">
        <p14:creationId xmlns:p14="http://schemas.microsoft.com/office/powerpoint/2010/main" val="1532190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9CF812-125C-47EC-9C1B-E9B2248B606D}" type="datetimeFigureOut">
              <a:rPr lang="en-NZ" smtClean="0"/>
              <a:t>9/05/2019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9A5A9B0-A6E5-4CC6-B5FB-459AEBF07A9D}" type="slidenum">
              <a:rPr lang="en-NZ" smtClean="0"/>
              <a:t>‹#›</a:t>
            </a:fld>
            <a:endParaRPr lang="en-NZ"/>
          </a:p>
        </p:txBody>
      </p:sp>
    </p:spTree>
    <p:extLst>
      <p:ext uri="{BB962C8B-B14F-4D97-AF65-F5344CB8AC3E}">
        <p14:creationId xmlns:p14="http://schemas.microsoft.com/office/powerpoint/2010/main" val="2937479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8E9CF812-125C-47EC-9C1B-E9B2248B606D}" type="datetimeFigureOut">
              <a:rPr lang="en-NZ" smtClean="0"/>
              <a:t>9/05/2019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9A5A9B0-A6E5-4CC6-B5FB-459AEBF07A9D}" type="slidenum">
              <a:rPr lang="en-NZ" smtClean="0"/>
              <a:t>‹#›</a:t>
            </a:fld>
            <a:endParaRPr lang="en-NZ"/>
          </a:p>
        </p:txBody>
      </p:sp>
    </p:spTree>
    <p:extLst>
      <p:ext uri="{BB962C8B-B14F-4D97-AF65-F5344CB8AC3E}">
        <p14:creationId xmlns:p14="http://schemas.microsoft.com/office/powerpoint/2010/main" val="142149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8E9CF812-125C-47EC-9C1B-E9B2248B606D}" type="datetimeFigureOut">
              <a:rPr lang="en-NZ" smtClean="0"/>
              <a:t>9/05/2019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09A5A9B0-A6E5-4CC6-B5FB-459AEBF07A9D}" type="slidenum">
              <a:rPr lang="en-NZ" smtClean="0"/>
              <a:t>‹#›</a:t>
            </a:fld>
            <a:endParaRPr lang="en-NZ"/>
          </a:p>
        </p:txBody>
      </p:sp>
    </p:spTree>
    <p:extLst>
      <p:ext uri="{BB962C8B-B14F-4D97-AF65-F5344CB8AC3E}">
        <p14:creationId xmlns:p14="http://schemas.microsoft.com/office/powerpoint/2010/main" val="196285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8E9CF812-125C-47EC-9C1B-E9B2248B606D}" type="datetimeFigureOut">
              <a:rPr lang="en-NZ" smtClean="0"/>
              <a:t>9/05/2019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09A5A9B0-A6E5-4CC6-B5FB-459AEBF07A9D}" type="slidenum">
              <a:rPr lang="en-NZ" smtClean="0"/>
              <a:t>‹#›</a:t>
            </a:fld>
            <a:endParaRPr lang="en-NZ"/>
          </a:p>
        </p:txBody>
      </p:sp>
    </p:spTree>
    <p:extLst>
      <p:ext uri="{BB962C8B-B14F-4D97-AF65-F5344CB8AC3E}">
        <p14:creationId xmlns:p14="http://schemas.microsoft.com/office/powerpoint/2010/main" val="2636688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CF812-125C-47EC-9C1B-E9B2248B606D}" type="datetimeFigureOut">
              <a:rPr lang="en-NZ" smtClean="0"/>
              <a:t>9/05/2019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09A5A9B0-A6E5-4CC6-B5FB-459AEBF07A9D}" type="slidenum">
              <a:rPr lang="en-NZ" smtClean="0"/>
              <a:t>‹#›</a:t>
            </a:fld>
            <a:endParaRPr lang="en-NZ"/>
          </a:p>
        </p:txBody>
      </p:sp>
    </p:spTree>
    <p:extLst>
      <p:ext uri="{BB962C8B-B14F-4D97-AF65-F5344CB8AC3E}">
        <p14:creationId xmlns:p14="http://schemas.microsoft.com/office/powerpoint/2010/main" val="933530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9CF812-125C-47EC-9C1B-E9B2248B606D}" type="datetimeFigureOut">
              <a:rPr lang="en-NZ" smtClean="0"/>
              <a:t>9/05/2019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9A5A9B0-A6E5-4CC6-B5FB-459AEBF07A9D}" type="slidenum">
              <a:rPr lang="en-NZ" smtClean="0"/>
              <a:t>‹#›</a:t>
            </a:fld>
            <a:endParaRPr lang="en-NZ"/>
          </a:p>
        </p:txBody>
      </p:sp>
    </p:spTree>
    <p:extLst>
      <p:ext uri="{BB962C8B-B14F-4D97-AF65-F5344CB8AC3E}">
        <p14:creationId xmlns:p14="http://schemas.microsoft.com/office/powerpoint/2010/main" val="134951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C4B7-1C69-4654-8451-12241456F31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A69884D-CA58-4F42-96C4-376F0A5C0B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2FBF06A-B562-4C8C-999C-0736AF0BD627}"/>
              </a:ext>
            </a:extLst>
          </p:cNvPr>
          <p:cNvSpPr>
            <a:spLocks noGrp="1"/>
          </p:cNvSpPr>
          <p:nvPr>
            <p:ph type="dt" sz="half" idx="10"/>
          </p:nvPr>
        </p:nvSpPr>
        <p:spPr/>
        <p:txBody>
          <a:bodyPr/>
          <a:lstStyle/>
          <a:p>
            <a:fld id="{9E0BFFD8-45AC-448B-98C2-1FDD8385A4AD}" type="datetimeFigureOut">
              <a:rPr lang="en-NZ" smtClean="0"/>
              <a:t>9/05/2019</a:t>
            </a:fld>
            <a:endParaRPr lang="en-NZ"/>
          </a:p>
        </p:txBody>
      </p:sp>
      <p:sp>
        <p:nvSpPr>
          <p:cNvPr id="5" name="Footer Placeholder 4">
            <a:extLst>
              <a:ext uri="{FF2B5EF4-FFF2-40B4-BE49-F238E27FC236}">
                <a16:creationId xmlns:a16="http://schemas.microsoft.com/office/drawing/2014/main" id="{98B08817-0D04-462D-B39B-5B39120353F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9BFCDE8-7A7C-44D2-B139-AEDA1D3D92C8}"/>
              </a:ext>
            </a:extLst>
          </p:cNvPr>
          <p:cNvSpPr>
            <a:spLocks noGrp="1"/>
          </p:cNvSpPr>
          <p:nvPr>
            <p:ph type="sldNum" sz="quarter" idx="12"/>
          </p:nvPr>
        </p:nvSpPr>
        <p:spPr/>
        <p:txBody>
          <a:bodyPr/>
          <a:lstStyle/>
          <a:p>
            <a:fld id="{B1E4D548-48F6-4C55-8FF1-7A8E0879136D}" type="slidenum">
              <a:rPr lang="en-NZ" smtClean="0"/>
              <a:t>‹#›</a:t>
            </a:fld>
            <a:endParaRPr lang="en-NZ"/>
          </a:p>
        </p:txBody>
      </p:sp>
    </p:spTree>
    <p:extLst>
      <p:ext uri="{BB962C8B-B14F-4D97-AF65-F5344CB8AC3E}">
        <p14:creationId xmlns:p14="http://schemas.microsoft.com/office/powerpoint/2010/main" val="1105198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9CF812-125C-47EC-9C1B-E9B2248B606D}" type="datetimeFigureOut">
              <a:rPr lang="en-NZ" smtClean="0"/>
              <a:t>9/05/2019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9A5A9B0-A6E5-4CC6-B5FB-459AEBF07A9D}" type="slidenum">
              <a:rPr lang="en-NZ" smtClean="0"/>
              <a:t>‹#›</a:t>
            </a:fld>
            <a:endParaRPr lang="en-NZ"/>
          </a:p>
        </p:txBody>
      </p:sp>
    </p:spTree>
    <p:extLst>
      <p:ext uri="{BB962C8B-B14F-4D97-AF65-F5344CB8AC3E}">
        <p14:creationId xmlns:p14="http://schemas.microsoft.com/office/powerpoint/2010/main" val="366494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E9CF812-125C-47EC-9C1B-E9B2248B606D}" type="datetimeFigureOut">
              <a:rPr lang="en-NZ" smtClean="0"/>
              <a:t>9/05/2019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9A5A9B0-A6E5-4CC6-B5FB-459AEBF07A9D}" type="slidenum">
              <a:rPr lang="en-NZ" smtClean="0"/>
              <a:t>‹#›</a:t>
            </a:fld>
            <a:endParaRPr lang="en-NZ"/>
          </a:p>
        </p:txBody>
      </p:sp>
    </p:spTree>
    <p:extLst>
      <p:ext uri="{BB962C8B-B14F-4D97-AF65-F5344CB8AC3E}">
        <p14:creationId xmlns:p14="http://schemas.microsoft.com/office/powerpoint/2010/main" val="2978703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E9CF812-125C-47EC-9C1B-E9B2248B606D}" type="datetimeFigureOut">
              <a:rPr lang="en-NZ" smtClean="0"/>
              <a:t>9/05/2019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9A5A9B0-A6E5-4CC6-B5FB-459AEBF07A9D}" type="slidenum">
              <a:rPr lang="en-NZ" smtClean="0"/>
              <a:t>‹#›</a:t>
            </a:fld>
            <a:endParaRPr lang="en-NZ"/>
          </a:p>
        </p:txBody>
      </p:sp>
    </p:spTree>
    <p:extLst>
      <p:ext uri="{BB962C8B-B14F-4D97-AF65-F5344CB8AC3E}">
        <p14:creationId xmlns:p14="http://schemas.microsoft.com/office/powerpoint/2010/main" val="337221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27BE-7683-4D9F-8C38-DC628FF24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3D48C8A4-D37D-4E60-AB17-75E612CB48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BEEEEE8-7692-42A8-9F7B-71BFBF0B6FB4}"/>
              </a:ext>
            </a:extLst>
          </p:cNvPr>
          <p:cNvSpPr>
            <a:spLocks noGrp="1"/>
          </p:cNvSpPr>
          <p:nvPr>
            <p:ph type="dt" sz="half" idx="10"/>
          </p:nvPr>
        </p:nvSpPr>
        <p:spPr/>
        <p:txBody>
          <a:bodyPr/>
          <a:lstStyle/>
          <a:p>
            <a:fld id="{9E0BFFD8-45AC-448B-98C2-1FDD8385A4AD}" type="datetimeFigureOut">
              <a:rPr lang="en-NZ" smtClean="0"/>
              <a:t>9/05/2019</a:t>
            </a:fld>
            <a:endParaRPr lang="en-NZ"/>
          </a:p>
        </p:txBody>
      </p:sp>
      <p:sp>
        <p:nvSpPr>
          <p:cNvPr id="5" name="Footer Placeholder 4">
            <a:extLst>
              <a:ext uri="{FF2B5EF4-FFF2-40B4-BE49-F238E27FC236}">
                <a16:creationId xmlns:a16="http://schemas.microsoft.com/office/drawing/2014/main" id="{3976BCA7-0EF3-418D-B8CD-CD4EE2789CA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FEF3722-AB02-4CB3-99EF-E698E4AB0165}"/>
              </a:ext>
            </a:extLst>
          </p:cNvPr>
          <p:cNvSpPr>
            <a:spLocks noGrp="1"/>
          </p:cNvSpPr>
          <p:nvPr>
            <p:ph type="sldNum" sz="quarter" idx="12"/>
          </p:nvPr>
        </p:nvSpPr>
        <p:spPr/>
        <p:txBody>
          <a:bodyPr/>
          <a:lstStyle/>
          <a:p>
            <a:fld id="{B1E4D548-48F6-4C55-8FF1-7A8E0879136D}" type="slidenum">
              <a:rPr lang="en-NZ" smtClean="0"/>
              <a:t>‹#›</a:t>
            </a:fld>
            <a:endParaRPr lang="en-NZ"/>
          </a:p>
        </p:txBody>
      </p:sp>
    </p:spTree>
    <p:extLst>
      <p:ext uri="{BB962C8B-B14F-4D97-AF65-F5344CB8AC3E}">
        <p14:creationId xmlns:p14="http://schemas.microsoft.com/office/powerpoint/2010/main" val="3108139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BBE28-EB7F-42CE-B565-1F005B3401E4}"/>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C7DB142-1C4F-41CA-8700-2DE4B8FCBB4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CDA9B9D8-51D2-42EE-980C-F16E97A235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A1F644C8-182F-4E38-89F1-2E584A644732}"/>
              </a:ext>
            </a:extLst>
          </p:cNvPr>
          <p:cNvSpPr>
            <a:spLocks noGrp="1"/>
          </p:cNvSpPr>
          <p:nvPr>
            <p:ph type="dt" sz="half" idx="10"/>
          </p:nvPr>
        </p:nvSpPr>
        <p:spPr/>
        <p:txBody>
          <a:bodyPr/>
          <a:lstStyle/>
          <a:p>
            <a:fld id="{9E0BFFD8-45AC-448B-98C2-1FDD8385A4AD}" type="datetimeFigureOut">
              <a:rPr lang="en-NZ" smtClean="0"/>
              <a:t>9/05/2019</a:t>
            </a:fld>
            <a:endParaRPr lang="en-NZ"/>
          </a:p>
        </p:txBody>
      </p:sp>
      <p:sp>
        <p:nvSpPr>
          <p:cNvPr id="6" name="Footer Placeholder 5">
            <a:extLst>
              <a:ext uri="{FF2B5EF4-FFF2-40B4-BE49-F238E27FC236}">
                <a16:creationId xmlns:a16="http://schemas.microsoft.com/office/drawing/2014/main" id="{03A3DE16-2FB8-4636-8FDF-4286C029D99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A8C4266-4946-4420-90BA-69660C52D121}"/>
              </a:ext>
            </a:extLst>
          </p:cNvPr>
          <p:cNvSpPr>
            <a:spLocks noGrp="1"/>
          </p:cNvSpPr>
          <p:nvPr>
            <p:ph type="sldNum" sz="quarter" idx="12"/>
          </p:nvPr>
        </p:nvSpPr>
        <p:spPr/>
        <p:txBody>
          <a:bodyPr/>
          <a:lstStyle/>
          <a:p>
            <a:fld id="{B1E4D548-48F6-4C55-8FF1-7A8E0879136D}" type="slidenum">
              <a:rPr lang="en-NZ" smtClean="0"/>
              <a:t>‹#›</a:t>
            </a:fld>
            <a:endParaRPr lang="en-NZ"/>
          </a:p>
        </p:txBody>
      </p:sp>
    </p:spTree>
    <p:extLst>
      <p:ext uri="{BB962C8B-B14F-4D97-AF65-F5344CB8AC3E}">
        <p14:creationId xmlns:p14="http://schemas.microsoft.com/office/powerpoint/2010/main" val="106892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DCD39-F36A-403C-87A0-23F1860DBF72}"/>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A627603-B617-4FB6-839E-451691A835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2C8639-AF85-4E61-8DC7-96549A0377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7B4A906-CAAA-4DB9-BAF7-D8CD93B633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6A65716-7D20-4636-B0DC-A37EEA4B03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65846F3B-335A-4F2D-91A0-7545BFC4EDFA}"/>
              </a:ext>
            </a:extLst>
          </p:cNvPr>
          <p:cNvSpPr>
            <a:spLocks noGrp="1"/>
          </p:cNvSpPr>
          <p:nvPr>
            <p:ph type="dt" sz="half" idx="10"/>
          </p:nvPr>
        </p:nvSpPr>
        <p:spPr/>
        <p:txBody>
          <a:bodyPr/>
          <a:lstStyle/>
          <a:p>
            <a:fld id="{9E0BFFD8-45AC-448B-98C2-1FDD8385A4AD}" type="datetimeFigureOut">
              <a:rPr lang="en-NZ" smtClean="0"/>
              <a:t>9/05/2019</a:t>
            </a:fld>
            <a:endParaRPr lang="en-NZ"/>
          </a:p>
        </p:txBody>
      </p:sp>
      <p:sp>
        <p:nvSpPr>
          <p:cNvPr id="8" name="Footer Placeholder 7">
            <a:extLst>
              <a:ext uri="{FF2B5EF4-FFF2-40B4-BE49-F238E27FC236}">
                <a16:creationId xmlns:a16="http://schemas.microsoft.com/office/drawing/2014/main" id="{DB2423C2-6D08-4E32-929A-102E37889105}"/>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891568A8-1EBB-41BF-98AA-76984450D62D}"/>
              </a:ext>
            </a:extLst>
          </p:cNvPr>
          <p:cNvSpPr>
            <a:spLocks noGrp="1"/>
          </p:cNvSpPr>
          <p:nvPr>
            <p:ph type="sldNum" sz="quarter" idx="12"/>
          </p:nvPr>
        </p:nvSpPr>
        <p:spPr/>
        <p:txBody>
          <a:bodyPr/>
          <a:lstStyle/>
          <a:p>
            <a:fld id="{B1E4D548-48F6-4C55-8FF1-7A8E0879136D}" type="slidenum">
              <a:rPr lang="en-NZ" smtClean="0"/>
              <a:t>‹#›</a:t>
            </a:fld>
            <a:endParaRPr lang="en-NZ"/>
          </a:p>
        </p:txBody>
      </p:sp>
    </p:spTree>
    <p:extLst>
      <p:ext uri="{BB962C8B-B14F-4D97-AF65-F5344CB8AC3E}">
        <p14:creationId xmlns:p14="http://schemas.microsoft.com/office/powerpoint/2010/main" val="34818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002A-38BC-4669-BD0F-00E82DFF6C9F}"/>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4C0F20F4-D081-43BC-B6C3-A2BC33D2C8F1}"/>
              </a:ext>
            </a:extLst>
          </p:cNvPr>
          <p:cNvSpPr>
            <a:spLocks noGrp="1"/>
          </p:cNvSpPr>
          <p:nvPr>
            <p:ph type="dt" sz="half" idx="10"/>
          </p:nvPr>
        </p:nvSpPr>
        <p:spPr/>
        <p:txBody>
          <a:bodyPr/>
          <a:lstStyle/>
          <a:p>
            <a:fld id="{9E0BFFD8-45AC-448B-98C2-1FDD8385A4AD}" type="datetimeFigureOut">
              <a:rPr lang="en-NZ" smtClean="0"/>
              <a:t>9/05/2019</a:t>
            </a:fld>
            <a:endParaRPr lang="en-NZ"/>
          </a:p>
        </p:txBody>
      </p:sp>
      <p:sp>
        <p:nvSpPr>
          <p:cNvPr id="4" name="Footer Placeholder 3">
            <a:extLst>
              <a:ext uri="{FF2B5EF4-FFF2-40B4-BE49-F238E27FC236}">
                <a16:creationId xmlns:a16="http://schemas.microsoft.com/office/drawing/2014/main" id="{B6909599-5519-4315-BC7D-9FEA2C99F41E}"/>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F6D33F8D-692D-4744-B52F-42980661CF64}"/>
              </a:ext>
            </a:extLst>
          </p:cNvPr>
          <p:cNvSpPr>
            <a:spLocks noGrp="1"/>
          </p:cNvSpPr>
          <p:nvPr>
            <p:ph type="sldNum" sz="quarter" idx="12"/>
          </p:nvPr>
        </p:nvSpPr>
        <p:spPr/>
        <p:txBody>
          <a:bodyPr/>
          <a:lstStyle/>
          <a:p>
            <a:fld id="{B1E4D548-48F6-4C55-8FF1-7A8E0879136D}" type="slidenum">
              <a:rPr lang="en-NZ" smtClean="0"/>
              <a:t>‹#›</a:t>
            </a:fld>
            <a:endParaRPr lang="en-NZ"/>
          </a:p>
        </p:txBody>
      </p:sp>
    </p:spTree>
    <p:extLst>
      <p:ext uri="{BB962C8B-B14F-4D97-AF65-F5344CB8AC3E}">
        <p14:creationId xmlns:p14="http://schemas.microsoft.com/office/powerpoint/2010/main" val="72400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32657A-29D0-4397-807A-23520EAFBC0B}"/>
              </a:ext>
            </a:extLst>
          </p:cNvPr>
          <p:cNvSpPr>
            <a:spLocks noGrp="1"/>
          </p:cNvSpPr>
          <p:nvPr>
            <p:ph type="dt" sz="half" idx="10"/>
          </p:nvPr>
        </p:nvSpPr>
        <p:spPr/>
        <p:txBody>
          <a:bodyPr/>
          <a:lstStyle/>
          <a:p>
            <a:fld id="{9E0BFFD8-45AC-448B-98C2-1FDD8385A4AD}" type="datetimeFigureOut">
              <a:rPr lang="en-NZ" smtClean="0"/>
              <a:t>9/05/2019</a:t>
            </a:fld>
            <a:endParaRPr lang="en-NZ"/>
          </a:p>
        </p:txBody>
      </p:sp>
      <p:sp>
        <p:nvSpPr>
          <p:cNvPr id="3" name="Footer Placeholder 2">
            <a:extLst>
              <a:ext uri="{FF2B5EF4-FFF2-40B4-BE49-F238E27FC236}">
                <a16:creationId xmlns:a16="http://schemas.microsoft.com/office/drawing/2014/main" id="{BBD855FC-4EDC-4487-9F48-9E797A7C6185}"/>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FE4137C3-7D98-4FD9-9C2F-2F9D591DE302}"/>
              </a:ext>
            </a:extLst>
          </p:cNvPr>
          <p:cNvSpPr>
            <a:spLocks noGrp="1"/>
          </p:cNvSpPr>
          <p:nvPr>
            <p:ph type="sldNum" sz="quarter" idx="12"/>
          </p:nvPr>
        </p:nvSpPr>
        <p:spPr/>
        <p:txBody>
          <a:bodyPr/>
          <a:lstStyle/>
          <a:p>
            <a:fld id="{B1E4D548-48F6-4C55-8FF1-7A8E0879136D}" type="slidenum">
              <a:rPr lang="en-NZ" smtClean="0"/>
              <a:t>‹#›</a:t>
            </a:fld>
            <a:endParaRPr lang="en-NZ"/>
          </a:p>
        </p:txBody>
      </p:sp>
    </p:spTree>
    <p:extLst>
      <p:ext uri="{BB962C8B-B14F-4D97-AF65-F5344CB8AC3E}">
        <p14:creationId xmlns:p14="http://schemas.microsoft.com/office/powerpoint/2010/main" val="2014859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914B-09FF-4E41-9EA8-AF45D7AEA8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7421EDA7-C39C-49A9-B0AC-4FE7D7FB67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21F80D43-6DB4-4EF3-97B5-88AECEA3C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5AFF11-EE72-46C7-B9F4-964427190CC5}"/>
              </a:ext>
            </a:extLst>
          </p:cNvPr>
          <p:cNvSpPr>
            <a:spLocks noGrp="1"/>
          </p:cNvSpPr>
          <p:nvPr>
            <p:ph type="dt" sz="half" idx="10"/>
          </p:nvPr>
        </p:nvSpPr>
        <p:spPr/>
        <p:txBody>
          <a:bodyPr/>
          <a:lstStyle/>
          <a:p>
            <a:fld id="{9E0BFFD8-45AC-448B-98C2-1FDD8385A4AD}" type="datetimeFigureOut">
              <a:rPr lang="en-NZ" smtClean="0"/>
              <a:t>9/05/2019</a:t>
            </a:fld>
            <a:endParaRPr lang="en-NZ"/>
          </a:p>
        </p:txBody>
      </p:sp>
      <p:sp>
        <p:nvSpPr>
          <p:cNvPr id="6" name="Footer Placeholder 5">
            <a:extLst>
              <a:ext uri="{FF2B5EF4-FFF2-40B4-BE49-F238E27FC236}">
                <a16:creationId xmlns:a16="http://schemas.microsoft.com/office/drawing/2014/main" id="{A8136218-FD82-4E14-B826-687B822505E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8164F9C-3826-4389-BE34-20620C247ADC}"/>
              </a:ext>
            </a:extLst>
          </p:cNvPr>
          <p:cNvSpPr>
            <a:spLocks noGrp="1"/>
          </p:cNvSpPr>
          <p:nvPr>
            <p:ph type="sldNum" sz="quarter" idx="12"/>
          </p:nvPr>
        </p:nvSpPr>
        <p:spPr/>
        <p:txBody>
          <a:bodyPr/>
          <a:lstStyle/>
          <a:p>
            <a:fld id="{B1E4D548-48F6-4C55-8FF1-7A8E0879136D}" type="slidenum">
              <a:rPr lang="en-NZ" smtClean="0"/>
              <a:t>‹#›</a:t>
            </a:fld>
            <a:endParaRPr lang="en-NZ"/>
          </a:p>
        </p:txBody>
      </p:sp>
    </p:spTree>
    <p:extLst>
      <p:ext uri="{BB962C8B-B14F-4D97-AF65-F5344CB8AC3E}">
        <p14:creationId xmlns:p14="http://schemas.microsoft.com/office/powerpoint/2010/main" val="192222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E142-1D3B-4AE3-8D70-F1C02CB20B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D3C57B5B-6ED2-4BC5-AFB0-6680DC2236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DEB909EB-86DE-4646-B1BA-09D038816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176A19-935E-4F89-B427-1D32F7534725}"/>
              </a:ext>
            </a:extLst>
          </p:cNvPr>
          <p:cNvSpPr>
            <a:spLocks noGrp="1"/>
          </p:cNvSpPr>
          <p:nvPr>
            <p:ph type="dt" sz="half" idx="10"/>
          </p:nvPr>
        </p:nvSpPr>
        <p:spPr/>
        <p:txBody>
          <a:bodyPr/>
          <a:lstStyle/>
          <a:p>
            <a:fld id="{9E0BFFD8-45AC-448B-98C2-1FDD8385A4AD}" type="datetimeFigureOut">
              <a:rPr lang="en-NZ" smtClean="0"/>
              <a:t>9/05/2019</a:t>
            </a:fld>
            <a:endParaRPr lang="en-NZ"/>
          </a:p>
        </p:txBody>
      </p:sp>
      <p:sp>
        <p:nvSpPr>
          <p:cNvPr id="6" name="Footer Placeholder 5">
            <a:extLst>
              <a:ext uri="{FF2B5EF4-FFF2-40B4-BE49-F238E27FC236}">
                <a16:creationId xmlns:a16="http://schemas.microsoft.com/office/drawing/2014/main" id="{2E4A3A19-BE99-4E86-9162-7FECD9CBE3E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AA1CC58-5B1F-4476-BFD0-C23A47708E39}"/>
              </a:ext>
            </a:extLst>
          </p:cNvPr>
          <p:cNvSpPr>
            <a:spLocks noGrp="1"/>
          </p:cNvSpPr>
          <p:nvPr>
            <p:ph type="sldNum" sz="quarter" idx="12"/>
          </p:nvPr>
        </p:nvSpPr>
        <p:spPr/>
        <p:txBody>
          <a:bodyPr/>
          <a:lstStyle/>
          <a:p>
            <a:fld id="{B1E4D548-48F6-4C55-8FF1-7A8E0879136D}" type="slidenum">
              <a:rPr lang="en-NZ" smtClean="0"/>
              <a:t>‹#›</a:t>
            </a:fld>
            <a:endParaRPr lang="en-NZ"/>
          </a:p>
        </p:txBody>
      </p:sp>
    </p:spTree>
    <p:extLst>
      <p:ext uri="{BB962C8B-B14F-4D97-AF65-F5344CB8AC3E}">
        <p14:creationId xmlns:p14="http://schemas.microsoft.com/office/powerpoint/2010/main" val="2856940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52A17-9422-4A9C-88E6-DC67E7D4A2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539FB207-CADA-4151-9074-08A0A9B87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332925E-1133-49CE-A8BC-EAF1517ECD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BFFD8-45AC-448B-98C2-1FDD8385A4AD}" type="datetimeFigureOut">
              <a:rPr lang="en-NZ" smtClean="0"/>
              <a:t>9/05/2019</a:t>
            </a:fld>
            <a:endParaRPr lang="en-NZ"/>
          </a:p>
        </p:txBody>
      </p:sp>
      <p:sp>
        <p:nvSpPr>
          <p:cNvPr id="5" name="Footer Placeholder 4">
            <a:extLst>
              <a:ext uri="{FF2B5EF4-FFF2-40B4-BE49-F238E27FC236}">
                <a16:creationId xmlns:a16="http://schemas.microsoft.com/office/drawing/2014/main" id="{01D6AC1F-552E-45B8-9FD1-ADEF104A8A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8AFC7DE6-02CA-4AC6-81D7-8535F5D3A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E4D548-48F6-4C55-8FF1-7A8E0879136D}" type="slidenum">
              <a:rPr lang="en-NZ" smtClean="0"/>
              <a:t>‹#›</a:t>
            </a:fld>
            <a:endParaRPr lang="en-NZ"/>
          </a:p>
        </p:txBody>
      </p:sp>
    </p:spTree>
    <p:extLst>
      <p:ext uri="{BB962C8B-B14F-4D97-AF65-F5344CB8AC3E}">
        <p14:creationId xmlns:p14="http://schemas.microsoft.com/office/powerpoint/2010/main" val="2627312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CF812-125C-47EC-9C1B-E9B2248B606D}" type="datetimeFigureOut">
              <a:rPr lang="en-NZ" smtClean="0"/>
              <a:t>9/05/2019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5A9B0-A6E5-4CC6-B5FB-459AEBF07A9D}" type="slidenum">
              <a:rPr lang="en-NZ" smtClean="0"/>
              <a:t>‹#›</a:t>
            </a:fld>
            <a:endParaRPr lang="en-NZ"/>
          </a:p>
        </p:txBody>
      </p:sp>
    </p:spTree>
    <p:extLst>
      <p:ext uri="{BB962C8B-B14F-4D97-AF65-F5344CB8AC3E}">
        <p14:creationId xmlns:p14="http://schemas.microsoft.com/office/powerpoint/2010/main" val="1584939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hyperlink" Target="https://www.un.org/documents/ga/res/48/a48r104.ht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hyperlink" Target="https://genderequal.nz/ga-survey/"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women.govt.nz/about/new-zealand-women" TargetMode="External"/><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hyperlink" Target="http://areyouok.org.nz/family-violence/statistics/"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hyperlink" Target="https://sustainabledevelopment.un.org/sdg5"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hyperlink" Target="https://www.un.org/womenwatch/daw/cedaw/text/econvention.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58E4-F8B3-4188-ADEC-1E697B53F0BC}"/>
              </a:ext>
            </a:extLst>
          </p:cNvPr>
          <p:cNvSpPr>
            <a:spLocks noGrp="1"/>
          </p:cNvSpPr>
          <p:nvPr>
            <p:ph type="ctrTitle"/>
          </p:nvPr>
        </p:nvSpPr>
        <p:spPr/>
        <p:txBody>
          <a:bodyPr/>
          <a:lstStyle/>
          <a:p>
            <a:r>
              <a:rPr lang="en-US" dirty="0"/>
              <a:t>Gender and equality</a:t>
            </a:r>
            <a:endParaRPr lang="en-NZ" dirty="0"/>
          </a:p>
        </p:txBody>
      </p:sp>
      <p:sp>
        <p:nvSpPr>
          <p:cNvPr id="3" name="Subtitle 2">
            <a:extLst>
              <a:ext uri="{FF2B5EF4-FFF2-40B4-BE49-F238E27FC236}">
                <a16:creationId xmlns:a16="http://schemas.microsoft.com/office/drawing/2014/main" id="{0C220BBD-E44A-437C-A056-BD1B8EC35ED8}"/>
              </a:ext>
            </a:extLst>
          </p:cNvPr>
          <p:cNvSpPr>
            <a:spLocks noGrp="1"/>
          </p:cNvSpPr>
          <p:nvPr>
            <p:ph type="subTitle" idx="1"/>
          </p:nvPr>
        </p:nvSpPr>
        <p:spPr/>
        <p:txBody>
          <a:bodyPr/>
          <a:lstStyle/>
          <a:p>
            <a:r>
              <a:rPr lang="en-US" dirty="0"/>
              <a:t>A sociopolitical and human rights focus </a:t>
            </a:r>
            <a:endParaRPr lang="en-NZ" dirty="0"/>
          </a:p>
        </p:txBody>
      </p:sp>
    </p:spTree>
    <p:extLst>
      <p:ext uri="{BB962C8B-B14F-4D97-AF65-F5344CB8AC3E}">
        <p14:creationId xmlns:p14="http://schemas.microsoft.com/office/powerpoint/2010/main" val="524928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A68B9F-7A6D-4C91-8C4B-224ECC20CB95}"/>
              </a:ext>
            </a:extLst>
          </p:cNvPr>
          <p:cNvSpPr>
            <a:spLocks noGrp="1"/>
          </p:cNvSpPr>
          <p:nvPr>
            <p:ph type="title"/>
          </p:nvPr>
        </p:nvSpPr>
        <p:spPr>
          <a:xfrm>
            <a:off x="6094105" y="802955"/>
            <a:ext cx="4977976" cy="1454051"/>
          </a:xfrm>
        </p:spPr>
        <p:txBody>
          <a:bodyPr>
            <a:normAutofit/>
          </a:bodyPr>
          <a:lstStyle/>
          <a:p>
            <a:r>
              <a:rPr lang="en-US" sz="3100" dirty="0">
                <a:solidFill>
                  <a:srgbClr val="000000"/>
                </a:solidFill>
              </a:rPr>
              <a:t>Convention on the Elimination of All Forms of Discrimination against Women </a:t>
            </a:r>
            <a:endParaRPr lang="en-NZ" sz="3100" dirty="0">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A9EAA06E-E9B2-4227-85CE-00D66FFEB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49" y="2410272"/>
            <a:ext cx="3661831" cy="2057654"/>
          </a:xfrm>
          <a:prstGeom prst="rect">
            <a:avLst/>
          </a:prstGeom>
        </p:spPr>
      </p:pic>
      <p:sp>
        <p:nvSpPr>
          <p:cNvPr id="3" name="Content Placeholder 2">
            <a:extLst>
              <a:ext uri="{FF2B5EF4-FFF2-40B4-BE49-F238E27FC236}">
                <a16:creationId xmlns:a16="http://schemas.microsoft.com/office/drawing/2014/main" id="{1081BCBE-B269-449A-94E0-0FE2BC48908B}"/>
              </a:ext>
            </a:extLst>
          </p:cNvPr>
          <p:cNvSpPr>
            <a:spLocks noGrp="1"/>
          </p:cNvSpPr>
          <p:nvPr>
            <p:ph idx="1"/>
          </p:nvPr>
        </p:nvSpPr>
        <p:spPr>
          <a:xfrm>
            <a:off x="5453277" y="1588957"/>
            <a:ext cx="6508874" cy="5265317"/>
          </a:xfrm>
        </p:spPr>
        <p:txBody>
          <a:bodyPr anchor="ctr">
            <a:normAutofit/>
          </a:bodyPr>
          <a:lstStyle/>
          <a:p>
            <a:r>
              <a:rPr lang="en-US" sz="2000" dirty="0">
                <a:solidFill>
                  <a:srgbClr val="000000"/>
                </a:solidFill>
              </a:rPr>
              <a:t>The Convention articulates the nature and meaning of sex-based discrimination, and lays out State obligations to eliminate discrimination and achieve substantive equality. As with all human rights treaties, only States incur obligations through ratification. However, the Convention articulates State obligations to address not only discriminatory laws, but also practices and customs, and discrimination against women by private actors. </a:t>
            </a:r>
          </a:p>
          <a:p>
            <a:r>
              <a:rPr lang="en-US" sz="2000" dirty="0">
                <a:solidFill>
                  <a:srgbClr val="000000"/>
                </a:solidFill>
              </a:rPr>
              <a:t>With these general principles as an overarching framework, the specific obligations of States to eliminate discrimination against women in political, social, economic and cultural fields are laid out in 16 substantive articles. </a:t>
            </a:r>
          </a:p>
          <a:p>
            <a:endParaRPr lang="en-US" sz="1100" dirty="0">
              <a:solidFill>
                <a:srgbClr val="000000"/>
              </a:solidFill>
            </a:endParaRPr>
          </a:p>
        </p:txBody>
      </p:sp>
    </p:spTree>
    <p:extLst>
      <p:ext uri="{BB962C8B-B14F-4D97-AF65-F5344CB8AC3E}">
        <p14:creationId xmlns:p14="http://schemas.microsoft.com/office/powerpoint/2010/main" val="253174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C0B2CE-865B-49D3-8320-B8F60BD54FA4}"/>
              </a:ext>
            </a:extLst>
          </p:cNvPr>
          <p:cNvSpPr>
            <a:spLocks noGrp="1"/>
          </p:cNvSpPr>
          <p:nvPr>
            <p:ph type="title"/>
          </p:nvPr>
        </p:nvSpPr>
        <p:spPr>
          <a:xfrm>
            <a:off x="6094105" y="802955"/>
            <a:ext cx="4977976" cy="1454051"/>
          </a:xfrm>
        </p:spPr>
        <p:txBody>
          <a:bodyPr>
            <a:normAutofit/>
          </a:bodyPr>
          <a:lstStyle/>
          <a:p>
            <a:r>
              <a:rPr lang="en-US" sz="3100">
                <a:solidFill>
                  <a:srgbClr val="000000"/>
                </a:solidFill>
              </a:rPr>
              <a:t>Convention on the Elimination of All Forms of Discrimination against Women </a:t>
            </a:r>
            <a:endParaRPr lang="en-NZ" sz="3100">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logo&#10;&#10;Description generated with very high confidence">
            <a:extLst>
              <a:ext uri="{FF2B5EF4-FFF2-40B4-BE49-F238E27FC236}">
                <a16:creationId xmlns:a16="http://schemas.microsoft.com/office/drawing/2014/main" id="{0B0131F3-820D-48D4-9679-093B1A32D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49" y="2409210"/>
            <a:ext cx="3661831" cy="2059779"/>
          </a:xfrm>
          <a:prstGeom prst="rect">
            <a:avLst/>
          </a:prstGeom>
        </p:spPr>
      </p:pic>
      <p:sp>
        <p:nvSpPr>
          <p:cNvPr id="3" name="Content Placeholder 2">
            <a:extLst>
              <a:ext uri="{FF2B5EF4-FFF2-40B4-BE49-F238E27FC236}">
                <a16:creationId xmlns:a16="http://schemas.microsoft.com/office/drawing/2014/main" id="{948D3A86-9C27-4096-B3F4-1ABC98E5330B}"/>
              </a:ext>
            </a:extLst>
          </p:cNvPr>
          <p:cNvSpPr>
            <a:spLocks noGrp="1"/>
          </p:cNvSpPr>
          <p:nvPr>
            <p:ph idx="1"/>
          </p:nvPr>
        </p:nvSpPr>
        <p:spPr>
          <a:xfrm>
            <a:off x="5109029" y="2421682"/>
            <a:ext cx="6937828" cy="4240375"/>
          </a:xfrm>
        </p:spPr>
        <p:txBody>
          <a:bodyPr anchor="ctr">
            <a:normAutofit/>
          </a:bodyPr>
          <a:lstStyle/>
          <a:p>
            <a:r>
              <a:rPr lang="en-US" sz="2000" dirty="0">
                <a:solidFill>
                  <a:srgbClr val="000000"/>
                </a:solidFill>
              </a:rPr>
              <a:t>The Convention covers both civil and political rights (rights to vote, to participate in public life, to acquire, change or retain one’s nationality, equality before the law and freedom of movement) and economic, social and cultural rights (rights to education, work, health and financial credit). </a:t>
            </a:r>
          </a:p>
          <a:p>
            <a:r>
              <a:rPr lang="en-US" sz="2000" dirty="0">
                <a:solidFill>
                  <a:srgbClr val="000000"/>
                </a:solidFill>
              </a:rPr>
              <a:t>The Convention also pays specific attention to particular phenomena such as trafficking, to certain groups of women, for instance rural women, and to specific matters where there are special risks to women’s full enjoyment of their human rights, for example marriage and the family. </a:t>
            </a:r>
          </a:p>
          <a:p>
            <a:endParaRPr lang="en-NZ" sz="1700" dirty="0">
              <a:solidFill>
                <a:srgbClr val="000000"/>
              </a:solidFill>
            </a:endParaRPr>
          </a:p>
        </p:txBody>
      </p:sp>
    </p:spTree>
    <p:extLst>
      <p:ext uri="{BB962C8B-B14F-4D97-AF65-F5344CB8AC3E}">
        <p14:creationId xmlns:p14="http://schemas.microsoft.com/office/powerpoint/2010/main" val="228748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149C9F9-D4BE-469D-8C8E-09DE5713BEC8}"/>
              </a:ext>
            </a:extLst>
          </p:cNvPr>
          <p:cNvSpPr>
            <a:spLocks noGrp="1"/>
          </p:cNvSpPr>
          <p:nvPr>
            <p:ph type="title"/>
          </p:nvPr>
        </p:nvSpPr>
        <p:spPr>
          <a:xfrm>
            <a:off x="6094105" y="802955"/>
            <a:ext cx="4977976" cy="1454051"/>
          </a:xfrm>
        </p:spPr>
        <p:txBody>
          <a:bodyPr>
            <a:normAutofit/>
          </a:bodyPr>
          <a:lstStyle/>
          <a:p>
            <a:r>
              <a:rPr lang="en-US" sz="2800">
                <a:solidFill>
                  <a:srgbClr val="000000"/>
                </a:solidFill>
              </a:rPr>
              <a:t>Convention on the Elimination of All Forms of Discrimination against Women: discrimination</a:t>
            </a:r>
            <a:endParaRPr lang="en-NZ" sz="2800">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logo&#10;&#10;Description generated with very high confidence">
            <a:extLst>
              <a:ext uri="{FF2B5EF4-FFF2-40B4-BE49-F238E27FC236}">
                <a16:creationId xmlns:a16="http://schemas.microsoft.com/office/drawing/2014/main" id="{2C81FE41-3CA5-44BD-8739-607F4B9DC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49" y="2409210"/>
            <a:ext cx="3661831" cy="2059779"/>
          </a:xfrm>
          <a:prstGeom prst="rect">
            <a:avLst/>
          </a:prstGeom>
        </p:spPr>
      </p:pic>
      <p:sp>
        <p:nvSpPr>
          <p:cNvPr id="3" name="Content Placeholder 2">
            <a:extLst>
              <a:ext uri="{FF2B5EF4-FFF2-40B4-BE49-F238E27FC236}">
                <a16:creationId xmlns:a16="http://schemas.microsoft.com/office/drawing/2014/main" id="{F2C7A38D-DF9E-4A55-BBC1-A8554C36EC8A}"/>
              </a:ext>
            </a:extLst>
          </p:cNvPr>
          <p:cNvSpPr>
            <a:spLocks noGrp="1"/>
          </p:cNvSpPr>
          <p:nvPr>
            <p:ph idx="1"/>
          </p:nvPr>
        </p:nvSpPr>
        <p:spPr>
          <a:xfrm>
            <a:off x="5312229" y="2421682"/>
            <a:ext cx="6662057" cy="4182318"/>
          </a:xfrm>
        </p:spPr>
        <p:txBody>
          <a:bodyPr anchor="ctr">
            <a:normAutofit/>
          </a:bodyPr>
          <a:lstStyle/>
          <a:p>
            <a:r>
              <a:rPr lang="en-US" sz="1800" dirty="0">
                <a:solidFill>
                  <a:srgbClr val="000000"/>
                </a:solidFill>
              </a:rPr>
              <a:t>The Convention defines discrimination in its article 1 as “… any distinction, exclusion or restriction made on the basis of sex which has the effect or purpose of impairing or nullifying the recognition, enjoyment or exercise by women, irrespective of their marital status, on a basis of equality of men and women, of human rights and fundamental freedoms in the political, economic, social, cultural, civil or any other field.” </a:t>
            </a:r>
          </a:p>
          <a:p>
            <a:r>
              <a:rPr lang="en-US" sz="1800" dirty="0">
                <a:solidFill>
                  <a:srgbClr val="000000"/>
                </a:solidFill>
              </a:rPr>
              <a:t>Such discrimination encompasses any difference in treatment on the grounds of sex which: </a:t>
            </a:r>
          </a:p>
          <a:p>
            <a:pPr lvl="1"/>
            <a:r>
              <a:rPr lang="en-US" sz="1800" dirty="0">
                <a:solidFill>
                  <a:srgbClr val="000000"/>
                </a:solidFill>
              </a:rPr>
              <a:t>Intentionally or unintentionally disadvantages women; </a:t>
            </a:r>
          </a:p>
          <a:p>
            <a:pPr lvl="1"/>
            <a:r>
              <a:rPr lang="en-US" sz="1800" dirty="0">
                <a:solidFill>
                  <a:srgbClr val="000000"/>
                </a:solidFill>
              </a:rPr>
              <a:t>Prevents society as a whole from recognizing women’s rights in both the private and the public spheres; </a:t>
            </a:r>
          </a:p>
          <a:p>
            <a:pPr lvl="1"/>
            <a:r>
              <a:rPr lang="en-US" sz="1800" dirty="0">
                <a:solidFill>
                  <a:srgbClr val="000000"/>
                </a:solidFill>
              </a:rPr>
              <a:t>Prevents women from exercising the human rights and fundamental freedoms to which they are entitled. </a:t>
            </a:r>
          </a:p>
          <a:p>
            <a:endParaRPr lang="en-US" sz="1400" dirty="0">
              <a:solidFill>
                <a:srgbClr val="000000"/>
              </a:solidFill>
            </a:endParaRPr>
          </a:p>
          <a:p>
            <a:endParaRPr lang="en-NZ" sz="1400" dirty="0">
              <a:solidFill>
                <a:srgbClr val="000000"/>
              </a:solidFill>
            </a:endParaRPr>
          </a:p>
        </p:txBody>
      </p:sp>
    </p:spTree>
    <p:extLst>
      <p:ext uri="{BB962C8B-B14F-4D97-AF65-F5344CB8AC3E}">
        <p14:creationId xmlns:p14="http://schemas.microsoft.com/office/powerpoint/2010/main" val="350976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DF09D6-DFAB-4AE7-9732-15FF2C807C89}"/>
              </a:ext>
            </a:extLst>
          </p:cNvPr>
          <p:cNvSpPr>
            <a:spLocks noGrp="1"/>
          </p:cNvSpPr>
          <p:nvPr>
            <p:ph type="title"/>
          </p:nvPr>
        </p:nvSpPr>
        <p:spPr>
          <a:xfrm>
            <a:off x="6094105" y="802955"/>
            <a:ext cx="4977976" cy="1454051"/>
          </a:xfrm>
        </p:spPr>
        <p:txBody>
          <a:bodyPr>
            <a:normAutofit/>
          </a:bodyPr>
          <a:lstStyle/>
          <a:p>
            <a:r>
              <a:rPr lang="en-US" sz="2800" dirty="0">
                <a:solidFill>
                  <a:srgbClr val="000000"/>
                </a:solidFill>
              </a:rPr>
              <a:t>Convention on the Elimination of All Forms of Discrimination against Women: toward equity</a:t>
            </a:r>
            <a:endParaRPr lang="en-NZ" sz="2800" dirty="0">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logo&#10;&#10;Description generated with very high confidence">
            <a:extLst>
              <a:ext uri="{FF2B5EF4-FFF2-40B4-BE49-F238E27FC236}">
                <a16:creationId xmlns:a16="http://schemas.microsoft.com/office/drawing/2014/main" id="{3474FC38-5805-444F-9FAF-6F479E8F8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49" y="2409210"/>
            <a:ext cx="3661831" cy="2059779"/>
          </a:xfrm>
          <a:prstGeom prst="rect">
            <a:avLst/>
          </a:prstGeom>
        </p:spPr>
      </p:pic>
      <p:sp>
        <p:nvSpPr>
          <p:cNvPr id="3" name="Content Placeholder 2">
            <a:extLst>
              <a:ext uri="{FF2B5EF4-FFF2-40B4-BE49-F238E27FC236}">
                <a16:creationId xmlns:a16="http://schemas.microsoft.com/office/drawing/2014/main" id="{1FE38E6C-A20F-40EF-B426-DADB4C12052A}"/>
              </a:ext>
            </a:extLst>
          </p:cNvPr>
          <p:cNvSpPr>
            <a:spLocks noGrp="1"/>
          </p:cNvSpPr>
          <p:nvPr>
            <p:ph idx="1"/>
          </p:nvPr>
        </p:nvSpPr>
        <p:spPr>
          <a:xfrm>
            <a:off x="5326743" y="2421682"/>
            <a:ext cx="6604000" cy="4182318"/>
          </a:xfrm>
        </p:spPr>
        <p:txBody>
          <a:bodyPr anchor="ctr">
            <a:normAutofit/>
          </a:bodyPr>
          <a:lstStyle/>
          <a:p>
            <a:r>
              <a:rPr lang="en-US" sz="2000" dirty="0">
                <a:solidFill>
                  <a:srgbClr val="000000"/>
                </a:solidFill>
              </a:rPr>
              <a:t>The Convention also specifies the different ways in which State parties are to eliminate discrimination, such as through appropriate legislation prohibiting discrimination, ensuring the legal protection of women’s rights, refraining from discriminatory actions, protecting women against discrimination by any person, organization or enterprise, and modifying or abolishing discriminatory legislation, regulations and penal provisions. </a:t>
            </a:r>
          </a:p>
          <a:p>
            <a:endParaRPr lang="en-NZ" sz="2000" dirty="0">
              <a:solidFill>
                <a:srgbClr val="000000"/>
              </a:solidFill>
            </a:endParaRPr>
          </a:p>
        </p:txBody>
      </p:sp>
    </p:spTree>
    <p:extLst>
      <p:ext uri="{BB962C8B-B14F-4D97-AF65-F5344CB8AC3E}">
        <p14:creationId xmlns:p14="http://schemas.microsoft.com/office/powerpoint/2010/main" val="4059342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D8A02C-C059-4E49-9B81-230CC8A18C40}"/>
              </a:ext>
            </a:extLst>
          </p:cNvPr>
          <p:cNvSpPr>
            <a:spLocks noGrp="1"/>
          </p:cNvSpPr>
          <p:nvPr>
            <p:ph type="title"/>
          </p:nvPr>
        </p:nvSpPr>
        <p:spPr>
          <a:xfrm>
            <a:off x="6094105" y="802955"/>
            <a:ext cx="4977976" cy="1454051"/>
          </a:xfrm>
        </p:spPr>
        <p:txBody>
          <a:bodyPr>
            <a:normAutofit/>
          </a:bodyPr>
          <a:lstStyle/>
          <a:p>
            <a:r>
              <a:rPr lang="en-US" sz="2800">
                <a:solidFill>
                  <a:srgbClr val="000000"/>
                </a:solidFill>
              </a:rPr>
              <a:t>Convention on the Elimination of All Forms of Discrimination against Women: toward equity</a:t>
            </a:r>
            <a:endParaRPr lang="en-NZ" sz="2800">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logo&#10;&#10;Description generated with very high confidence">
            <a:extLst>
              <a:ext uri="{FF2B5EF4-FFF2-40B4-BE49-F238E27FC236}">
                <a16:creationId xmlns:a16="http://schemas.microsoft.com/office/drawing/2014/main" id="{19ABF7A2-9B92-413E-A95C-18AF86068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49" y="2409210"/>
            <a:ext cx="3661831" cy="2059779"/>
          </a:xfrm>
          <a:prstGeom prst="rect">
            <a:avLst/>
          </a:prstGeom>
        </p:spPr>
      </p:pic>
      <p:sp>
        <p:nvSpPr>
          <p:cNvPr id="3" name="Content Placeholder 2">
            <a:extLst>
              <a:ext uri="{FF2B5EF4-FFF2-40B4-BE49-F238E27FC236}">
                <a16:creationId xmlns:a16="http://schemas.microsoft.com/office/drawing/2014/main" id="{8C0701C3-BD5C-47E7-A14E-6C7941EFFE00}"/>
              </a:ext>
            </a:extLst>
          </p:cNvPr>
          <p:cNvSpPr>
            <a:spLocks noGrp="1"/>
          </p:cNvSpPr>
          <p:nvPr>
            <p:ph idx="1"/>
          </p:nvPr>
        </p:nvSpPr>
        <p:spPr>
          <a:xfrm>
            <a:off x="5429787" y="2421682"/>
            <a:ext cx="6332864" cy="3993632"/>
          </a:xfrm>
        </p:spPr>
        <p:txBody>
          <a:bodyPr anchor="ctr">
            <a:normAutofit/>
          </a:bodyPr>
          <a:lstStyle/>
          <a:p>
            <a:r>
              <a:rPr lang="en-US" sz="2000" dirty="0">
                <a:solidFill>
                  <a:srgbClr val="000000"/>
                </a:solidFill>
              </a:rPr>
              <a:t>The Convention foresees that achieving equality may require positive action on the part of the State to improve the status of women. To accelerate women’s actual equality in all spheres of life, States are permitted to use temporary special measures for as long as inequalities continue to exist. </a:t>
            </a:r>
          </a:p>
          <a:p>
            <a:r>
              <a:rPr lang="en-US" sz="2000" dirty="0">
                <a:solidFill>
                  <a:srgbClr val="000000"/>
                </a:solidFill>
              </a:rPr>
              <a:t>The Convention thus reaches beyond the narrow concept of formal equality and aims for equality of opportunity and equality of outcome. Temporary special measures are both lawful and necessary to achieve these goals. In principle, these measures should be removed once equal status has been achieved.</a:t>
            </a:r>
          </a:p>
          <a:p>
            <a:endParaRPr lang="en-NZ" sz="1700" dirty="0">
              <a:solidFill>
                <a:srgbClr val="000000"/>
              </a:solidFill>
            </a:endParaRPr>
          </a:p>
        </p:txBody>
      </p:sp>
    </p:spTree>
    <p:extLst>
      <p:ext uri="{BB962C8B-B14F-4D97-AF65-F5344CB8AC3E}">
        <p14:creationId xmlns:p14="http://schemas.microsoft.com/office/powerpoint/2010/main" val="250603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29B733-BEA5-4BEC-B378-3C8447A89317}"/>
              </a:ext>
            </a:extLst>
          </p:cNvPr>
          <p:cNvSpPr>
            <a:spLocks noGrp="1"/>
          </p:cNvSpPr>
          <p:nvPr>
            <p:ph type="title"/>
          </p:nvPr>
        </p:nvSpPr>
        <p:spPr>
          <a:xfrm>
            <a:off x="6094105" y="802955"/>
            <a:ext cx="4977976" cy="1454051"/>
          </a:xfrm>
        </p:spPr>
        <p:txBody>
          <a:bodyPr>
            <a:normAutofit/>
          </a:bodyPr>
          <a:lstStyle/>
          <a:p>
            <a:r>
              <a:rPr lang="en-US" sz="2400" b="1">
                <a:solidFill>
                  <a:srgbClr val="000000"/>
                </a:solidFill>
              </a:rPr>
              <a:t>A closer look: United Nations, 2014. Women’s Rights are Human Rights, United Nations Publication</a:t>
            </a:r>
            <a:br>
              <a:rPr lang="en-NZ" sz="2400">
                <a:solidFill>
                  <a:srgbClr val="000000"/>
                </a:solidFill>
              </a:rPr>
            </a:br>
            <a:endParaRPr lang="en-NZ" sz="2400">
              <a:solidFill>
                <a:srgbClr val="000000"/>
              </a:solidFill>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group of people holding a sign&#10;&#10;Description generated with very high confidence">
            <a:extLst>
              <a:ext uri="{FF2B5EF4-FFF2-40B4-BE49-F238E27FC236}">
                <a16:creationId xmlns:a16="http://schemas.microsoft.com/office/drawing/2014/main" id="{BE0FD94A-E1CB-44F1-A790-39475E92D988}"/>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7376" r="19567"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181535E1-BFFB-4924-ACFD-4332F6E5B7B3}"/>
              </a:ext>
            </a:extLst>
          </p:cNvPr>
          <p:cNvSpPr>
            <a:spLocks noGrp="1"/>
          </p:cNvSpPr>
          <p:nvPr>
            <p:ph idx="1"/>
          </p:nvPr>
        </p:nvSpPr>
        <p:spPr>
          <a:xfrm>
            <a:off x="5152571" y="1785257"/>
            <a:ext cx="6865258" cy="4891313"/>
          </a:xfrm>
        </p:spPr>
        <p:txBody>
          <a:bodyPr anchor="ctr">
            <a:normAutofit/>
          </a:bodyPr>
          <a:lstStyle/>
          <a:p>
            <a:r>
              <a:rPr lang="en-US" sz="2400" dirty="0">
                <a:solidFill>
                  <a:srgbClr val="000000"/>
                </a:solidFill>
              </a:rPr>
              <a:t>The focus here is on: public and political life, sexual and reproductive health and rights, the right to an adequate standard of living, violence against women, migration, conflict and crisis, and access to justice. </a:t>
            </a:r>
          </a:p>
          <a:p>
            <a:r>
              <a:rPr lang="en-US" sz="2400" dirty="0">
                <a:solidFill>
                  <a:srgbClr val="000000"/>
                </a:solidFill>
              </a:rPr>
              <a:t>Across all of these, </a:t>
            </a:r>
            <a:r>
              <a:rPr lang="en-US" sz="2400" b="1" dirty="0">
                <a:solidFill>
                  <a:srgbClr val="000000"/>
                </a:solidFill>
              </a:rPr>
              <a:t>education and the family context </a:t>
            </a:r>
            <a:r>
              <a:rPr lang="en-US" sz="2400" dirty="0">
                <a:solidFill>
                  <a:srgbClr val="000000"/>
                </a:solidFill>
              </a:rPr>
              <a:t>are particularly pertinent and are addressed throughout. (United Nations, 2014)</a:t>
            </a:r>
          </a:p>
          <a:p>
            <a:endParaRPr lang="en-US" sz="2000" dirty="0">
              <a:solidFill>
                <a:srgbClr val="000000"/>
              </a:solidFill>
            </a:endParaRPr>
          </a:p>
        </p:txBody>
      </p:sp>
    </p:spTree>
    <p:extLst>
      <p:ext uri="{BB962C8B-B14F-4D97-AF65-F5344CB8AC3E}">
        <p14:creationId xmlns:p14="http://schemas.microsoft.com/office/powerpoint/2010/main" val="222984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A0A4A58-7872-474F-AFD5-36DF4E09552E}"/>
              </a:ext>
            </a:extLst>
          </p:cNvPr>
          <p:cNvSpPr>
            <a:spLocks noGrp="1"/>
          </p:cNvSpPr>
          <p:nvPr>
            <p:ph type="title"/>
          </p:nvPr>
        </p:nvSpPr>
        <p:spPr>
          <a:xfrm>
            <a:off x="5800012" y="738619"/>
            <a:ext cx="4977976" cy="1454051"/>
          </a:xfrm>
        </p:spPr>
        <p:txBody>
          <a:bodyPr>
            <a:normAutofit/>
          </a:bodyPr>
          <a:lstStyle/>
          <a:p>
            <a:r>
              <a:rPr lang="en-US" sz="3700" dirty="0">
                <a:solidFill>
                  <a:srgbClr val="000000"/>
                </a:solidFill>
              </a:rPr>
              <a:t>Women’s Rights are Human Rights: education</a:t>
            </a:r>
            <a:endParaRPr lang="en-NZ" sz="3700" dirty="0">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A31BFC05-986C-43A2-95E0-57E3CE963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D06FCCBD-27C8-4679-A737-798E8E9B74A3}"/>
              </a:ext>
            </a:extLst>
          </p:cNvPr>
          <p:cNvSpPr>
            <a:spLocks noGrp="1"/>
          </p:cNvSpPr>
          <p:nvPr>
            <p:ph idx="1"/>
          </p:nvPr>
        </p:nvSpPr>
        <p:spPr>
          <a:xfrm>
            <a:off x="5336497" y="1169234"/>
            <a:ext cx="6655633" cy="5685040"/>
          </a:xfrm>
        </p:spPr>
        <p:txBody>
          <a:bodyPr anchor="ctr">
            <a:normAutofit/>
          </a:bodyPr>
          <a:lstStyle/>
          <a:p>
            <a:endParaRPr lang="en-NZ" sz="2400" dirty="0">
              <a:solidFill>
                <a:srgbClr val="000000"/>
              </a:solidFill>
            </a:endParaRPr>
          </a:p>
          <a:p>
            <a:pPr>
              <a:spcBef>
                <a:spcPts val="0"/>
              </a:spcBef>
            </a:pPr>
            <a:r>
              <a:rPr lang="en-US" sz="2400" dirty="0">
                <a:solidFill>
                  <a:srgbClr val="000000"/>
                </a:solidFill>
              </a:rPr>
              <a:t>The right to education is recognized in the International Covenant on Economic, Social and Cultural Rights (art. 13), the Convention on the Rights of the Child (art. 28), the Convention on the Elimination of All Forms of Discrimination against Women (art. 10) and the Convention on the Rights of Persons with Disabilities (art. 24). </a:t>
            </a:r>
          </a:p>
        </p:txBody>
      </p:sp>
    </p:spTree>
    <p:extLst>
      <p:ext uri="{BB962C8B-B14F-4D97-AF65-F5344CB8AC3E}">
        <p14:creationId xmlns:p14="http://schemas.microsoft.com/office/powerpoint/2010/main" val="3649028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8D8F9B2-C54A-4B17-A46B-0F59F9E8ADAE}"/>
              </a:ext>
            </a:extLst>
          </p:cNvPr>
          <p:cNvSpPr>
            <a:spLocks noGrp="1"/>
          </p:cNvSpPr>
          <p:nvPr>
            <p:ph type="title"/>
          </p:nvPr>
        </p:nvSpPr>
        <p:spPr>
          <a:xfrm>
            <a:off x="6094105" y="802955"/>
            <a:ext cx="4977976" cy="1454051"/>
          </a:xfrm>
        </p:spPr>
        <p:txBody>
          <a:bodyPr>
            <a:normAutofit/>
          </a:bodyPr>
          <a:lstStyle/>
          <a:p>
            <a:r>
              <a:rPr lang="en-US" sz="3700">
                <a:solidFill>
                  <a:srgbClr val="000000"/>
                </a:solidFill>
              </a:rPr>
              <a:t>Women’s Rights are Human Rights: education</a:t>
            </a:r>
            <a:endParaRPr lang="en-NZ" sz="3700">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3B188DD-B5C8-47F5-9B26-414115A17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19F446EB-71A2-4AC5-B517-0B984D55E827}"/>
              </a:ext>
            </a:extLst>
          </p:cNvPr>
          <p:cNvSpPr>
            <a:spLocks noGrp="1"/>
          </p:cNvSpPr>
          <p:nvPr>
            <p:ph idx="1"/>
          </p:nvPr>
        </p:nvSpPr>
        <p:spPr>
          <a:xfrm>
            <a:off x="5276538" y="2421682"/>
            <a:ext cx="6775554" cy="4173990"/>
          </a:xfrm>
        </p:spPr>
        <p:txBody>
          <a:bodyPr anchor="ctr">
            <a:normAutofit lnSpcReduction="10000"/>
          </a:bodyPr>
          <a:lstStyle/>
          <a:p>
            <a:pPr>
              <a:spcBef>
                <a:spcPts val="0"/>
              </a:spcBef>
            </a:pPr>
            <a:r>
              <a:rPr lang="en-US" sz="2000" dirty="0">
                <a:solidFill>
                  <a:srgbClr val="000000"/>
                </a:solidFill>
              </a:rPr>
              <a:t>Besides calling for non-discrimination in the enjoyment of the right to education and free universal primary education, human rights law also requires States to address the particular obstacles that girls and women face in accessing education, </a:t>
            </a:r>
          </a:p>
          <a:p>
            <a:pPr lvl="1">
              <a:spcBef>
                <a:spcPts val="0"/>
              </a:spcBef>
            </a:pPr>
            <a:r>
              <a:rPr lang="en-US" sz="1600" dirty="0">
                <a:solidFill>
                  <a:srgbClr val="000000"/>
                </a:solidFill>
              </a:rPr>
              <a:t>such as early marriages, </a:t>
            </a:r>
          </a:p>
          <a:p>
            <a:pPr lvl="1">
              <a:spcBef>
                <a:spcPts val="0"/>
              </a:spcBef>
            </a:pPr>
            <a:r>
              <a:rPr lang="en-US" sz="1600" dirty="0">
                <a:solidFill>
                  <a:srgbClr val="000000"/>
                </a:solidFill>
              </a:rPr>
              <a:t>pregnancies, </a:t>
            </a:r>
          </a:p>
          <a:p>
            <a:pPr lvl="1">
              <a:spcBef>
                <a:spcPts val="0"/>
              </a:spcBef>
            </a:pPr>
            <a:r>
              <a:rPr lang="en-US" sz="1600" dirty="0">
                <a:solidFill>
                  <a:srgbClr val="000000"/>
                </a:solidFill>
              </a:rPr>
              <a:t>child </a:t>
            </a:r>
            <a:r>
              <a:rPr lang="en-US" sz="1600" dirty="0" err="1">
                <a:solidFill>
                  <a:srgbClr val="000000"/>
                </a:solidFill>
              </a:rPr>
              <a:t>labour</a:t>
            </a:r>
            <a:r>
              <a:rPr lang="en-US" sz="1600" dirty="0">
                <a:solidFill>
                  <a:srgbClr val="000000"/>
                </a:solidFill>
              </a:rPr>
              <a:t> </a:t>
            </a:r>
          </a:p>
          <a:p>
            <a:pPr lvl="1">
              <a:spcBef>
                <a:spcPts val="0"/>
              </a:spcBef>
            </a:pPr>
            <a:r>
              <a:rPr lang="en-US" sz="1600" dirty="0">
                <a:solidFill>
                  <a:srgbClr val="000000"/>
                </a:solidFill>
              </a:rPr>
              <a:t>and violence. </a:t>
            </a:r>
          </a:p>
          <a:p>
            <a:pPr>
              <a:spcBef>
                <a:spcPts val="0"/>
              </a:spcBef>
            </a:pPr>
            <a:r>
              <a:rPr lang="en-US" sz="2000" dirty="0">
                <a:solidFill>
                  <a:srgbClr val="000000"/>
                </a:solidFill>
              </a:rPr>
              <a:t>The needs of girls suffering from multiple forms of discrimination—e.g., with disabilities, from poor or rural areas and belonging to minority communities—should also be considered. </a:t>
            </a:r>
          </a:p>
          <a:p>
            <a:pPr>
              <a:spcBef>
                <a:spcPts val="0"/>
              </a:spcBef>
            </a:pPr>
            <a:r>
              <a:rPr lang="en-US" sz="2000" dirty="0">
                <a:solidFill>
                  <a:srgbClr val="000000"/>
                </a:solidFill>
              </a:rPr>
              <a:t>Ensuring equality in education requires financial resources as well as continued awareness-raising about the importance of girls’ education.</a:t>
            </a:r>
          </a:p>
          <a:p>
            <a:endParaRPr lang="en-NZ" sz="1300" dirty="0">
              <a:solidFill>
                <a:srgbClr val="000000"/>
              </a:solidFill>
            </a:endParaRPr>
          </a:p>
        </p:txBody>
      </p:sp>
    </p:spTree>
    <p:extLst>
      <p:ext uri="{BB962C8B-B14F-4D97-AF65-F5344CB8AC3E}">
        <p14:creationId xmlns:p14="http://schemas.microsoft.com/office/powerpoint/2010/main" val="1386001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206C8A7-5F99-41ED-AE2E-9194EA402C15}"/>
              </a:ext>
            </a:extLst>
          </p:cNvPr>
          <p:cNvSpPr>
            <a:spLocks noGrp="1"/>
          </p:cNvSpPr>
          <p:nvPr>
            <p:ph type="title"/>
          </p:nvPr>
        </p:nvSpPr>
        <p:spPr>
          <a:xfrm>
            <a:off x="6094105" y="802955"/>
            <a:ext cx="4977976" cy="1454051"/>
          </a:xfrm>
        </p:spPr>
        <p:txBody>
          <a:bodyPr>
            <a:normAutofit/>
          </a:bodyPr>
          <a:lstStyle/>
          <a:p>
            <a:r>
              <a:rPr lang="en-US" sz="3100" dirty="0">
                <a:solidFill>
                  <a:srgbClr val="000000"/>
                </a:solidFill>
              </a:rPr>
              <a:t>Women’s Rights are Human Rights: marriage and family life</a:t>
            </a:r>
            <a:endParaRPr lang="en-NZ" sz="3100" dirty="0">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drawing of a face&#10;&#10;Description generated with high confidence">
            <a:extLst>
              <a:ext uri="{FF2B5EF4-FFF2-40B4-BE49-F238E27FC236}">
                <a16:creationId xmlns:a16="http://schemas.microsoft.com/office/drawing/2014/main" id="{BBF82EAC-4FB3-41ED-AC25-A99DE7813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49" y="2441251"/>
            <a:ext cx="3661831" cy="1995697"/>
          </a:xfrm>
          <a:prstGeom prst="rect">
            <a:avLst/>
          </a:prstGeom>
        </p:spPr>
      </p:pic>
      <p:sp>
        <p:nvSpPr>
          <p:cNvPr id="3" name="Content Placeholder 2">
            <a:extLst>
              <a:ext uri="{FF2B5EF4-FFF2-40B4-BE49-F238E27FC236}">
                <a16:creationId xmlns:a16="http://schemas.microsoft.com/office/drawing/2014/main" id="{A1F661D0-D1D6-4ADF-9A6A-D9C62984F301}"/>
              </a:ext>
            </a:extLst>
          </p:cNvPr>
          <p:cNvSpPr>
            <a:spLocks noGrp="1"/>
          </p:cNvSpPr>
          <p:nvPr>
            <p:ph idx="1"/>
          </p:nvPr>
        </p:nvSpPr>
        <p:spPr>
          <a:xfrm>
            <a:off x="5225143" y="2104572"/>
            <a:ext cx="6763657" cy="4601028"/>
          </a:xfrm>
        </p:spPr>
        <p:txBody>
          <a:bodyPr anchor="ctr">
            <a:normAutofit/>
          </a:bodyPr>
          <a:lstStyle/>
          <a:p>
            <a:r>
              <a:rPr lang="en-US" sz="2400" dirty="0">
                <a:solidFill>
                  <a:srgbClr val="000000"/>
                </a:solidFill>
              </a:rPr>
              <a:t>The right to equality between men and women in marriage and family life is also recognized in various human rights instruments, including the Universal Declaration of Human Rights, the International Covenant on Civil and Political Rights, </a:t>
            </a:r>
            <a:r>
              <a:rPr lang="en-US" sz="2400" b="1" dirty="0">
                <a:solidFill>
                  <a:srgbClr val="000000"/>
                </a:solidFill>
              </a:rPr>
              <a:t>the Convention on the Elimination of All Forms of Discrimination against Women</a:t>
            </a:r>
            <a:r>
              <a:rPr lang="en-US" sz="2400" dirty="0">
                <a:solidFill>
                  <a:srgbClr val="000000"/>
                </a:solidFill>
              </a:rPr>
              <a:t>, the Convention on the Nationality of Married Women, and the Convention on Consent to Marriage, Minimum Age for Marriage and Registration of Marriages. </a:t>
            </a:r>
          </a:p>
        </p:txBody>
      </p:sp>
    </p:spTree>
    <p:extLst>
      <p:ext uri="{BB962C8B-B14F-4D97-AF65-F5344CB8AC3E}">
        <p14:creationId xmlns:p14="http://schemas.microsoft.com/office/powerpoint/2010/main" val="4001268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4FDDC1C-C148-4E33-B350-07783753180B}"/>
              </a:ext>
            </a:extLst>
          </p:cNvPr>
          <p:cNvSpPr>
            <a:spLocks noGrp="1"/>
          </p:cNvSpPr>
          <p:nvPr>
            <p:ph type="title"/>
          </p:nvPr>
        </p:nvSpPr>
        <p:spPr>
          <a:xfrm>
            <a:off x="6094105" y="802955"/>
            <a:ext cx="4977976" cy="1454051"/>
          </a:xfrm>
        </p:spPr>
        <p:txBody>
          <a:bodyPr>
            <a:normAutofit/>
          </a:bodyPr>
          <a:lstStyle/>
          <a:p>
            <a:r>
              <a:rPr lang="en-US" sz="3100">
                <a:solidFill>
                  <a:srgbClr val="000000"/>
                </a:solidFill>
              </a:rPr>
              <a:t>Women’s Rights are Human Rights: marriage and family life</a:t>
            </a:r>
            <a:endParaRPr lang="en-NZ" sz="3100">
              <a:solidFill>
                <a:srgbClr val="000000"/>
              </a:solidFill>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person, cup, table, indoor&#10;&#10;Description generated with very high confidence">
            <a:extLst>
              <a:ext uri="{FF2B5EF4-FFF2-40B4-BE49-F238E27FC236}">
                <a16:creationId xmlns:a16="http://schemas.microsoft.com/office/drawing/2014/main" id="{29DA410B-6557-4E94-AABB-AA75C1C69FC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0300" r="20224"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40FFF218-0AC9-4E21-80DF-618A294E2AA0}"/>
              </a:ext>
            </a:extLst>
          </p:cNvPr>
          <p:cNvSpPr>
            <a:spLocks noGrp="1"/>
          </p:cNvSpPr>
          <p:nvPr>
            <p:ph idx="1"/>
          </p:nvPr>
        </p:nvSpPr>
        <p:spPr>
          <a:xfrm>
            <a:off x="5317269" y="2257006"/>
            <a:ext cx="6744101" cy="4600994"/>
          </a:xfrm>
        </p:spPr>
        <p:txBody>
          <a:bodyPr anchor="ctr">
            <a:normAutofit/>
          </a:bodyPr>
          <a:lstStyle/>
          <a:p>
            <a:r>
              <a:rPr lang="en-US" sz="2400" dirty="0">
                <a:solidFill>
                  <a:srgbClr val="000000"/>
                </a:solidFill>
              </a:rPr>
              <a:t>Women nevertheless lag behind men in the enjoyment of rights related to the private sphere.</a:t>
            </a:r>
          </a:p>
          <a:p>
            <a:r>
              <a:rPr lang="en-US" sz="2400" dirty="0">
                <a:solidFill>
                  <a:srgbClr val="000000"/>
                </a:solidFill>
              </a:rPr>
              <a:t>In many countries, women are forced to enter marriage, </a:t>
            </a:r>
          </a:p>
          <a:p>
            <a:r>
              <a:rPr lang="en-US" sz="2400" dirty="0">
                <a:solidFill>
                  <a:srgbClr val="000000"/>
                </a:solidFill>
              </a:rPr>
              <a:t>they do not enjoy the same rights with regard to guardianship and adoption, they are not allowed to transfer their nationality to their children and husbands, and they do not have equal legal capacity. </a:t>
            </a:r>
            <a:endParaRPr lang="en-NZ" sz="2400" dirty="0">
              <a:solidFill>
                <a:srgbClr val="000000"/>
              </a:solidFill>
            </a:endParaRPr>
          </a:p>
          <a:p>
            <a:endParaRPr lang="en-NZ" sz="2000" dirty="0">
              <a:solidFill>
                <a:srgbClr val="000000"/>
              </a:solidFill>
            </a:endParaRPr>
          </a:p>
        </p:txBody>
      </p:sp>
    </p:spTree>
    <p:extLst>
      <p:ext uri="{BB962C8B-B14F-4D97-AF65-F5344CB8AC3E}">
        <p14:creationId xmlns:p14="http://schemas.microsoft.com/office/powerpoint/2010/main" val="3510229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DAD60B-CF90-4A4F-8830-7332207FEAC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675374C3-FCB3-4628-9D1B-AD7C5B215C75}"/>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International frameworks for gender equality</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896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AB0830-C7A1-4DC7-B0F5-EF99E292A3B8}"/>
              </a:ext>
            </a:extLst>
          </p:cNvPr>
          <p:cNvSpPr>
            <a:spLocks noGrp="1"/>
          </p:cNvSpPr>
          <p:nvPr>
            <p:ph type="title"/>
          </p:nvPr>
        </p:nvSpPr>
        <p:spPr>
          <a:xfrm>
            <a:off x="6096000" y="338498"/>
            <a:ext cx="4977976" cy="1454051"/>
          </a:xfrm>
        </p:spPr>
        <p:txBody>
          <a:bodyPr>
            <a:normAutofit/>
          </a:bodyPr>
          <a:lstStyle/>
          <a:p>
            <a:r>
              <a:rPr lang="en-US" sz="3100" dirty="0">
                <a:solidFill>
                  <a:srgbClr val="000000"/>
                </a:solidFill>
              </a:rPr>
              <a:t>Women’s Rights are Human Rights: </a:t>
            </a:r>
            <a:r>
              <a:rPr lang="en-US" sz="3100" b="1" dirty="0">
                <a:solidFill>
                  <a:srgbClr val="000000"/>
                </a:solidFill>
              </a:rPr>
              <a:t>marriage and family life</a:t>
            </a:r>
            <a:endParaRPr lang="en-NZ" sz="3100" b="1" dirty="0">
              <a:solidFill>
                <a:srgbClr val="000000"/>
              </a:solidFill>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group of people posing for the camera&#10;&#10;Description generated with very high confidence">
            <a:extLst>
              <a:ext uri="{FF2B5EF4-FFF2-40B4-BE49-F238E27FC236}">
                <a16:creationId xmlns:a16="http://schemas.microsoft.com/office/drawing/2014/main" id="{2678B509-FEE5-4302-8772-21A61200A9E8}"/>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1388" r="24871"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0ABFCB45-F548-4B20-AE32-8959B14702EA}"/>
              </a:ext>
            </a:extLst>
          </p:cNvPr>
          <p:cNvSpPr>
            <a:spLocks noGrp="1"/>
          </p:cNvSpPr>
          <p:nvPr>
            <p:ph idx="1"/>
          </p:nvPr>
        </p:nvSpPr>
        <p:spPr>
          <a:xfrm>
            <a:off x="5174725" y="2131047"/>
            <a:ext cx="6820525" cy="4308902"/>
          </a:xfrm>
        </p:spPr>
        <p:txBody>
          <a:bodyPr anchor="ctr">
            <a:noAutofit/>
          </a:bodyPr>
          <a:lstStyle/>
          <a:p>
            <a:r>
              <a:rPr lang="en-US" sz="2400" dirty="0">
                <a:solidFill>
                  <a:srgbClr val="000000"/>
                </a:solidFill>
              </a:rPr>
              <a:t>The Convention on the Elimination of All Forms of Discrimination against Women requires State parties to take “all appropriate measures to eliminate discrimination against women in all matters relating to marriage and family relations” (art. 16). </a:t>
            </a:r>
          </a:p>
          <a:p>
            <a:r>
              <a:rPr lang="en-US" sz="2400" dirty="0">
                <a:solidFill>
                  <a:srgbClr val="000000"/>
                </a:solidFill>
              </a:rPr>
              <a:t>In its general recommendation No. 21 (1994) on equality in marriage and family relations, the Committee on the Elimination of Discrimination against Women called on States to resolutely discourage any notions of inequality of women and men in the private sphere which are affirmed by law, religion or custom. </a:t>
            </a:r>
          </a:p>
        </p:txBody>
      </p:sp>
    </p:spTree>
    <p:extLst>
      <p:ext uri="{BB962C8B-B14F-4D97-AF65-F5344CB8AC3E}">
        <p14:creationId xmlns:p14="http://schemas.microsoft.com/office/powerpoint/2010/main" val="173798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28B92EB-087A-41B6-B1C5-A7A5889EB198}"/>
              </a:ext>
            </a:extLst>
          </p:cNvPr>
          <p:cNvSpPr>
            <a:spLocks noGrp="1"/>
          </p:cNvSpPr>
          <p:nvPr>
            <p:ph type="title"/>
          </p:nvPr>
        </p:nvSpPr>
        <p:spPr>
          <a:xfrm>
            <a:off x="5800012" y="428171"/>
            <a:ext cx="4977976" cy="1454051"/>
          </a:xfrm>
        </p:spPr>
        <p:txBody>
          <a:bodyPr>
            <a:noAutofit/>
          </a:bodyPr>
          <a:lstStyle/>
          <a:p>
            <a:r>
              <a:rPr lang="en-US" sz="3200" dirty="0">
                <a:solidFill>
                  <a:srgbClr val="000000"/>
                </a:solidFill>
              </a:rPr>
              <a:t>Women’s Rights are Human Rights: </a:t>
            </a:r>
            <a:r>
              <a:rPr lang="en-US" sz="3200" b="1" dirty="0">
                <a:solidFill>
                  <a:srgbClr val="000000"/>
                </a:solidFill>
              </a:rPr>
              <a:t>Women’s rights in public and political life </a:t>
            </a:r>
            <a:br>
              <a:rPr lang="en-US" sz="3200" dirty="0">
                <a:solidFill>
                  <a:srgbClr val="000000"/>
                </a:solidFill>
              </a:rPr>
            </a:br>
            <a:endParaRPr lang="en-NZ" sz="3200" dirty="0">
              <a:solidFill>
                <a:srgbClr val="000000"/>
              </a:solidFill>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erson holding a sign&#10;&#10;Description generated with very high confidence">
            <a:extLst>
              <a:ext uri="{FF2B5EF4-FFF2-40B4-BE49-F238E27FC236}">
                <a16:creationId xmlns:a16="http://schemas.microsoft.com/office/drawing/2014/main" id="{399FC7CA-0A3A-4B06-B35C-02256171587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8067" r="931"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D3F1C7AE-8CE5-4E8B-AB5F-94B485C0B2E0}"/>
              </a:ext>
            </a:extLst>
          </p:cNvPr>
          <p:cNvSpPr>
            <a:spLocks noGrp="1"/>
          </p:cNvSpPr>
          <p:nvPr>
            <p:ph idx="1"/>
          </p:nvPr>
        </p:nvSpPr>
        <p:spPr>
          <a:xfrm>
            <a:off x="5366192" y="1901372"/>
            <a:ext cx="6564552" cy="4528457"/>
          </a:xfrm>
        </p:spPr>
        <p:txBody>
          <a:bodyPr anchor="ctr">
            <a:normAutofit/>
          </a:bodyPr>
          <a:lstStyle/>
          <a:p>
            <a:r>
              <a:rPr lang="en-US" sz="2400" dirty="0">
                <a:solidFill>
                  <a:srgbClr val="000000"/>
                </a:solidFill>
              </a:rPr>
              <a:t>Historically, women have been excluded from political life and decision-making processes. Women’s campaigns for participation in the public and political arena date back to the nineteenth and twentieth centuries and continue today. </a:t>
            </a:r>
          </a:p>
          <a:p>
            <a:r>
              <a:rPr lang="en-US" sz="2400" dirty="0">
                <a:solidFill>
                  <a:srgbClr val="000000"/>
                </a:solidFill>
              </a:rPr>
              <a:t>At the time of the First World War, few parliamentary democracies recognized women’s right to vote. In 1945, when the United Nations was established, more than half of the 51 nations that ratified the Charter still did not allow women to vote or gave them only restricted voting rights.</a:t>
            </a:r>
            <a:endParaRPr lang="en-NZ" sz="2400" dirty="0">
              <a:solidFill>
                <a:srgbClr val="000000"/>
              </a:solidFill>
            </a:endParaRPr>
          </a:p>
        </p:txBody>
      </p:sp>
    </p:spTree>
    <p:extLst>
      <p:ext uri="{BB962C8B-B14F-4D97-AF65-F5344CB8AC3E}">
        <p14:creationId xmlns:p14="http://schemas.microsoft.com/office/powerpoint/2010/main" val="3102192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68099F-4AF3-4D04-B11C-9B92394EF4D6}"/>
              </a:ext>
            </a:extLst>
          </p:cNvPr>
          <p:cNvSpPr>
            <a:spLocks noGrp="1"/>
          </p:cNvSpPr>
          <p:nvPr>
            <p:ph type="title"/>
          </p:nvPr>
        </p:nvSpPr>
        <p:spPr>
          <a:xfrm>
            <a:off x="6094105" y="802955"/>
            <a:ext cx="4977976" cy="1454051"/>
          </a:xfrm>
        </p:spPr>
        <p:txBody>
          <a:bodyPr>
            <a:normAutofit/>
          </a:bodyPr>
          <a:lstStyle/>
          <a:p>
            <a:r>
              <a:rPr lang="en-US" sz="3100" dirty="0">
                <a:solidFill>
                  <a:srgbClr val="000000"/>
                </a:solidFill>
              </a:rPr>
              <a:t>Women’s Rights are Human Rights: </a:t>
            </a:r>
            <a:r>
              <a:rPr lang="en-US" sz="3100" b="1" dirty="0">
                <a:solidFill>
                  <a:srgbClr val="000000"/>
                </a:solidFill>
              </a:rPr>
              <a:t>Women’s rights in public and political life</a:t>
            </a:r>
            <a:endParaRPr lang="en-NZ" sz="3100" b="1" dirty="0">
              <a:solidFill>
                <a:srgbClr val="000000"/>
              </a:solidFill>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group of people standing in front of a sign&#10;&#10;Description generated with very high confidence">
            <a:extLst>
              <a:ext uri="{FF2B5EF4-FFF2-40B4-BE49-F238E27FC236}">
                <a16:creationId xmlns:a16="http://schemas.microsoft.com/office/drawing/2014/main" id="{EC0B5C93-9CCD-4782-AC8D-B9DD21F9B06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1667" r="4798"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84E6AC4F-D4CB-4345-A3A4-18D4991B9CBC}"/>
              </a:ext>
            </a:extLst>
          </p:cNvPr>
          <p:cNvSpPr>
            <a:spLocks noGrp="1"/>
          </p:cNvSpPr>
          <p:nvPr>
            <p:ph idx="1"/>
          </p:nvPr>
        </p:nvSpPr>
        <p:spPr>
          <a:xfrm>
            <a:off x="5231567" y="2421683"/>
            <a:ext cx="6805535" cy="4233950"/>
          </a:xfrm>
        </p:spPr>
        <p:txBody>
          <a:bodyPr anchor="ctr">
            <a:normAutofit/>
          </a:bodyPr>
          <a:lstStyle/>
          <a:p>
            <a:r>
              <a:rPr lang="en-US" sz="2000" dirty="0">
                <a:solidFill>
                  <a:srgbClr val="000000"/>
                </a:solidFill>
              </a:rPr>
              <a:t>Although women’s right to vote has been secured in nearly every country of the world, in practice, the right to vote can sometimes be meaningless when other conditions make it virtually impossible or very difficult for both men and women to vote, such as the absence of free and fair elections, violations of freedom of expression, or lack of security, which tends to affect women disproportionally. </a:t>
            </a:r>
          </a:p>
          <a:p>
            <a:r>
              <a:rPr lang="en-US" sz="2000" dirty="0">
                <a:solidFill>
                  <a:srgbClr val="000000"/>
                </a:solidFill>
              </a:rPr>
              <a:t>In some countries, women cannot register to vote because they are missing a birth certificate or identity papers that are issued only to men. Other obstacles such as stereotyping and traditional perceptions of men’s and women’s roles in society, as well as lack of access to relevant information and resources, also inhibit women’s possibilities or willingness to exercise their right to vote fully.</a:t>
            </a:r>
            <a:r>
              <a:rPr lang="en-US" sz="2000" b="1" dirty="0">
                <a:solidFill>
                  <a:srgbClr val="000000"/>
                </a:solidFill>
              </a:rPr>
              <a:t> </a:t>
            </a:r>
            <a:endParaRPr lang="en-NZ" sz="2000" dirty="0">
              <a:solidFill>
                <a:srgbClr val="000000"/>
              </a:solidFill>
            </a:endParaRPr>
          </a:p>
        </p:txBody>
      </p:sp>
    </p:spTree>
    <p:extLst>
      <p:ext uri="{BB962C8B-B14F-4D97-AF65-F5344CB8AC3E}">
        <p14:creationId xmlns:p14="http://schemas.microsoft.com/office/powerpoint/2010/main" val="374383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84C2C1D-98FB-4348-9D72-1DE23ACB25EC}"/>
              </a:ext>
            </a:extLst>
          </p:cNvPr>
          <p:cNvSpPr>
            <a:spLocks noGrp="1"/>
          </p:cNvSpPr>
          <p:nvPr>
            <p:ph type="title"/>
          </p:nvPr>
        </p:nvSpPr>
        <p:spPr>
          <a:xfrm>
            <a:off x="6096000" y="247629"/>
            <a:ext cx="4977976" cy="1454051"/>
          </a:xfrm>
        </p:spPr>
        <p:txBody>
          <a:bodyPr>
            <a:normAutofit/>
          </a:bodyPr>
          <a:lstStyle/>
          <a:p>
            <a:r>
              <a:rPr lang="en-US" sz="3100" dirty="0">
                <a:solidFill>
                  <a:srgbClr val="000000"/>
                </a:solidFill>
              </a:rPr>
              <a:t>Women’s Rights are Human Rights: Women’s rights in public and political life</a:t>
            </a:r>
            <a:endParaRPr lang="en-NZ" sz="3100" dirty="0">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logo&#10;&#10;Description generated with high confidence">
            <a:extLst>
              <a:ext uri="{FF2B5EF4-FFF2-40B4-BE49-F238E27FC236}">
                <a16:creationId xmlns:a16="http://schemas.microsoft.com/office/drawing/2014/main" id="{CEBB292E-3C26-41A0-9B40-FDBE55530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49" y="1769305"/>
            <a:ext cx="3661831" cy="3339589"/>
          </a:xfrm>
          <a:prstGeom prst="rect">
            <a:avLst/>
          </a:prstGeom>
        </p:spPr>
      </p:pic>
      <p:sp>
        <p:nvSpPr>
          <p:cNvPr id="3" name="Content Placeholder 2">
            <a:extLst>
              <a:ext uri="{FF2B5EF4-FFF2-40B4-BE49-F238E27FC236}">
                <a16:creationId xmlns:a16="http://schemas.microsoft.com/office/drawing/2014/main" id="{7025BACF-D6C1-42DC-8929-98BED04F827C}"/>
              </a:ext>
            </a:extLst>
          </p:cNvPr>
          <p:cNvSpPr>
            <a:spLocks noGrp="1"/>
          </p:cNvSpPr>
          <p:nvPr>
            <p:ph idx="1"/>
          </p:nvPr>
        </p:nvSpPr>
        <p:spPr>
          <a:xfrm>
            <a:off x="5201587" y="2068643"/>
            <a:ext cx="6561064" cy="4482059"/>
          </a:xfrm>
        </p:spPr>
        <p:txBody>
          <a:bodyPr anchor="ctr">
            <a:noAutofit/>
          </a:bodyPr>
          <a:lstStyle/>
          <a:p>
            <a:r>
              <a:rPr lang="en-US" sz="2400" dirty="0">
                <a:solidFill>
                  <a:srgbClr val="000000"/>
                </a:solidFill>
              </a:rPr>
              <a:t>Traditional working patterns of many political parties and government structures continue to be barriers to women’s participation in public life, and women may be discouraged from seeking political office because of their double burden of work and the high cost of seeking and holding public office, in addition to discriminatory attitudes and practices.</a:t>
            </a:r>
          </a:p>
          <a:p>
            <a:r>
              <a:rPr lang="en-US" sz="2400" dirty="0">
                <a:solidFill>
                  <a:srgbClr val="000000"/>
                </a:solidFill>
              </a:rPr>
              <a:t>Among the countries that have ratified the Convention on the Elimination of All Forms of Discrimination against Women few have a legal bar to the eligibility of women, yet women remain seriously underrepresented at all levels of government.</a:t>
            </a:r>
            <a:endParaRPr lang="en-NZ" sz="2400" dirty="0">
              <a:solidFill>
                <a:srgbClr val="000000"/>
              </a:solidFill>
            </a:endParaRPr>
          </a:p>
        </p:txBody>
      </p:sp>
    </p:spTree>
    <p:extLst>
      <p:ext uri="{BB962C8B-B14F-4D97-AF65-F5344CB8AC3E}">
        <p14:creationId xmlns:p14="http://schemas.microsoft.com/office/powerpoint/2010/main" val="44830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37EC180-5C82-4415-A62C-C22DA987AD94}"/>
              </a:ext>
            </a:extLst>
          </p:cNvPr>
          <p:cNvSpPr>
            <a:spLocks noGrp="1"/>
          </p:cNvSpPr>
          <p:nvPr>
            <p:ph type="title"/>
          </p:nvPr>
        </p:nvSpPr>
        <p:spPr>
          <a:xfrm>
            <a:off x="6162825" y="180205"/>
            <a:ext cx="4977976" cy="1454051"/>
          </a:xfrm>
        </p:spPr>
        <p:txBody>
          <a:bodyPr>
            <a:normAutofit/>
          </a:bodyPr>
          <a:lstStyle/>
          <a:p>
            <a:r>
              <a:rPr lang="en-US" sz="3100" dirty="0">
                <a:solidFill>
                  <a:srgbClr val="000000"/>
                </a:solidFill>
              </a:rPr>
              <a:t>Women’s Rights are Human Rights: Women’s rights in public and political life</a:t>
            </a:r>
            <a:endParaRPr lang="en-NZ" sz="3100" dirty="0">
              <a:solidFill>
                <a:srgbClr val="000000"/>
              </a:solidFill>
            </a:endParaRP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picture containing sign, person, stop, outdoor&#10;&#10;Description generated with very high confidence">
            <a:extLst>
              <a:ext uri="{FF2B5EF4-FFF2-40B4-BE49-F238E27FC236}">
                <a16:creationId xmlns:a16="http://schemas.microsoft.com/office/drawing/2014/main" id="{1102405D-8028-43DE-8B45-96B74B80927E}"/>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8826" b="21310"/>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5956F570-03CF-4D54-9DC9-AEB648911D7C}"/>
              </a:ext>
            </a:extLst>
          </p:cNvPr>
          <p:cNvSpPr>
            <a:spLocks noGrp="1"/>
          </p:cNvSpPr>
          <p:nvPr>
            <p:ph idx="1"/>
          </p:nvPr>
        </p:nvSpPr>
        <p:spPr>
          <a:xfrm>
            <a:off x="5111646" y="1798820"/>
            <a:ext cx="7080334" cy="5059180"/>
          </a:xfrm>
        </p:spPr>
        <p:txBody>
          <a:bodyPr anchor="ctr">
            <a:normAutofit/>
          </a:bodyPr>
          <a:lstStyle/>
          <a:p>
            <a:r>
              <a:rPr lang="en-US" sz="2000" dirty="0">
                <a:solidFill>
                  <a:srgbClr val="000000"/>
                </a:solidFill>
              </a:rPr>
              <a:t>Participation in public life is, however, much broader than elections or being elected to public office. </a:t>
            </a:r>
          </a:p>
          <a:p>
            <a:r>
              <a:rPr lang="en-US" sz="2000" dirty="0">
                <a:solidFill>
                  <a:srgbClr val="000000"/>
                </a:solidFill>
              </a:rPr>
              <a:t>According to the Committee, the political and public life of a country is a broad concept, and can refer to the exercise of political power, in particular legislative, judicial, executive and administrative powers, all aspects of public administration and the formulation and implementation of policy at the international, national, regional and local levels. </a:t>
            </a:r>
          </a:p>
          <a:p>
            <a:r>
              <a:rPr lang="en-US" sz="2000" dirty="0">
                <a:solidFill>
                  <a:srgbClr val="000000"/>
                </a:solidFill>
              </a:rPr>
              <a:t>Women’s right to participation also includes participating in civil society, public boards, local councils and the activities of political parties, trade unions, professional or industry associations, women’s organizations, community-based organizations and other organizations concerned with public and political life</a:t>
            </a:r>
            <a:endParaRPr lang="en-NZ" sz="2000" dirty="0">
              <a:solidFill>
                <a:srgbClr val="000000"/>
              </a:solidFill>
            </a:endParaRPr>
          </a:p>
        </p:txBody>
      </p:sp>
    </p:spTree>
    <p:extLst>
      <p:ext uri="{BB962C8B-B14F-4D97-AF65-F5344CB8AC3E}">
        <p14:creationId xmlns:p14="http://schemas.microsoft.com/office/powerpoint/2010/main" val="110716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272FEA-6133-48C2-BDC4-FCA87D01B083}"/>
              </a:ext>
            </a:extLst>
          </p:cNvPr>
          <p:cNvSpPr>
            <a:spLocks noGrp="1"/>
          </p:cNvSpPr>
          <p:nvPr>
            <p:ph type="title"/>
          </p:nvPr>
        </p:nvSpPr>
        <p:spPr>
          <a:xfrm>
            <a:off x="6094105" y="802955"/>
            <a:ext cx="4977976" cy="1454051"/>
          </a:xfrm>
        </p:spPr>
        <p:txBody>
          <a:bodyPr>
            <a:normAutofit/>
          </a:bodyPr>
          <a:lstStyle/>
          <a:p>
            <a:r>
              <a:rPr lang="en-US" sz="3100" dirty="0">
                <a:solidFill>
                  <a:srgbClr val="000000"/>
                </a:solidFill>
              </a:rPr>
              <a:t>Women’s Rights are Human Rights:</a:t>
            </a:r>
            <a:r>
              <a:rPr lang="en-NZ" sz="3100" b="1" dirty="0">
                <a:solidFill>
                  <a:srgbClr val="000000"/>
                </a:solidFill>
              </a:rPr>
              <a:t> Violence against women</a:t>
            </a:r>
            <a:r>
              <a:rPr lang="en-US" sz="3100" b="1" dirty="0">
                <a:solidFill>
                  <a:srgbClr val="000000"/>
                </a:solidFill>
              </a:rPr>
              <a:t> </a:t>
            </a:r>
            <a:endParaRPr lang="en-NZ" sz="3100" b="1" dirty="0">
              <a:solidFill>
                <a:srgbClr val="000000"/>
              </a:solidFill>
            </a:endParaRP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person holding a sign&#10;&#10;Description generated with very high confidence">
            <a:extLst>
              <a:ext uri="{FF2B5EF4-FFF2-40B4-BE49-F238E27FC236}">
                <a16:creationId xmlns:a16="http://schemas.microsoft.com/office/drawing/2014/main" id="{C6FEDAE2-5241-422E-B5C5-55D2F914619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1690" r="34569"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541AFFF9-D57A-407D-A695-D390F3893B2A}"/>
              </a:ext>
            </a:extLst>
          </p:cNvPr>
          <p:cNvSpPr>
            <a:spLocks noGrp="1"/>
          </p:cNvSpPr>
          <p:nvPr>
            <p:ph idx="1"/>
          </p:nvPr>
        </p:nvSpPr>
        <p:spPr>
          <a:xfrm>
            <a:off x="5254171" y="2421682"/>
            <a:ext cx="6676572" cy="4254889"/>
          </a:xfrm>
        </p:spPr>
        <p:txBody>
          <a:bodyPr anchor="ctr">
            <a:normAutofit/>
          </a:bodyPr>
          <a:lstStyle/>
          <a:p>
            <a:r>
              <a:rPr lang="en-US" sz="2400" dirty="0">
                <a:solidFill>
                  <a:srgbClr val="000000"/>
                </a:solidFill>
              </a:rPr>
              <a:t>Since the beginning of the 1990s, violence against women has gained much attention in the human rights discourse. </a:t>
            </a:r>
          </a:p>
          <a:p>
            <a:r>
              <a:rPr lang="en-US" sz="2400" dirty="0">
                <a:solidFill>
                  <a:srgbClr val="000000"/>
                </a:solidFill>
              </a:rPr>
              <a:t>However, it took a long and persistent struggle by the women’s rights movement to persuade the international community to discuss violence against women as a human rights concern and recognize that gender-based violence is a serious violation of human rights of global importance which poses a threat to human development as well as international peace and security. </a:t>
            </a:r>
          </a:p>
        </p:txBody>
      </p:sp>
    </p:spTree>
    <p:extLst>
      <p:ext uri="{BB962C8B-B14F-4D97-AF65-F5344CB8AC3E}">
        <p14:creationId xmlns:p14="http://schemas.microsoft.com/office/powerpoint/2010/main" val="219487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69992D-0F71-4827-80E5-8C2396A1BD61}"/>
              </a:ext>
            </a:extLst>
          </p:cNvPr>
          <p:cNvSpPr>
            <a:spLocks noGrp="1"/>
          </p:cNvSpPr>
          <p:nvPr>
            <p:ph type="title"/>
          </p:nvPr>
        </p:nvSpPr>
        <p:spPr>
          <a:xfrm>
            <a:off x="6094105" y="802955"/>
            <a:ext cx="4977976" cy="1454051"/>
          </a:xfrm>
        </p:spPr>
        <p:txBody>
          <a:bodyPr>
            <a:normAutofit/>
          </a:bodyPr>
          <a:lstStyle/>
          <a:p>
            <a:r>
              <a:rPr lang="en-US" sz="3100">
                <a:solidFill>
                  <a:srgbClr val="000000"/>
                </a:solidFill>
              </a:rPr>
              <a:t>Women’s Rights are Human Rights:</a:t>
            </a:r>
            <a:r>
              <a:rPr lang="en-NZ" sz="3100" b="1">
                <a:solidFill>
                  <a:srgbClr val="000000"/>
                </a:solidFill>
              </a:rPr>
              <a:t> </a:t>
            </a:r>
            <a:r>
              <a:rPr lang="en-NZ" sz="3100">
                <a:solidFill>
                  <a:srgbClr val="000000"/>
                </a:solidFill>
              </a:rPr>
              <a:t>Violence against women</a:t>
            </a:r>
            <a:r>
              <a:rPr lang="en-US" sz="3100">
                <a:solidFill>
                  <a:srgbClr val="000000"/>
                </a:solidFill>
              </a:rPr>
              <a:t> </a:t>
            </a:r>
            <a:endParaRPr lang="en-NZ" sz="3100">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0187561D-C138-4E82-BF8E-4FFA5060C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49" y="2226118"/>
            <a:ext cx="3661831" cy="2425963"/>
          </a:xfrm>
          <a:prstGeom prst="rect">
            <a:avLst/>
          </a:prstGeom>
        </p:spPr>
      </p:pic>
      <p:sp>
        <p:nvSpPr>
          <p:cNvPr id="3" name="Content Placeholder 2">
            <a:extLst>
              <a:ext uri="{FF2B5EF4-FFF2-40B4-BE49-F238E27FC236}">
                <a16:creationId xmlns:a16="http://schemas.microsoft.com/office/drawing/2014/main" id="{8F360114-ECB2-4BC4-83BE-8BB626238735}"/>
              </a:ext>
            </a:extLst>
          </p:cNvPr>
          <p:cNvSpPr>
            <a:spLocks noGrp="1"/>
          </p:cNvSpPr>
          <p:nvPr>
            <p:ph idx="1"/>
          </p:nvPr>
        </p:nvSpPr>
        <p:spPr>
          <a:xfrm>
            <a:off x="5201987" y="2183586"/>
            <a:ext cx="6762212" cy="4635608"/>
          </a:xfrm>
        </p:spPr>
        <p:txBody>
          <a:bodyPr anchor="ctr">
            <a:normAutofit/>
          </a:bodyPr>
          <a:lstStyle/>
          <a:p>
            <a:r>
              <a:rPr lang="en-US" sz="1800" dirty="0">
                <a:solidFill>
                  <a:srgbClr val="000000"/>
                </a:solidFill>
              </a:rPr>
              <a:t>The agenda for the 1993 World Conference on Human Rights held in Vienna did not originally mention women or any gender aspects of human rights. </a:t>
            </a:r>
          </a:p>
          <a:p>
            <a:r>
              <a:rPr lang="en-US" sz="1800" dirty="0">
                <a:solidFill>
                  <a:srgbClr val="000000"/>
                </a:solidFill>
              </a:rPr>
              <a:t>It was the women’s rights movement that brought attention to the issue of violence against women during the Conference, leading inter alia to the recognition, in the </a:t>
            </a:r>
            <a:r>
              <a:rPr lang="en-US" sz="1800" b="1" dirty="0">
                <a:solidFill>
                  <a:srgbClr val="000000"/>
                </a:solidFill>
              </a:rPr>
              <a:t>Vienna Declaration</a:t>
            </a:r>
            <a:r>
              <a:rPr lang="en-US" sz="1800" dirty="0">
                <a:solidFill>
                  <a:srgbClr val="000000"/>
                </a:solidFill>
              </a:rPr>
              <a:t>, of the elimination of violence against women in public and private life as a human rights obligation.</a:t>
            </a:r>
          </a:p>
          <a:p>
            <a:r>
              <a:rPr lang="en-US" sz="1800" dirty="0">
                <a:solidFill>
                  <a:srgbClr val="000000"/>
                </a:solidFill>
              </a:rPr>
              <a:t>Subsequently, the General Assembly adopted the Declaration on the Elimination of Violence against Women in December 1993. This was the first international instrument to specifically address this issue. It recognizes that violence against women constitutes a violation of the rights and fundamental freedoms of women and a manifestation of historically unequal power relations between men and women. </a:t>
            </a:r>
            <a:endParaRPr lang="en-NZ" sz="1800" dirty="0">
              <a:solidFill>
                <a:srgbClr val="000000"/>
              </a:solidFill>
            </a:endParaRPr>
          </a:p>
        </p:txBody>
      </p:sp>
    </p:spTree>
    <p:extLst>
      <p:ext uri="{BB962C8B-B14F-4D97-AF65-F5344CB8AC3E}">
        <p14:creationId xmlns:p14="http://schemas.microsoft.com/office/powerpoint/2010/main" val="33560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1143B9-27F5-4E5F-91D4-DED55E14C505}"/>
              </a:ext>
            </a:extLst>
          </p:cNvPr>
          <p:cNvSpPr>
            <a:spLocks noGrp="1"/>
          </p:cNvSpPr>
          <p:nvPr>
            <p:ph type="title"/>
          </p:nvPr>
        </p:nvSpPr>
        <p:spPr>
          <a:xfrm>
            <a:off x="6094105" y="802955"/>
            <a:ext cx="4977976" cy="1454051"/>
          </a:xfrm>
        </p:spPr>
        <p:txBody>
          <a:bodyPr>
            <a:normAutofit/>
          </a:bodyPr>
          <a:lstStyle/>
          <a:p>
            <a:r>
              <a:rPr lang="en-US" sz="3100" dirty="0">
                <a:solidFill>
                  <a:srgbClr val="000000"/>
                </a:solidFill>
              </a:rPr>
              <a:t>Women’s Rights are Human Rights:</a:t>
            </a:r>
            <a:r>
              <a:rPr lang="en-NZ" sz="3100" b="1" dirty="0">
                <a:solidFill>
                  <a:srgbClr val="000000"/>
                </a:solidFill>
              </a:rPr>
              <a:t> Violence against women</a:t>
            </a:r>
            <a:r>
              <a:rPr lang="en-US" sz="3100" b="1" dirty="0">
                <a:solidFill>
                  <a:srgbClr val="000000"/>
                </a:solidFill>
              </a:rPr>
              <a:t> </a:t>
            </a:r>
            <a:endParaRPr lang="en-NZ" sz="3100" b="1" dirty="0">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sign&#10;&#10;Description generated with very high confidence">
            <a:extLst>
              <a:ext uri="{FF2B5EF4-FFF2-40B4-BE49-F238E27FC236}">
                <a16:creationId xmlns:a16="http://schemas.microsoft.com/office/drawing/2014/main" id="{0B06BF53-998D-4224-91EF-87162F585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846F6E77-C1F1-496D-89F8-3F651A5337D6}"/>
              </a:ext>
            </a:extLst>
          </p:cNvPr>
          <p:cNvSpPr>
            <a:spLocks noGrp="1"/>
          </p:cNvSpPr>
          <p:nvPr>
            <p:ph idx="1"/>
          </p:nvPr>
        </p:nvSpPr>
        <p:spPr>
          <a:xfrm>
            <a:off x="5614875" y="1886858"/>
            <a:ext cx="6577123" cy="4967416"/>
          </a:xfrm>
        </p:spPr>
        <p:txBody>
          <a:bodyPr anchor="ctr">
            <a:normAutofit/>
          </a:bodyPr>
          <a:lstStyle/>
          <a:p>
            <a:r>
              <a:rPr lang="en-US" sz="2400" dirty="0">
                <a:solidFill>
                  <a:srgbClr val="000000"/>
                </a:solidFill>
                <a:hlinkClick r:id="rId4"/>
              </a:rPr>
              <a:t>The Declaration on the Elimination of Violence against Women </a:t>
            </a:r>
            <a:r>
              <a:rPr lang="en-US" sz="2400" dirty="0">
                <a:solidFill>
                  <a:srgbClr val="000000"/>
                </a:solidFill>
              </a:rPr>
              <a:t>defines “violence against women” as “any act of gender-based violence that results in, or is likely to result in, physical, sexual or psychological harm or suffering to women, including threats of such acts, coercion or arbitrary deprivation of liberty, whether occurring in public or in private life.” </a:t>
            </a:r>
            <a:endParaRPr lang="en-NZ" sz="2400" dirty="0">
              <a:solidFill>
                <a:srgbClr val="000000"/>
              </a:solidFill>
            </a:endParaRPr>
          </a:p>
        </p:txBody>
      </p:sp>
    </p:spTree>
    <p:extLst>
      <p:ext uri="{BB962C8B-B14F-4D97-AF65-F5344CB8AC3E}">
        <p14:creationId xmlns:p14="http://schemas.microsoft.com/office/powerpoint/2010/main" val="4244230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51C2B8-1FDA-4970-A3B7-175643E528C8}"/>
              </a:ext>
            </a:extLst>
          </p:cNvPr>
          <p:cNvSpPr>
            <a:spLocks noGrp="1"/>
          </p:cNvSpPr>
          <p:nvPr>
            <p:ph type="title"/>
          </p:nvPr>
        </p:nvSpPr>
        <p:spPr>
          <a:xfrm>
            <a:off x="5890905" y="180205"/>
            <a:ext cx="4977976" cy="1454051"/>
          </a:xfrm>
        </p:spPr>
        <p:txBody>
          <a:bodyPr>
            <a:normAutofit/>
          </a:bodyPr>
          <a:lstStyle/>
          <a:p>
            <a:r>
              <a:rPr lang="en-US" sz="3100" dirty="0">
                <a:solidFill>
                  <a:srgbClr val="000000"/>
                </a:solidFill>
              </a:rPr>
              <a:t>Women’s Rights are Human Rights:</a:t>
            </a:r>
            <a:r>
              <a:rPr lang="en-NZ" sz="3100" b="1" dirty="0">
                <a:solidFill>
                  <a:srgbClr val="000000"/>
                </a:solidFill>
              </a:rPr>
              <a:t> </a:t>
            </a:r>
            <a:r>
              <a:rPr lang="en-NZ" sz="3100" dirty="0">
                <a:solidFill>
                  <a:srgbClr val="000000"/>
                </a:solidFill>
              </a:rPr>
              <a:t>Violence against women</a:t>
            </a:r>
            <a:r>
              <a:rPr lang="en-US" sz="3100" dirty="0">
                <a:solidFill>
                  <a:srgbClr val="000000"/>
                </a:solidFill>
              </a:rPr>
              <a:t> </a:t>
            </a:r>
            <a:endParaRPr lang="en-NZ" sz="3100" dirty="0">
              <a:solidFill>
                <a:srgbClr val="000000"/>
              </a:solidFill>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15A0E904-D901-4EA2-889B-55551539DC72}"/>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40523" r="215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2DFDC7D4-98E6-4D84-A1E3-0A72DA25D0FD}"/>
              </a:ext>
            </a:extLst>
          </p:cNvPr>
          <p:cNvSpPr>
            <a:spLocks noGrp="1"/>
          </p:cNvSpPr>
          <p:nvPr>
            <p:ph idx="1"/>
          </p:nvPr>
        </p:nvSpPr>
        <p:spPr>
          <a:xfrm>
            <a:off x="5225143" y="1634256"/>
            <a:ext cx="6720114" cy="5071344"/>
          </a:xfrm>
        </p:spPr>
        <p:txBody>
          <a:bodyPr anchor="ctr">
            <a:normAutofit/>
          </a:bodyPr>
          <a:lstStyle/>
          <a:p>
            <a:r>
              <a:rPr lang="en-US" sz="1800" dirty="0">
                <a:solidFill>
                  <a:srgbClr val="000000"/>
                </a:solidFill>
              </a:rPr>
              <a:t>Women in all countries, irrespective of status, class, age, caste or religion, experience violence in virtually all spheres of life, whether in the home, at work, on the street, in government institutions, or in times of conflict or crisis. Violence is also present throughout the lifetime of a woman, affecting girls and older women too. </a:t>
            </a:r>
          </a:p>
          <a:p>
            <a:r>
              <a:rPr lang="en-US" sz="1800" dirty="0">
                <a:solidFill>
                  <a:srgbClr val="000000"/>
                </a:solidFill>
              </a:rPr>
              <a:t>Specific groups of women suffering from various forms of discrimination, such as women with disabilities or migrant women, lesbian, bisexual and transgender women, are particularly vulnerable to violence. </a:t>
            </a:r>
          </a:p>
          <a:p>
            <a:r>
              <a:rPr lang="en-US" sz="1800" dirty="0">
                <a:solidFill>
                  <a:srgbClr val="000000"/>
                </a:solidFill>
              </a:rPr>
              <a:t>Understanding that violence against women is a manifestation of historically unequal power relations between men and women, a human rights analysis posits that the specific causes of such violence and the factors that increase the risk of its occurrence are grounded in the broader context of systemic gender-based discrimination against women and other forms of subordination.</a:t>
            </a:r>
          </a:p>
          <a:p>
            <a:r>
              <a:rPr lang="en-US" sz="1800" dirty="0">
                <a:solidFill>
                  <a:srgbClr val="000000"/>
                </a:solidFill>
              </a:rPr>
              <a:t>Vulnerability to violence is understood as a condition created by the absence or denial of rights.</a:t>
            </a:r>
            <a:endParaRPr lang="en-NZ" sz="1800" dirty="0">
              <a:solidFill>
                <a:srgbClr val="000000"/>
              </a:solidFill>
            </a:endParaRPr>
          </a:p>
          <a:p>
            <a:endParaRPr lang="en-NZ" sz="1300" dirty="0">
              <a:solidFill>
                <a:srgbClr val="000000"/>
              </a:solidFill>
            </a:endParaRPr>
          </a:p>
        </p:txBody>
      </p:sp>
    </p:spTree>
    <p:extLst>
      <p:ext uri="{BB962C8B-B14F-4D97-AF65-F5344CB8AC3E}">
        <p14:creationId xmlns:p14="http://schemas.microsoft.com/office/powerpoint/2010/main" val="348919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165600" y="249212"/>
            <a:ext cx="7744502" cy="1454051"/>
          </a:xfrm>
        </p:spPr>
        <p:txBody>
          <a:bodyPr>
            <a:normAutofit/>
          </a:bodyPr>
          <a:lstStyle/>
          <a:p>
            <a:r>
              <a:rPr lang="en-NZ" b="1" dirty="0">
                <a:solidFill>
                  <a:srgbClr val="000000"/>
                </a:solidFill>
              </a:rPr>
              <a:t>Gender Equality: Basic principles</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person, object&#10;&#10;Description generated with high confidence">
            <a:extLst>
              <a:ext uri="{FF2B5EF4-FFF2-40B4-BE49-F238E27FC236}">
                <a16:creationId xmlns:a16="http://schemas.microsoft.com/office/drawing/2014/main" id="{6A026C1E-5ACB-41B5-BD5A-3F8B3A1FF27E}"/>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4228" r="22030"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5326743" y="1204686"/>
            <a:ext cx="6583359" cy="5400962"/>
          </a:xfrm>
        </p:spPr>
        <p:txBody>
          <a:bodyPr anchor="ctr">
            <a:normAutofit/>
          </a:bodyPr>
          <a:lstStyle/>
          <a:p>
            <a:r>
              <a:rPr lang="en-NZ" sz="1800" i="1" dirty="0">
                <a:solidFill>
                  <a:srgbClr val="000000"/>
                </a:solidFill>
              </a:rPr>
              <a:t>Rights</a:t>
            </a:r>
            <a:r>
              <a:rPr lang="en-NZ" sz="1800" dirty="0">
                <a:solidFill>
                  <a:srgbClr val="000000"/>
                </a:solidFill>
              </a:rPr>
              <a:t>: people of all genders should have the same rights, and be equal before the law. These are articulated in international law (Convention to Eliminate All Forms of Discrimination Against Women; Bill of Rights) </a:t>
            </a:r>
          </a:p>
          <a:p>
            <a:r>
              <a:rPr lang="en-NZ" sz="1800" i="1" dirty="0">
                <a:solidFill>
                  <a:srgbClr val="000000"/>
                </a:solidFill>
              </a:rPr>
              <a:t>Opportunities</a:t>
            </a:r>
            <a:r>
              <a:rPr lang="en-NZ" sz="1800" dirty="0">
                <a:solidFill>
                  <a:srgbClr val="000000"/>
                </a:solidFill>
              </a:rPr>
              <a:t>: address issues that hinder all genders from having equal opportunities. Same opportunities to access employment, resources, knowledge, information and services. </a:t>
            </a:r>
          </a:p>
          <a:p>
            <a:r>
              <a:rPr lang="en-NZ" sz="1800" i="1" dirty="0">
                <a:solidFill>
                  <a:srgbClr val="000000"/>
                </a:solidFill>
              </a:rPr>
              <a:t>Value</a:t>
            </a:r>
            <a:r>
              <a:rPr lang="en-NZ" sz="1800" dirty="0">
                <a:solidFill>
                  <a:srgbClr val="000000"/>
                </a:solidFill>
              </a:rPr>
              <a:t>: contribution of all genders should be valued. These contributions include (paid and unpaid) of non-monetized or immaterial resources such as time, care, skills, and knowledge.</a:t>
            </a:r>
          </a:p>
          <a:p>
            <a:r>
              <a:rPr lang="en-NZ" sz="1800" i="1" dirty="0">
                <a:solidFill>
                  <a:srgbClr val="000000"/>
                </a:solidFill>
              </a:rPr>
              <a:t>Situation and outcome: </a:t>
            </a:r>
            <a:r>
              <a:rPr lang="en-NZ" sz="1800" dirty="0">
                <a:solidFill>
                  <a:srgbClr val="000000"/>
                </a:solidFill>
              </a:rPr>
              <a:t>Until real choices are available to the majority of the population, differences in outcome and situation between men and women need to be interpreted as a signal of unequal opportunities, rights, and value.</a:t>
            </a:r>
          </a:p>
          <a:p>
            <a:r>
              <a:rPr lang="en-NZ" sz="1800" i="1" dirty="0">
                <a:solidFill>
                  <a:srgbClr val="000000"/>
                </a:solidFill>
              </a:rPr>
              <a:t>Agency: </a:t>
            </a:r>
            <a:r>
              <a:rPr lang="en-NZ" sz="1800" dirty="0">
                <a:solidFill>
                  <a:srgbClr val="000000"/>
                </a:solidFill>
              </a:rPr>
              <a:t>we also need to stress that gender equality is something that men and women can claim through their actions and voice.</a:t>
            </a:r>
          </a:p>
        </p:txBody>
      </p:sp>
    </p:spTree>
    <p:extLst>
      <p:ext uri="{BB962C8B-B14F-4D97-AF65-F5344CB8AC3E}">
        <p14:creationId xmlns:p14="http://schemas.microsoft.com/office/powerpoint/2010/main" val="181430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753F-3275-4974-A2FB-C5657041EB78}"/>
              </a:ext>
            </a:extLst>
          </p:cNvPr>
          <p:cNvSpPr>
            <a:spLocks noGrp="1"/>
          </p:cNvSpPr>
          <p:nvPr>
            <p:ph type="title"/>
          </p:nvPr>
        </p:nvSpPr>
        <p:spPr>
          <a:xfrm>
            <a:off x="648930" y="0"/>
            <a:ext cx="6586491" cy="1676603"/>
          </a:xfrm>
        </p:spPr>
        <p:txBody>
          <a:bodyPr>
            <a:normAutofit/>
          </a:bodyPr>
          <a:lstStyle/>
          <a:p>
            <a:r>
              <a:rPr lang="en-US" dirty="0"/>
              <a:t>Human rights: Universal or not?</a:t>
            </a:r>
            <a:endParaRPr lang="en-NZ" dirty="0"/>
          </a:p>
        </p:txBody>
      </p:sp>
      <p:sp>
        <p:nvSpPr>
          <p:cNvPr id="3" name="Content Placeholder 2">
            <a:extLst>
              <a:ext uri="{FF2B5EF4-FFF2-40B4-BE49-F238E27FC236}">
                <a16:creationId xmlns:a16="http://schemas.microsoft.com/office/drawing/2014/main" id="{8F0812E2-541C-44C0-AA07-EE440161F8DF}"/>
              </a:ext>
            </a:extLst>
          </p:cNvPr>
          <p:cNvSpPr>
            <a:spLocks noGrp="1"/>
          </p:cNvSpPr>
          <p:nvPr>
            <p:ph idx="1"/>
          </p:nvPr>
        </p:nvSpPr>
        <p:spPr>
          <a:xfrm>
            <a:off x="194872" y="1469036"/>
            <a:ext cx="8386764" cy="5231567"/>
          </a:xfrm>
        </p:spPr>
        <p:txBody>
          <a:bodyPr>
            <a:normAutofit/>
          </a:bodyPr>
          <a:lstStyle/>
          <a:p>
            <a:r>
              <a:rPr lang="en-US" sz="1800" dirty="0"/>
              <a:t>Academic debate on whether human rights are a product of Western civilization or whether these values were present in other cultures before codification in the 1948 Universal Declaration of Human Rights is often intense. </a:t>
            </a:r>
          </a:p>
          <a:p>
            <a:r>
              <a:rPr lang="en-US" sz="1800" dirty="0"/>
              <a:t>This controversy is especially important when considering how human rights operate in local contexts. Some argue that locally-based human rights notions are more valuable to communities and states than universal ideals (</a:t>
            </a:r>
            <a:r>
              <a:rPr lang="en-US" sz="1800" dirty="0" err="1"/>
              <a:t>Cobbah</a:t>
            </a:r>
            <a:r>
              <a:rPr lang="en-US" sz="1800" dirty="0"/>
              <a:t> 1987;Ake 1987;Woods2003), an idea critiqued by other scholars (</a:t>
            </a:r>
            <a:r>
              <a:rPr lang="en-US" sz="1800" dirty="0" err="1"/>
              <a:t>Oyowe</a:t>
            </a:r>
            <a:r>
              <a:rPr lang="en-US" sz="1800" dirty="0"/>
              <a:t> 2014).</a:t>
            </a:r>
          </a:p>
          <a:p>
            <a:r>
              <a:rPr lang="en-US" sz="1800" dirty="0"/>
              <a:t>In determining the universality of human rights, conflicting theories exist, with some arguing  that  each  human  being  is  entitled  to  human  rights  and  others presenting the community as the ultimate litmus test. </a:t>
            </a:r>
          </a:p>
          <a:p>
            <a:r>
              <a:rPr lang="en-US" sz="1800" dirty="0"/>
              <a:t>The notion of cultural relativism further challenges the understanding that all human beings have the same rights, by arguing, often in the context of women’s human rights that some deviation from accepted  standards  is  acceptable  to  account  for  cultural  differences  among  nations(Donnelly 2007).</a:t>
            </a:r>
          </a:p>
          <a:p>
            <a:r>
              <a:rPr lang="en-US" sz="1800" dirty="0"/>
              <a:t>Ultimately, the true test of human rights as a socio-political movement capable of creating change lies in the understanding of ordinary people of what human rights are and how they could benefit their daily lives (</a:t>
            </a:r>
            <a:r>
              <a:rPr lang="en-US" sz="1800" dirty="0" err="1"/>
              <a:t>Odinkalu</a:t>
            </a:r>
            <a:r>
              <a:rPr lang="en-US" sz="1800" dirty="0"/>
              <a:t> 2000;Farmer 2008). </a:t>
            </a:r>
          </a:p>
          <a:p>
            <a:r>
              <a:rPr lang="en-US" sz="1100" dirty="0"/>
              <a:t>(References cited in </a:t>
            </a:r>
            <a:r>
              <a:rPr lang="en-US" sz="1100" dirty="0" err="1"/>
              <a:t>Pavlish</a:t>
            </a:r>
            <a:r>
              <a:rPr lang="en-US" sz="1100" dirty="0"/>
              <a:t>, </a:t>
            </a:r>
            <a:r>
              <a:rPr lang="en-US" sz="1100" dirty="0" err="1"/>
              <a:t>Ateva</a:t>
            </a:r>
            <a:r>
              <a:rPr lang="en-US" sz="1100" dirty="0"/>
              <a:t> &amp; Ho, 2017). </a:t>
            </a:r>
            <a:endParaRPr lang="en-NZ" sz="1100" dirty="0"/>
          </a:p>
        </p:txBody>
      </p:sp>
      <p:pic>
        <p:nvPicPr>
          <p:cNvPr id="5" name="Picture 4" descr="A picture containing indoor, object, black&#10;&#10;Description generated with high confidence">
            <a:extLst>
              <a:ext uri="{FF2B5EF4-FFF2-40B4-BE49-F238E27FC236}">
                <a16:creationId xmlns:a16="http://schemas.microsoft.com/office/drawing/2014/main" id="{A350E043-92A9-4D05-9933-20AEC4487C8B}"/>
              </a:ext>
            </a:extLst>
          </p:cNvPr>
          <p:cNvPicPr>
            <a:picLocks noChangeAspect="1"/>
          </p:cNvPicPr>
          <p:nvPr/>
        </p:nvPicPr>
        <p:blipFill rotWithShape="1">
          <a:blip r:embed="rId2">
            <a:extLst>
              <a:ext uri="{28A0092B-C50C-407E-A947-70E740481C1C}">
                <a14:useLocalDpi xmlns:a14="http://schemas.microsoft.com/office/drawing/2010/main" val="0"/>
              </a:ext>
            </a:extLst>
          </a:blip>
          <a:srcRect r="8347"/>
          <a:stretch/>
        </p:blipFill>
        <p:spPr>
          <a:xfrm>
            <a:off x="8581636" y="10"/>
            <a:ext cx="3610363" cy="5341247"/>
          </a:xfrm>
          <a:prstGeom prst="rect">
            <a:avLst/>
          </a:prstGeom>
          <a:effectLst/>
        </p:spPr>
      </p:pic>
    </p:spTree>
    <p:extLst>
      <p:ext uri="{BB962C8B-B14F-4D97-AF65-F5344CB8AC3E}">
        <p14:creationId xmlns:p14="http://schemas.microsoft.com/office/powerpoint/2010/main" val="361098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age result for gender equality"/>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38274" r="24703" b="-1"/>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solidFill>
            <a:srgbClr val="FFFFFF">
              <a:shade val="85000"/>
            </a:srgbClr>
          </a:solidFill>
          <a:effectLst>
            <a:softEdge rad="0"/>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3" name="Content Placeholder 2"/>
          <p:cNvSpPr>
            <a:spLocks noGrp="1"/>
          </p:cNvSpPr>
          <p:nvPr>
            <p:ph idx="1"/>
          </p:nvPr>
        </p:nvSpPr>
        <p:spPr>
          <a:xfrm>
            <a:off x="5614876" y="0"/>
            <a:ext cx="6150404" cy="6858000"/>
          </a:xfrm>
        </p:spPr>
        <p:txBody>
          <a:bodyPr anchor="ctr">
            <a:normAutofit/>
          </a:bodyPr>
          <a:lstStyle/>
          <a:p>
            <a:r>
              <a:rPr lang="en-NZ" sz="2000" dirty="0">
                <a:solidFill>
                  <a:srgbClr val="000000"/>
                </a:solidFill>
              </a:rPr>
              <a:t>Gender equality does not mean ‘same-ness’: is sometimes misleading to think it means that people of all genders are “identical.”</a:t>
            </a:r>
          </a:p>
          <a:p>
            <a:r>
              <a:rPr lang="en-NZ" sz="2000" dirty="0">
                <a:solidFill>
                  <a:srgbClr val="000000"/>
                </a:solidFill>
              </a:rPr>
              <a:t>Just as differences in age, culture, religion, race, and experience contribute to the diversity of our societies and communities, differences between genders are a vital contribution to this diversity.</a:t>
            </a:r>
          </a:p>
          <a:p>
            <a:r>
              <a:rPr lang="en-NZ" sz="2000" dirty="0">
                <a:solidFill>
                  <a:srgbClr val="000000"/>
                </a:solidFill>
              </a:rPr>
              <a:t>Intersectionality: most of these differences concern the social and cultural positions and values we assign to each gender in our society.</a:t>
            </a:r>
          </a:p>
          <a:p>
            <a:r>
              <a:rPr lang="en-NZ" sz="2000" dirty="0">
                <a:solidFill>
                  <a:srgbClr val="000000"/>
                </a:solidFill>
              </a:rPr>
              <a:t>We need to </a:t>
            </a:r>
            <a:r>
              <a:rPr lang="en-NZ" sz="2000" dirty="0" err="1">
                <a:solidFill>
                  <a:srgbClr val="000000"/>
                </a:solidFill>
              </a:rPr>
              <a:t>analyze</a:t>
            </a:r>
            <a:r>
              <a:rPr lang="en-NZ" sz="2000" dirty="0">
                <a:solidFill>
                  <a:srgbClr val="000000"/>
                </a:solidFill>
              </a:rPr>
              <a:t> the causes and effects of these differences to see whether they are related to any inequalities in rights, opportunities, value, or outcome.</a:t>
            </a:r>
          </a:p>
          <a:p>
            <a:r>
              <a:rPr lang="en-NZ" sz="2000" dirty="0">
                <a:solidFill>
                  <a:srgbClr val="000000"/>
                </a:solidFill>
              </a:rPr>
              <a:t>Gender inequality works like a spiral whereby inequality in one place gives momentum to inequalities in other places. These instances of inequality overlap and reinforce each other, creating a tangled web that is difficult to unravel.</a:t>
            </a:r>
          </a:p>
          <a:p>
            <a:r>
              <a:rPr lang="en-NZ" sz="2000" dirty="0">
                <a:solidFill>
                  <a:srgbClr val="000000"/>
                </a:solidFill>
              </a:rPr>
              <a:t>Existing inequalities, if unchecked, lead to further inequalities. This is why addressing gender inequality is very challenging, and why it requires a multi-pronged approach.</a:t>
            </a:r>
          </a:p>
        </p:txBody>
      </p:sp>
    </p:spTree>
    <p:extLst>
      <p:ext uri="{BB962C8B-B14F-4D97-AF65-F5344CB8AC3E}">
        <p14:creationId xmlns:p14="http://schemas.microsoft.com/office/powerpoint/2010/main" val="332038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1762" y="43255"/>
            <a:ext cx="6061074" cy="5148072"/>
          </a:xfrm>
          <a:prstGeom prst="rect">
            <a:avLst/>
          </a:prstGeom>
        </p:spPr>
      </p:pic>
      <p:sp>
        <p:nvSpPr>
          <p:cNvPr id="3" name="Rectangle 2"/>
          <p:cNvSpPr/>
          <p:nvPr/>
        </p:nvSpPr>
        <p:spPr>
          <a:xfrm>
            <a:off x="188461" y="2928973"/>
            <a:ext cx="2378472"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Risk Factors</a:t>
            </a:r>
          </a:p>
        </p:txBody>
      </p:sp>
      <p:sp>
        <p:nvSpPr>
          <p:cNvPr id="4" name="Rectangle 3"/>
          <p:cNvSpPr/>
          <p:nvPr/>
        </p:nvSpPr>
        <p:spPr>
          <a:xfrm>
            <a:off x="8717665" y="2617291"/>
            <a:ext cx="3313226" cy="120032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Protective Factors</a:t>
            </a:r>
          </a:p>
        </p:txBody>
      </p:sp>
      <p:sp>
        <p:nvSpPr>
          <p:cNvPr id="6" name="TextBox 5"/>
          <p:cNvSpPr txBox="1"/>
          <p:nvPr/>
        </p:nvSpPr>
        <p:spPr>
          <a:xfrm>
            <a:off x="849086" y="5191327"/>
            <a:ext cx="1106859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black"/>
                </a:solidFill>
                <a:effectLst/>
                <a:uLnTx/>
                <a:uFillTx/>
                <a:latin typeface="Calibri" panose="020F0502020204030204"/>
                <a:ea typeface="+mn-ea"/>
                <a:cs typeface="+mn-cs"/>
              </a:rPr>
              <a:t>Norms, values and attitudes, laws and policies, and our institutional practices all reinforce one another in a manner that creates and sustains gender inequality. Because this results in a gender-based power structure, gender inequality continues to flourish even if we, as individuals,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black"/>
                </a:solidFill>
                <a:effectLst/>
                <a:uLnTx/>
                <a:uFillTx/>
                <a:latin typeface="Calibri" panose="020F0502020204030204"/>
                <a:ea typeface="+mn-ea"/>
                <a:cs typeface="+mn-cs"/>
              </a:rPr>
              <a:t>oppose it in theory.</a:t>
            </a:r>
          </a:p>
        </p:txBody>
      </p:sp>
    </p:spTree>
    <p:extLst>
      <p:ext uri="{BB962C8B-B14F-4D97-AF65-F5344CB8AC3E}">
        <p14:creationId xmlns:p14="http://schemas.microsoft.com/office/powerpoint/2010/main" val="237427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1412488"/>
            <a:ext cx="2899189" cy="4363844"/>
          </a:xfrm>
        </p:spPr>
        <p:txBody>
          <a:bodyPr anchor="t">
            <a:normAutofit/>
          </a:bodyPr>
          <a:lstStyle/>
          <a:p>
            <a:r>
              <a:rPr lang="en-NZ" sz="4000" b="1">
                <a:solidFill>
                  <a:srgbClr val="FFFFFF"/>
                </a:solidFill>
              </a:rPr>
              <a:t>Some gender related issues</a:t>
            </a:r>
          </a:p>
        </p:txBody>
      </p:sp>
      <p:sp>
        <p:nvSpPr>
          <p:cNvPr id="3" name="Content Placeholder 2"/>
          <p:cNvSpPr>
            <a:spLocks noGrp="1"/>
          </p:cNvSpPr>
          <p:nvPr>
            <p:ph sz="half" idx="1"/>
          </p:nvPr>
        </p:nvSpPr>
        <p:spPr>
          <a:xfrm>
            <a:off x="4380855" y="1412489"/>
            <a:ext cx="3427283" cy="4363844"/>
          </a:xfrm>
        </p:spPr>
        <p:txBody>
          <a:bodyPr>
            <a:normAutofit/>
          </a:bodyPr>
          <a:lstStyle/>
          <a:p>
            <a:r>
              <a:rPr lang="en-NZ" sz="2000"/>
              <a:t>‘Double burden’ – earning household income in addition to caring for children and other family members</a:t>
            </a:r>
          </a:p>
          <a:p>
            <a:r>
              <a:rPr lang="en-NZ" sz="2000"/>
              <a:t>Lack of access to higher levels of government </a:t>
            </a:r>
          </a:p>
          <a:p>
            <a:r>
              <a:rPr lang="en-NZ" sz="2000"/>
              <a:t>Unequal pay and employment opportunities </a:t>
            </a:r>
          </a:p>
          <a:p>
            <a:r>
              <a:rPr lang="en-NZ" sz="2000"/>
              <a:t>Social exclusion and marginalisation </a:t>
            </a:r>
          </a:p>
        </p:txBody>
      </p:sp>
      <p:cxnSp>
        <p:nvCxnSpPr>
          <p:cNvPr id="14"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8451604" y="1412489"/>
            <a:ext cx="3197701" cy="4363844"/>
          </a:xfrm>
        </p:spPr>
        <p:txBody>
          <a:bodyPr>
            <a:normAutofit/>
          </a:bodyPr>
          <a:lstStyle/>
          <a:p>
            <a:r>
              <a:rPr lang="en-NZ" sz="2000"/>
              <a:t>Unequal access to education and health care </a:t>
            </a:r>
          </a:p>
          <a:p>
            <a:r>
              <a:rPr lang="en-NZ" sz="2000"/>
              <a:t>Gender-based violence</a:t>
            </a:r>
          </a:p>
          <a:p>
            <a:r>
              <a:rPr lang="en-NZ" sz="2000"/>
              <a:t>Economic status</a:t>
            </a:r>
          </a:p>
          <a:p>
            <a:r>
              <a:rPr lang="en-NZ" sz="2000"/>
              <a:t>Race and ethnicity </a:t>
            </a:r>
          </a:p>
          <a:p>
            <a:r>
              <a:rPr lang="en-NZ" sz="2000"/>
              <a:t>Physical and mental disability </a:t>
            </a:r>
          </a:p>
          <a:p>
            <a:r>
              <a:rPr lang="en-NZ" sz="2000"/>
              <a:t>Environmental degradation </a:t>
            </a:r>
          </a:p>
        </p:txBody>
      </p:sp>
      <p:sp>
        <p:nvSpPr>
          <p:cNvPr id="12" name="TextBox 11">
            <a:extLst>
              <a:ext uri="{FF2B5EF4-FFF2-40B4-BE49-F238E27FC236}">
                <a16:creationId xmlns:a16="http://schemas.microsoft.com/office/drawing/2014/main" id="{BE52B714-60D7-4FB0-92BB-2CC2D34EDEC7}"/>
              </a:ext>
            </a:extLst>
          </p:cNvPr>
          <p:cNvSpPr txBox="1"/>
          <p:nvPr/>
        </p:nvSpPr>
        <p:spPr>
          <a:xfrm>
            <a:off x="4683671" y="5561625"/>
            <a:ext cx="667012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black"/>
                </a:solidFill>
                <a:effectLst/>
                <a:uLnTx/>
                <a:uFillTx/>
                <a:latin typeface="Calibri" panose="020F0502020204030204"/>
                <a:ea typeface="+mn-ea"/>
                <a:cs typeface="+mn-cs"/>
              </a:rPr>
              <a:t>“Gender equality” is not a one-dimensional phenomenon. It is rather a complex constellation of rights, opportunities, value, situation, and agency. Each of these aspects is intimately connected to the others.</a:t>
            </a:r>
          </a:p>
        </p:txBody>
      </p:sp>
    </p:spTree>
    <p:extLst>
      <p:ext uri="{BB962C8B-B14F-4D97-AF65-F5344CB8AC3E}">
        <p14:creationId xmlns:p14="http://schemas.microsoft.com/office/powerpoint/2010/main" val="3494869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24AC1-7824-4024-8520-20BCD20DC379}"/>
              </a:ext>
            </a:extLst>
          </p:cNvPr>
          <p:cNvSpPr>
            <a:spLocks noGrp="1"/>
          </p:cNvSpPr>
          <p:nvPr>
            <p:ph type="title"/>
          </p:nvPr>
        </p:nvSpPr>
        <p:spPr>
          <a:xfrm>
            <a:off x="640079" y="2053641"/>
            <a:ext cx="3669161" cy="2760098"/>
          </a:xfrm>
        </p:spPr>
        <p:txBody>
          <a:bodyPr>
            <a:normAutofit/>
          </a:bodyPr>
          <a:lstStyle/>
          <a:p>
            <a:r>
              <a:rPr lang="en-US" dirty="0"/>
              <a:t>Attitudes on gender in Aotearoa </a:t>
            </a:r>
            <a:r>
              <a:rPr lang="en-NZ" dirty="0"/>
              <a:t>NZ</a:t>
            </a:r>
          </a:p>
        </p:txBody>
      </p:sp>
      <p:sp>
        <p:nvSpPr>
          <p:cNvPr id="3" name="Content Placeholder 2">
            <a:extLst>
              <a:ext uri="{FF2B5EF4-FFF2-40B4-BE49-F238E27FC236}">
                <a16:creationId xmlns:a16="http://schemas.microsoft.com/office/drawing/2014/main" id="{9467ABE3-5343-42A3-96CC-600EF0B8A0F2}"/>
              </a:ext>
            </a:extLst>
          </p:cNvPr>
          <p:cNvSpPr>
            <a:spLocks noGrp="1"/>
          </p:cNvSpPr>
          <p:nvPr>
            <p:ph idx="1"/>
          </p:nvPr>
        </p:nvSpPr>
        <p:spPr>
          <a:xfrm>
            <a:off x="5314547" y="711201"/>
            <a:ext cx="6717795" cy="5936342"/>
          </a:xfrm>
        </p:spPr>
        <p:txBody>
          <a:bodyPr anchor="ctr">
            <a:normAutofit/>
          </a:bodyPr>
          <a:lstStyle/>
          <a:p>
            <a:r>
              <a:rPr lang="en-US" sz="2000" dirty="0">
                <a:solidFill>
                  <a:srgbClr val="000000"/>
                </a:solidFill>
              </a:rPr>
              <a:t>Gender Equal NZ, led by the National Council of Women, ran a Gender Attitudes Survey with Research NZ in late 2017.</a:t>
            </a:r>
          </a:p>
          <a:p>
            <a:r>
              <a:rPr lang="en-US" sz="2000" dirty="0">
                <a:solidFill>
                  <a:srgbClr val="000000"/>
                </a:solidFill>
              </a:rPr>
              <a:t>The survey tested attitudes around gender roles – in the household, at school, at work and in the community and has given us a snapshot of where we’re at in New Zealand on gender.</a:t>
            </a:r>
          </a:p>
          <a:p>
            <a:r>
              <a:rPr lang="en-US" sz="2000" dirty="0">
                <a:solidFill>
                  <a:srgbClr val="000000"/>
                </a:solidFill>
              </a:rPr>
              <a:t>The good news is most New Zealanders </a:t>
            </a:r>
            <a:r>
              <a:rPr lang="en-US" sz="2000" dirty="0" err="1">
                <a:solidFill>
                  <a:srgbClr val="000000"/>
                </a:solidFill>
              </a:rPr>
              <a:t>recognise</a:t>
            </a:r>
            <a:r>
              <a:rPr lang="en-US" sz="2000" dirty="0">
                <a:solidFill>
                  <a:srgbClr val="000000"/>
                </a:solidFill>
              </a:rPr>
              <a:t> gender equality is a fundamental right for all of us. But we are seeing a pocket of New Zealanders that hold outdated and old-fashioned views when it comes to gender stereotypes and roles.</a:t>
            </a:r>
          </a:p>
          <a:p>
            <a:r>
              <a:rPr lang="en-US" sz="2000" dirty="0">
                <a:solidFill>
                  <a:srgbClr val="000000"/>
                </a:solidFill>
              </a:rPr>
              <a:t>The results show there are some strong ideas about what girls and women can do and be, and even more about what boys and men “should” be like – and what makes a “real man”.</a:t>
            </a:r>
          </a:p>
          <a:p>
            <a:endParaRPr lang="en-US" sz="1500" dirty="0">
              <a:solidFill>
                <a:srgbClr val="000000"/>
              </a:solidFill>
            </a:endParaRPr>
          </a:p>
          <a:p>
            <a:r>
              <a:rPr lang="en-NZ" sz="1500" dirty="0">
                <a:solidFill>
                  <a:srgbClr val="000000"/>
                </a:solidFill>
                <a:hlinkClick r:id="rId2"/>
              </a:rPr>
              <a:t>https://genderequal.nz/ga-survey/</a:t>
            </a:r>
            <a:endParaRPr lang="en-NZ" sz="1500" dirty="0">
              <a:solidFill>
                <a:srgbClr val="000000"/>
              </a:solidFill>
            </a:endParaRPr>
          </a:p>
          <a:p>
            <a:endParaRPr lang="en-NZ" sz="1500" dirty="0">
              <a:solidFill>
                <a:srgbClr val="000000"/>
              </a:solidFill>
            </a:endParaRPr>
          </a:p>
        </p:txBody>
      </p:sp>
    </p:spTree>
    <p:extLst>
      <p:ext uri="{BB962C8B-B14F-4D97-AF65-F5344CB8AC3E}">
        <p14:creationId xmlns:p14="http://schemas.microsoft.com/office/powerpoint/2010/main" val="172356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3048C-8308-4CC8-94DE-80FEB76DFB8F}"/>
              </a:ext>
            </a:extLst>
          </p:cNvPr>
          <p:cNvSpPr>
            <a:spLocks noGrp="1"/>
          </p:cNvSpPr>
          <p:nvPr>
            <p:ph type="title"/>
          </p:nvPr>
        </p:nvSpPr>
        <p:spPr>
          <a:xfrm>
            <a:off x="6094105" y="802955"/>
            <a:ext cx="4977976" cy="1454051"/>
          </a:xfrm>
        </p:spPr>
        <p:txBody>
          <a:bodyPr>
            <a:normAutofit/>
          </a:bodyPr>
          <a:lstStyle/>
          <a:p>
            <a:r>
              <a:rPr lang="en-US">
                <a:solidFill>
                  <a:srgbClr val="000000"/>
                </a:solidFill>
              </a:rPr>
              <a:t>Gender in Aotearoa: Mind the gap. </a:t>
            </a:r>
            <a:endParaRPr lang="en-NZ">
              <a:solidFill>
                <a:srgbClr val="000000"/>
              </a:solidFill>
            </a:endParaRPr>
          </a:p>
        </p:txBody>
      </p:sp>
      <p:pic>
        <p:nvPicPr>
          <p:cNvPr id="5" name="Picture 4" descr="A close up of a sign&#10;&#10;Description generated with high confidence">
            <a:extLst>
              <a:ext uri="{FF2B5EF4-FFF2-40B4-BE49-F238E27FC236}">
                <a16:creationId xmlns:a16="http://schemas.microsoft.com/office/drawing/2014/main" id="{85E4B1DD-EC75-4422-8B70-260A4097C6A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b="15654"/>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128D6DDD-E8CC-46F2-BB57-36379221A4E9}"/>
              </a:ext>
            </a:extLst>
          </p:cNvPr>
          <p:cNvSpPr>
            <a:spLocks noGrp="1"/>
          </p:cNvSpPr>
          <p:nvPr>
            <p:ph idx="1"/>
          </p:nvPr>
        </p:nvSpPr>
        <p:spPr>
          <a:xfrm>
            <a:off x="5231567" y="2413416"/>
            <a:ext cx="6745574" cy="4332158"/>
          </a:xfrm>
        </p:spPr>
        <p:txBody>
          <a:bodyPr anchor="ctr">
            <a:normAutofit/>
          </a:bodyPr>
          <a:lstStyle/>
          <a:p>
            <a:r>
              <a:rPr lang="en-US" sz="2400" dirty="0">
                <a:solidFill>
                  <a:srgbClr val="000000"/>
                </a:solidFill>
              </a:rPr>
              <a:t>In Aotearoa New Zealand the gender pay gap is 12 percent (2016). </a:t>
            </a:r>
          </a:p>
          <a:p>
            <a:r>
              <a:rPr lang="en-US" sz="2400" dirty="0">
                <a:solidFill>
                  <a:srgbClr val="000000"/>
                </a:solidFill>
              </a:rPr>
              <a:t>A gender pay gap means women's hourly rates remain behind that of men’s. </a:t>
            </a:r>
          </a:p>
          <a:p>
            <a:r>
              <a:rPr lang="en-US" sz="2400" dirty="0">
                <a:solidFill>
                  <a:srgbClr val="000000"/>
                </a:solidFill>
              </a:rPr>
              <a:t>Women in New Zealand are doing far more unpaid work than men. About 63 percent of women's work is unpaid and 35 percent of men's work is unpaid. </a:t>
            </a:r>
          </a:p>
          <a:p>
            <a:endParaRPr lang="en-US" sz="2400" dirty="0">
              <a:solidFill>
                <a:srgbClr val="000000"/>
              </a:solidFill>
            </a:endParaRPr>
          </a:p>
          <a:p>
            <a:r>
              <a:rPr lang="en-NZ" sz="2000" dirty="0">
                <a:solidFill>
                  <a:srgbClr val="000000"/>
                </a:solidFill>
                <a:hlinkClick r:id="rId3"/>
              </a:rPr>
              <a:t>http://women.govt.nz/about/new-zealand-women</a:t>
            </a:r>
            <a:endParaRPr lang="en-NZ" sz="2000" dirty="0">
              <a:solidFill>
                <a:srgbClr val="000000"/>
              </a:solidFill>
            </a:endParaRPr>
          </a:p>
          <a:p>
            <a:endParaRPr lang="en-NZ" sz="2000" dirty="0">
              <a:solidFill>
                <a:srgbClr val="000000"/>
              </a:solidFill>
            </a:endParaRPr>
          </a:p>
        </p:txBody>
      </p:sp>
    </p:spTree>
    <p:extLst>
      <p:ext uri="{BB962C8B-B14F-4D97-AF65-F5344CB8AC3E}">
        <p14:creationId xmlns:p14="http://schemas.microsoft.com/office/powerpoint/2010/main" val="59292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B6B96-B5FA-49BC-BB96-CC14F847F4DD}"/>
              </a:ext>
            </a:extLst>
          </p:cNvPr>
          <p:cNvSpPr>
            <a:spLocks noGrp="1"/>
          </p:cNvSpPr>
          <p:nvPr>
            <p:ph type="title"/>
          </p:nvPr>
        </p:nvSpPr>
        <p:spPr>
          <a:xfrm>
            <a:off x="640079" y="2053641"/>
            <a:ext cx="3669161" cy="2760098"/>
          </a:xfrm>
        </p:spPr>
        <p:txBody>
          <a:bodyPr>
            <a:normAutofit/>
          </a:bodyPr>
          <a:lstStyle/>
          <a:p>
            <a:r>
              <a:rPr lang="en-US" dirty="0"/>
              <a:t>Gender and violence </a:t>
            </a:r>
            <a:endParaRPr lang="en-NZ" dirty="0"/>
          </a:p>
        </p:txBody>
      </p:sp>
      <p:sp>
        <p:nvSpPr>
          <p:cNvPr id="3" name="Content Placeholder 2">
            <a:extLst>
              <a:ext uri="{FF2B5EF4-FFF2-40B4-BE49-F238E27FC236}">
                <a16:creationId xmlns:a16="http://schemas.microsoft.com/office/drawing/2014/main" id="{CE9ED867-ABCE-44A9-84FB-309EB57C1418}"/>
              </a:ext>
            </a:extLst>
          </p:cNvPr>
          <p:cNvSpPr>
            <a:spLocks noGrp="1"/>
          </p:cNvSpPr>
          <p:nvPr>
            <p:ph idx="1"/>
          </p:nvPr>
        </p:nvSpPr>
        <p:spPr>
          <a:xfrm>
            <a:off x="5443870" y="404037"/>
            <a:ext cx="6528390" cy="6453963"/>
          </a:xfrm>
        </p:spPr>
        <p:txBody>
          <a:bodyPr anchor="ctr">
            <a:normAutofit/>
          </a:bodyPr>
          <a:lstStyle/>
          <a:p>
            <a:r>
              <a:rPr lang="en-US" sz="2200" dirty="0">
                <a:solidFill>
                  <a:srgbClr val="000000"/>
                </a:solidFill>
              </a:rPr>
              <a:t>76% of family violence incidents are NOT reported to Police.</a:t>
            </a:r>
          </a:p>
          <a:p>
            <a:r>
              <a:rPr lang="en-US" sz="2200" dirty="0">
                <a:solidFill>
                  <a:srgbClr val="000000"/>
                </a:solidFill>
              </a:rPr>
              <a:t>Police investigated 118,910 incidents of family violence in 2016 or about one every 5 minutes. This was an increase of more than 8,000 on 2015. There were more than 101,955 investigations in 2014 and 95,101 in 2013. It is not clear whether the increase is due to an increase in violence or an increase in people reporting family violence incidents. </a:t>
            </a:r>
          </a:p>
          <a:p>
            <a:r>
              <a:rPr lang="en-US" sz="2200" dirty="0">
                <a:solidFill>
                  <a:srgbClr val="000000"/>
                </a:solidFill>
              </a:rPr>
              <a:t>In the four years from 2009 to 2012, an average of 13 women, 10 men, and 9 children were killed each year as a result of family violence.</a:t>
            </a:r>
          </a:p>
          <a:p>
            <a:r>
              <a:rPr lang="en-US" sz="2200" dirty="0">
                <a:solidFill>
                  <a:srgbClr val="000000"/>
                </a:solidFill>
              </a:rPr>
              <a:t>24% of women and 6% of men report having experienced sexual assault in their lifetime.</a:t>
            </a:r>
          </a:p>
          <a:p>
            <a:r>
              <a:rPr lang="en-US" sz="2200" dirty="0">
                <a:solidFill>
                  <a:srgbClr val="000000"/>
                </a:solidFill>
              </a:rPr>
              <a:t>Disabled women are about twice as likely to be victims of violence or abuse compared to other women. </a:t>
            </a:r>
          </a:p>
          <a:p>
            <a:endParaRPr lang="en-NZ" sz="1700" dirty="0">
              <a:solidFill>
                <a:srgbClr val="000000"/>
              </a:solidFill>
            </a:endParaRPr>
          </a:p>
        </p:txBody>
      </p:sp>
    </p:spTree>
    <p:extLst>
      <p:ext uri="{BB962C8B-B14F-4D97-AF65-F5344CB8AC3E}">
        <p14:creationId xmlns:p14="http://schemas.microsoft.com/office/powerpoint/2010/main" val="155212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B6B96-B5FA-49BC-BB96-CC14F847F4DD}"/>
              </a:ext>
            </a:extLst>
          </p:cNvPr>
          <p:cNvSpPr>
            <a:spLocks noGrp="1"/>
          </p:cNvSpPr>
          <p:nvPr>
            <p:ph type="title"/>
          </p:nvPr>
        </p:nvSpPr>
        <p:spPr>
          <a:xfrm>
            <a:off x="640079" y="2053641"/>
            <a:ext cx="3669161" cy="2760098"/>
          </a:xfrm>
        </p:spPr>
        <p:txBody>
          <a:bodyPr>
            <a:normAutofit/>
          </a:bodyPr>
          <a:lstStyle/>
          <a:p>
            <a:r>
              <a:rPr lang="en-US" dirty="0"/>
              <a:t>Gender and violence </a:t>
            </a:r>
            <a:endParaRPr lang="en-NZ" dirty="0"/>
          </a:p>
        </p:txBody>
      </p:sp>
      <p:sp>
        <p:nvSpPr>
          <p:cNvPr id="3" name="Content Placeholder 2">
            <a:extLst>
              <a:ext uri="{FF2B5EF4-FFF2-40B4-BE49-F238E27FC236}">
                <a16:creationId xmlns:a16="http://schemas.microsoft.com/office/drawing/2014/main" id="{CE9ED867-ABCE-44A9-84FB-309EB57C1418}"/>
              </a:ext>
            </a:extLst>
          </p:cNvPr>
          <p:cNvSpPr>
            <a:spLocks noGrp="1"/>
          </p:cNvSpPr>
          <p:nvPr>
            <p:ph idx="1"/>
          </p:nvPr>
        </p:nvSpPr>
        <p:spPr>
          <a:xfrm>
            <a:off x="5443870" y="404037"/>
            <a:ext cx="6528390" cy="6453963"/>
          </a:xfrm>
        </p:spPr>
        <p:txBody>
          <a:bodyPr anchor="ctr">
            <a:normAutofit fontScale="92500"/>
          </a:bodyPr>
          <a:lstStyle/>
          <a:p>
            <a:r>
              <a:rPr lang="en-US" sz="2400" b="1" dirty="0"/>
              <a:t>Partner abuse</a:t>
            </a:r>
          </a:p>
          <a:p>
            <a:r>
              <a:rPr lang="en-US" sz="2400" dirty="0"/>
              <a:t>50% of Intimate Partner Violence (IPV) deaths occurred at the time of actual or intended separation. </a:t>
            </a:r>
          </a:p>
          <a:p>
            <a:r>
              <a:rPr lang="en-US" sz="2400" dirty="0"/>
              <a:t>1 in 3 women experience physical and/or sexual violence from a partner in their lifetime. </a:t>
            </a:r>
          </a:p>
          <a:p>
            <a:r>
              <a:rPr lang="en-US" sz="2400" dirty="0"/>
              <a:t>76% of recorded assaults against females are committed by an offender that is identified as family. </a:t>
            </a:r>
          </a:p>
          <a:p>
            <a:r>
              <a:rPr lang="en-US" sz="2400" dirty="0"/>
              <a:t>In the four years from 2009 to 2012, 76% of intimate partner violence-related deaths were perpetrated by men, 24% were perpetrated by women. </a:t>
            </a:r>
          </a:p>
          <a:p>
            <a:r>
              <a:rPr lang="en-US" sz="2400" dirty="0"/>
              <a:t>As many as one in 10 people over 65 years in New Zealand will experience some kind of elder abuse in a year. </a:t>
            </a:r>
          </a:p>
          <a:p>
            <a:r>
              <a:rPr lang="en-US" sz="2400" b="1" dirty="0"/>
              <a:t>Economic cost</a:t>
            </a:r>
          </a:p>
          <a:p>
            <a:r>
              <a:rPr lang="en-US" sz="2400" dirty="0"/>
              <a:t>Family violence is estimated to cost the country between $4.1 and $7 billion each year. </a:t>
            </a:r>
          </a:p>
          <a:p>
            <a:pPr lvl="1"/>
            <a:r>
              <a:rPr lang="en-US" sz="2000" dirty="0">
                <a:hlinkClick r:id="rId2"/>
              </a:rPr>
              <a:t>http://areyouok.org.nz/family-violence/statistics/</a:t>
            </a:r>
            <a:endParaRPr lang="en-US" sz="2000" dirty="0"/>
          </a:p>
          <a:p>
            <a:pPr lvl="1"/>
            <a:endParaRPr lang="en-US" sz="2000" dirty="0"/>
          </a:p>
          <a:p>
            <a:endParaRPr lang="en-NZ" sz="1700" dirty="0">
              <a:solidFill>
                <a:srgbClr val="000000"/>
              </a:solidFill>
            </a:endParaRPr>
          </a:p>
        </p:txBody>
      </p:sp>
    </p:spTree>
    <p:extLst>
      <p:ext uri="{BB962C8B-B14F-4D97-AF65-F5344CB8AC3E}">
        <p14:creationId xmlns:p14="http://schemas.microsoft.com/office/powerpoint/2010/main" val="78209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0F6FC5-588A-4183-BEF5-85122B6641AE}"/>
              </a:ext>
            </a:extLst>
          </p:cNvPr>
          <p:cNvSpPr>
            <a:spLocks noGrp="1"/>
          </p:cNvSpPr>
          <p:nvPr>
            <p:ph idx="1"/>
          </p:nvPr>
        </p:nvSpPr>
        <p:spPr/>
        <p:txBody>
          <a:bodyPr/>
          <a:lstStyle/>
          <a:p>
            <a:r>
              <a:rPr lang="en-US" dirty="0" err="1"/>
              <a:t>Pavlish</a:t>
            </a:r>
            <a:r>
              <a:rPr lang="en-US" dirty="0"/>
              <a:t>, C., </a:t>
            </a:r>
            <a:r>
              <a:rPr lang="en-US" dirty="0" err="1"/>
              <a:t>Ateva</a:t>
            </a:r>
            <a:r>
              <a:rPr lang="en-US" dirty="0"/>
              <a:t>, E., &amp; Ho, A. (2017). Women’s Health and Human Rights: Converging Avenues for Action in East Africa. </a:t>
            </a:r>
            <a:r>
              <a:rPr lang="en-US" i="1" dirty="0"/>
              <a:t>Journal of Human Rights Practice</a:t>
            </a:r>
            <a:r>
              <a:rPr lang="en-US" dirty="0"/>
              <a:t>, </a:t>
            </a:r>
            <a:r>
              <a:rPr lang="en-US" i="1" dirty="0"/>
              <a:t>9</a:t>
            </a:r>
            <a:r>
              <a:rPr lang="en-US" dirty="0"/>
              <a:t>(1), 119–135. https://doi-org.libproxy.unitec.ac.nz/10.1093/jhuman/huw025</a:t>
            </a:r>
            <a:endParaRPr lang="en-NZ" dirty="0"/>
          </a:p>
        </p:txBody>
      </p:sp>
    </p:spTree>
    <p:extLst>
      <p:ext uri="{BB962C8B-B14F-4D97-AF65-F5344CB8AC3E}">
        <p14:creationId xmlns:p14="http://schemas.microsoft.com/office/powerpoint/2010/main" val="24153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2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8E891D-4F31-443E-8E2F-8366E9B31A5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UN Sustainable Development Goals</a:t>
            </a:r>
            <a:endParaRPr lang="en-US" sz="2600" kern="1200">
              <a:solidFill>
                <a:srgbClr val="FFFFFF"/>
              </a:solidFill>
              <a:latin typeface="+mj-lt"/>
              <a:ea typeface="+mj-ea"/>
              <a:cs typeface="+mj-cs"/>
            </a:endParaRPr>
          </a:p>
        </p:txBody>
      </p:sp>
      <p:pic>
        <p:nvPicPr>
          <p:cNvPr id="5" name="Content Placeholder 4" descr="A screenshot of a social media post with text and grass&#10;&#10;Description generated with high confidence">
            <a:extLst>
              <a:ext uri="{FF2B5EF4-FFF2-40B4-BE49-F238E27FC236}">
                <a16:creationId xmlns:a16="http://schemas.microsoft.com/office/drawing/2014/main" id="{BBBD8D6D-AF70-4B59-9711-C4D18CD0C3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1449" y="1184222"/>
            <a:ext cx="8541536" cy="5291528"/>
          </a:xfrm>
          <a:prstGeom prst="rect">
            <a:avLst/>
          </a:prstGeom>
        </p:spPr>
      </p:pic>
    </p:spTree>
    <p:extLst>
      <p:ext uri="{BB962C8B-B14F-4D97-AF65-F5344CB8AC3E}">
        <p14:creationId xmlns:p14="http://schemas.microsoft.com/office/powerpoint/2010/main" val="547922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C7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UN Sustainable Development Goals</a:t>
            </a:r>
          </a:p>
        </p:txBody>
      </p:sp>
      <p:pic>
        <p:nvPicPr>
          <p:cNvPr id="6" name="Content Placeholder 5" descr="Screen Clipping">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30138" y="1487272"/>
            <a:ext cx="7605121" cy="2493942"/>
          </a:xfrm>
          <a:prstGeom prst="rect">
            <a:avLst/>
          </a:prstGeom>
        </p:spPr>
      </p:pic>
      <p:sp>
        <p:nvSpPr>
          <p:cNvPr id="7" name="TextBox 6"/>
          <p:cNvSpPr txBox="1"/>
          <p:nvPr/>
        </p:nvSpPr>
        <p:spPr>
          <a:xfrm>
            <a:off x="4038600" y="4884873"/>
            <a:ext cx="7188199" cy="1292090"/>
          </a:xfrm>
          <a:prstGeom prst="rect">
            <a:avLst/>
          </a:prstGeom>
        </p:spPr>
        <p:txBody>
          <a:bodyPr vert="horz" lIns="91440" tIns="45720" rIns="91440" bIns="45720" rtlCol="0">
            <a:normAutofit/>
          </a:bodyPr>
          <a:lstStyle/>
          <a:p>
            <a:pPr marR="0" lvl="0" algn="ctr" fontAlgn="auto">
              <a:lnSpc>
                <a:spcPct val="90000"/>
              </a:lnSpc>
              <a:spcBef>
                <a:spcPts val="0"/>
              </a:spcBef>
              <a:spcAft>
                <a:spcPts val="600"/>
              </a:spcAft>
              <a:buClrTx/>
              <a:buSzTx/>
              <a:tabLst/>
              <a:defRPr/>
            </a:pPr>
            <a:r>
              <a:rPr kumimoji="0" lang="en-US" sz="2800" b="0" i="0" u="none" strike="noStrike" cap="none" spc="0" normalizeH="0" baseline="0" noProof="0" dirty="0">
                <a:ln>
                  <a:noFill/>
                </a:ln>
                <a:effectLst/>
                <a:uLnTx/>
                <a:uFillTx/>
              </a:rPr>
              <a:t>Gender equality is a key and inalienable aspect of sustainable human development and the achievement of human rights.</a:t>
            </a:r>
          </a:p>
        </p:txBody>
      </p:sp>
    </p:spTree>
    <p:extLst>
      <p:ext uri="{BB962C8B-B14F-4D97-AF65-F5344CB8AC3E}">
        <p14:creationId xmlns:p14="http://schemas.microsoft.com/office/powerpoint/2010/main" val="240352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939FB93-7CB8-46D3-95CF-DCE28A695879}"/>
              </a:ext>
            </a:extLst>
          </p:cNvPr>
          <p:cNvSpPr>
            <a:spLocks noGrp="1"/>
          </p:cNvSpPr>
          <p:nvPr>
            <p:ph type="title"/>
          </p:nvPr>
        </p:nvSpPr>
        <p:spPr>
          <a:xfrm>
            <a:off x="6094105" y="802955"/>
            <a:ext cx="4977976" cy="1454051"/>
          </a:xfrm>
        </p:spPr>
        <p:txBody>
          <a:bodyPr>
            <a:normAutofit/>
          </a:bodyPr>
          <a:lstStyle/>
          <a:p>
            <a:r>
              <a:rPr lang="en-US">
                <a:solidFill>
                  <a:srgbClr val="000000"/>
                </a:solidFill>
              </a:rPr>
              <a:t>Gender equality as human right</a:t>
            </a:r>
            <a:endParaRPr lang="en-NZ">
              <a:solidFill>
                <a:srgbClr val="000000"/>
              </a:solidFill>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erson holding a sign&#10;&#10;Description generated with high confidence">
            <a:extLst>
              <a:ext uri="{FF2B5EF4-FFF2-40B4-BE49-F238E27FC236}">
                <a16:creationId xmlns:a16="http://schemas.microsoft.com/office/drawing/2014/main" id="{C73A5239-983F-4B35-926A-B62F10BEAEF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1932" r="-1" b="1604"/>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805058FF-4B06-4DFE-9617-7B7E35EA2635}"/>
              </a:ext>
            </a:extLst>
          </p:cNvPr>
          <p:cNvSpPr>
            <a:spLocks noGrp="1"/>
          </p:cNvSpPr>
          <p:nvPr>
            <p:ph idx="1"/>
          </p:nvPr>
        </p:nvSpPr>
        <p:spPr>
          <a:xfrm>
            <a:off x="5297713" y="2421682"/>
            <a:ext cx="6647543" cy="4436318"/>
          </a:xfrm>
        </p:spPr>
        <p:txBody>
          <a:bodyPr anchor="ctr">
            <a:normAutofit/>
          </a:bodyPr>
          <a:lstStyle/>
          <a:p>
            <a:r>
              <a:rPr lang="en-US" sz="2000" dirty="0">
                <a:solidFill>
                  <a:srgbClr val="000000"/>
                </a:solidFill>
              </a:rPr>
              <a:t>Attaining equality between women and men and eliminating all forms of discrimination against women are fundamental human rights and United Nations values. </a:t>
            </a:r>
          </a:p>
          <a:p>
            <a:r>
              <a:rPr lang="en-US" sz="2000" dirty="0">
                <a:solidFill>
                  <a:srgbClr val="000000"/>
                </a:solidFill>
              </a:rPr>
              <a:t>Women around the world nevertheless regularly suffer violations of their human rights throughout their lives, and realizing women’s human rights has not always been a priority.</a:t>
            </a:r>
          </a:p>
          <a:p>
            <a:r>
              <a:rPr lang="en-US" sz="2000" dirty="0">
                <a:solidFill>
                  <a:srgbClr val="000000"/>
                </a:solidFill>
              </a:rPr>
              <a:t>Achieving equality between women and men requires a comprehensive understanding of the ways in which women experience discrimination and are denied equality so as to develop appropriate strategies to eliminate such discrimination.</a:t>
            </a:r>
            <a:endParaRPr lang="en-NZ" sz="2000" dirty="0">
              <a:solidFill>
                <a:srgbClr val="000000"/>
              </a:solidFill>
            </a:endParaRPr>
          </a:p>
        </p:txBody>
      </p:sp>
    </p:spTree>
    <p:extLst>
      <p:ext uri="{BB962C8B-B14F-4D97-AF65-F5344CB8AC3E}">
        <p14:creationId xmlns:p14="http://schemas.microsoft.com/office/powerpoint/2010/main" val="387356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4B6E77A-450F-44C0-A67C-0119DFC31050}"/>
              </a:ext>
            </a:extLst>
          </p:cNvPr>
          <p:cNvSpPr>
            <a:spLocks noGrp="1"/>
          </p:cNvSpPr>
          <p:nvPr>
            <p:ph type="title"/>
          </p:nvPr>
        </p:nvSpPr>
        <p:spPr>
          <a:xfrm>
            <a:off x="5963477" y="427215"/>
            <a:ext cx="4977976" cy="1454051"/>
          </a:xfrm>
        </p:spPr>
        <p:txBody>
          <a:bodyPr>
            <a:normAutofit/>
          </a:bodyPr>
          <a:lstStyle/>
          <a:p>
            <a:r>
              <a:rPr lang="en-US" sz="3100" dirty="0">
                <a:solidFill>
                  <a:srgbClr val="000000"/>
                </a:solidFill>
              </a:rPr>
              <a:t>The development of international rights: United Nations and Human Rights </a:t>
            </a:r>
            <a:endParaRPr lang="en-NZ" sz="3100" dirty="0">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5D332991-3DB1-4686-B85E-40884BF3A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49" y="2706733"/>
            <a:ext cx="3661831" cy="1464732"/>
          </a:xfrm>
          <a:prstGeom prst="rect">
            <a:avLst/>
          </a:prstGeom>
        </p:spPr>
      </p:pic>
      <p:sp>
        <p:nvSpPr>
          <p:cNvPr id="3" name="Content Placeholder 2">
            <a:extLst>
              <a:ext uri="{FF2B5EF4-FFF2-40B4-BE49-F238E27FC236}">
                <a16:creationId xmlns:a16="http://schemas.microsoft.com/office/drawing/2014/main" id="{73257376-ED1C-40B0-9452-B0C7271BAEDB}"/>
              </a:ext>
            </a:extLst>
          </p:cNvPr>
          <p:cNvSpPr>
            <a:spLocks noGrp="1"/>
          </p:cNvSpPr>
          <p:nvPr>
            <p:ph idx="1"/>
          </p:nvPr>
        </p:nvSpPr>
        <p:spPr>
          <a:xfrm>
            <a:off x="5238286" y="1683098"/>
            <a:ext cx="6735999" cy="4976734"/>
          </a:xfrm>
        </p:spPr>
        <p:txBody>
          <a:bodyPr anchor="ctr">
            <a:normAutofit/>
          </a:bodyPr>
          <a:lstStyle/>
          <a:p>
            <a:endParaRPr lang="en-NZ" sz="1400" dirty="0">
              <a:solidFill>
                <a:srgbClr val="000000"/>
              </a:solidFill>
            </a:endParaRPr>
          </a:p>
          <a:p>
            <a:r>
              <a:rPr lang="en-US" sz="2000" dirty="0">
                <a:solidFill>
                  <a:srgbClr val="000000"/>
                </a:solidFill>
              </a:rPr>
              <a:t>Since the founding of the United Nations (1945), equality between men and women has been among the most fundamental guarantees of human rights. </a:t>
            </a:r>
            <a:endParaRPr lang="en-NZ" sz="2000" dirty="0">
              <a:solidFill>
                <a:srgbClr val="000000"/>
              </a:solidFill>
            </a:endParaRPr>
          </a:p>
          <a:p>
            <a:r>
              <a:rPr lang="en-US" sz="2000" dirty="0">
                <a:solidFill>
                  <a:srgbClr val="000000"/>
                </a:solidFill>
              </a:rPr>
              <a:t>In 1948, the Universal Declaration of Human Rights was adopted. It, too, proclaimed the equal entitlements of women and men to the rights contained in it, “without distinction of any kind, such as ... sex, ….” In drafting the Declaration, there was considerable discussion about the use of the term “all men” rather than a gender-neutral term. </a:t>
            </a:r>
          </a:p>
          <a:p>
            <a:r>
              <a:rPr lang="en-US" sz="2000" dirty="0">
                <a:solidFill>
                  <a:srgbClr val="000000"/>
                </a:solidFill>
              </a:rPr>
              <a:t>The Declaration was eventually adopted using the terms “all human beings” and “everyone” in order to leave no doubt that the Universal Declaration was intended for everyone, men and women alike.</a:t>
            </a:r>
            <a:endParaRPr lang="en-NZ" sz="2000" dirty="0">
              <a:solidFill>
                <a:srgbClr val="000000"/>
              </a:solidFill>
            </a:endParaRPr>
          </a:p>
        </p:txBody>
      </p:sp>
    </p:spTree>
    <p:extLst>
      <p:ext uri="{BB962C8B-B14F-4D97-AF65-F5344CB8AC3E}">
        <p14:creationId xmlns:p14="http://schemas.microsoft.com/office/powerpoint/2010/main" val="214808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348CB00-6653-4216-A455-DE37D4983C35}"/>
              </a:ext>
            </a:extLst>
          </p:cNvPr>
          <p:cNvSpPr>
            <a:spLocks noGrp="1"/>
          </p:cNvSpPr>
          <p:nvPr>
            <p:ph type="title"/>
          </p:nvPr>
        </p:nvSpPr>
        <p:spPr>
          <a:xfrm>
            <a:off x="6094105" y="802955"/>
            <a:ext cx="4977976" cy="1454051"/>
          </a:xfrm>
        </p:spPr>
        <p:txBody>
          <a:bodyPr>
            <a:normAutofit/>
          </a:bodyPr>
          <a:lstStyle/>
          <a:p>
            <a:r>
              <a:rPr lang="en-US">
                <a:solidFill>
                  <a:srgbClr val="000000"/>
                </a:solidFill>
              </a:rPr>
              <a:t>International Bill of Human Rights</a:t>
            </a:r>
            <a:endParaRPr lang="en-NZ">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D241908B-FD1C-4216-8550-DBB81AAA9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80" y="1629089"/>
            <a:ext cx="3357569" cy="3620021"/>
          </a:xfrm>
          <a:prstGeom prst="rect">
            <a:avLst/>
          </a:prstGeom>
        </p:spPr>
      </p:pic>
      <p:sp>
        <p:nvSpPr>
          <p:cNvPr id="3" name="Content Placeholder 2">
            <a:extLst>
              <a:ext uri="{FF2B5EF4-FFF2-40B4-BE49-F238E27FC236}">
                <a16:creationId xmlns:a16="http://schemas.microsoft.com/office/drawing/2014/main" id="{F11521A6-D4C0-4DE9-BDFD-5DCF705FE673}"/>
              </a:ext>
            </a:extLst>
          </p:cNvPr>
          <p:cNvSpPr>
            <a:spLocks noGrp="1"/>
          </p:cNvSpPr>
          <p:nvPr>
            <p:ph idx="1"/>
          </p:nvPr>
        </p:nvSpPr>
        <p:spPr>
          <a:xfrm>
            <a:off x="5453277" y="1524000"/>
            <a:ext cx="6462952" cy="5330274"/>
          </a:xfrm>
        </p:spPr>
        <p:txBody>
          <a:bodyPr anchor="ctr">
            <a:normAutofit/>
          </a:bodyPr>
          <a:lstStyle/>
          <a:p>
            <a:r>
              <a:rPr lang="en-US" sz="2400" dirty="0">
                <a:solidFill>
                  <a:srgbClr val="000000"/>
                </a:solidFill>
              </a:rPr>
              <a:t>After the adoption of the Universal Declaration, the Commission on Human Rights began drafting two human rights treaties, </a:t>
            </a:r>
          </a:p>
          <a:p>
            <a:r>
              <a:rPr lang="en-US" sz="2400" dirty="0">
                <a:solidFill>
                  <a:srgbClr val="000000"/>
                </a:solidFill>
              </a:rPr>
              <a:t>the International Covenant on Civil and Political Rights and </a:t>
            </a:r>
          </a:p>
          <a:p>
            <a:r>
              <a:rPr lang="en-US" sz="2400" dirty="0">
                <a:solidFill>
                  <a:srgbClr val="000000"/>
                </a:solidFill>
              </a:rPr>
              <a:t>the International Covenant on Economic, Social and Cultural Rights. </a:t>
            </a:r>
          </a:p>
          <a:p>
            <a:r>
              <a:rPr lang="en-US" sz="2400" dirty="0">
                <a:solidFill>
                  <a:srgbClr val="000000"/>
                </a:solidFill>
              </a:rPr>
              <a:t>Together with the Universal Declaration, these make up the International Bill of Human Rights.</a:t>
            </a:r>
            <a:endParaRPr lang="en-NZ" sz="2400" dirty="0">
              <a:solidFill>
                <a:srgbClr val="000000"/>
              </a:solidFill>
            </a:endParaRPr>
          </a:p>
        </p:txBody>
      </p:sp>
    </p:spTree>
    <p:extLst>
      <p:ext uri="{BB962C8B-B14F-4D97-AF65-F5344CB8AC3E}">
        <p14:creationId xmlns:p14="http://schemas.microsoft.com/office/powerpoint/2010/main" val="219504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CAA138-64D1-492D-A410-95A9FE678A7A}"/>
              </a:ext>
            </a:extLst>
          </p:cNvPr>
          <p:cNvSpPr>
            <a:spLocks noGrp="1"/>
          </p:cNvSpPr>
          <p:nvPr>
            <p:ph type="title"/>
          </p:nvPr>
        </p:nvSpPr>
        <p:spPr>
          <a:xfrm>
            <a:off x="5800012" y="337276"/>
            <a:ext cx="4977976" cy="1454051"/>
          </a:xfrm>
        </p:spPr>
        <p:txBody>
          <a:bodyPr>
            <a:normAutofit/>
          </a:bodyPr>
          <a:lstStyle/>
          <a:p>
            <a:r>
              <a:rPr lang="en-US" sz="3100" dirty="0">
                <a:solidFill>
                  <a:srgbClr val="000000"/>
                </a:solidFill>
              </a:rPr>
              <a:t>Convention on the Elimination of All Forms of Discrimination against Women </a:t>
            </a:r>
            <a:endParaRPr lang="en-NZ" sz="3100" dirty="0">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logo&#10;&#10;Description generated with very high confidence">
            <a:extLst>
              <a:ext uri="{FF2B5EF4-FFF2-40B4-BE49-F238E27FC236}">
                <a16:creationId xmlns:a16="http://schemas.microsoft.com/office/drawing/2014/main" id="{2314E7BA-E992-4BAB-8C2B-BD864C7C5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49" y="2409210"/>
            <a:ext cx="3661831" cy="2059779"/>
          </a:xfrm>
          <a:prstGeom prst="rect">
            <a:avLst/>
          </a:prstGeom>
        </p:spPr>
      </p:pic>
      <p:sp>
        <p:nvSpPr>
          <p:cNvPr id="3" name="Content Placeholder 2">
            <a:extLst>
              <a:ext uri="{FF2B5EF4-FFF2-40B4-BE49-F238E27FC236}">
                <a16:creationId xmlns:a16="http://schemas.microsoft.com/office/drawing/2014/main" id="{2E8A2533-507E-4937-A008-F5CE84293B6D}"/>
              </a:ext>
            </a:extLst>
          </p:cNvPr>
          <p:cNvSpPr>
            <a:spLocks noGrp="1"/>
          </p:cNvSpPr>
          <p:nvPr>
            <p:ph idx="1"/>
          </p:nvPr>
        </p:nvSpPr>
        <p:spPr>
          <a:xfrm>
            <a:off x="5429785" y="2128603"/>
            <a:ext cx="6332865" cy="4616971"/>
          </a:xfrm>
        </p:spPr>
        <p:txBody>
          <a:bodyPr anchor="ctr">
            <a:noAutofit/>
          </a:bodyPr>
          <a:lstStyle/>
          <a:p>
            <a:r>
              <a:rPr lang="en-US" sz="2000" dirty="0">
                <a:solidFill>
                  <a:srgbClr val="000000"/>
                </a:solidFill>
              </a:rPr>
              <a:t>In 1967, United Nations Member States adopted the Declaration on the Elimination of Discrimination against Women, </a:t>
            </a:r>
          </a:p>
          <a:p>
            <a:r>
              <a:rPr lang="en-US" sz="2000" dirty="0">
                <a:solidFill>
                  <a:srgbClr val="000000"/>
                </a:solidFill>
              </a:rPr>
              <a:t>which states that discrimination against women is an offence against human dignity and calls on States to “abolish existing laws, customs, regulations and practices which are discriminatory against women, and to establish adequate legal protection for equal rights of men and women”. </a:t>
            </a:r>
          </a:p>
          <a:p>
            <a:r>
              <a:rPr lang="en-US" sz="2000" dirty="0">
                <a:solidFill>
                  <a:srgbClr val="000000"/>
                </a:solidFill>
              </a:rPr>
              <a:t>Less than a year later a proposal for a legally binding treaty on women’s rights was made. The </a:t>
            </a:r>
            <a:r>
              <a:rPr lang="en-US" sz="2000" dirty="0">
                <a:solidFill>
                  <a:srgbClr val="000000"/>
                </a:solidFill>
                <a:hlinkClick r:id="rId4"/>
              </a:rPr>
              <a:t>Convention on the Elimination of All Forms of Discrimination against Women</a:t>
            </a:r>
            <a:r>
              <a:rPr lang="en-US" sz="2000" dirty="0">
                <a:solidFill>
                  <a:srgbClr val="000000"/>
                </a:solidFill>
              </a:rPr>
              <a:t> was adopted by the General Assembly in 1979. Its preamble explains that, despite the existence of other instruments, women still do not enjoy equal rights with men.</a:t>
            </a:r>
            <a:endParaRPr lang="en-NZ" sz="2000" dirty="0">
              <a:solidFill>
                <a:srgbClr val="000000"/>
              </a:solidFill>
            </a:endParaRPr>
          </a:p>
        </p:txBody>
      </p:sp>
    </p:spTree>
    <p:extLst>
      <p:ext uri="{BB962C8B-B14F-4D97-AF65-F5344CB8AC3E}">
        <p14:creationId xmlns:p14="http://schemas.microsoft.com/office/powerpoint/2010/main" val="15685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3679</Words>
  <Application>Microsoft Office PowerPoint</Application>
  <PresentationFormat>Widescreen</PresentationFormat>
  <Paragraphs>158</Paragraphs>
  <Slides>37</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37</vt:i4>
      </vt:variant>
    </vt:vector>
  </HeadingPairs>
  <TitlesOfParts>
    <vt:vector size="42" baseType="lpstr">
      <vt:lpstr>Arial</vt:lpstr>
      <vt:lpstr>Calibri</vt:lpstr>
      <vt:lpstr>Calibri Light</vt:lpstr>
      <vt:lpstr>Office Theme</vt:lpstr>
      <vt:lpstr>1_Office Theme</vt:lpstr>
      <vt:lpstr>Gender and equality</vt:lpstr>
      <vt:lpstr>International frameworks for gender equality</vt:lpstr>
      <vt:lpstr>Human rights: Universal or not?</vt:lpstr>
      <vt:lpstr>UN Sustainable Development Goals</vt:lpstr>
      <vt:lpstr>UN Sustainable Development Goals</vt:lpstr>
      <vt:lpstr>Gender equality as human right</vt:lpstr>
      <vt:lpstr>The development of international rights: United Nations and Human Rights </vt:lpstr>
      <vt:lpstr>International Bill of Human Rights</vt:lpstr>
      <vt:lpstr>Convention on the Elimination of All Forms of Discrimination against Women </vt:lpstr>
      <vt:lpstr>Convention on the Elimination of All Forms of Discrimination against Women </vt:lpstr>
      <vt:lpstr>Convention on the Elimination of All Forms of Discrimination against Women </vt:lpstr>
      <vt:lpstr>Convention on the Elimination of All Forms of Discrimination against Women: discrimination</vt:lpstr>
      <vt:lpstr>Convention on the Elimination of All Forms of Discrimination against Women: toward equity</vt:lpstr>
      <vt:lpstr>Convention on the Elimination of All Forms of Discrimination against Women: toward equity</vt:lpstr>
      <vt:lpstr>A closer look: United Nations, 2014. Women’s Rights are Human Rights, United Nations Publication </vt:lpstr>
      <vt:lpstr>Women’s Rights are Human Rights: education</vt:lpstr>
      <vt:lpstr>Women’s Rights are Human Rights: education</vt:lpstr>
      <vt:lpstr>Women’s Rights are Human Rights: marriage and family life</vt:lpstr>
      <vt:lpstr>Women’s Rights are Human Rights: marriage and family life</vt:lpstr>
      <vt:lpstr>Women’s Rights are Human Rights: marriage and family life</vt:lpstr>
      <vt:lpstr>Women’s Rights are Human Rights: Women’s rights in public and political life  </vt:lpstr>
      <vt:lpstr>Women’s Rights are Human Rights: Women’s rights in public and political life</vt:lpstr>
      <vt:lpstr>Women’s Rights are Human Rights: Women’s rights in public and political life</vt:lpstr>
      <vt:lpstr>Women’s Rights are Human Rights: Women’s rights in public and political life</vt:lpstr>
      <vt:lpstr>Women’s Rights are Human Rights: Violence against women </vt:lpstr>
      <vt:lpstr>Women’s Rights are Human Rights: Violence against women </vt:lpstr>
      <vt:lpstr>Women’s Rights are Human Rights: Violence against women </vt:lpstr>
      <vt:lpstr>Women’s Rights are Human Rights: Violence against women </vt:lpstr>
      <vt:lpstr>Gender Equality: Basic principles</vt:lpstr>
      <vt:lpstr>PowerPoint Presentation</vt:lpstr>
      <vt:lpstr>PowerPoint Presentation</vt:lpstr>
      <vt:lpstr>Some gender related issues</vt:lpstr>
      <vt:lpstr>Attitudes on gender in Aotearoa NZ</vt:lpstr>
      <vt:lpstr>Gender in Aotearoa: Mind the gap. </vt:lpstr>
      <vt:lpstr>Gender and violence </vt:lpstr>
      <vt:lpstr>Gender and violence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equality</dc:title>
  <dc:creator>Craig Tunnicliffe</dc:creator>
  <cp:lastModifiedBy>Craig Tunnicliffe</cp:lastModifiedBy>
  <cp:revision>12</cp:revision>
  <dcterms:created xsi:type="dcterms:W3CDTF">2019-05-09T02:18:22Z</dcterms:created>
  <dcterms:modified xsi:type="dcterms:W3CDTF">2019-05-09T03:23:52Z</dcterms:modified>
</cp:coreProperties>
</file>