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3" r:id="rId1"/>
  </p:sldMasterIdLst>
  <p:handoutMasterIdLst>
    <p:handoutMasterId r:id="rId30"/>
  </p:handoutMasterIdLst>
  <p:sldIdLst>
    <p:sldId id="321" r:id="rId2"/>
    <p:sldId id="378" r:id="rId3"/>
    <p:sldId id="340" r:id="rId4"/>
    <p:sldId id="372" r:id="rId5"/>
    <p:sldId id="396" r:id="rId6"/>
    <p:sldId id="256" r:id="rId7"/>
    <p:sldId id="330" r:id="rId8"/>
    <p:sldId id="325" r:id="rId9"/>
    <p:sldId id="407" r:id="rId10"/>
    <p:sldId id="408" r:id="rId11"/>
    <p:sldId id="409" r:id="rId12"/>
    <p:sldId id="410" r:id="rId13"/>
    <p:sldId id="411" r:id="rId14"/>
    <p:sldId id="412" r:id="rId15"/>
    <p:sldId id="413" r:id="rId16"/>
    <p:sldId id="414" r:id="rId17"/>
    <p:sldId id="415" r:id="rId18"/>
    <p:sldId id="416" r:id="rId19"/>
    <p:sldId id="406" r:id="rId20"/>
    <p:sldId id="374" r:id="rId21"/>
    <p:sldId id="375" r:id="rId22"/>
    <p:sldId id="379" r:id="rId23"/>
    <p:sldId id="400" r:id="rId24"/>
    <p:sldId id="397" r:id="rId25"/>
    <p:sldId id="399" r:id="rId26"/>
    <p:sldId id="393" r:id="rId27"/>
    <p:sldId id="394" r:id="rId28"/>
    <p:sldId id="395" r:id="rId29"/>
  </p:sldIdLst>
  <p:sldSz cx="9144000" cy="6858000" type="screen4x3"/>
  <p:notesSz cx="6858000" cy="9144000"/>
  <p:defaultTextStyle>
    <a:defPPr>
      <a:defRPr lang="en-AU"/>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9554" autoAdjust="0"/>
    <p:restoredTop sz="94660"/>
  </p:normalViewPr>
  <p:slideViewPr>
    <p:cSldViewPr>
      <p:cViewPr varScale="1">
        <p:scale>
          <a:sx n="60" d="100"/>
          <a:sy n="60" d="100"/>
        </p:scale>
        <p:origin x="1308"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406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AU" dirty="0"/>
          </a:p>
        </p:txBody>
      </p:sp>
      <p:sp>
        <p:nvSpPr>
          <p:cNvPr id="31747"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AU" dirty="0"/>
          </a:p>
        </p:txBody>
      </p:sp>
      <p:sp>
        <p:nvSpPr>
          <p:cNvPr id="31748"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AU" dirty="0"/>
          </a:p>
        </p:txBody>
      </p:sp>
      <p:sp>
        <p:nvSpPr>
          <p:cNvPr id="31749"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E1986E9-46DA-4B5B-BBA2-F5BD9F6897F1}" type="slidenum">
              <a:rPr lang="en-AU"/>
              <a:pPr>
                <a:defRPr/>
              </a:pPr>
              <a:t>‹#›</a:t>
            </a:fld>
            <a:endParaRPr lang="en-AU" dirty="0"/>
          </a:p>
        </p:txBody>
      </p:sp>
    </p:spTree>
    <p:extLst>
      <p:ext uri="{BB962C8B-B14F-4D97-AF65-F5344CB8AC3E}">
        <p14:creationId xmlns:p14="http://schemas.microsoft.com/office/powerpoint/2010/main" val="120943659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a:defRPr/>
              </a:pPr>
              <a:endParaRPr lang="en-US" dirty="0"/>
            </a:p>
          </p:txBody>
        </p:sp>
        <p:sp>
          <p:nvSpPr>
            <p:cNvPr id="7" name="Freeform 18"/>
            <p:cNvSpPr>
              <a:spLocks/>
            </p:cNvSpPr>
            <p:nvPr/>
          </p:nvSpPr>
          <p:spPr bwMode="auto">
            <a:xfrm>
              <a:off x="35926" y="5135025"/>
              <a:ext cx="9108074" cy="838869"/>
            </a:xfrm>
            <a:custGeom>
              <a:avLst/>
              <a:gdLst>
                <a:gd name="T0" fmla="*/ 0 w 5760"/>
                <a:gd name="T1" fmla="*/ 0 h 528"/>
                <a:gd name="T2" fmla="*/ 9108074 w 5760"/>
                <a:gd name="T3" fmla="*/ 0 h 528"/>
                <a:gd name="T4" fmla="*/ 9108074 w 5760"/>
                <a:gd name="T5" fmla="*/ 838869 h 528"/>
                <a:gd name="T6" fmla="*/ 75901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NZ" dirty="0"/>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endParaRPr lang="en-GB"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GB" dirty="0"/>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42D75E6C-598A-48F4-83BE-42A1A3E61F65}" type="slidenum">
              <a:rPr lang="en-GB"/>
              <a:pPr>
                <a:defRPr/>
              </a:pPr>
              <a:t>‹#›</a:t>
            </a:fld>
            <a:endParaRPr lang="en-GB" dirty="0"/>
          </a:p>
        </p:txBody>
      </p:sp>
    </p:spTree>
    <p:extLst>
      <p:ext uri="{BB962C8B-B14F-4D97-AF65-F5344CB8AC3E}">
        <p14:creationId xmlns:p14="http://schemas.microsoft.com/office/powerpoint/2010/main" val="2036800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endParaRPr lang="en-GB" dirty="0"/>
          </a:p>
        </p:txBody>
      </p:sp>
      <p:sp>
        <p:nvSpPr>
          <p:cNvPr id="5" name="Footer Placeholder 21"/>
          <p:cNvSpPr>
            <a:spLocks noGrp="1"/>
          </p:cNvSpPr>
          <p:nvPr>
            <p:ph type="ftr" sz="quarter" idx="11"/>
          </p:nvPr>
        </p:nvSpPr>
        <p:spPr/>
        <p:txBody>
          <a:bodyPr/>
          <a:lstStyle>
            <a:lvl1pPr>
              <a:defRPr/>
            </a:lvl1pPr>
          </a:lstStyle>
          <a:p>
            <a:pPr>
              <a:defRPr/>
            </a:pPr>
            <a:endParaRPr lang="en-GB" dirty="0"/>
          </a:p>
        </p:txBody>
      </p:sp>
      <p:sp>
        <p:nvSpPr>
          <p:cNvPr id="6" name="Slide Number Placeholder 17"/>
          <p:cNvSpPr>
            <a:spLocks noGrp="1"/>
          </p:cNvSpPr>
          <p:nvPr>
            <p:ph type="sldNum" sz="quarter" idx="12"/>
          </p:nvPr>
        </p:nvSpPr>
        <p:spPr/>
        <p:txBody>
          <a:bodyPr/>
          <a:lstStyle>
            <a:lvl1pPr>
              <a:defRPr/>
            </a:lvl1pPr>
          </a:lstStyle>
          <a:p>
            <a:pPr>
              <a:defRPr/>
            </a:pPr>
            <a:fld id="{EF046D26-5190-4E83-BE6D-B74E661551A2}" type="slidenum">
              <a:rPr lang="en-GB"/>
              <a:pPr>
                <a:defRPr/>
              </a:pPr>
              <a:t>‹#›</a:t>
            </a:fld>
            <a:endParaRPr lang="en-GB" dirty="0"/>
          </a:p>
        </p:txBody>
      </p:sp>
    </p:spTree>
    <p:extLst>
      <p:ext uri="{BB962C8B-B14F-4D97-AF65-F5344CB8AC3E}">
        <p14:creationId xmlns:p14="http://schemas.microsoft.com/office/powerpoint/2010/main" val="2410002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endParaRPr lang="en-GB" dirty="0"/>
          </a:p>
        </p:txBody>
      </p:sp>
      <p:sp>
        <p:nvSpPr>
          <p:cNvPr id="5" name="Footer Placeholder 21"/>
          <p:cNvSpPr>
            <a:spLocks noGrp="1"/>
          </p:cNvSpPr>
          <p:nvPr>
            <p:ph type="ftr" sz="quarter" idx="11"/>
          </p:nvPr>
        </p:nvSpPr>
        <p:spPr/>
        <p:txBody>
          <a:bodyPr/>
          <a:lstStyle>
            <a:lvl1pPr>
              <a:defRPr/>
            </a:lvl1pPr>
          </a:lstStyle>
          <a:p>
            <a:pPr>
              <a:defRPr/>
            </a:pPr>
            <a:endParaRPr lang="en-GB" dirty="0"/>
          </a:p>
        </p:txBody>
      </p:sp>
      <p:sp>
        <p:nvSpPr>
          <p:cNvPr id="6" name="Slide Number Placeholder 17"/>
          <p:cNvSpPr>
            <a:spLocks noGrp="1"/>
          </p:cNvSpPr>
          <p:nvPr>
            <p:ph type="sldNum" sz="quarter" idx="12"/>
          </p:nvPr>
        </p:nvSpPr>
        <p:spPr/>
        <p:txBody>
          <a:bodyPr/>
          <a:lstStyle>
            <a:lvl1pPr>
              <a:defRPr/>
            </a:lvl1pPr>
          </a:lstStyle>
          <a:p>
            <a:pPr>
              <a:defRPr/>
            </a:pPr>
            <a:fld id="{E0B16BA0-C102-4AD2-98E3-CF6A9DF0EFCD}" type="slidenum">
              <a:rPr lang="en-GB"/>
              <a:pPr>
                <a:defRPr/>
              </a:pPr>
              <a:t>‹#›</a:t>
            </a:fld>
            <a:endParaRPr lang="en-GB" dirty="0"/>
          </a:p>
        </p:txBody>
      </p:sp>
    </p:spTree>
    <p:extLst>
      <p:ext uri="{BB962C8B-B14F-4D97-AF65-F5344CB8AC3E}">
        <p14:creationId xmlns:p14="http://schemas.microsoft.com/office/powerpoint/2010/main" val="13749893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p:cNvSpPr>
            <a:spLocks noGrp="1"/>
          </p:cNvSpPr>
          <p:nvPr>
            <p:ph type="dt" sz="half" idx="10"/>
          </p:nvPr>
        </p:nvSpPr>
        <p:spPr/>
        <p:txBody>
          <a:bodyPr/>
          <a:lstStyle>
            <a:lvl1pPr>
              <a:defRPr/>
            </a:lvl1pPr>
          </a:lstStyle>
          <a:p>
            <a:pPr>
              <a:defRPr/>
            </a:pPr>
            <a:endParaRPr lang="en-GB" dirty="0"/>
          </a:p>
        </p:txBody>
      </p:sp>
      <p:sp>
        <p:nvSpPr>
          <p:cNvPr id="5" name="Footer Placeholder 21"/>
          <p:cNvSpPr>
            <a:spLocks noGrp="1"/>
          </p:cNvSpPr>
          <p:nvPr>
            <p:ph type="ftr" sz="quarter" idx="11"/>
          </p:nvPr>
        </p:nvSpPr>
        <p:spPr/>
        <p:txBody>
          <a:bodyPr/>
          <a:lstStyle>
            <a:lvl1pPr>
              <a:defRPr/>
            </a:lvl1pPr>
          </a:lstStyle>
          <a:p>
            <a:pPr>
              <a:defRPr/>
            </a:pPr>
            <a:endParaRPr lang="en-GB" dirty="0"/>
          </a:p>
        </p:txBody>
      </p:sp>
      <p:sp>
        <p:nvSpPr>
          <p:cNvPr id="6" name="Slide Number Placeholder 17"/>
          <p:cNvSpPr>
            <a:spLocks noGrp="1"/>
          </p:cNvSpPr>
          <p:nvPr>
            <p:ph type="sldNum" sz="quarter" idx="12"/>
          </p:nvPr>
        </p:nvSpPr>
        <p:spPr/>
        <p:txBody>
          <a:bodyPr/>
          <a:lstStyle>
            <a:lvl1pPr>
              <a:defRPr/>
            </a:lvl1pPr>
          </a:lstStyle>
          <a:p>
            <a:pPr>
              <a:defRPr/>
            </a:pPr>
            <a:fld id="{9D7C3C85-7A0B-4554-8BCB-252B4868B588}" type="slidenum">
              <a:rPr lang="en-GB"/>
              <a:pPr>
                <a:defRPr/>
              </a:pPr>
              <a:t>‹#›</a:t>
            </a:fld>
            <a:endParaRPr lang="en-GB" dirty="0"/>
          </a:p>
        </p:txBody>
      </p:sp>
    </p:spTree>
    <p:extLst>
      <p:ext uri="{BB962C8B-B14F-4D97-AF65-F5344CB8AC3E}">
        <p14:creationId xmlns:p14="http://schemas.microsoft.com/office/powerpoint/2010/main" val="102096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extLst/>
          </a:lstStyle>
          <a:p>
            <a:pPr>
              <a:defRPr/>
            </a:pPr>
            <a:endParaRPr lang="en-GB" dirty="0"/>
          </a:p>
        </p:txBody>
      </p:sp>
      <p:sp>
        <p:nvSpPr>
          <p:cNvPr id="7" name="Footer Placeholder 4"/>
          <p:cNvSpPr>
            <a:spLocks noGrp="1"/>
          </p:cNvSpPr>
          <p:nvPr>
            <p:ph type="ftr" sz="quarter" idx="11"/>
          </p:nvPr>
        </p:nvSpPr>
        <p:spPr/>
        <p:txBody>
          <a:bodyPr/>
          <a:lstStyle>
            <a:lvl1pPr>
              <a:defRPr/>
            </a:lvl1pPr>
            <a:extLst/>
          </a:lstStyle>
          <a:p>
            <a:pPr>
              <a:defRPr/>
            </a:pPr>
            <a:endParaRPr lang="en-GB" dirty="0"/>
          </a:p>
        </p:txBody>
      </p:sp>
      <p:sp>
        <p:nvSpPr>
          <p:cNvPr id="8" name="Slide Number Placeholder 5"/>
          <p:cNvSpPr>
            <a:spLocks noGrp="1"/>
          </p:cNvSpPr>
          <p:nvPr>
            <p:ph type="sldNum" sz="quarter" idx="12"/>
          </p:nvPr>
        </p:nvSpPr>
        <p:spPr/>
        <p:txBody>
          <a:bodyPr/>
          <a:lstStyle>
            <a:lvl1pPr>
              <a:defRPr/>
            </a:lvl1pPr>
            <a:extLst/>
          </a:lstStyle>
          <a:p>
            <a:pPr>
              <a:defRPr/>
            </a:pPr>
            <a:fld id="{6617FB89-98AA-488E-B8D1-9EC952FCC546}" type="slidenum">
              <a:rPr lang="en-GB"/>
              <a:pPr>
                <a:defRPr/>
              </a:pPr>
              <a:t>‹#›</a:t>
            </a:fld>
            <a:endParaRPr lang="en-GB" dirty="0"/>
          </a:p>
        </p:txBody>
      </p:sp>
    </p:spTree>
    <p:extLst>
      <p:ext uri="{BB962C8B-B14F-4D97-AF65-F5344CB8AC3E}">
        <p14:creationId xmlns:p14="http://schemas.microsoft.com/office/powerpoint/2010/main" val="249585516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p:cNvSpPr>
            <a:spLocks noGrp="1"/>
          </p:cNvSpPr>
          <p:nvPr>
            <p:ph type="dt" sz="half" idx="10"/>
          </p:nvPr>
        </p:nvSpPr>
        <p:spPr/>
        <p:txBody>
          <a:bodyPr/>
          <a:lstStyle>
            <a:lvl1pPr>
              <a:defRPr/>
            </a:lvl1pPr>
            <a:extLst/>
          </a:lstStyle>
          <a:p>
            <a:pPr>
              <a:defRPr/>
            </a:pPr>
            <a:endParaRPr lang="en-GB" dirty="0"/>
          </a:p>
        </p:txBody>
      </p:sp>
      <p:sp>
        <p:nvSpPr>
          <p:cNvPr id="6" name="Footer Placeholder 5"/>
          <p:cNvSpPr>
            <a:spLocks noGrp="1"/>
          </p:cNvSpPr>
          <p:nvPr>
            <p:ph type="ftr" sz="quarter" idx="11"/>
          </p:nvPr>
        </p:nvSpPr>
        <p:spPr/>
        <p:txBody>
          <a:bodyPr/>
          <a:lstStyle>
            <a:lvl1pPr>
              <a:defRPr/>
            </a:lvl1pPr>
            <a:extLst/>
          </a:lstStyle>
          <a:p>
            <a:pPr>
              <a:defRPr/>
            </a:pPr>
            <a:endParaRPr lang="en-GB" dirty="0"/>
          </a:p>
        </p:txBody>
      </p:sp>
      <p:sp>
        <p:nvSpPr>
          <p:cNvPr id="7" name="Slide Number Placeholder 6"/>
          <p:cNvSpPr>
            <a:spLocks noGrp="1"/>
          </p:cNvSpPr>
          <p:nvPr>
            <p:ph type="sldNum" sz="quarter" idx="12"/>
          </p:nvPr>
        </p:nvSpPr>
        <p:spPr/>
        <p:txBody>
          <a:bodyPr/>
          <a:lstStyle>
            <a:lvl1pPr>
              <a:defRPr/>
            </a:lvl1pPr>
            <a:extLst/>
          </a:lstStyle>
          <a:p>
            <a:pPr>
              <a:defRPr/>
            </a:pPr>
            <a:fld id="{75A2608D-C5C4-4B3E-9969-397EF82E7F81}" type="slidenum">
              <a:rPr lang="en-GB"/>
              <a:pPr>
                <a:defRPr/>
              </a:pPr>
              <a:t>‹#›</a:t>
            </a:fld>
            <a:endParaRPr lang="en-GB" dirty="0"/>
          </a:p>
        </p:txBody>
      </p:sp>
    </p:spTree>
    <p:extLst>
      <p:ext uri="{BB962C8B-B14F-4D97-AF65-F5344CB8AC3E}">
        <p14:creationId xmlns:p14="http://schemas.microsoft.com/office/powerpoint/2010/main" val="3752046339"/>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extLst/>
          </a:lstStyle>
          <a:p>
            <a:pPr>
              <a:defRPr/>
            </a:pPr>
            <a:endParaRPr lang="en-GB" dirty="0"/>
          </a:p>
        </p:txBody>
      </p:sp>
      <p:sp>
        <p:nvSpPr>
          <p:cNvPr id="8" name="Footer Placeholder 7"/>
          <p:cNvSpPr>
            <a:spLocks noGrp="1"/>
          </p:cNvSpPr>
          <p:nvPr>
            <p:ph type="ftr" sz="quarter" idx="11"/>
          </p:nvPr>
        </p:nvSpPr>
        <p:spPr/>
        <p:txBody>
          <a:bodyPr/>
          <a:lstStyle>
            <a:lvl1pPr>
              <a:defRPr/>
            </a:lvl1pPr>
            <a:extLst/>
          </a:lstStyle>
          <a:p>
            <a:pPr>
              <a:defRPr/>
            </a:pPr>
            <a:endParaRPr lang="en-GB" dirty="0"/>
          </a:p>
        </p:txBody>
      </p:sp>
      <p:sp>
        <p:nvSpPr>
          <p:cNvPr id="9" name="Slide Number Placeholder 8"/>
          <p:cNvSpPr>
            <a:spLocks noGrp="1"/>
          </p:cNvSpPr>
          <p:nvPr>
            <p:ph type="sldNum" sz="quarter" idx="12"/>
          </p:nvPr>
        </p:nvSpPr>
        <p:spPr/>
        <p:txBody>
          <a:bodyPr/>
          <a:lstStyle>
            <a:lvl1pPr>
              <a:defRPr/>
            </a:lvl1pPr>
            <a:extLst/>
          </a:lstStyle>
          <a:p>
            <a:pPr>
              <a:defRPr/>
            </a:pPr>
            <a:fld id="{E59217EC-4059-487B-A315-0AC304447992}" type="slidenum">
              <a:rPr lang="en-GB"/>
              <a:pPr>
                <a:defRPr/>
              </a:pPr>
              <a:t>‹#›</a:t>
            </a:fld>
            <a:endParaRPr lang="en-GB" dirty="0"/>
          </a:p>
        </p:txBody>
      </p:sp>
    </p:spTree>
    <p:extLst>
      <p:ext uri="{BB962C8B-B14F-4D97-AF65-F5344CB8AC3E}">
        <p14:creationId xmlns:p14="http://schemas.microsoft.com/office/powerpoint/2010/main" val="3275643995"/>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p:cNvSpPr>
            <a:spLocks noGrp="1"/>
          </p:cNvSpPr>
          <p:nvPr>
            <p:ph type="dt" sz="half" idx="10"/>
          </p:nvPr>
        </p:nvSpPr>
        <p:spPr/>
        <p:txBody>
          <a:bodyPr/>
          <a:lstStyle>
            <a:lvl1pPr>
              <a:defRPr/>
            </a:lvl1pPr>
            <a:extLst/>
          </a:lstStyle>
          <a:p>
            <a:pPr>
              <a:defRPr/>
            </a:pPr>
            <a:endParaRPr lang="en-GB" dirty="0"/>
          </a:p>
        </p:txBody>
      </p:sp>
      <p:sp>
        <p:nvSpPr>
          <p:cNvPr id="4" name="Footer Placeholder 3"/>
          <p:cNvSpPr>
            <a:spLocks noGrp="1"/>
          </p:cNvSpPr>
          <p:nvPr>
            <p:ph type="ftr" sz="quarter" idx="11"/>
          </p:nvPr>
        </p:nvSpPr>
        <p:spPr/>
        <p:txBody>
          <a:bodyPr/>
          <a:lstStyle>
            <a:lvl1pPr>
              <a:defRPr/>
            </a:lvl1pPr>
            <a:extLst/>
          </a:lstStyle>
          <a:p>
            <a:pPr>
              <a:defRPr/>
            </a:pPr>
            <a:endParaRPr lang="en-GB" dirty="0"/>
          </a:p>
        </p:txBody>
      </p:sp>
      <p:sp>
        <p:nvSpPr>
          <p:cNvPr id="5" name="Slide Number Placeholder 4"/>
          <p:cNvSpPr>
            <a:spLocks noGrp="1"/>
          </p:cNvSpPr>
          <p:nvPr>
            <p:ph type="sldNum" sz="quarter" idx="12"/>
          </p:nvPr>
        </p:nvSpPr>
        <p:spPr/>
        <p:txBody>
          <a:bodyPr/>
          <a:lstStyle>
            <a:lvl1pPr>
              <a:defRPr/>
            </a:lvl1pPr>
            <a:extLst/>
          </a:lstStyle>
          <a:p>
            <a:pPr>
              <a:defRPr/>
            </a:pPr>
            <a:fld id="{C2CAE48D-D852-4468-AF93-02BFB93A84C0}" type="slidenum">
              <a:rPr lang="en-GB"/>
              <a:pPr>
                <a:defRPr/>
              </a:pPr>
              <a:t>‹#›</a:t>
            </a:fld>
            <a:endParaRPr lang="en-GB" dirty="0"/>
          </a:p>
        </p:txBody>
      </p:sp>
    </p:spTree>
    <p:extLst>
      <p:ext uri="{BB962C8B-B14F-4D97-AF65-F5344CB8AC3E}">
        <p14:creationId xmlns:p14="http://schemas.microsoft.com/office/powerpoint/2010/main" val="1626302189"/>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GB" dirty="0"/>
          </a:p>
        </p:txBody>
      </p:sp>
      <p:sp>
        <p:nvSpPr>
          <p:cNvPr id="3" name="Footer Placeholder 21"/>
          <p:cNvSpPr>
            <a:spLocks noGrp="1"/>
          </p:cNvSpPr>
          <p:nvPr>
            <p:ph type="ftr" sz="quarter" idx="11"/>
          </p:nvPr>
        </p:nvSpPr>
        <p:spPr/>
        <p:txBody>
          <a:bodyPr/>
          <a:lstStyle>
            <a:lvl1pPr>
              <a:defRPr/>
            </a:lvl1pPr>
          </a:lstStyle>
          <a:p>
            <a:pPr>
              <a:defRPr/>
            </a:pPr>
            <a:endParaRPr lang="en-GB" dirty="0"/>
          </a:p>
        </p:txBody>
      </p:sp>
      <p:sp>
        <p:nvSpPr>
          <p:cNvPr id="4" name="Slide Number Placeholder 17"/>
          <p:cNvSpPr>
            <a:spLocks noGrp="1"/>
          </p:cNvSpPr>
          <p:nvPr>
            <p:ph type="sldNum" sz="quarter" idx="12"/>
          </p:nvPr>
        </p:nvSpPr>
        <p:spPr/>
        <p:txBody>
          <a:bodyPr/>
          <a:lstStyle>
            <a:lvl1pPr>
              <a:defRPr/>
            </a:lvl1pPr>
          </a:lstStyle>
          <a:p>
            <a:pPr>
              <a:defRPr/>
            </a:pPr>
            <a:fld id="{86B5D2E4-D04A-46D8-9875-AF49F62727A1}" type="slidenum">
              <a:rPr lang="en-GB"/>
              <a:pPr>
                <a:defRPr/>
              </a:pPr>
              <a:t>‹#›</a:t>
            </a:fld>
            <a:endParaRPr lang="en-GB" dirty="0"/>
          </a:p>
        </p:txBody>
      </p:sp>
    </p:spTree>
    <p:extLst>
      <p:ext uri="{BB962C8B-B14F-4D97-AF65-F5344CB8AC3E}">
        <p14:creationId xmlns:p14="http://schemas.microsoft.com/office/powerpoint/2010/main" val="30228289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extLst/>
          </a:lstStyle>
          <a:p>
            <a:pPr>
              <a:defRPr/>
            </a:pPr>
            <a:endParaRPr lang="en-GB" dirty="0"/>
          </a:p>
        </p:txBody>
      </p:sp>
      <p:sp>
        <p:nvSpPr>
          <p:cNvPr id="6" name="Footer Placeholder 5"/>
          <p:cNvSpPr>
            <a:spLocks noGrp="1"/>
          </p:cNvSpPr>
          <p:nvPr>
            <p:ph type="ftr" sz="quarter" idx="11"/>
          </p:nvPr>
        </p:nvSpPr>
        <p:spPr/>
        <p:txBody>
          <a:bodyPr/>
          <a:lstStyle>
            <a:lvl1pPr>
              <a:defRPr/>
            </a:lvl1pPr>
            <a:extLst/>
          </a:lstStyle>
          <a:p>
            <a:pPr>
              <a:defRPr/>
            </a:pPr>
            <a:endParaRPr lang="en-GB" dirty="0"/>
          </a:p>
        </p:txBody>
      </p:sp>
      <p:sp>
        <p:nvSpPr>
          <p:cNvPr id="7" name="Slide Number Placeholder 6"/>
          <p:cNvSpPr>
            <a:spLocks noGrp="1"/>
          </p:cNvSpPr>
          <p:nvPr>
            <p:ph type="sldNum" sz="quarter" idx="12"/>
          </p:nvPr>
        </p:nvSpPr>
        <p:spPr/>
        <p:txBody>
          <a:bodyPr/>
          <a:lstStyle>
            <a:lvl1pPr>
              <a:defRPr/>
            </a:lvl1pPr>
            <a:extLst/>
          </a:lstStyle>
          <a:p>
            <a:pPr>
              <a:defRPr/>
            </a:pPr>
            <a:fld id="{D492FD07-DC1D-4F9A-B63A-68D07CDCF8DC}" type="slidenum">
              <a:rPr lang="en-GB"/>
              <a:pPr>
                <a:defRPr/>
              </a:pPr>
              <a:t>‹#›</a:t>
            </a:fld>
            <a:endParaRPr lang="en-GB" dirty="0"/>
          </a:p>
        </p:txBody>
      </p:sp>
    </p:spTree>
    <p:extLst>
      <p:ext uri="{BB962C8B-B14F-4D97-AF65-F5344CB8AC3E}">
        <p14:creationId xmlns:p14="http://schemas.microsoft.com/office/powerpoint/2010/main" val="4203338549"/>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a:defRPr/>
            </a:pPr>
            <a:endParaRPr lang="en-US" dirty="0"/>
          </a:p>
        </p:txBody>
      </p:sp>
      <p:sp>
        <p:nvSpPr>
          <p:cNvPr id="6" name="Freeform 15"/>
          <p:cNvSpPr>
            <a:spLocks/>
          </p:cNvSpPr>
          <p:nvPr/>
        </p:nvSpPr>
        <p:spPr bwMode="auto">
          <a:xfrm>
            <a:off x="485775" y="5938838"/>
            <a:ext cx="3690938" cy="933450"/>
          </a:xfrm>
          <a:custGeom>
            <a:avLst/>
            <a:gdLst>
              <a:gd name="T0" fmla="*/ 0 w 5591"/>
              <a:gd name="T1" fmla="*/ 0 h 588"/>
              <a:gd name="T2" fmla="*/ 3802505 w 5591"/>
              <a:gd name="T3" fmla="*/ 0 h 588"/>
              <a:gd name="T4" fmla="*/ 3802505 w 5591"/>
              <a:gd name="T5" fmla="*/ 838200 h 588"/>
              <a:gd name="T6" fmla="*/ 31688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NZ" dirty="0"/>
          </a:p>
        </p:txBody>
      </p:sp>
      <p:sp>
        <p:nvSpPr>
          <p:cNvPr id="7" name="Right Triangle 6"/>
          <p:cNvSpPr>
            <a:spLocks/>
          </p:cNvSpPr>
          <p:nvPr/>
        </p:nvSpPr>
        <p:spPr bwMode="auto">
          <a:xfrm>
            <a:off x="-6042" y="5791253"/>
            <a:ext cx="3402314" cy="1080868"/>
          </a:xfrm>
          <a:prstGeom prst="rtTriangle">
            <a:avLst/>
          </a:prstGeom>
          <a:blipFill>
            <a:blip r:embed="rId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a:t>Click icon to add picture</a:t>
            </a: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endParaRPr lang="en-GB"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GB" dirty="0"/>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0648350F-5500-4CD1-A829-205168ED2698}" type="slidenum">
              <a:rPr lang="en-GB"/>
              <a:pPr>
                <a:defRPr/>
              </a:pPr>
              <a:t>‹#›</a:t>
            </a:fld>
            <a:endParaRPr lang="en-GB" dirty="0"/>
          </a:p>
        </p:txBody>
      </p:sp>
    </p:spTree>
    <p:extLst>
      <p:ext uri="{BB962C8B-B14F-4D97-AF65-F5344CB8AC3E}">
        <p14:creationId xmlns:p14="http://schemas.microsoft.com/office/powerpoint/2010/main" val="3821393246"/>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a:defRPr/>
            </a:pPr>
            <a:endParaRPr lang="en-US" dirty="0"/>
          </a:p>
        </p:txBody>
      </p:sp>
      <p:sp>
        <p:nvSpPr>
          <p:cNvPr id="1027" name="Freeform 11"/>
          <p:cNvSpPr>
            <a:spLocks/>
          </p:cNvSpPr>
          <p:nvPr/>
        </p:nvSpPr>
        <p:spPr bwMode="auto">
          <a:xfrm>
            <a:off x="485775" y="5938838"/>
            <a:ext cx="3690938" cy="933450"/>
          </a:xfrm>
          <a:custGeom>
            <a:avLst/>
            <a:gdLst>
              <a:gd name="T0" fmla="*/ 0 w 5591"/>
              <a:gd name="T1" fmla="*/ 0 h 588"/>
              <a:gd name="T2" fmla="*/ 3802505 w 5591"/>
              <a:gd name="T3" fmla="*/ 0 h 588"/>
              <a:gd name="T4" fmla="*/ 3802505 w 5591"/>
              <a:gd name="T5" fmla="*/ 838200 h 588"/>
              <a:gd name="T6" fmla="*/ 31688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NZ" dirty="0"/>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defRPr>
            </a:lvl1pPr>
            <a:extLst/>
          </a:lstStyle>
          <a:p>
            <a:pPr>
              <a:defRPr/>
            </a:pPr>
            <a:endParaRPr lang="en-GB"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en-GB"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D0C98276-433A-4C77-B2EC-8C91BAA36D3B}" type="slidenum">
              <a:rPr lang="en-GB"/>
              <a:pPr>
                <a:defRPr/>
              </a:pPr>
              <a:t>‹#›</a:t>
            </a:fld>
            <a:endParaRPr lang="en-GB" dirty="0"/>
          </a:p>
        </p:txBody>
      </p:sp>
    </p:spTree>
  </p:cSld>
  <p:clrMap bg1="lt1" tx1="dk1" bg2="lt2" tx2="dk2" accent1="accent1" accent2="accent2" accent3="accent3" accent4="accent4" accent5="accent5" accent6="accent6" hlink="hlink" folHlink="folHlink"/>
  <p:sldLayoutIdLst>
    <p:sldLayoutId id="2147483762" r:id="rId1"/>
    <p:sldLayoutId id="2147483758" r:id="rId2"/>
    <p:sldLayoutId id="2147483763" r:id="rId3"/>
    <p:sldLayoutId id="2147483764" r:id="rId4"/>
    <p:sldLayoutId id="2147483765" r:id="rId5"/>
    <p:sldLayoutId id="2147483766" r:id="rId6"/>
    <p:sldLayoutId id="2147483759" r:id="rId7"/>
    <p:sldLayoutId id="2147483767" r:id="rId8"/>
    <p:sldLayoutId id="2147483768" r:id="rId9"/>
    <p:sldLayoutId id="2147483760" r:id="rId10"/>
    <p:sldLayoutId id="2147483761"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youtube.com/watch?v=Nt36F-1fd6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p:txBody>
          <a:bodyPr/>
          <a:lstStyle/>
          <a:p>
            <a:pPr eaLnBrk="1" fontAlgn="auto" hangingPunct="1">
              <a:spcAft>
                <a:spcPts val="0"/>
              </a:spcAft>
              <a:defRPr/>
            </a:pPr>
            <a:r>
              <a:rPr lang="en-GB" dirty="0">
                <a:latin typeface="Arial" charset="0"/>
              </a:rPr>
              <a:t>Professional Ethics &amp; Organisations</a:t>
            </a:r>
          </a:p>
        </p:txBody>
      </p:sp>
      <p:sp>
        <p:nvSpPr>
          <p:cNvPr id="9219" name="Rectangle 5"/>
          <p:cNvSpPr>
            <a:spLocks noGrp="1" noChangeArrowheads="1"/>
          </p:cNvSpPr>
          <p:nvPr>
            <p:ph type="subTitle" idx="1"/>
          </p:nvPr>
        </p:nvSpPr>
        <p:spPr>
          <a:xfrm>
            <a:off x="685800" y="3611563"/>
            <a:ext cx="7772400" cy="1200150"/>
          </a:xfrm>
        </p:spPr>
        <p:txBody>
          <a:bodyPr/>
          <a:lstStyle/>
          <a:p>
            <a:pPr marR="0" eaLnBrk="1" hangingPunct="1">
              <a:lnSpc>
                <a:spcPct val="80000"/>
              </a:lnSpc>
            </a:pPr>
            <a:endParaRPr lang="en-GB" sz="2500" dirty="0"/>
          </a:p>
          <a:p>
            <a:pPr marR="0" eaLnBrk="1" hangingPunct="1">
              <a:lnSpc>
                <a:spcPct val="80000"/>
              </a:lnSpc>
            </a:pPr>
            <a:r>
              <a:rPr lang="en-GB" sz="2500" dirty="0"/>
              <a:t>ISCG 5430 </a:t>
            </a:r>
          </a:p>
          <a:p>
            <a:pPr marR="0" eaLnBrk="1" hangingPunct="1">
              <a:lnSpc>
                <a:spcPct val="80000"/>
              </a:lnSpc>
            </a:pPr>
            <a:r>
              <a:rPr lang="en-GB" sz="2500" dirty="0"/>
              <a:t>Professional Skills for  IT Practitioners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NZ" sz="2400" dirty="0"/>
              <a:t>Computer software can be used in ways that disturb other users or disrupt their work. Viruses, for example, are programs meant to harm useful computer programs or interfere with the normal functioning of a computer. Malicious software can disrupt the functioning of computers in more ways than one. It may overload computer memory through excessive consumption of computer resources, thus slowing its functioning. It may cause a computer to function wrongly or even stop working. Using malicious software to attack a computer is unethical.</a:t>
            </a:r>
          </a:p>
        </p:txBody>
      </p:sp>
      <p:sp>
        <p:nvSpPr>
          <p:cNvPr id="3" name="Title 2"/>
          <p:cNvSpPr>
            <a:spLocks noGrp="1"/>
          </p:cNvSpPr>
          <p:nvPr>
            <p:ph type="title"/>
          </p:nvPr>
        </p:nvSpPr>
        <p:spPr/>
        <p:txBody>
          <a:bodyPr>
            <a:normAutofit/>
          </a:bodyPr>
          <a:lstStyle/>
          <a:p>
            <a:r>
              <a:rPr lang="en-NZ" sz="2400" dirty="0"/>
              <a:t>Commandment 2 Do not use computer technology to cause interference in other users' work</a:t>
            </a:r>
          </a:p>
        </p:txBody>
      </p:sp>
    </p:spTree>
    <p:extLst>
      <p:ext uri="{BB962C8B-B14F-4D97-AF65-F5344CB8AC3E}">
        <p14:creationId xmlns:p14="http://schemas.microsoft.com/office/powerpoint/2010/main" val="11400053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NZ" sz="2400" dirty="0"/>
              <a:t>We know it is wrong to read someone's personal letters. On the same lines, it is wrong to read someone else's email messages or files. Obtaining data from another person's private files is nothing less than breaking into someone's room. Snooping around in another person's files or reading someone else's personal messages is the invasion of his privacy. There are exceptions to this. For example, spying is necessary and cannot be called unethical when it is done against illegitimate use of computers. For example, intelligence agencies working on cybercrime cases need to spy on the internet activity of suspects.</a:t>
            </a:r>
          </a:p>
        </p:txBody>
      </p:sp>
      <p:sp>
        <p:nvSpPr>
          <p:cNvPr id="3" name="Title 2"/>
          <p:cNvSpPr>
            <a:spLocks noGrp="1"/>
          </p:cNvSpPr>
          <p:nvPr>
            <p:ph type="title"/>
          </p:nvPr>
        </p:nvSpPr>
        <p:spPr/>
        <p:txBody>
          <a:bodyPr>
            <a:normAutofit/>
          </a:bodyPr>
          <a:lstStyle/>
          <a:p>
            <a:r>
              <a:rPr lang="en-NZ" sz="2400" dirty="0"/>
              <a:t>Commandment 3 Do not spy on another person's computer data</a:t>
            </a:r>
          </a:p>
        </p:txBody>
      </p:sp>
    </p:spTree>
    <p:extLst>
      <p:ext uri="{BB962C8B-B14F-4D97-AF65-F5344CB8AC3E}">
        <p14:creationId xmlns:p14="http://schemas.microsoft.com/office/powerpoint/2010/main" val="31720426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NZ" sz="2400" dirty="0"/>
              <a:t>Stealing sensitive information or leaking confidential information is as good as robbery. It is wrong to acquire personal information of employees from an employee database or patient history from a hospital database or other such information that is meant to be confidential. Similarly, breaking into a bank account to collect information about the account or account holder is wrong. Illegal electronic transfer of funds is a type of fraud. With the use of technology, stealing of information is much easier. Computers can be used to store stolen information.</a:t>
            </a:r>
          </a:p>
        </p:txBody>
      </p:sp>
      <p:sp>
        <p:nvSpPr>
          <p:cNvPr id="3" name="Title 2"/>
          <p:cNvSpPr>
            <a:spLocks noGrp="1"/>
          </p:cNvSpPr>
          <p:nvPr>
            <p:ph type="title"/>
          </p:nvPr>
        </p:nvSpPr>
        <p:spPr/>
        <p:txBody>
          <a:bodyPr>
            <a:normAutofit/>
          </a:bodyPr>
          <a:lstStyle/>
          <a:p>
            <a:r>
              <a:rPr lang="en-NZ" sz="2400" dirty="0"/>
              <a:t>Commandment 4 Do not use computer technology to steal information</a:t>
            </a:r>
          </a:p>
        </p:txBody>
      </p:sp>
    </p:spTree>
    <p:extLst>
      <p:ext uri="{BB962C8B-B14F-4D97-AF65-F5344CB8AC3E}">
        <p14:creationId xmlns:p14="http://schemas.microsoft.com/office/powerpoint/2010/main" val="27597826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NZ" sz="2400" dirty="0"/>
              <a:t>Spread of information has become viral today, because of the Internet. This also means that false news or rumours can spread speedily through social networking sites or emails. Being involved in the circulation of incorrect information is unethical. Mails and pop-ups are commonly used to spread the wrong information or give false alerts with the only intent of selling products. Mails from untrusted sources advertising certain products or spreading some hard-to-believe information, are not uncommon. Direct or indirect involvement in the circulation of false information is ethically wrong.</a:t>
            </a:r>
          </a:p>
        </p:txBody>
      </p:sp>
      <p:sp>
        <p:nvSpPr>
          <p:cNvPr id="3" name="Title 2"/>
          <p:cNvSpPr>
            <a:spLocks noGrp="1"/>
          </p:cNvSpPr>
          <p:nvPr>
            <p:ph type="title"/>
          </p:nvPr>
        </p:nvSpPr>
        <p:spPr/>
        <p:txBody>
          <a:bodyPr>
            <a:normAutofit/>
          </a:bodyPr>
          <a:lstStyle/>
          <a:p>
            <a:r>
              <a:rPr lang="en-NZ" sz="2400" dirty="0"/>
              <a:t>Commandment 5 Do not contribute to the spread of misinformation using computer technology</a:t>
            </a:r>
          </a:p>
        </p:txBody>
      </p:sp>
    </p:spTree>
    <p:extLst>
      <p:ext uri="{BB962C8B-B14F-4D97-AF65-F5344CB8AC3E}">
        <p14:creationId xmlns:p14="http://schemas.microsoft.com/office/powerpoint/2010/main" val="35914285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NZ" sz="2400" dirty="0"/>
              <a:t>Like any other artistic or literary work, software is copyrighted. A piece of code is the original work of the individual who created it. It is copyrighted in his name. In case of a developer writing software for the organization he works for, the organization holds the copyright for it. Copyright holds true unless its creators announce it is not. Obtaining illegal copies of copyrighted software is unethical.</a:t>
            </a:r>
          </a:p>
        </p:txBody>
      </p:sp>
      <p:sp>
        <p:nvSpPr>
          <p:cNvPr id="3" name="Title 2"/>
          <p:cNvSpPr>
            <a:spLocks noGrp="1"/>
          </p:cNvSpPr>
          <p:nvPr>
            <p:ph type="title"/>
          </p:nvPr>
        </p:nvSpPr>
        <p:spPr/>
        <p:txBody>
          <a:bodyPr>
            <a:normAutofit fontScale="90000"/>
          </a:bodyPr>
          <a:lstStyle/>
          <a:p>
            <a:r>
              <a:rPr lang="en-NZ" sz="2700" dirty="0"/>
              <a:t>Commandment 6 Refrain from copying software or buying pirated copies. Pay for software unless it is free</a:t>
            </a:r>
            <a:r>
              <a:rPr lang="en-NZ" dirty="0"/>
              <a:t>.</a:t>
            </a:r>
          </a:p>
        </p:txBody>
      </p:sp>
    </p:spTree>
    <p:extLst>
      <p:ext uri="{BB962C8B-B14F-4D97-AF65-F5344CB8AC3E}">
        <p14:creationId xmlns:p14="http://schemas.microsoft.com/office/powerpoint/2010/main" val="4429262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NZ" sz="2400" dirty="0"/>
              <a:t>Multi-user systems have user specific passwords. Breaking into some other user's password, thus intruding his private space is unethical. It is not ethical to hack passwords for gaining unauthorized access to a password-protected computer system. Accessing data that you are not authorized to access or gaining access to another user's computer without his permission is not ethical.</a:t>
            </a:r>
          </a:p>
        </p:txBody>
      </p:sp>
      <p:sp>
        <p:nvSpPr>
          <p:cNvPr id="3" name="Title 2"/>
          <p:cNvSpPr>
            <a:spLocks noGrp="1"/>
          </p:cNvSpPr>
          <p:nvPr>
            <p:ph type="title"/>
          </p:nvPr>
        </p:nvSpPr>
        <p:spPr/>
        <p:txBody>
          <a:bodyPr>
            <a:normAutofit/>
          </a:bodyPr>
          <a:lstStyle/>
          <a:p>
            <a:r>
              <a:rPr lang="en-NZ" sz="2400" dirty="0"/>
              <a:t>Commandment 7 Do not use someone else's computer resources unless authorized to.</a:t>
            </a:r>
          </a:p>
        </p:txBody>
      </p:sp>
    </p:spTree>
    <p:extLst>
      <p:ext uri="{BB962C8B-B14F-4D97-AF65-F5344CB8AC3E}">
        <p14:creationId xmlns:p14="http://schemas.microsoft.com/office/powerpoint/2010/main" val="21011897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NZ" sz="2400" dirty="0"/>
              <a:t>Programs developed by a software developer are his/her property. If he is working with an organization, they are the organization's property. Copying them and propagating them in one's own name is unethical. This applies to any creative work, program or design. Establishing ownership on a work which is not yours is ethically wrong. </a:t>
            </a:r>
          </a:p>
        </p:txBody>
      </p:sp>
      <p:sp>
        <p:nvSpPr>
          <p:cNvPr id="3" name="Title 2"/>
          <p:cNvSpPr>
            <a:spLocks noGrp="1"/>
          </p:cNvSpPr>
          <p:nvPr>
            <p:ph type="title"/>
          </p:nvPr>
        </p:nvSpPr>
        <p:spPr/>
        <p:txBody>
          <a:bodyPr>
            <a:normAutofit fontScale="90000"/>
          </a:bodyPr>
          <a:lstStyle/>
          <a:p>
            <a:r>
              <a:rPr lang="en-NZ" sz="2700" dirty="0"/>
              <a:t>Commandment 8 It is wrong to claim ownership on a work which is the output of someone else's intellect</a:t>
            </a:r>
            <a:r>
              <a:rPr lang="en-NZ" dirty="0"/>
              <a:t>.</a:t>
            </a:r>
          </a:p>
        </p:txBody>
      </p:sp>
    </p:spTree>
    <p:extLst>
      <p:ext uri="{BB962C8B-B14F-4D97-AF65-F5344CB8AC3E}">
        <p14:creationId xmlns:p14="http://schemas.microsoft.com/office/powerpoint/2010/main" val="7767007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NZ" sz="2400" dirty="0"/>
              <a:t>Looking at the social consequences that a program can have, describes a broader perspective of looking at technology. Software like video games and animations or educational software can have a social impact on their users. It is the programmer's responsibility to understand his target audience/users and the effect it may have on them. For example, a computer game for kids should not have content that can influence them negatively. Similarly, writing malicious software is ethically wrong. A software developer/development firm should consider the influence their code can have on the society at large.</a:t>
            </a:r>
          </a:p>
        </p:txBody>
      </p:sp>
      <p:sp>
        <p:nvSpPr>
          <p:cNvPr id="3" name="Title 2"/>
          <p:cNvSpPr>
            <a:spLocks noGrp="1"/>
          </p:cNvSpPr>
          <p:nvPr>
            <p:ph type="title"/>
          </p:nvPr>
        </p:nvSpPr>
        <p:spPr/>
        <p:txBody>
          <a:bodyPr>
            <a:normAutofit/>
          </a:bodyPr>
          <a:lstStyle/>
          <a:p>
            <a:r>
              <a:rPr lang="en-NZ" sz="2700" dirty="0"/>
              <a:t>Commandment 9 Before developing a software, think about the social impact it can have</a:t>
            </a:r>
            <a:r>
              <a:rPr lang="en-NZ" dirty="0"/>
              <a:t>.</a:t>
            </a:r>
          </a:p>
        </p:txBody>
      </p:sp>
    </p:spTree>
    <p:extLst>
      <p:ext uri="{BB962C8B-B14F-4D97-AF65-F5344CB8AC3E}">
        <p14:creationId xmlns:p14="http://schemas.microsoft.com/office/powerpoint/2010/main" val="38139637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NZ" sz="2400" dirty="0"/>
              <a:t>The communication etiquette we follow in the real world applies to communication over computers as well. While communicating over the Internet, one should treat others with respect. One should not intrude others' private space, use abusive language, make false statements or pass irresponsible remarks about others. One should be courteous while communicating over the web and should respect others' time and resources. Also, one should be considerate with a novice computer user.</a:t>
            </a:r>
          </a:p>
        </p:txBody>
      </p:sp>
      <p:sp>
        <p:nvSpPr>
          <p:cNvPr id="3" name="Title 2"/>
          <p:cNvSpPr>
            <a:spLocks noGrp="1"/>
          </p:cNvSpPr>
          <p:nvPr>
            <p:ph type="title"/>
          </p:nvPr>
        </p:nvSpPr>
        <p:spPr/>
        <p:txBody>
          <a:bodyPr>
            <a:noAutofit/>
          </a:bodyPr>
          <a:lstStyle/>
          <a:p>
            <a:r>
              <a:rPr lang="en-NZ" sz="2400" dirty="0"/>
              <a:t>Commandment 10 In using computers for communication, be respectful and courteous with the fellow members.</a:t>
            </a:r>
          </a:p>
        </p:txBody>
      </p:sp>
    </p:spTree>
    <p:extLst>
      <p:ext uri="{BB962C8B-B14F-4D97-AF65-F5344CB8AC3E}">
        <p14:creationId xmlns:p14="http://schemas.microsoft.com/office/powerpoint/2010/main" val="31725645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NZ" dirty="0"/>
              <a:t>Watch the video</a:t>
            </a:r>
          </a:p>
          <a:p>
            <a:endParaRPr lang="en-NZ" dirty="0"/>
          </a:p>
          <a:p>
            <a:r>
              <a:rPr lang="en-NZ">
                <a:hlinkClick r:id="rId2"/>
              </a:rPr>
              <a:t>https://www.youtube.com/watch?v=Nt36F-1fd6U</a:t>
            </a:r>
            <a:endParaRPr lang="en-NZ"/>
          </a:p>
          <a:p>
            <a:endParaRPr lang="en-NZ" dirty="0"/>
          </a:p>
          <a:p>
            <a:r>
              <a:rPr lang="en-NZ" dirty="0"/>
              <a:t>These ten guidelines are defined by the Computer Ethics Institute in 1992.</a:t>
            </a:r>
          </a:p>
        </p:txBody>
      </p:sp>
      <p:sp>
        <p:nvSpPr>
          <p:cNvPr id="3" name="Title 2"/>
          <p:cNvSpPr>
            <a:spLocks noGrp="1"/>
          </p:cNvSpPr>
          <p:nvPr>
            <p:ph type="title"/>
          </p:nvPr>
        </p:nvSpPr>
        <p:spPr/>
        <p:txBody>
          <a:bodyPr>
            <a:normAutofit fontScale="90000"/>
          </a:bodyPr>
          <a:lstStyle/>
          <a:p>
            <a:r>
              <a:rPr lang="en-NZ" dirty="0"/>
              <a:t>Ten commandments of Computer Ethics</a:t>
            </a:r>
          </a:p>
        </p:txBody>
      </p:sp>
    </p:spTree>
    <p:extLst>
      <p:ext uri="{BB962C8B-B14F-4D97-AF65-F5344CB8AC3E}">
        <p14:creationId xmlns:p14="http://schemas.microsoft.com/office/powerpoint/2010/main" val="2808382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1"/>
          <p:cNvSpPr>
            <a:spLocks noGrp="1"/>
          </p:cNvSpPr>
          <p:nvPr>
            <p:ph idx="1"/>
          </p:nvPr>
        </p:nvSpPr>
        <p:spPr>
          <a:xfrm>
            <a:off x="457200" y="2564904"/>
            <a:ext cx="8229600" cy="3442196"/>
          </a:xfrm>
        </p:spPr>
        <p:txBody>
          <a:bodyPr/>
          <a:lstStyle/>
          <a:p>
            <a:pPr eaLnBrk="1" hangingPunct="1"/>
            <a:r>
              <a:rPr lang="en-NZ" dirty="0"/>
              <a:t>Professionalism</a:t>
            </a:r>
          </a:p>
          <a:p>
            <a:pPr eaLnBrk="1" hangingPunct="1"/>
            <a:r>
              <a:rPr lang="en-NZ" dirty="0"/>
              <a:t>Ethics</a:t>
            </a:r>
          </a:p>
          <a:p>
            <a:pPr eaLnBrk="1" hangingPunct="1"/>
            <a:r>
              <a:rPr lang="en-NZ" dirty="0"/>
              <a:t>10 commandments of computer ethics</a:t>
            </a:r>
          </a:p>
          <a:p>
            <a:pPr eaLnBrk="1" hangingPunct="1"/>
            <a:r>
              <a:rPr lang="en-NZ" dirty="0"/>
              <a:t>Professional Organisations</a:t>
            </a:r>
          </a:p>
        </p:txBody>
      </p:sp>
      <p:sp>
        <p:nvSpPr>
          <p:cNvPr id="3" name="Title 2"/>
          <p:cNvSpPr>
            <a:spLocks noGrp="1"/>
          </p:cNvSpPr>
          <p:nvPr>
            <p:ph type="title"/>
          </p:nvPr>
        </p:nvSpPr>
        <p:spPr/>
        <p:txBody>
          <a:bodyPr/>
          <a:lstStyle/>
          <a:p>
            <a:pPr algn="ctr" eaLnBrk="1" fontAlgn="auto" hangingPunct="1">
              <a:spcAft>
                <a:spcPts val="0"/>
              </a:spcAft>
              <a:defRPr/>
            </a:pPr>
            <a:r>
              <a:rPr lang="en-NZ" dirty="0"/>
              <a:t>Agenda</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1"/>
          <p:cNvSpPr>
            <a:spLocks noGrp="1"/>
          </p:cNvSpPr>
          <p:nvPr>
            <p:ph idx="1"/>
          </p:nvPr>
        </p:nvSpPr>
        <p:spPr/>
        <p:txBody>
          <a:bodyPr/>
          <a:lstStyle/>
          <a:p>
            <a:pPr eaLnBrk="1" hangingPunct="1"/>
            <a:r>
              <a:rPr lang="en-NZ" dirty="0"/>
              <a:t>Mary has just received by mail the software she ordered.  In the package, she also finds another software package (that is clearly not a freebie).  This invoice shows that she is not being charged for the second package.</a:t>
            </a:r>
          </a:p>
          <a:p>
            <a:pPr eaLnBrk="1" hangingPunct="1"/>
            <a:r>
              <a:rPr lang="en-NZ" dirty="0"/>
              <a:t>What should Mary do?</a:t>
            </a:r>
          </a:p>
        </p:txBody>
      </p:sp>
      <p:sp>
        <p:nvSpPr>
          <p:cNvPr id="3" name="Title 2"/>
          <p:cNvSpPr>
            <a:spLocks noGrp="1"/>
          </p:cNvSpPr>
          <p:nvPr>
            <p:ph type="title"/>
          </p:nvPr>
        </p:nvSpPr>
        <p:spPr/>
        <p:txBody>
          <a:bodyPr/>
          <a:lstStyle/>
          <a:p>
            <a:pPr eaLnBrk="1" fontAlgn="auto" hangingPunct="1">
              <a:spcAft>
                <a:spcPts val="0"/>
              </a:spcAft>
              <a:defRPr/>
            </a:pPr>
            <a:r>
              <a:rPr lang="en-NZ" dirty="0"/>
              <a:t>Examples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1"/>
          <p:cNvSpPr>
            <a:spLocks noGrp="1"/>
          </p:cNvSpPr>
          <p:nvPr>
            <p:ph idx="1"/>
          </p:nvPr>
        </p:nvSpPr>
        <p:spPr/>
        <p:txBody>
          <a:bodyPr/>
          <a:lstStyle/>
          <a:p>
            <a:pPr eaLnBrk="1" hangingPunct="1"/>
            <a:r>
              <a:rPr lang="en-NZ" dirty="0"/>
              <a:t>Kevin likes to help his friends by writing programs for them using his company’s computers.  He does this on weekends on his own time so as not to interfere with his work responsibilities.  Kevin does not charge his friends for the programs he writes.</a:t>
            </a:r>
          </a:p>
          <a:p>
            <a:pPr eaLnBrk="1" hangingPunct="1"/>
            <a:endParaRPr lang="en-NZ" dirty="0"/>
          </a:p>
          <a:p>
            <a:pPr eaLnBrk="1" hangingPunct="1"/>
            <a:r>
              <a:rPr lang="en-NZ" dirty="0"/>
              <a:t>Is this okay?</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1"/>
          <p:cNvSpPr>
            <a:spLocks noGrp="1"/>
          </p:cNvSpPr>
          <p:nvPr>
            <p:ph idx="1"/>
          </p:nvPr>
        </p:nvSpPr>
        <p:spPr/>
        <p:txBody>
          <a:bodyPr/>
          <a:lstStyle/>
          <a:p>
            <a:pPr eaLnBrk="1" hangingPunct="1"/>
            <a:r>
              <a:rPr lang="en-NZ" dirty="0"/>
              <a:t>Fleur’s brother works at a data centre and has access to people’s personal credit information.  Fleur has recently developed a relationship with a new boyfriend.  However she wants to check him out and asks her brother for information.</a:t>
            </a:r>
          </a:p>
          <a:p>
            <a:pPr eaLnBrk="1" hangingPunct="1"/>
            <a:endParaRPr lang="en-NZ" dirty="0"/>
          </a:p>
          <a:p>
            <a:pPr eaLnBrk="1" hangingPunct="1"/>
            <a:r>
              <a:rPr lang="en-NZ" dirty="0"/>
              <a:t>How should the brother react?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NZ" dirty="0"/>
              <a:t>Is there an ethical dilemma?</a:t>
            </a:r>
          </a:p>
          <a:p>
            <a:r>
              <a:rPr lang="en-NZ" dirty="0"/>
              <a:t>What is it?</a:t>
            </a:r>
          </a:p>
          <a:p>
            <a:r>
              <a:rPr lang="en-NZ" dirty="0"/>
              <a:t>Who are the stakeholders?</a:t>
            </a:r>
          </a:p>
          <a:p>
            <a:r>
              <a:rPr lang="en-NZ" dirty="0"/>
              <a:t>What are the alternatives?</a:t>
            </a:r>
          </a:p>
          <a:p>
            <a:r>
              <a:rPr lang="en-NZ" dirty="0"/>
              <a:t>How will each affect the stakeholders?</a:t>
            </a:r>
          </a:p>
        </p:txBody>
      </p:sp>
    </p:spTree>
    <p:extLst>
      <p:ext uri="{BB962C8B-B14F-4D97-AF65-F5344CB8AC3E}">
        <p14:creationId xmlns:p14="http://schemas.microsoft.com/office/powerpoint/2010/main" val="5363079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96752"/>
            <a:ext cx="8229600" cy="4810348"/>
          </a:xfrm>
        </p:spPr>
        <p:txBody>
          <a:bodyPr/>
          <a:lstStyle/>
          <a:p>
            <a:r>
              <a:rPr lang="en-NZ" sz="2000" dirty="0"/>
              <a:t>You have recently been appointed as the project manager for a new and high profile information system. After undertaking an initial estimation, you recognise that the project will take 4 times the costs being talked about by the project’s business sponsor. You suspect that upon being informed of the revised estimates, the project sponsor will not approve the project. You also know that if the project is not approved, your job and those of a number of system professionals will be at risk. In addition, you are sure that the project will provide substantial benefits to your organisation even with the higher costs.  </a:t>
            </a:r>
          </a:p>
          <a:p>
            <a:r>
              <a:rPr lang="en-NZ" sz="2000" dirty="0"/>
              <a:t>Do you underestimate the cost of the project taking a relatively low risk that by delaying notification of the true costs until the project is well under way, the project sponsor will be reluctant to stop the project?</a:t>
            </a:r>
          </a:p>
          <a:p>
            <a:endParaRPr lang="en-NZ" dirty="0"/>
          </a:p>
        </p:txBody>
      </p:sp>
      <p:sp>
        <p:nvSpPr>
          <p:cNvPr id="3" name="Title 2"/>
          <p:cNvSpPr>
            <a:spLocks noGrp="1"/>
          </p:cNvSpPr>
          <p:nvPr>
            <p:ph type="title"/>
          </p:nvPr>
        </p:nvSpPr>
        <p:spPr/>
        <p:txBody>
          <a:bodyPr/>
          <a:lstStyle/>
          <a:p>
            <a:r>
              <a:rPr lang="en-AU" dirty="0"/>
              <a:t>Case 1.</a:t>
            </a:r>
            <a:endParaRPr lang="en-NZ" dirty="0"/>
          </a:p>
        </p:txBody>
      </p:sp>
    </p:spTree>
    <p:extLst>
      <p:ext uri="{BB962C8B-B14F-4D97-AF65-F5344CB8AC3E}">
        <p14:creationId xmlns:p14="http://schemas.microsoft.com/office/powerpoint/2010/main" val="13876964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NZ" sz="2000" dirty="0"/>
              <a:t>Lily worked for a small commercial software house which specialised in financial systems. She was a software engineer, enjoyed her job and was good at it. </a:t>
            </a:r>
          </a:p>
          <a:p>
            <a:r>
              <a:rPr lang="en-NZ" sz="2000" dirty="0"/>
              <a:t>She was asked by her manager to agree to be briefly seconded to another company, apparently to help them finish an overdue project. She would continue to draw her salary from her firm, who would in turn charge for her services.</a:t>
            </a:r>
          </a:p>
          <a:p>
            <a:r>
              <a:rPr lang="en-NZ" sz="2000" dirty="0"/>
              <a:t>She agreed, moved to the other company, and for two weeks worked there. Her manager (a chap named Ian) asked her for a ‘frank’ report on the ‘new’ company together with a complete dump of the software and testing materials on which she was working. Ian impressed on her that this was to be kept ‘very quiet’.</a:t>
            </a:r>
          </a:p>
          <a:p>
            <a:endParaRPr lang="en-NZ" sz="2000" dirty="0"/>
          </a:p>
        </p:txBody>
      </p:sp>
      <p:sp>
        <p:nvSpPr>
          <p:cNvPr id="3" name="Title 2"/>
          <p:cNvSpPr>
            <a:spLocks noGrp="1"/>
          </p:cNvSpPr>
          <p:nvPr>
            <p:ph type="title"/>
          </p:nvPr>
        </p:nvSpPr>
        <p:spPr/>
        <p:txBody>
          <a:bodyPr/>
          <a:lstStyle/>
          <a:p>
            <a:r>
              <a:rPr lang="en-AU" dirty="0"/>
              <a:t>Case 2</a:t>
            </a:r>
            <a:endParaRPr lang="en-NZ" dirty="0"/>
          </a:p>
        </p:txBody>
      </p:sp>
    </p:spTree>
    <p:extLst>
      <p:ext uri="{BB962C8B-B14F-4D97-AF65-F5344CB8AC3E}">
        <p14:creationId xmlns:p14="http://schemas.microsoft.com/office/powerpoint/2010/main" val="4099625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1"/>
          <p:cNvSpPr>
            <a:spLocks noGrp="1"/>
          </p:cNvSpPr>
          <p:nvPr>
            <p:ph idx="1"/>
          </p:nvPr>
        </p:nvSpPr>
        <p:spPr/>
        <p:txBody>
          <a:bodyPr/>
          <a:lstStyle/>
          <a:p>
            <a:pPr lvl="1" eaLnBrk="1" hangingPunct="1"/>
            <a:r>
              <a:rPr lang="en-US" dirty="0"/>
              <a:t>Institute of Information Technology Professionals of New Zealand (IITPNZ)</a:t>
            </a:r>
          </a:p>
          <a:p>
            <a:pPr lvl="1" eaLnBrk="1" hangingPunct="1"/>
            <a:r>
              <a:rPr lang="en-NZ" dirty="0"/>
              <a:t>Information Systems Audit and Control Association (</a:t>
            </a:r>
            <a:r>
              <a:rPr lang="en-US" dirty="0"/>
              <a:t>ISACA</a:t>
            </a:r>
            <a:r>
              <a:rPr lang="en-NZ" dirty="0"/>
              <a:t>)</a:t>
            </a:r>
            <a:endParaRPr lang="en-US" dirty="0"/>
          </a:p>
          <a:p>
            <a:pPr lvl="1" eaLnBrk="1" hangingPunct="1"/>
            <a:r>
              <a:rPr lang="en-US" dirty="0"/>
              <a:t>NZ Institute of Chartered Accountants(NZICA) </a:t>
            </a:r>
          </a:p>
          <a:p>
            <a:pPr lvl="1" eaLnBrk="1" hangingPunct="1"/>
            <a:r>
              <a:rPr lang="en-US" dirty="0"/>
              <a:t>NZ Institute of Management(NZIM)</a:t>
            </a:r>
          </a:p>
          <a:p>
            <a:pPr lvl="1" eaLnBrk="1" hangingPunct="1"/>
            <a:r>
              <a:rPr lang="en-NZ" dirty="0"/>
              <a:t>Institute of Electrical and Electronic Engineers (</a:t>
            </a:r>
            <a:r>
              <a:rPr lang="en-NZ" b="1" dirty="0"/>
              <a:t>IEEE</a:t>
            </a:r>
            <a:r>
              <a:rPr lang="en-NZ" dirty="0"/>
              <a:t>)</a:t>
            </a:r>
            <a:endParaRPr lang="en-US" dirty="0"/>
          </a:p>
          <a:p>
            <a:pPr lvl="1" eaLnBrk="1" hangingPunct="1"/>
            <a:r>
              <a:rPr lang="en-NZ" dirty="0"/>
              <a:t>Association for Computing Machinery (</a:t>
            </a:r>
            <a:r>
              <a:rPr lang="en-US" dirty="0"/>
              <a:t>ACM)</a:t>
            </a:r>
          </a:p>
          <a:p>
            <a:pPr lvl="1" eaLnBrk="1" hangingPunct="1"/>
            <a:endParaRPr lang="en-NZ" dirty="0"/>
          </a:p>
        </p:txBody>
      </p:sp>
      <p:sp>
        <p:nvSpPr>
          <p:cNvPr id="3" name="Title 2"/>
          <p:cNvSpPr>
            <a:spLocks noGrp="1"/>
          </p:cNvSpPr>
          <p:nvPr>
            <p:ph type="title"/>
          </p:nvPr>
        </p:nvSpPr>
        <p:spPr/>
        <p:txBody>
          <a:bodyPr/>
          <a:lstStyle/>
          <a:p>
            <a:pPr eaLnBrk="1" fontAlgn="auto" hangingPunct="1">
              <a:spcAft>
                <a:spcPts val="0"/>
              </a:spcAft>
              <a:defRPr/>
            </a:pPr>
            <a:r>
              <a:rPr lang="en-NZ" dirty="0"/>
              <a:t>Some professional bodies in NZ</a:t>
            </a:r>
          </a:p>
        </p:txBody>
      </p:sp>
    </p:spTree>
    <p:extLst>
      <p:ext uri="{BB962C8B-B14F-4D97-AF65-F5344CB8AC3E}">
        <p14:creationId xmlns:p14="http://schemas.microsoft.com/office/powerpoint/2010/main" val="25050623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1"/>
          <p:cNvSpPr>
            <a:spLocks noGrp="1"/>
          </p:cNvSpPr>
          <p:nvPr>
            <p:ph idx="1"/>
          </p:nvPr>
        </p:nvSpPr>
        <p:spPr/>
        <p:txBody>
          <a:bodyPr>
            <a:normAutofit/>
          </a:bodyPr>
          <a:lstStyle/>
          <a:p>
            <a:pPr eaLnBrk="1" hangingPunct="1"/>
            <a:r>
              <a:rPr lang="en-NZ" dirty="0"/>
              <a:t>Non-discriminatory</a:t>
            </a:r>
          </a:p>
          <a:p>
            <a:pPr eaLnBrk="1" hangingPunct="1"/>
            <a:r>
              <a:rPr lang="en-NZ" dirty="0"/>
              <a:t>Zeal</a:t>
            </a:r>
          </a:p>
          <a:p>
            <a:pPr eaLnBrk="1" hangingPunct="1"/>
            <a:r>
              <a:rPr lang="en-NZ" dirty="0"/>
              <a:t>Community</a:t>
            </a:r>
          </a:p>
          <a:p>
            <a:pPr eaLnBrk="1" hangingPunct="1"/>
            <a:r>
              <a:rPr lang="en-NZ" dirty="0"/>
              <a:t>Skills</a:t>
            </a:r>
          </a:p>
          <a:p>
            <a:pPr eaLnBrk="1" hangingPunct="1"/>
            <a:r>
              <a:rPr lang="en-NZ" dirty="0"/>
              <a:t>Continuous Development</a:t>
            </a:r>
          </a:p>
          <a:p>
            <a:pPr eaLnBrk="1" hangingPunct="1"/>
            <a:r>
              <a:rPr lang="en-NZ" dirty="0"/>
              <a:t>Outcomes and Consequences</a:t>
            </a:r>
          </a:p>
          <a:p>
            <a:pPr eaLnBrk="1" hangingPunct="1"/>
            <a:r>
              <a:rPr lang="en-NZ" dirty="0"/>
              <a:t>Potential or Real Conflict of Interest</a:t>
            </a:r>
          </a:p>
          <a:p>
            <a:pPr eaLnBrk="1" hangingPunct="1"/>
            <a:r>
              <a:rPr lang="en-NZ" dirty="0"/>
              <a:t>Competence</a:t>
            </a:r>
          </a:p>
        </p:txBody>
      </p:sp>
      <p:sp>
        <p:nvSpPr>
          <p:cNvPr id="3" name="Title 2"/>
          <p:cNvSpPr>
            <a:spLocks noGrp="1"/>
          </p:cNvSpPr>
          <p:nvPr>
            <p:ph type="title"/>
          </p:nvPr>
        </p:nvSpPr>
        <p:spPr/>
        <p:txBody>
          <a:bodyPr>
            <a:normAutofit fontScale="90000"/>
          </a:bodyPr>
          <a:lstStyle/>
          <a:p>
            <a:pPr eaLnBrk="1" fontAlgn="auto" hangingPunct="1">
              <a:spcAft>
                <a:spcPts val="0"/>
              </a:spcAft>
              <a:defRPr/>
            </a:pPr>
            <a:r>
              <a:rPr lang="en-NZ" dirty="0"/>
              <a:t>Tenets of Code of Conduct of the IITPNZ</a:t>
            </a:r>
          </a:p>
        </p:txBody>
      </p:sp>
    </p:spTree>
    <p:extLst>
      <p:ext uri="{BB962C8B-B14F-4D97-AF65-F5344CB8AC3E}">
        <p14:creationId xmlns:p14="http://schemas.microsoft.com/office/powerpoint/2010/main" val="16532098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eaLnBrk="1" hangingPunct="1">
              <a:spcBef>
                <a:spcPts val="600"/>
              </a:spcBef>
              <a:spcAft>
                <a:spcPts val="600"/>
              </a:spcAft>
            </a:pPr>
            <a:r>
              <a:rPr lang="en-NZ" dirty="0"/>
              <a:t>What is a profession?</a:t>
            </a:r>
          </a:p>
          <a:p>
            <a:pPr eaLnBrk="1" hangingPunct="1">
              <a:spcBef>
                <a:spcPts val="600"/>
              </a:spcBef>
              <a:spcAft>
                <a:spcPts val="600"/>
              </a:spcAft>
            </a:pPr>
            <a:r>
              <a:rPr lang="en-NZ" dirty="0"/>
              <a:t>What is Professionalism?</a:t>
            </a:r>
          </a:p>
          <a:p>
            <a:pPr eaLnBrk="1" hangingPunct="1">
              <a:spcBef>
                <a:spcPts val="600"/>
              </a:spcBef>
              <a:spcAft>
                <a:spcPts val="600"/>
              </a:spcAft>
            </a:pPr>
            <a:r>
              <a:rPr lang="en-NZ" dirty="0"/>
              <a:t>What are Ethics?</a:t>
            </a:r>
          </a:p>
          <a:p>
            <a:pPr eaLnBrk="1" hangingPunct="1">
              <a:spcBef>
                <a:spcPts val="600"/>
              </a:spcBef>
              <a:spcAft>
                <a:spcPts val="600"/>
              </a:spcAft>
            </a:pPr>
            <a:r>
              <a:rPr lang="en-NZ" dirty="0"/>
              <a:t>What are Ten commandments of Computer Ethics?</a:t>
            </a:r>
          </a:p>
          <a:p>
            <a:pPr eaLnBrk="1" hangingPunct="1">
              <a:spcBef>
                <a:spcPts val="600"/>
              </a:spcBef>
              <a:spcAft>
                <a:spcPts val="600"/>
              </a:spcAft>
            </a:pPr>
            <a:r>
              <a:rPr lang="en-NZ" dirty="0"/>
              <a:t>Some Professional Organisations for Computing Professionals</a:t>
            </a:r>
          </a:p>
          <a:p>
            <a:endParaRPr lang="en-NZ" dirty="0"/>
          </a:p>
        </p:txBody>
      </p:sp>
      <p:sp>
        <p:nvSpPr>
          <p:cNvPr id="3" name="Title 2"/>
          <p:cNvSpPr>
            <a:spLocks noGrp="1"/>
          </p:cNvSpPr>
          <p:nvPr>
            <p:ph type="title"/>
          </p:nvPr>
        </p:nvSpPr>
        <p:spPr/>
        <p:txBody>
          <a:bodyPr/>
          <a:lstStyle/>
          <a:p>
            <a:r>
              <a:rPr lang="en-NZ" dirty="0"/>
              <a:t>Summary</a:t>
            </a:r>
          </a:p>
        </p:txBody>
      </p:sp>
    </p:spTree>
    <p:extLst>
      <p:ext uri="{BB962C8B-B14F-4D97-AF65-F5344CB8AC3E}">
        <p14:creationId xmlns:p14="http://schemas.microsoft.com/office/powerpoint/2010/main" val="37068679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idx="1"/>
          </p:nvPr>
        </p:nvSpPr>
        <p:spPr>
          <a:xfrm>
            <a:off x="457200" y="2348880"/>
            <a:ext cx="8229600" cy="3658220"/>
          </a:xfrm>
        </p:spPr>
        <p:txBody>
          <a:bodyPr/>
          <a:lstStyle/>
          <a:p>
            <a:pPr eaLnBrk="1" hangingPunct="1"/>
            <a:r>
              <a:rPr lang="en-GB" dirty="0"/>
              <a:t>What is a professional? (Week 1)</a:t>
            </a:r>
          </a:p>
          <a:p>
            <a:pPr lvl="1" eaLnBrk="1" hangingPunct="1"/>
            <a:r>
              <a:rPr lang="en-GB" dirty="0"/>
              <a:t>According to Webster’s New World Dictionary, a professional is a person who is “worthy of the high standards of a profession.”</a:t>
            </a:r>
          </a:p>
        </p:txBody>
      </p:sp>
      <p:sp>
        <p:nvSpPr>
          <p:cNvPr id="4098" name="Rectangle 2"/>
          <p:cNvSpPr>
            <a:spLocks noGrp="1" noChangeArrowheads="1"/>
          </p:cNvSpPr>
          <p:nvPr>
            <p:ph type="title"/>
          </p:nvPr>
        </p:nvSpPr>
        <p:spPr/>
        <p:txBody>
          <a:bodyPr/>
          <a:lstStyle/>
          <a:p>
            <a:pPr eaLnBrk="1" fontAlgn="auto" hangingPunct="1">
              <a:spcAft>
                <a:spcPts val="0"/>
              </a:spcAft>
              <a:defRPr/>
            </a:pPr>
            <a:r>
              <a:rPr lang="en-GB" dirty="0"/>
              <a:t>What is Professionalism?</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1"/>
          <p:cNvSpPr>
            <a:spLocks noGrp="1"/>
          </p:cNvSpPr>
          <p:nvPr>
            <p:ph idx="1"/>
          </p:nvPr>
        </p:nvSpPr>
        <p:spPr/>
        <p:txBody>
          <a:bodyPr/>
          <a:lstStyle/>
          <a:p>
            <a:pPr eaLnBrk="1" hangingPunct="1"/>
            <a:r>
              <a:rPr lang="en-NZ" dirty="0"/>
              <a:t>In Week 1 we made a list of characteristics of a professional.  Look at your list again.</a:t>
            </a:r>
          </a:p>
          <a:p>
            <a:pPr eaLnBrk="1" hangingPunct="1"/>
            <a:endParaRPr lang="en-NZ" dirty="0"/>
          </a:p>
          <a:p>
            <a:pPr eaLnBrk="1" hangingPunct="1"/>
            <a:endParaRPr lang="en-NZ" dirty="0"/>
          </a:p>
          <a:p>
            <a:pPr eaLnBrk="1" hangingPunct="1"/>
            <a:r>
              <a:rPr lang="en-NZ" dirty="0"/>
              <a:t>With the person beside you make a list of five characteristics.</a:t>
            </a:r>
          </a:p>
        </p:txBody>
      </p:sp>
      <p:sp>
        <p:nvSpPr>
          <p:cNvPr id="3" name="Title 2"/>
          <p:cNvSpPr>
            <a:spLocks noGrp="1"/>
          </p:cNvSpPr>
          <p:nvPr>
            <p:ph type="title"/>
          </p:nvPr>
        </p:nvSpPr>
        <p:spPr/>
        <p:txBody>
          <a:bodyPr>
            <a:normAutofit fontScale="90000"/>
          </a:bodyPr>
          <a:lstStyle/>
          <a:p>
            <a:pPr eaLnBrk="1" fontAlgn="auto" hangingPunct="1">
              <a:spcAft>
                <a:spcPts val="0"/>
              </a:spcAft>
              <a:defRPr/>
            </a:pPr>
            <a:r>
              <a:rPr lang="en-NZ" dirty="0"/>
              <a:t>Characteristics of a Professional</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NZ" dirty="0"/>
              <a:t>Make a list of soft skills that many computer positions require you to have.</a:t>
            </a:r>
          </a:p>
          <a:p>
            <a:endParaRPr lang="en-NZ" dirty="0"/>
          </a:p>
          <a:p>
            <a:endParaRPr lang="en-NZ" dirty="0"/>
          </a:p>
          <a:p>
            <a:endParaRPr lang="en-NZ" dirty="0"/>
          </a:p>
          <a:p>
            <a:endParaRPr lang="en-NZ" dirty="0"/>
          </a:p>
          <a:p>
            <a:r>
              <a:rPr lang="en-NZ" dirty="0"/>
              <a:t>Mark off those that we have covered this semester</a:t>
            </a:r>
          </a:p>
        </p:txBody>
      </p:sp>
      <p:sp>
        <p:nvSpPr>
          <p:cNvPr id="3" name="Title 2"/>
          <p:cNvSpPr>
            <a:spLocks noGrp="1"/>
          </p:cNvSpPr>
          <p:nvPr>
            <p:ph type="title"/>
          </p:nvPr>
        </p:nvSpPr>
        <p:spPr/>
        <p:txBody>
          <a:bodyPr/>
          <a:lstStyle/>
          <a:p>
            <a:r>
              <a:rPr lang="en-NZ" dirty="0"/>
              <a:t>Soft skills in the workplace</a:t>
            </a:r>
          </a:p>
        </p:txBody>
      </p:sp>
    </p:spTree>
    <p:extLst>
      <p:ext uri="{BB962C8B-B14F-4D97-AF65-F5344CB8AC3E}">
        <p14:creationId xmlns:p14="http://schemas.microsoft.com/office/powerpoint/2010/main" val="18649548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6" name="Rectangle 8"/>
          <p:cNvSpPr>
            <a:spLocks noGrp="1" noChangeArrowheads="1"/>
          </p:cNvSpPr>
          <p:nvPr>
            <p:ph idx="1"/>
          </p:nvPr>
        </p:nvSpPr>
        <p:spPr>
          <a:xfrm>
            <a:off x="457200" y="1844824"/>
            <a:ext cx="8229600" cy="4162276"/>
          </a:xfrm>
        </p:spPr>
        <p:txBody>
          <a:bodyPr/>
          <a:lstStyle/>
          <a:p>
            <a:pPr eaLnBrk="1" hangingPunct="1">
              <a:lnSpc>
                <a:spcPct val="90000"/>
              </a:lnSpc>
            </a:pPr>
            <a:r>
              <a:rPr lang="en-US" dirty="0"/>
              <a:t>Should I lie on a job application to spare my children from being thrown in the street?</a:t>
            </a:r>
          </a:p>
          <a:p>
            <a:pPr eaLnBrk="1" hangingPunct="1">
              <a:lnSpc>
                <a:spcPct val="90000"/>
              </a:lnSpc>
            </a:pPr>
            <a:r>
              <a:rPr lang="en-US" dirty="0"/>
              <a:t>Ethical decisions are made in a world of economic, professional and social pressures.</a:t>
            </a:r>
          </a:p>
          <a:p>
            <a:pPr eaLnBrk="1" hangingPunct="1">
              <a:lnSpc>
                <a:spcPct val="90000"/>
              </a:lnSpc>
            </a:pPr>
            <a:r>
              <a:rPr lang="en-US" dirty="0"/>
              <a:t>These can obscure moral issues. </a:t>
            </a:r>
          </a:p>
          <a:p>
            <a:pPr eaLnBrk="1" hangingPunct="1">
              <a:lnSpc>
                <a:spcPct val="90000"/>
              </a:lnSpc>
            </a:pPr>
            <a:r>
              <a:rPr lang="en-US" dirty="0"/>
              <a:t>Often we don’t know or understand crucial facts. We must rank competing moral claims and predict the likely consequences of our choices.</a:t>
            </a:r>
            <a:endParaRPr lang="en-AU" dirty="0"/>
          </a:p>
        </p:txBody>
      </p:sp>
      <p:sp>
        <p:nvSpPr>
          <p:cNvPr id="5122" name="Rectangle 7"/>
          <p:cNvSpPr>
            <a:spLocks noGrp="1" noChangeArrowheads="1"/>
          </p:cNvSpPr>
          <p:nvPr>
            <p:ph type="title"/>
          </p:nvPr>
        </p:nvSpPr>
        <p:spPr/>
        <p:txBody>
          <a:bodyPr/>
          <a:lstStyle/>
          <a:p>
            <a:pPr eaLnBrk="1" fontAlgn="auto" hangingPunct="1">
              <a:spcAft>
                <a:spcPts val="0"/>
              </a:spcAft>
              <a:defRPr/>
            </a:pPr>
            <a:r>
              <a:rPr lang="en-AU" dirty="0"/>
              <a:t>What is Ethics?</a:t>
            </a:r>
          </a:p>
        </p:txBody>
      </p:sp>
      <p:sp>
        <p:nvSpPr>
          <p:cNvPr id="13316" name="Rectangle 9"/>
          <p:cNvSpPr>
            <a:spLocks noChangeArrowheads="1"/>
          </p:cNvSpPr>
          <p:nvPr/>
        </p:nvSpPr>
        <p:spPr bwMode="auto">
          <a:xfrm>
            <a:off x="6588125" y="6165850"/>
            <a:ext cx="2025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NZ" dirty="0">
                <a:solidFill>
                  <a:srgbClr val="FFCC00"/>
                </a:solidFill>
              </a:rPr>
              <a:t>McDONALD, 2004</a:t>
            </a:r>
            <a:endParaRPr lang="en-GB" dirty="0">
              <a:solidFill>
                <a:srgbClr val="FFCC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056">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1" presetClass="emph" presetSubtype="0" fill="hold" nodeType="clickEffect">
                                  <p:stCondLst>
                                    <p:cond delay="0"/>
                                  </p:stCondLst>
                                  <p:childTnLst>
                                    <p:animClr clrSpc="hsl" dir="cw">
                                      <p:cBhvr override="childStyle">
                                        <p:cTn id="10" dur="500" fill="hold"/>
                                        <p:tgtEl>
                                          <p:spTgt spid="2056">
                                            <p:txEl>
                                              <p:pRg st="0" end="0"/>
                                            </p:txEl>
                                          </p:spTgt>
                                        </p:tgtEl>
                                        <p:attrNameLst>
                                          <p:attrName>style.color</p:attrName>
                                        </p:attrNameLst>
                                      </p:cBhvr>
                                      <p:by>
                                        <p:hsl h="7200000" s="0" l="0"/>
                                      </p:by>
                                    </p:animClr>
                                    <p:animClr clrSpc="hsl" dir="cw">
                                      <p:cBhvr>
                                        <p:cTn id="11" dur="500" fill="hold"/>
                                        <p:tgtEl>
                                          <p:spTgt spid="2056">
                                            <p:txEl>
                                              <p:pRg st="0" end="0"/>
                                            </p:txEl>
                                          </p:spTgt>
                                        </p:tgtEl>
                                        <p:attrNameLst>
                                          <p:attrName>fillcolor</p:attrName>
                                        </p:attrNameLst>
                                      </p:cBhvr>
                                      <p:by>
                                        <p:hsl h="7200000" s="0" l="0"/>
                                      </p:by>
                                    </p:animClr>
                                    <p:animClr clrSpc="hsl" dir="cw">
                                      <p:cBhvr>
                                        <p:cTn id="12" dur="500" fill="hold"/>
                                        <p:tgtEl>
                                          <p:spTgt spid="2056">
                                            <p:txEl>
                                              <p:pRg st="0" end="0"/>
                                            </p:txEl>
                                          </p:spTgt>
                                        </p:tgtEl>
                                        <p:attrNameLst>
                                          <p:attrName>stroke.color</p:attrName>
                                        </p:attrNameLst>
                                      </p:cBhvr>
                                      <p:by>
                                        <p:hsl h="7200000" s="0" l="0"/>
                                      </p:by>
                                    </p:animClr>
                                    <p:set>
                                      <p:cBhvr>
                                        <p:cTn id="13" dur="500" fill="hold"/>
                                        <p:tgtEl>
                                          <p:spTgt spid="2056">
                                            <p:txEl>
                                              <p:pRg st="0" end="0"/>
                                            </p:txEl>
                                          </p:spTgt>
                                        </p:tgtEl>
                                        <p:attrNameLst>
                                          <p:attrName>fill.type</p:attrName>
                                        </p:attrNameLst>
                                      </p:cBhvr>
                                      <p:to>
                                        <p:strVal val="solid"/>
                                      </p:to>
                                    </p:set>
                                  </p:childTnLst>
                                  <p:subTnLst>
                                    <p:animClr clrSpc="rgb" dir="cw">
                                      <p:cBhvr override="childStyle">
                                        <p:cTn dur="1" fill="hold" display="0" masterRel="nextClick" afterEffect="1"/>
                                        <p:tgtEl>
                                          <p:spTgt spid="2056">
                                            <p:txEl>
                                              <p:pRg st="0" end="0"/>
                                            </p:txEl>
                                          </p:spTgt>
                                        </p:tgtEl>
                                        <p:attrNameLst>
                                          <p:attrName>ppt_c</p:attrName>
                                        </p:attrNameLst>
                                      </p:cBhvr>
                                      <p:to>
                                        <a:schemeClr val="bg2"/>
                                      </p:to>
                                    </p:animClr>
                                  </p:subTnLst>
                                </p:cTn>
                              </p:par>
                            </p:childTnLst>
                          </p:cTn>
                        </p:par>
                      </p:childTnLst>
                    </p:cTn>
                  </p:par>
                  <p:par>
                    <p:cTn id="14" fill="hold" nodeType="clickPar">
                      <p:stCondLst>
                        <p:cond delay="indefinite"/>
                      </p:stCondLst>
                      <p:childTnLst>
                        <p:par>
                          <p:cTn id="15" fill="hold" nodeType="withGroup">
                            <p:stCondLst>
                              <p:cond delay="0"/>
                            </p:stCondLst>
                            <p:childTnLst>
                              <p:par>
                                <p:cTn id="16" presetID="1" presetClass="entr" presetSubtype="0" fill="hold" nodeType="clickEffect">
                                  <p:stCondLst>
                                    <p:cond delay="0"/>
                                  </p:stCondLst>
                                  <p:childTnLst>
                                    <p:set>
                                      <p:cBhvr>
                                        <p:cTn id="17" dur="1" fill="hold">
                                          <p:stCondLst>
                                            <p:cond delay="0"/>
                                          </p:stCondLst>
                                        </p:cTn>
                                        <p:tgtEl>
                                          <p:spTgt spid="2056">
                                            <p:txEl>
                                              <p:pRg st="1" end="1"/>
                                            </p:txEl>
                                          </p:spTgt>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2056">
                                            <p:txEl>
                                              <p:pRg st="2" end="2"/>
                                            </p:txEl>
                                          </p:spTgt>
                                        </p:tgtEl>
                                        <p:attrNameLst>
                                          <p:attrName>style.visibility</p:attrName>
                                        </p:attrNameLst>
                                      </p:cBhvr>
                                      <p:to>
                                        <p:strVal val="visible"/>
                                      </p:to>
                                    </p:set>
                                  </p:childTnLst>
                                </p:cTn>
                              </p:par>
                              <p:par>
                                <p:cTn id="20" presetID="1" presetClass="entr" presetSubtype="0" fill="hold" nodeType="withEffect">
                                  <p:stCondLst>
                                    <p:cond delay="0"/>
                                  </p:stCondLst>
                                  <p:childTnLst>
                                    <p:set>
                                      <p:cBhvr>
                                        <p:cTn id="21" dur="1" fill="hold">
                                          <p:stCondLst>
                                            <p:cond delay="0"/>
                                          </p:stCondLst>
                                        </p:cTn>
                                        <p:tgtEl>
                                          <p:spTgt spid="205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9" name="Rectangle 3"/>
          <p:cNvSpPr>
            <a:spLocks noGrp="1" noChangeArrowheads="1"/>
          </p:cNvSpPr>
          <p:nvPr>
            <p:ph idx="1"/>
          </p:nvPr>
        </p:nvSpPr>
        <p:spPr>
          <a:xfrm>
            <a:off x="468313" y="2420888"/>
            <a:ext cx="8229600" cy="3725912"/>
          </a:xfrm>
        </p:spPr>
        <p:txBody>
          <a:bodyPr/>
          <a:lstStyle/>
          <a:p>
            <a:pPr eaLnBrk="1" hangingPunct="1"/>
            <a:r>
              <a:rPr lang="en-GB" dirty="0"/>
              <a:t>Openness, honesty, leadership, integrity, selflessness, objectivity, accountability, fairness, courtesy, treating others with respect, what else?</a:t>
            </a:r>
          </a:p>
        </p:txBody>
      </p:sp>
      <p:sp>
        <p:nvSpPr>
          <p:cNvPr id="7170" name="Rectangle 2"/>
          <p:cNvSpPr>
            <a:spLocks noGrp="1" noChangeArrowheads="1"/>
          </p:cNvSpPr>
          <p:nvPr>
            <p:ph type="title"/>
          </p:nvPr>
        </p:nvSpPr>
        <p:spPr/>
        <p:txBody>
          <a:bodyPr/>
          <a:lstStyle/>
          <a:p>
            <a:pPr eaLnBrk="1" fontAlgn="auto" hangingPunct="1">
              <a:spcAft>
                <a:spcPts val="0"/>
              </a:spcAft>
              <a:defRPr/>
            </a:pPr>
            <a:r>
              <a:rPr lang="en-GB" dirty="0"/>
              <a:t>What is ethical behaviour?</a:t>
            </a:r>
          </a:p>
        </p:txBody>
      </p:sp>
      <p:sp>
        <p:nvSpPr>
          <p:cNvPr id="15364" name="Rectangle 4"/>
          <p:cNvSpPr>
            <a:spLocks noChangeArrowheads="1"/>
          </p:cNvSpPr>
          <p:nvPr/>
        </p:nvSpPr>
        <p:spPr bwMode="auto">
          <a:xfrm>
            <a:off x="6443663" y="6092825"/>
            <a:ext cx="2025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NZ" dirty="0">
                <a:solidFill>
                  <a:srgbClr val="FFCC00"/>
                </a:solidFill>
              </a:rPr>
              <a:t>McDONALD, 2004</a:t>
            </a:r>
            <a:endParaRPr lang="en-GB" dirty="0">
              <a:solidFill>
                <a:srgbClr val="FFCC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209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099"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idx="1"/>
          </p:nvPr>
        </p:nvSpPr>
        <p:spPr>
          <a:xfrm>
            <a:off x="457200" y="1828800"/>
            <a:ext cx="8229600" cy="4768850"/>
          </a:xfrm>
        </p:spPr>
        <p:txBody>
          <a:bodyPr/>
          <a:lstStyle/>
          <a:p>
            <a:pPr eaLnBrk="1" hangingPunct="1"/>
            <a:r>
              <a:rPr lang="en-GB" dirty="0"/>
              <a:t>Responsibility for quality of the end product</a:t>
            </a:r>
          </a:p>
          <a:p>
            <a:pPr lvl="1" eaLnBrk="1" hangingPunct="1"/>
            <a:r>
              <a:rPr lang="en-GB" dirty="0"/>
              <a:t>The relation between software safety and ethics (e.g. medical technology, air traffic and aircraft)</a:t>
            </a:r>
          </a:p>
          <a:p>
            <a:pPr lvl="1" eaLnBrk="1" hangingPunct="1"/>
            <a:r>
              <a:rPr lang="en-GB" dirty="0"/>
              <a:t>A commitment to never ignore issues that may produce a threat to human well-being</a:t>
            </a:r>
          </a:p>
          <a:p>
            <a:pPr eaLnBrk="1" hangingPunct="1"/>
            <a:r>
              <a:rPr lang="en-GB" dirty="0"/>
              <a:t>Intellectual property</a:t>
            </a:r>
          </a:p>
          <a:p>
            <a:pPr lvl="1" eaLnBrk="1" hangingPunct="1"/>
            <a:r>
              <a:rPr lang="en-GB" dirty="0"/>
              <a:t>Illegal use of software</a:t>
            </a:r>
          </a:p>
          <a:p>
            <a:pPr eaLnBrk="1" hangingPunct="1"/>
            <a:r>
              <a:rPr lang="en-GB" dirty="0"/>
              <a:t>Privacy &amp; confidentiality</a:t>
            </a:r>
          </a:p>
          <a:p>
            <a:pPr eaLnBrk="1" hangingPunct="1"/>
            <a:r>
              <a:rPr lang="en-GB" dirty="0"/>
              <a:t>Legal – e.g. accounting, auditing</a:t>
            </a:r>
          </a:p>
        </p:txBody>
      </p:sp>
      <p:sp>
        <p:nvSpPr>
          <p:cNvPr id="9218" name="Rectangle 2"/>
          <p:cNvSpPr>
            <a:spLocks noGrp="1" noChangeArrowheads="1"/>
          </p:cNvSpPr>
          <p:nvPr>
            <p:ph type="title"/>
          </p:nvPr>
        </p:nvSpPr>
        <p:spPr/>
        <p:txBody>
          <a:bodyPr/>
          <a:lstStyle/>
          <a:p>
            <a:pPr eaLnBrk="1" fontAlgn="auto" hangingPunct="1">
              <a:spcAft>
                <a:spcPts val="0"/>
              </a:spcAft>
              <a:defRPr/>
            </a:pPr>
            <a:r>
              <a:rPr lang="en-GB" dirty="0"/>
              <a:t>What does it mean for IT?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NZ" sz="2400" dirty="0"/>
              <a:t>This commandment says that it is unethical to use a computer to harm another user. It is not limited to physical injury. It includes harming or corrupting other users' data or files. The commandment states that it is wrong to use a computer to steal someone's personal information. Manipulating or destroying files of other users is ethically wrong. It is unethical to write programs, which on execution lead to stealing, copying or gaining unauthorized access to other users' data. Being involved in practices like hacking, spamming, phishing or cyber bullying does not conform to computer ethics. </a:t>
            </a:r>
          </a:p>
        </p:txBody>
      </p:sp>
      <p:sp>
        <p:nvSpPr>
          <p:cNvPr id="3" name="Title 2"/>
          <p:cNvSpPr>
            <a:spLocks noGrp="1"/>
          </p:cNvSpPr>
          <p:nvPr>
            <p:ph type="title"/>
          </p:nvPr>
        </p:nvSpPr>
        <p:spPr/>
        <p:txBody>
          <a:bodyPr>
            <a:normAutofit/>
          </a:bodyPr>
          <a:lstStyle/>
          <a:p>
            <a:r>
              <a:rPr lang="en-NZ" sz="2400" dirty="0"/>
              <a:t>Commandment 1Do not use a computer in ways that may harm other people</a:t>
            </a:r>
          </a:p>
        </p:txBody>
      </p:sp>
    </p:spTree>
    <p:extLst>
      <p:ext uri="{BB962C8B-B14F-4D97-AF65-F5344CB8AC3E}">
        <p14:creationId xmlns:p14="http://schemas.microsoft.com/office/powerpoint/2010/main" val="25058948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1860</TotalTime>
  <Words>1946</Words>
  <Application>Microsoft Office PowerPoint</Application>
  <PresentationFormat>On-screen Show (4:3)</PresentationFormat>
  <Paragraphs>110</Paragraphs>
  <Slides>28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28</vt:i4>
      </vt:variant>
    </vt:vector>
  </HeadingPairs>
  <TitlesOfParts>
    <vt:vector size="35" baseType="lpstr">
      <vt:lpstr>Arial</vt:lpstr>
      <vt:lpstr>Lucida Sans Unicode</vt:lpstr>
      <vt:lpstr>Times New Roman</vt:lpstr>
      <vt:lpstr>Verdana</vt:lpstr>
      <vt:lpstr>Wingdings 2</vt:lpstr>
      <vt:lpstr>Wingdings 3</vt:lpstr>
      <vt:lpstr>Concourse</vt:lpstr>
      <vt:lpstr>Professional Ethics &amp; Organisations</vt:lpstr>
      <vt:lpstr>Agenda</vt:lpstr>
      <vt:lpstr>What is Professionalism?</vt:lpstr>
      <vt:lpstr>Characteristics of a Professional</vt:lpstr>
      <vt:lpstr>Soft skills in the workplace</vt:lpstr>
      <vt:lpstr>What is Ethics?</vt:lpstr>
      <vt:lpstr>What is ethical behaviour?</vt:lpstr>
      <vt:lpstr>What does it mean for IT?</vt:lpstr>
      <vt:lpstr>Commandment 1Do not use a computer in ways that may harm other people</vt:lpstr>
      <vt:lpstr>Commandment 2 Do not use computer technology to cause interference in other users' work</vt:lpstr>
      <vt:lpstr>Commandment 3 Do not spy on another person's computer data</vt:lpstr>
      <vt:lpstr>Commandment 4 Do not use computer technology to steal information</vt:lpstr>
      <vt:lpstr>Commandment 5 Do not contribute to the spread of misinformation using computer technology</vt:lpstr>
      <vt:lpstr>Commandment 6 Refrain from copying software or buying pirated copies. Pay for software unless it is free.</vt:lpstr>
      <vt:lpstr>Commandment 7 Do not use someone else's computer resources unless authorized to.</vt:lpstr>
      <vt:lpstr>Commandment 8 It is wrong to claim ownership on a work which is the output of someone else's intellect.</vt:lpstr>
      <vt:lpstr>Commandment 9 Before developing a software, think about the social impact it can have.</vt:lpstr>
      <vt:lpstr>Commandment 10 In using computers for communication, be respectful and courteous with the fellow members.</vt:lpstr>
      <vt:lpstr>Ten commandments of Computer Ethics</vt:lpstr>
      <vt:lpstr>Examples</vt:lpstr>
      <vt:lpstr>PowerPoint Presentation</vt:lpstr>
      <vt:lpstr>PowerPoint Presentation</vt:lpstr>
      <vt:lpstr>PowerPoint Presentation</vt:lpstr>
      <vt:lpstr>Case 1.</vt:lpstr>
      <vt:lpstr>Case 2</vt:lpstr>
      <vt:lpstr>Some professional bodies in NZ</vt:lpstr>
      <vt:lpstr>Tenets of Code of Conduct of the IITPNZ</vt:lpstr>
      <vt:lpstr>Summary</vt:lpstr>
    </vt:vector>
  </TitlesOfParts>
  <Company>UNITEC Institute of Technology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Ethics and Professionalism</dc:title>
  <dc:creator>Gerard Lovell</dc:creator>
  <cp:lastModifiedBy>Teresa Yap</cp:lastModifiedBy>
  <cp:revision>111</cp:revision>
  <dcterms:created xsi:type="dcterms:W3CDTF">2003-03-11T01:58:18Z</dcterms:created>
  <dcterms:modified xsi:type="dcterms:W3CDTF">2022-10-19T08:24:01Z</dcterms:modified>
</cp:coreProperties>
</file>