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98" r:id="rId3"/>
    <p:sldId id="329" r:id="rId4"/>
    <p:sldId id="307" r:id="rId5"/>
    <p:sldId id="341" r:id="rId6"/>
    <p:sldId id="342" r:id="rId7"/>
    <p:sldId id="340" r:id="rId8"/>
    <p:sldId id="333" r:id="rId9"/>
    <p:sldId id="343" r:id="rId10"/>
    <p:sldId id="344" r:id="rId11"/>
    <p:sldId id="345" r:id="rId12"/>
    <p:sldId id="339" r:id="rId13"/>
    <p:sldId id="303" r:id="rId14"/>
    <p:sldId id="29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3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1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863ED-8288-47DA-81E4-5114C6C5724C}" type="datetimeFigureOut">
              <a:rPr lang="en-NZ" smtClean="0"/>
              <a:t>7/10/2015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D8CFE-FE40-43AA-BC0D-9DC683224FC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80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8248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5285-132F-4E94-AF63-E43D9ACAEA17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1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938C9-8DCD-46F8-B600-FCE24B7DE74C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148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2D9-F72C-431F-945E-085DC02AF813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"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19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76F7B-1181-4FCD-A73A-10D0579814AA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535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CB3C-A6B2-4716-A2C8-ECEACB94DF05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0937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3CACA-251F-4599-81E5-D5E70C291782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4784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4E78-1202-4BE9-A6BC-1F32EBD12744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0900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AFD7-79FA-4C2A-9A24-14354C9164AE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988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E94B5-D20F-42C8-BA13-BCB7901ACB8D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295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58A6-8195-4325-9EAF-C96C13ECF78A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966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4BA1-2F48-443B-B71B-34725700D208}" type="datetime1">
              <a:rPr lang="en-NZ" smtClean="0"/>
              <a:t>7/10/2015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542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EE05-B17E-4B51-9CAF-29B723CEA292}" type="datetime1">
              <a:rPr lang="en-NZ" smtClean="0"/>
              <a:t>7/10/2015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444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F27-524C-46D1-93A0-CAEC3044E130}" type="datetime1">
              <a:rPr lang="en-NZ" smtClean="0"/>
              <a:t>7/10/2015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08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E15BB-F9D1-4278-8FE6-DCD818198E01}" type="datetime1">
              <a:rPr lang="en-NZ" smtClean="0"/>
              <a:t>7/10/2015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829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72FB-21FA-416B-A536-A99E781D93D4}" type="datetime1">
              <a:rPr lang="en-NZ" smtClean="0"/>
              <a:t>7/10/2015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749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E7F4-F73D-4C06-A516-29CF69828B56}" type="datetime1">
              <a:rPr lang="en-NZ" smtClean="0"/>
              <a:t>7/10/2015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994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3888" y="6361373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9F277-17D1-475E-9CDC-9375EF9C52CA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3613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34642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75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1583" y="2404531"/>
            <a:ext cx="8703635" cy="1646302"/>
          </a:xfrm>
        </p:spPr>
        <p:txBody>
          <a:bodyPr/>
          <a:lstStyle/>
          <a:p>
            <a:pPr algn="ctr"/>
            <a:r>
              <a:rPr lang="en-NZ" dirty="0" smtClean="0"/>
              <a:t>JSON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</a:t>
            </a:r>
            <a:r>
              <a:rPr lang="en-US" sz="3600" dirty="0" smtClean="0"/>
              <a:t>11</a:t>
            </a:r>
            <a:r>
              <a:rPr lang="en-NZ" sz="3600" dirty="0" smtClean="0"/>
              <a:t> Session1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94F7-2261-4883-B3FC-F6465DB1B9E6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1723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How JSON works?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5"/>
            <a:ext cx="9413723" cy="425268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JavaScript string containing JSON syntax:</a:t>
            </a:r>
            <a:endParaRPr lang="en-US" sz="22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200" dirty="0">
              <a:solidFill>
                <a:schemeClr val="accent5"/>
              </a:solidFill>
            </a:endParaRP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chemeClr val="accent5"/>
                </a:solidFill>
              </a:rPr>
              <a:t>var </a:t>
            </a:r>
            <a:r>
              <a:rPr lang="en-US" sz="2200" dirty="0">
                <a:solidFill>
                  <a:schemeClr val="accent5"/>
                </a:solidFill>
              </a:rPr>
              <a:t>text = '{ "employees" : [' +</a:t>
            </a:r>
          </a:p>
          <a:p>
            <a:pPr marL="1714500" lvl="4" indent="0">
              <a:spcBef>
                <a:spcPts val="0"/>
              </a:spcBef>
              <a:buNone/>
            </a:pPr>
            <a:r>
              <a:rPr lang="en-US" sz="2200" dirty="0">
                <a:solidFill>
                  <a:schemeClr val="accent5"/>
                </a:solidFill>
              </a:rPr>
              <a:t>'{ "</a:t>
            </a:r>
            <a:r>
              <a:rPr lang="en-US" sz="2200" dirty="0" err="1">
                <a:solidFill>
                  <a:schemeClr val="accent5"/>
                </a:solidFill>
              </a:rPr>
              <a:t>firstName</a:t>
            </a:r>
            <a:r>
              <a:rPr lang="en-US" sz="2200" dirty="0">
                <a:solidFill>
                  <a:schemeClr val="accent5"/>
                </a:solidFill>
              </a:rPr>
              <a:t>":"John" , "</a:t>
            </a:r>
            <a:r>
              <a:rPr lang="en-US" sz="2200" dirty="0" err="1">
                <a:solidFill>
                  <a:schemeClr val="accent5"/>
                </a:solidFill>
              </a:rPr>
              <a:t>lastName</a:t>
            </a:r>
            <a:r>
              <a:rPr lang="en-US" sz="2200" dirty="0">
                <a:solidFill>
                  <a:schemeClr val="accent5"/>
                </a:solidFill>
              </a:rPr>
              <a:t>":"Doe" },' +</a:t>
            </a:r>
          </a:p>
          <a:p>
            <a:pPr marL="1714500" lvl="4" indent="0">
              <a:spcBef>
                <a:spcPts val="0"/>
              </a:spcBef>
              <a:buNone/>
            </a:pPr>
            <a:r>
              <a:rPr lang="en-US" sz="2200" dirty="0">
                <a:solidFill>
                  <a:schemeClr val="accent5"/>
                </a:solidFill>
              </a:rPr>
              <a:t>'{ "</a:t>
            </a:r>
            <a:r>
              <a:rPr lang="en-US" sz="2200" dirty="0" err="1">
                <a:solidFill>
                  <a:schemeClr val="accent5"/>
                </a:solidFill>
              </a:rPr>
              <a:t>firstName</a:t>
            </a:r>
            <a:r>
              <a:rPr lang="en-US" sz="2200" dirty="0">
                <a:solidFill>
                  <a:schemeClr val="accent5"/>
                </a:solidFill>
              </a:rPr>
              <a:t>":"Anna" , "</a:t>
            </a:r>
            <a:r>
              <a:rPr lang="en-US" sz="2200" dirty="0" err="1">
                <a:solidFill>
                  <a:schemeClr val="accent5"/>
                </a:solidFill>
              </a:rPr>
              <a:t>lastName</a:t>
            </a:r>
            <a:r>
              <a:rPr lang="en-US" sz="2200" dirty="0">
                <a:solidFill>
                  <a:schemeClr val="accent5"/>
                </a:solidFill>
              </a:rPr>
              <a:t>":"Smith" },' +</a:t>
            </a:r>
          </a:p>
          <a:p>
            <a:pPr marL="1714500" lvl="4" indent="0">
              <a:spcBef>
                <a:spcPts val="0"/>
              </a:spcBef>
              <a:buNone/>
            </a:pPr>
            <a:r>
              <a:rPr lang="en-US" sz="2200" dirty="0">
                <a:solidFill>
                  <a:schemeClr val="accent5"/>
                </a:solidFill>
              </a:rPr>
              <a:t>'{ "</a:t>
            </a:r>
            <a:r>
              <a:rPr lang="en-US" sz="2200" dirty="0" err="1">
                <a:solidFill>
                  <a:schemeClr val="accent5"/>
                </a:solidFill>
              </a:rPr>
              <a:t>firstName</a:t>
            </a:r>
            <a:r>
              <a:rPr lang="en-US" sz="2200" dirty="0">
                <a:solidFill>
                  <a:schemeClr val="accent5"/>
                </a:solidFill>
              </a:rPr>
              <a:t>":"Peter" , "</a:t>
            </a:r>
            <a:r>
              <a:rPr lang="en-US" sz="2200" dirty="0" err="1">
                <a:solidFill>
                  <a:schemeClr val="accent5"/>
                </a:solidFill>
              </a:rPr>
              <a:t>lastName</a:t>
            </a:r>
            <a:r>
              <a:rPr lang="en-US" sz="2200" dirty="0">
                <a:solidFill>
                  <a:schemeClr val="accent5"/>
                </a:solidFill>
              </a:rPr>
              <a:t>":"Jones" } </a:t>
            </a:r>
            <a:r>
              <a:rPr lang="en-US" sz="2200" dirty="0" smtClean="0">
                <a:solidFill>
                  <a:schemeClr val="accent5"/>
                </a:solidFill>
              </a:rPr>
              <a:t>]}';</a:t>
            </a:r>
          </a:p>
          <a:p>
            <a:pPr marL="1257300" lvl="3" indent="0">
              <a:spcBef>
                <a:spcPts val="0"/>
              </a:spcBef>
              <a:buNone/>
            </a:pPr>
            <a:endParaRPr lang="en-US" sz="2200" dirty="0">
              <a:solidFill>
                <a:schemeClr val="accent5"/>
              </a:solidFill>
            </a:endParaRPr>
          </a:p>
          <a:p>
            <a:pPr>
              <a:spcBef>
                <a:spcPts val="0"/>
              </a:spcBef>
            </a:pP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JavaScript function </a:t>
            </a:r>
            <a:r>
              <a:rPr lang="en-US" sz="2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JSON.parse</a:t>
            </a: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(text) can be used to convert a JSON text into a JavaScript object: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dirty="0">
              <a:solidFill>
                <a:schemeClr val="accent5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chemeClr val="accent5"/>
                </a:solidFill>
              </a:rPr>
              <a:t>		var </a:t>
            </a:r>
            <a:r>
              <a:rPr lang="en-US" sz="2200" dirty="0" err="1">
                <a:solidFill>
                  <a:schemeClr val="accent5"/>
                </a:solidFill>
              </a:rPr>
              <a:t>obj</a:t>
            </a:r>
            <a:r>
              <a:rPr lang="en-US" sz="2200" dirty="0">
                <a:solidFill>
                  <a:schemeClr val="accent5"/>
                </a:solidFill>
              </a:rPr>
              <a:t> = </a:t>
            </a:r>
            <a:r>
              <a:rPr lang="en-US" sz="2200" dirty="0" err="1">
                <a:solidFill>
                  <a:schemeClr val="accent5"/>
                </a:solidFill>
              </a:rPr>
              <a:t>JSON.parse</a:t>
            </a:r>
            <a:r>
              <a:rPr lang="en-US" sz="2200" dirty="0">
                <a:solidFill>
                  <a:schemeClr val="accent5"/>
                </a:solidFill>
              </a:rPr>
              <a:t>(text);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5E51-F4B6-4561-96C1-1A241828FE49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9051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How JSON works?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5"/>
            <a:ext cx="9413723" cy="425268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Use the new JavaScript object in your page:</a:t>
            </a:r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chemeClr val="accent5"/>
              </a:solidFill>
            </a:endParaRP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chemeClr val="accent5"/>
                </a:solidFill>
              </a:rPr>
              <a:t>&lt;</a:t>
            </a:r>
            <a:r>
              <a:rPr lang="en-US" sz="2200" dirty="0">
                <a:solidFill>
                  <a:schemeClr val="accent5"/>
                </a:solidFill>
              </a:rPr>
              <a:t>p id="demo"&gt;&lt;/p&gt; </a:t>
            </a:r>
          </a:p>
          <a:p>
            <a:pPr marL="400050" lvl="1" indent="0">
              <a:spcBef>
                <a:spcPts val="0"/>
              </a:spcBef>
              <a:buNone/>
            </a:pPr>
            <a:endParaRPr lang="en-US" sz="2200" dirty="0">
              <a:solidFill>
                <a:schemeClr val="accent5"/>
              </a:solidFill>
            </a:endParaRP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200" dirty="0">
                <a:solidFill>
                  <a:schemeClr val="accent5"/>
                </a:solidFill>
              </a:rPr>
              <a:t>&lt;script&gt;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200" dirty="0" err="1">
                <a:solidFill>
                  <a:schemeClr val="accent5"/>
                </a:solidFill>
              </a:rPr>
              <a:t>document.getElementById</a:t>
            </a:r>
            <a:r>
              <a:rPr lang="en-US" sz="2200" dirty="0">
                <a:solidFill>
                  <a:schemeClr val="accent5"/>
                </a:solidFill>
              </a:rPr>
              <a:t>("demo").</a:t>
            </a:r>
            <a:r>
              <a:rPr lang="en-US" sz="2200" dirty="0" err="1">
                <a:solidFill>
                  <a:schemeClr val="accent5"/>
                </a:solidFill>
              </a:rPr>
              <a:t>innerHTML</a:t>
            </a:r>
            <a:r>
              <a:rPr lang="en-US" sz="2200" dirty="0">
                <a:solidFill>
                  <a:schemeClr val="accent5"/>
                </a:solidFill>
              </a:rPr>
              <a:t> =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200" dirty="0" err="1">
                <a:solidFill>
                  <a:schemeClr val="accent5"/>
                </a:solidFill>
              </a:rPr>
              <a:t>obj.employees</a:t>
            </a:r>
            <a:r>
              <a:rPr lang="en-US" sz="2200" dirty="0">
                <a:solidFill>
                  <a:schemeClr val="accent5"/>
                </a:solidFill>
              </a:rPr>
              <a:t>[1].</a:t>
            </a:r>
            <a:r>
              <a:rPr lang="en-US" sz="2200" dirty="0" err="1">
                <a:solidFill>
                  <a:schemeClr val="accent5"/>
                </a:solidFill>
              </a:rPr>
              <a:t>firstName</a:t>
            </a:r>
            <a:r>
              <a:rPr lang="en-US" sz="2200" dirty="0">
                <a:solidFill>
                  <a:schemeClr val="accent5"/>
                </a:solidFill>
              </a:rPr>
              <a:t> + " " + </a:t>
            </a:r>
            <a:r>
              <a:rPr lang="en-US" sz="2200" dirty="0" err="1">
                <a:solidFill>
                  <a:schemeClr val="accent5"/>
                </a:solidFill>
              </a:rPr>
              <a:t>obj.employees</a:t>
            </a:r>
            <a:r>
              <a:rPr lang="en-US" sz="2200" dirty="0">
                <a:solidFill>
                  <a:schemeClr val="accent5"/>
                </a:solidFill>
              </a:rPr>
              <a:t>[1].</a:t>
            </a:r>
            <a:r>
              <a:rPr lang="en-US" sz="2200" dirty="0" err="1">
                <a:solidFill>
                  <a:schemeClr val="accent5"/>
                </a:solidFill>
              </a:rPr>
              <a:t>lastName</a:t>
            </a:r>
            <a:r>
              <a:rPr lang="en-US" sz="2200" dirty="0">
                <a:solidFill>
                  <a:schemeClr val="accent5"/>
                </a:solidFill>
              </a:rPr>
              <a:t>;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200" dirty="0">
                <a:solidFill>
                  <a:schemeClr val="accent5"/>
                </a:solidFill>
              </a:rPr>
              <a:t>&lt;/script&gt;</a:t>
            </a:r>
            <a:endParaRPr lang="en-US" sz="20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5E51-F4B6-4561-96C1-1A241828FE49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5515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JSON and </a:t>
            </a:r>
            <a:r>
              <a:rPr lang="en-NZ" dirty="0" err="1" smtClean="0"/>
              <a:t>XMLhttpRequest</a:t>
            </a:r>
            <a:r>
              <a:rPr lang="en-NZ" dirty="0" smtClean="0"/>
              <a:t> 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4"/>
            <a:ext cx="9413723" cy="4796869"/>
          </a:xfrm>
        </p:spPr>
        <p:txBody>
          <a:bodyPr>
            <a:normAutofit/>
          </a:bodyPr>
          <a:lstStyle/>
          <a:p>
            <a:r>
              <a:rPr lang="en-US" sz="2200" dirty="0"/>
              <a:t>A common use of JSON is to read data from a web server, and display the data in a web page.</a:t>
            </a:r>
          </a:p>
          <a:p>
            <a:endParaRPr lang="en-US" sz="2200" dirty="0"/>
          </a:p>
          <a:p>
            <a:r>
              <a:rPr lang="en-US" sz="2200" dirty="0" smtClean="0"/>
              <a:t>easy </a:t>
            </a:r>
            <a:r>
              <a:rPr lang="en-US" sz="2200" dirty="0"/>
              <a:t>steps, how to read JSON data, using </a:t>
            </a:r>
            <a:r>
              <a:rPr lang="en-US" sz="2200" dirty="0" err="1" smtClean="0"/>
              <a:t>XMLHttp</a:t>
            </a:r>
            <a:endParaRPr lang="en-US" sz="2200" dirty="0" smtClean="0"/>
          </a:p>
          <a:p>
            <a:pPr lvl="1"/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Create an array of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objects in a web server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Write a function to display the array</a:t>
            </a:r>
          </a:p>
          <a:p>
            <a:pPr lvl="1"/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Read the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JSON string with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 </a:t>
            </a:r>
            <a:r>
              <a:rPr lang="en-US" sz="2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XMLHttpRequest</a:t>
            </a:r>
            <a:endParaRPr lang="en-US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200" dirty="0" smtClean="0"/>
              <a:t>The </a:t>
            </a:r>
            <a:r>
              <a:rPr lang="en-US" sz="2200" dirty="0"/>
              <a:t>example reads JSON data from a web server running PHP and MySQL</a:t>
            </a:r>
            <a:endParaRPr lang="en-NZ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357F-68A1-43C6-82A2-65087465D285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6119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200" dirty="0" smtClean="0"/>
              <a:t>JSON exercise</a:t>
            </a:r>
            <a:endParaRPr lang="en-NZ" sz="22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0ECF-1D54-43F1-B7F3-621BA6470661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60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368" y="2404534"/>
            <a:ext cx="8703635" cy="1646302"/>
          </a:xfrm>
        </p:spPr>
        <p:txBody>
          <a:bodyPr/>
          <a:lstStyle/>
          <a:p>
            <a:r>
              <a:rPr lang="en-NZ" dirty="0" smtClean="0"/>
              <a:t>End of The Session 1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11 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D91E8-4B44-457A-AAD3-130360AE5DBC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277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JSON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What is JSON?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JSON vs XML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Syntax</a:t>
            </a: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7336-ED60-4BCE-9BF6-E1B80FECC34B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418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is JSON?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723572"/>
            <a:ext cx="9413723" cy="4252686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JSON stands for </a:t>
            </a:r>
            <a:r>
              <a:rPr lang="en-US" sz="2400" b="1" dirty="0"/>
              <a:t>J</a:t>
            </a:r>
            <a:r>
              <a:rPr lang="en-US" sz="2400" dirty="0"/>
              <a:t>ava</a:t>
            </a:r>
            <a:r>
              <a:rPr lang="en-US" sz="2400" b="1" dirty="0"/>
              <a:t>S</a:t>
            </a:r>
            <a:r>
              <a:rPr lang="en-US" sz="2400" dirty="0"/>
              <a:t>cript </a:t>
            </a:r>
            <a:r>
              <a:rPr lang="en-US" sz="2400" b="1" dirty="0"/>
              <a:t>O</a:t>
            </a:r>
            <a:r>
              <a:rPr lang="en-US" sz="2400" dirty="0"/>
              <a:t>bject </a:t>
            </a:r>
            <a:r>
              <a:rPr lang="en-US" sz="2400" b="1" dirty="0" smtClean="0"/>
              <a:t>N</a:t>
            </a:r>
            <a:r>
              <a:rPr lang="en-US" sz="2400" dirty="0" smtClean="0"/>
              <a:t>otation</a:t>
            </a:r>
          </a:p>
          <a:p>
            <a:endParaRPr lang="en-US" sz="2400" dirty="0" smtClean="0"/>
          </a:p>
          <a:p>
            <a:r>
              <a:rPr lang="en-US" sz="2400" dirty="0"/>
              <a:t>JSON is a syntax for storing and exchanging data.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JSON is an easier-to-use alternative to XML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/>
              <a:t>JSON is language independent </a:t>
            </a:r>
            <a:r>
              <a:rPr lang="en-US" sz="2400" b="1" dirty="0" smtClean="0"/>
              <a:t>*</a:t>
            </a:r>
          </a:p>
          <a:p>
            <a:endParaRPr lang="en-US" sz="2400" dirty="0"/>
          </a:p>
          <a:p>
            <a:r>
              <a:rPr lang="en-US" sz="2400" dirty="0"/>
              <a:t>JSON is "self-describing" and easy to understand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0683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JSON vs XML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488485"/>
            <a:ext cx="4185623" cy="576262"/>
          </a:xfrm>
        </p:spPr>
        <p:txBody>
          <a:bodyPr/>
          <a:lstStyle/>
          <a:p>
            <a:r>
              <a:rPr lang="en-US" b="1" dirty="0" err="1" smtClean="0"/>
              <a:t>Json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18594" y="2283094"/>
            <a:ext cx="4299923" cy="3943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5"/>
                </a:solidFill>
              </a:rPr>
              <a:t>{"employees":[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5"/>
                </a:solidFill>
              </a:rPr>
              <a:t>    {"</a:t>
            </a:r>
            <a:r>
              <a:rPr lang="en-US" sz="2000" dirty="0" err="1">
                <a:solidFill>
                  <a:schemeClr val="accent5"/>
                </a:solidFill>
              </a:rPr>
              <a:t>firstName</a:t>
            </a:r>
            <a:r>
              <a:rPr lang="en-US" sz="2000" dirty="0">
                <a:solidFill>
                  <a:schemeClr val="accent5"/>
                </a:solidFill>
              </a:rPr>
              <a:t>":"John", </a:t>
            </a:r>
            <a:r>
              <a:rPr lang="en-US" sz="2000" dirty="0" smtClean="0">
                <a:solidFill>
                  <a:schemeClr val="accent5"/>
                </a:solidFill>
              </a:rPr>
              <a:t>			    "</a:t>
            </a:r>
            <a:r>
              <a:rPr lang="en-US" sz="2000" dirty="0" err="1">
                <a:solidFill>
                  <a:schemeClr val="accent5"/>
                </a:solidFill>
              </a:rPr>
              <a:t>lastName</a:t>
            </a:r>
            <a:r>
              <a:rPr lang="en-US" sz="2000" dirty="0">
                <a:solidFill>
                  <a:schemeClr val="accent5"/>
                </a:solidFill>
              </a:rPr>
              <a:t>":"Doe"},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5"/>
                </a:solidFill>
              </a:rPr>
              <a:t>    {"</a:t>
            </a:r>
            <a:r>
              <a:rPr lang="en-US" sz="2000" dirty="0" err="1">
                <a:solidFill>
                  <a:schemeClr val="accent5"/>
                </a:solidFill>
              </a:rPr>
              <a:t>firstName</a:t>
            </a:r>
            <a:r>
              <a:rPr lang="en-US" sz="2000" dirty="0">
                <a:solidFill>
                  <a:schemeClr val="accent5"/>
                </a:solidFill>
              </a:rPr>
              <a:t>":"Anna", "</a:t>
            </a:r>
            <a:r>
              <a:rPr lang="en-US" sz="2000" dirty="0" err="1">
                <a:solidFill>
                  <a:schemeClr val="accent5"/>
                </a:solidFill>
              </a:rPr>
              <a:t>lastName</a:t>
            </a:r>
            <a:r>
              <a:rPr lang="en-US" sz="2000" dirty="0">
                <a:solidFill>
                  <a:schemeClr val="accent5"/>
                </a:solidFill>
              </a:rPr>
              <a:t>":"Smith"},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5"/>
                </a:solidFill>
              </a:rPr>
              <a:t>    {"</a:t>
            </a:r>
            <a:r>
              <a:rPr lang="en-US" sz="2000" dirty="0" err="1">
                <a:solidFill>
                  <a:schemeClr val="accent5"/>
                </a:solidFill>
              </a:rPr>
              <a:t>firstName</a:t>
            </a:r>
            <a:r>
              <a:rPr lang="en-US" sz="2000" dirty="0">
                <a:solidFill>
                  <a:schemeClr val="accent5"/>
                </a:solidFill>
              </a:rPr>
              <a:t>":"Peter", "</a:t>
            </a:r>
            <a:r>
              <a:rPr lang="en-US" sz="2000" dirty="0" err="1">
                <a:solidFill>
                  <a:schemeClr val="accent5"/>
                </a:solidFill>
              </a:rPr>
              <a:t>lastName</a:t>
            </a:r>
            <a:r>
              <a:rPr lang="en-US" sz="2000" dirty="0">
                <a:solidFill>
                  <a:schemeClr val="accent5"/>
                </a:solidFill>
              </a:rPr>
              <a:t>":"Jones"}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5"/>
                </a:solidFill>
              </a:rPr>
              <a:t>]}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5618217" y="1546175"/>
            <a:ext cx="4185618" cy="576262"/>
          </a:xfrm>
        </p:spPr>
        <p:txBody>
          <a:bodyPr/>
          <a:lstStyle/>
          <a:p>
            <a:r>
              <a:rPr lang="en-US" b="1" dirty="0" smtClean="0"/>
              <a:t>XML</a:t>
            </a:r>
            <a:endParaRPr lang="en-US" b="1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5491138" y="2250412"/>
            <a:ext cx="6267273" cy="4110961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5"/>
                </a:solidFill>
              </a:rPr>
              <a:t>&lt;employees&gt;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5"/>
                </a:solidFill>
              </a:rPr>
              <a:t>    &lt;employee&gt;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5"/>
                </a:solidFill>
              </a:rPr>
              <a:t>        &lt;</a:t>
            </a:r>
            <a:r>
              <a:rPr lang="en-US" dirty="0" err="1">
                <a:solidFill>
                  <a:schemeClr val="accent5"/>
                </a:solidFill>
              </a:rPr>
              <a:t>firstName</a:t>
            </a:r>
            <a:r>
              <a:rPr lang="en-US" dirty="0">
                <a:solidFill>
                  <a:schemeClr val="accent5"/>
                </a:solidFill>
              </a:rPr>
              <a:t>&gt;John&lt;/</a:t>
            </a:r>
            <a:r>
              <a:rPr lang="en-US" dirty="0" err="1">
                <a:solidFill>
                  <a:schemeClr val="accent5"/>
                </a:solidFill>
              </a:rPr>
              <a:t>firstName</a:t>
            </a:r>
            <a:r>
              <a:rPr lang="en-US" dirty="0">
                <a:solidFill>
                  <a:schemeClr val="accent5"/>
                </a:solidFill>
              </a:rPr>
              <a:t>&gt; </a:t>
            </a:r>
            <a:r>
              <a:rPr lang="en-US" dirty="0" smtClean="0">
                <a:solidFill>
                  <a:schemeClr val="accent5"/>
                </a:solidFill>
              </a:rPr>
              <a:t>	&lt;</a:t>
            </a:r>
            <a:r>
              <a:rPr lang="en-US" dirty="0" err="1">
                <a:solidFill>
                  <a:schemeClr val="accent5"/>
                </a:solidFill>
              </a:rPr>
              <a:t>lastName</a:t>
            </a:r>
            <a:r>
              <a:rPr lang="en-US" dirty="0">
                <a:solidFill>
                  <a:schemeClr val="accent5"/>
                </a:solidFill>
              </a:rPr>
              <a:t>&gt;Doe&lt;/</a:t>
            </a:r>
            <a:r>
              <a:rPr lang="en-US" dirty="0" err="1">
                <a:solidFill>
                  <a:schemeClr val="accent5"/>
                </a:solidFill>
              </a:rPr>
              <a:t>lastName</a:t>
            </a:r>
            <a:r>
              <a:rPr lang="en-US" dirty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5"/>
                </a:solidFill>
              </a:rPr>
              <a:t>    &lt;/employee</a:t>
            </a:r>
            <a:r>
              <a:rPr lang="en-US" dirty="0" smtClean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solidFill>
                  <a:schemeClr val="accent5"/>
                </a:solidFill>
              </a:rPr>
              <a:t>&lt;</a:t>
            </a:r>
            <a:r>
              <a:rPr lang="en-US" dirty="0">
                <a:solidFill>
                  <a:schemeClr val="accent5"/>
                </a:solidFill>
              </a:rPr>
              <a:t>employee&gt;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5"/>
                </a:solidFill>
              </a:rPr>
              <a:t>        &lt;</a:t>
            </a:r>
            <a:r>
              <a:rPr lang="en-US" dirty="0" err="1">
                <a:solidFill>
                  <a:schemeClr val="accent5"/>
                </a:solidFill>
              </a:rPr>
              <a:t>firstName</a:t>
            </a:r>
            <a:r>
              <a:rPr lang="en-US" dirty="0">
                <a:solidFill>
                  <a:schemeClr val="accent5"/>
                </a:solidFill>
              </a:rPr>
              <a:t>&gt;Anna&lt;/</a:t>
            </a:r>
            <a:r>
              <a:rPr lang="en-US" dirty="0" err="1">
                <a:solidFill>
                  <a:schemeClr val="accent5"/>
                </a:solidFill>
              </a:rPr>
              <a:t>firstName</a:t>
            </a:r>
            <a:r>
              <a:rPr lang="en-US" dirty="0">
                <a:solidFill>
                  <a:schemeClr val="accent5"/>
                </a:solidFill>
              </a:rPr>
              <a:t>&gt; &lt;</a:t>
            </a:r>
            <a:r>
              <a:rPr lang="en-US" dirty="0" err="1">
                <a:solidFill>
                  <a:schemeClr val="accent5"/>
                </a:solidFill>
              </a:rPr>
              <a:t>lastName</a:t>
            </a:r>
            <a:r>
              <a:rPr lang="en-US" dirty="0">
                <a:solidFill>
                  <a:schemeClr val="accent5"/>
                </a:solidFill>
              </a:rPr>
              <a:t>&gt;Smith&lt;/</a:t>
            </a:r>
            <a:r>
              <a:rPr lang="en-US" dirty="0" err="1">
                <a:solidFill>
                  <a:schemeClr val="accent5"/>
                </a:solidFill>
              </a:rPr>
              <a:t>lastName</a:t>
            </a:r>
            <a:r>
              <a:rPr lang="en-US" dirty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5"/>
                </a:solidFill>
              </a:rPr>
              <a:t>    &lt;/employee&gt;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5"/>
                </a:solidFill>
              </a:rPr>
              <a:t>    &lt;employee&gt;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5"/>
                </a:solidFill>
              </a:rPr>
              <a:t>        &lt;</a:t>
            </a:r>
            <a:r>
              <a:rPr lang="en-US" dirty="0" err="1">
                <a:solidFill>
                  <a:schemeClr val="accent5"/>
                </a:solidFill>
              </a:rPr>
              <a:t>firstName</a:t>
            </a:r>
            <a:r>
              <a:rPr lang="en-US" dirty="0">
                <a:solidFill>
                  <a:schemeClr val="accent5"/>
                </a:solidFill>
              </a:rPr>
              <a:t>&gt;Peter&lt;/</a:t>
            </a:r>
            <a:r>
              <a:rPr lang="en-US" dirty="0" err="1">
                <a:solidFill>
                  <a:schemeClr val="accent5"/>
                </a:solidFill>
              </a:rPr>
              <a:t>firstName</a:t>
            </a:r>
            <a:r>
              <a:rPr lang="en-US" dirty="0">
                <a:solidFill>
                  <a:schemeClr val="accent5"/>
                </a:solidFill>
              </a:rPr>
              <a:t>&gt; &lt;</a:t>
            </a:r>
            <a:r>
              <a:rPr lang="en-US" dirty="0" err="1">
                <a:solidFill>
                  <a:schemeClr val="accent5"/>
                </a:solidFill>
              </a:rPr>
              <a:t>lastName</a:t>
            </a:r>
            <a:r>
              <a:rPr lang="en-US" dirty="0">
                <a:solidFill>
                  <a:schemeClr val="accent5"/>
                </a:solidFill>
              </a:rPr>
              <a:t>&gt;Jones&lt;/</a:t>
            </a:r>
            <a:r>
              <a:rPr lang="en-US" dirty="0" err="1">
                <a:solidFill>
                  <a:schemeClr val="accent5"/>
                </a:solidFill>
              </a:rPr>
              <a:t>lastName</a:t>
            </a:r>
            <a:r>
              <a:rPr lang="en-US" dirty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5"/>
                </a:solidFill>
              </a:rPr>
              <a:t>    &lt;/employee&gt;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5"/>
                </a:solidFill>
              </a:rPr>
              <a:t>&lt;/employees&gt;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999A-4CB0-4EB3-98B7-DF713E93E07C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7891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JSON vs XML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645433"/>
            <a:ext cx="4615883" cy="47159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u="sng" dirty="0"/>
              <a:t>Much Like XML </a:t>
            </a:r>
            <a:r>
              <a:rPr lang="en-US" sz="2200" u="sng" dirty="0" smtClean="0"/>
              <a:t>Because</a:t>
            </a:r>
          </a:p>
          <a:p>
            <a:pPr marL="0" indent="0">
              <a:buNone/>
            </a:pPr>
            <a:endParaRPr lang="en-US" sz="2200" u="sng" dirty="0"/>
          </a:p>
          <a:p>
            <a:r>
              <a:rPr lang="en-US" sz="2200" dirty="0"/>
              <a:t>Both JSON and XML is "self describing" (human readable)</a:t>
            </a:r>
          </a:p>
          <a:p>
            <a:r>
              <a:rPr lang="en-US" sz="2200" dirty="0"/>
              <a:t>Both JSON and XML is hierarchical </a:t>
            </a:r>
            <a:endParaRPr lang="en-US" sz="2200" dirty="0" smtClean="0"/>
          </a:p>
          <a:p>
            <a:r>
              <a:rPr lang="en-US" sz="2200" dirty="0" smtClean="0"/>
              <a:t>Both </a:t>
            </a:r>
            <a:r>
              <a:rPr lang="en-US" sz="2200" dirty="0"/>
              <a:t>JSON and XML can be parsed and used by lots of programming languages</a:t>
            </a:r>
          </a:p>
          <a:p>
            <a:r>
              <a:rPr lang="en-US" sz="2200" dirty="0"/>
              <a:t>Both JSON and XML can be fetched with an </a:t>
            </a:r>
            <a:r>
              <a:rPr lang="en-US" sz="2200" dirty="0" err="1" smtClean="0"/>
              <a:t>XMLHttpRequest</a:t>
            </a:r>
            <a:endParaRPr lang="en-US" sz="220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530567" y="1645434"/>
            <a:ext cx="5004352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u="sng" dirty="0" smtClean="0"/>
              <a:t>Much </a:t>
            </a:r>
            <a:r>
              <a:rPr lang="en-US" sz="2200" u="sng" dirty="0"/>
              <a:t>Unlike XML </a:t>
            </a:r>
            <a:r>
              <a:rPr lang="en-US" sz="2200" u="sng" dirty="0" smtClean="0"/>
              <a:t>Because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JSON doesn't use end tag</a:t>
            </a:r>
          </a:p>
          <a:p>
            <a:r>
              <a:rPr lang="en-US" sz="2200" dirty="0"/>
              <a:t>JSON is shorter</a:t>
            </a:r>
          </a:p>
          <a:p>
            <a:r>
              <a:rPr lang="en-US" sz="2200" dirty="0"/>
              <a:t>JSON is quicker to read and write</a:t>
            </a:r>
          </a:p>
          <a:p>
            <a:r>
              <a:rPr lang="en-US" sz="2200" dirty="0"/>
              <a:t>JSON can use arrays</a:t>
            </a:r>
          </a:p>
          <a:p>
            <a:r>
              <a:rPr lang="en-US" sz="2200" dirty="0"/>
              <a:t>The biggest difference is: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5E51-F4B6-4561-96C1-1A241828FE49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449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Why JSON?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645433"/>
            <a:ext cx="9200762" cy="47159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/>
              <a:t>For AJAX applications, JSON is faster and easier than XML</a:t>
            </a:r>
            <a:r>
              <a:rPr lang="en-US" sz="2200" dirty="0" smtClean="0"/>
              <a:t>:</a:t>
            </a:r>
            <a:endParaRPr lang="en-US" sz="2200" dirty="0"/>
          </a:p>
          <a:p>
            <a:pPr marL="0" indent="0">
              <a:buNone/>
            </a:pPr>
            <a:r>
              <a:rPr lang="en-US" sz="2200" u="sng" dirty="0"/>
              <a:t>Using </a:t>
            </a:r>
            <a:r>
              <a:rPr lang="en-US" sz="2200" u="sng" dirty="0" smtClean="0"/>
              <a:t>XML</a:t>
            </a:r>
            <a:endParaRPr lang="en-US" sz="2200" u="sng" dirty="0"/>
          </a:p>
          <a:p>
            <a:pPr lvl="1" indent="-342900"/>
            <a:r>
              <a:rPr lang="en-US" sz="2000" dirty="0"/>
              <a:t>Fetch an XML document</a:t>
            </a:r>
          </a:p>
          <a:p>
            <a:pPr lvl="1" indent="-342900"/>
            <a:r>
              <a:rPr lang="en-US" sz="2000" dirty="0"/>
              <a:t>Use the XML DOM to loop through the document</a:t>
            </a:r>
          </a:p>
          <a:p>
            <a:pPr lvl="1" indent="-342900"/>
            <a:r>
              <a:rPr lang="en-US" sz="2000" dirty="0"/>
              <a:t>Extract values and store in </a:t>
            </a:r>
            <a:r>
              <a:rPr lang="en-US" sz="2000" dirty="0" smtClean="0"/>
              <a:t>variables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b="1" u="sng" dirty="0"/>
              <a:t>Using </a:t>
            </a:r>
            <a:r>
              <a:rPr lang="en-US" sz="2200" b="1" u="sng" dirty="0" smtClean="0"/>
              <a:t>JSON</a:t>
            </a:r>
            <a:endParaRPr lang="en-US" sz="2200" b="1" u="sng" dirty="0"/>
          </a:p>
          <a:p>
            <a:pPr lvl="1"/>
            <a:r>
              <a:rPr lang="en-US" sz="2000" dirty="0"/>
              <a:t>Fetch a JSON string</a:t>
            </a:r>
          </a:p>
          <a:p>
            <a:pPr lvl="1"/>
            <a:r>
              <a:rPr lang="en-US" sz="2000" dirty="0" err="1"/>
              <a:t>JSON.Parse</a:t>
            </a:r>
            <a:r>
              <a:rPr lang="en-US" sz="2000" dirty="0"/>
              <a:t> the JSON string</a:t>
            </a:r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5E51-F4B6-4561-96C1-1A241828FE49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29643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JSON Syntax</a:t>
            </a:r>
            <a:br>
              <a:rPr lang="en-US" dirty="0"/>
            </a:b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4"/>
            <a:ext cx="9413723" cy="4796869"/>
          </a:xfrm>
        </p:spPr>
        <p:txBody>
          <a:bodyPr>
            <a:normAutofit/>
          </a:bodyPr>
          <a:lstStyle/>
          <a:p>
            <a:r>
              <a:rPr lang="en-US" sz="2400" dirty="0"/>
              <a:t>JSON syntax is derived from JavaScript object notation syntax:</a:t>
            </a:r>
          </a:p>
          <a:p>
            <a:endParaRPr lang="en-US" sz="2400" dirty="0"/>
          </a:p>
          <a:p>
            <a:pPr lvl="1"/>
            <a:r>
              <a:rPr lang="en-US" sz="2400" dirty="0"/>
              <a:t>Data is in name/value pairs</a:t>
            </a:r>
          </a:p>
          <a:p>
            <a:pPr lvl="1"/>
            <a:r>
              <a:rPr lang="en-US" sz="2400" dirty="0"/>
              <a:t>Data is separated by commas</a:t>
            </a:r>
          </a:p>
          <a:p>
            <a:pPr lvl="1"/>
            <a:r>
              <a:rPr lang="en-US" sz="2400" dirty="0"/>
              <a:t>Curly braces hold objects</a:t>
            </a:r>
          </a:p>
          <a:p>
            <a:pPr lvl="1"/>
            <a:r>
              <a:rPr lang="en-US" sz="2400" dirty="0"/>
              <a:t>Square brackets hold arrays</a:t>
            </a:r>
            <a:endParaRPr lang="en-NZ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D2832-E183-4581-8723-6B2F0578FAA1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51311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JSOM Example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4"/>
            <a:ext cx="8781725" cy="4796869"/>
          </a:xfrm>
        </p:spPr>
        <p:txBody>
          <a:bodyPr>
            <a:normAutofit/>
          </a:bodyPr>
          <a:lstStyle/>
          <a:p>
            <a:r>
              <a:rPr lang="en-NZ" sz="2400" dirty="0" smtClean="0"/>
              <a:t>JSON Data</a:t>
            </a:r>
            <a:endParaRPr lang="en-NZ" sz="24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			</a:t>
            </a:r>
            <a:r>
              <a:rPr lang="en-US" sz="2400" dirty="0" smtClean="0">
                <a:solidFill>
                  <a:schemeClr val="accent5"/>
                </a:solidFill>
              </a:rPr>
              <a:t>“</a:t>
            </a:r>
            <a:r>
              <a:rPr lang="en-US" sz="2400" dirty="0" err="1" smtClean="0">
                <a:solidFill>
                  <a:schemeClr val="accent5"/>
                </a:solidFill>
              </a:rPr>
              <a:t>firstName</a:t>
            </a:r>
            <a:r>
              <a:rPr lang="en-US" sz="2400" dirty="0" smtClean="0">
                <a:solidFill>
                  <a:schemeClr val="accent5"/>
                </a:solidFill>
              </a:rPr>
              <a:t>”:“John”</a:t>
            </a:r>
          </a:p>
          <a:p>
            <a:r>
              <a:rPr lang="en-US" sz="2400" dirty="0" smtClean="0"/>
              <a:t>JSON Object</a:t>
            </a:r>
          </a:p>
          <a:p>
            <a:pPr marL="0" indent="0">
              <a:buNone/>
            </a:pPr>
            <a:r>
              <a:rPr lang="en-US" sz="2400" dirty="0" smtClean="0"/>
              <a:t>			</a:t>
            </a:r>
            <a:r>
              <a:rPr lang="en-US" sz="2400" dirty="0" smtClean="0">
                <a:solidFill>
                  <a:schemeClr val="accent5"/>
                </a:solidFill>
              </a:rPr>
              <a:t>{“</a:t>
            </a:r>
            <a:r>
              <a:rPr lang="en-US" sz="2400" dirty="0" err="1" smtClean="0">
                <a:solidFill>
                  <a:schemeClr val="accent5"/>
                </a:solidFill>
              </a:rPr>
              <a:t>firstName</a:t>
            </a:r>
            <a:r>
              <a:rPr lang="en-US" sz="2400" dirty="0" smtClean="0">
                <a:solidFill>
                  <a:schemeClr val="accent5"/>
                </a:solidFill>
              </a:rPr>
              <a:t>” :”John”,</a:t>
            </a:r>
            <a:r>
              <a:rPr lang="en-US" sz="2400" dirty="0">
                <a:solidFill>
                  <a:schemeClr val="accent5"/>
                </a:solidFill>
              </a:rPr>
              <a:t> </a:t>
            </a:r>
            <a:r>
              <a:rPr lang="en-US" sz="2400" dirty="0" smtClean="0">
                <a:solidFill>
                  <a:schemeClr val="accent5"/>
                </a:solidFill>
              </a:rPr>
              <a:t>”</a:t>
            </a:r>
            <a:r>
              <a:rPr lang="en-US" sz="2400" dirty="0" err="1" smtClean="0">
                <a:solidFill>
                  <a:schemeClr val="accent5"/>
                </a:solidFill>
              </a:rPr>
              <a:t>lastName</a:t>
            </a:r>
            <a:r>
              <a:rPr lang="en-US" sz="2400" dirty="0" smtClean="0">
                <a:solidFill>
                  <a:schemeClr val="accent5"/>
                </a:solidFill>
              </a:rPr>
              <a:t>”: “Doe”}</a:t>
            </a:r>
          </a:p>
          <a:p>
            <a:r>
              <a:rPr lang="en-NZ" sz="2200" dirty="0" smtClean="0"/>
              <a:t>JSON Array</a:t>
            </a:r>
          </a:p>
          <a:p>
            <a:pPr marL="1257300" lvl="3" indent="0"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“employees”:[</a:t>
            </a:r>
            <a:endParaRPr lang="en-NZ" sz="2200" dirty="0">
              <a:solidFill>
                <a:schemeClr val="accent5"/>
              </a:solidFill>
            </a:endParaRPr>
          </a:p>
          <a:p>
            <a:pPr marL="1257300" lvl="3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    </a:t>
            </a:r>
            <a:r>
              <a:rPr lang="en-NZ" sz="2200" dirty="0" smtClean="0">
                <a:solidFill>
                  <a:schemeClr val="accent5"/>
                </a:solidFill>
              </a:rPr>
              <a:t>{“</a:t>
            </a:r>
            <a:r>
              <a:rPr lang="en-NZ" sz="2200" dirty="0" err="1" smtClean="0">
                <a:solidFill>
                  <a:schemeClr val="accent5"/>
                </a:solidFill>
              </a:rPr>
              <a:t>firstName</a:t>
            </a:r>
            <a:r>
              <a:rPr lang="en-NZ" sz="2200" dirty="0" smtClean="0">
                <a:solidFill>
                  <a:schemeClr val="accent5"/>
                </a:solidFill>
              </a:rPr>
              <a:t>”: “John”, “</a:t>
            </a:r>
            <a:r>
              <a:rPr lang="en-NZ" sz="2200" dirty="0" err="1" smtClean="0">
                <a:solidFill>
                  <a:schemeClr val="accent5"/>
                </a:solidFill>
              </a:rPr>
              <a:t>lastName</a:t>
            </a:r>
            <a:r>
              <a:rPr lang="en-NZ" sz="2200" dirty="0" smtClean="0">
                <a:solidFill>
                  <a:schemeClr val="accent5"/>
                </a:solidFill>
              </a:rPr>
              <a:t>”: “Doe”}, </a:t>
            </a:r>
            <a:endParaRPr lang="en-NZ" sz="2200" dirty="0">
              <a:solidFill>
                <a:schemeClr val="accent5"/>
              </a:solidFill>
            </a:endParaRPr>
          </a:p>
          <a:p>
            <a:pPr marL="1257300" lvl="3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    </a:t>
            </a:r>
            <a:r>
              <a:rPr lang="en-NZ" sz="2200" dirty="0" smtClean="0">
                <a:solidFill>
                  <a:schemeClr val="accent5"/>
                </a:solidFill>
              </a:rPr>
              <a:t>{“</a:t>
            </a:r>
            <a:r>
              <a:rPr lang="en-NZ" sz="2200" dirty="0" err="1" smtClean="0">
                <a:solidFill>
                  <a:schemeClr val="accent5"/>
                </a:solidFill>
              </a:rPr>
              <a:t>firstName</a:t>
            </a:r>
            <a:r>
              <a:rPr lang="en-NZ" sz="2200" dirty="0" smtClean="0">
                <a:solidFill>
                  <a:schemeClr val="accent5"/>
                </a:solidFill>
              </a:rPr>
              <a:t>” : “Anna”, “</a:t>
            </a:r>
            <a:r>
              <a:rPr lang="en-NZ" sz="2200" dirty="0" err="1" smtClean="0">
                <a:solidFill>
                  <a:schemeClr val="accent5"/>
                </a:solidFill>
              </a:rPr>
              <a:t>lastName</a:t>
            </a:r>
            <a:r>
              <a:rPr lang="en-NZ" sz="2200" dirty="0" smtClean="0">
                <a:solidFill>
                  <a:schemeClr val="accent5"/>
                </a:solidFill>
              </a:rPr>
              <a:t>”: “Smith”}, </a:t>
            </a:r>
            <a:endParaRPr lang="en-NZ" sz="2200" dirty="0">
              <a:solidFill>
                <a:schemeClr val="accent5"/>
              </a:solidFill>
            </a:endParaRPr>
          </a:p>
          <a:p>
            <a:pPr marL="1257300" lvl="3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    </a:t>
            </a:r>
            <a:r>
              <a:rPr lang="en-NZ" sz="2200" dirty="0" smtClean="0">
                <a:solidFill>
                  <a:schemeClr val="accent5"/>
                </a:solidFill>
              </a:rPr>
              <a:t>{“</a:t>
            </a:r>
            <a:r>
              <a:rPr lang="en-NZ" sz="2200" dirty="0" err="1" smtClean="0">
                <a:solidFill>
                  <a:schemeClr val="accent5"/>
                </a:solidFill>
              </a:rPr>
              <a:t>firstName</a:t>
            </a:r>
            <a:r>
              <a:rPr lang="en-NZ" sz="2200" dirty="0" smtClean="0">
                <a:solidFill>
                  <a:schemeClr val="accent5"/>
                </a:solidFill>
              </a:rPr>
              <a:t>”: “Peter”, “</a:t>
            </a:r>
            <a:r>
              <a:rPr lang="en-NZ" sz="2200" dirty="0" err="1" smtClean="0">
                <a:solidFill>
                  <a:schemeClr val="accent5"/>
                </a:solidFill>
              </a:rPr>
              <a:t>lastName</a:t>
            </a:r>
            <a:r>
              <a:rPr lang="en-NZ" sz="2200" dirty="0" smtClean="0">
                <a:solidFill>
                  <a:schemeClr val="accent5"/>
                </a:solidFill>
              </a:rPr>
              <a:t>”: “Jones”}</a:t>
            </a:r>
            <a:endParaRPr lang="en-NZ" sz="2200" dirty="0">
              <a:solidFill>
                <a:schemeClr val="accent5"/>
              </a:solidFill>
            </a:endParaRPr>
          </a:p>
          <a:p>
            <a:pPr marL="1257300" lvl="3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]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D2832-E183-4581-8723-6B2F0578FAA1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7157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How JSON works?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77" y="1860305"/>
            <a:ext cx="9413723" cy="4252686"/>
          </a:xfrm>
        </p:spPr>
        <p:txBody>
          <a:bodyPr>
            <a:normAutofit/>
          </a:bodyPr>
          <a:lstStyle/>
          <a:p>
            <a:r>
              <a:rPr lang="en-US" sz="2400" dirty="0"/>
              <a:t>The JSON format is syntactically identical to the code for creating JavaScript </a:t>
            </a:r>
            <a:r>
              <a:rPr lang="en-US" sz="2400" dirty="0" smtClean="0"/>
              <a:t>objects</a:t>
            </a:r>
          </a:p>
          <a:p>
            <a:endParaRPr lang="en-NZ" sz="2400" dirty="0"/>
          </a:p>
          <a:p>
            <a:r>
              <a:rPr lang="en-US" sz="2600" dirty="0" smtClean="0"/>
              <a:t>Instead of </a:t>
            </a:r>
            <a:r>
              <a:rPr lang="en-US" sz="2600" dirty="0"/>
              <a:t>using a parser (like XML does), a JavaScript program can use standard JavaScript functions to convert JSON data into native JavaScript </a:t>
            </a:r>
            <a:r>
              <a:rPr lang="en-US" sz="2600" dirty="0" smtClean="0"/>
              <a:t>objects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sz="2600" dirty="0" smtClean="0"/>
              <a:t>Let see an example.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5E51-F4B6-4561-96C1-1A241828FE49}" type="datetime1">
              <a:rPr lang="en-NZ" smtClean="0"/>
              <a:t>7/10/2015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0024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4533</TotalTime>
  <Words>536</Words>
  <Application>Microsoft Office PowerPoint</Application>
  <PresentationFormat>Widescreen</PresentationFormat>
  <Paragraphs>150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Facet</vt:lpstr>
      <vt:lpstr>JSON</vt:lpstr>
      <vt:lpstr>Contents of This session</vt:lpstr>
      <vt:lpstr>What is JSON?</vt:lpstr>
      <vt:lpstr>JSON vs XML</vt:lpstr>
      <vt:lpstr>JSON vs XML</vt:lpstr>
      <vt:lpstr>Why JSON?</vt:lpstr>
      <vt:lpstr>JSON Syntax  </vt:lpstr>
      <vt:lpstr>JSOM Example </vt:lpstr>
      <vt:lpstr>How JSON works?</vt:lpstr>
      <vt:lpstr>How JSON works?</vt:lpstr>
      <vt:lpstr>How JSON works?</vt:lpstr>
      <vt:lpstr>JSON and XMLhttpRequest  </vt:lpstr>
      <vt:lpstr>Exercise</vt:lpstr>
      <vt:lpstr>End of The Session 1</vt:lpstr>
    </vt:vector>
  </TitlesOfParts>
  <Company>Unitec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Markup for Structure</dc:title>
  <dc:creator>Kan Ngamakeur</dc:creator>
  <cp:lastModifiedBy>Xiaosong Li</cp:lastModifiedBy>
  <cp:revision>269</cp:revision>
  <dcterms:created xsi:type="dcterms:W3CDTF">2015-07-08T02:13:09Z</dcterms:created>
  <dcterms:modified xsi:type="dcterms:W3CDTF">2015-10-07T04:06:36Z</dcterms:modified>
</cp:coreProperties>
</file>