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4"/>
  </p:sldMasterIdLst>
  <p:notesMasterIdLst>
    <p:notesMasterId r:id="rId25"/>
  </p:notesMasterIdLst>
  <p:handoutMasterIdLst>
    <p:handoutMasterId r:id="rId26"/>
  </p:handoutMasterIdLst>
  <p:sldIdLst>
    <p:sldId id="336" r:id="rId5"/>
    <p:sldId id="356" r:id="rId6"/>
    <p:sldId id="358" r:id="rId7"/>
    <p:sldId id="382" r:id="rId8"/>
    <p:sldId id="383" r:id="rId9"/>
    <p:sldId id="374" r:id="rId10"/>
    <p:sldId id="384" r:id="rId11"/>
    <p:sldId id="385" r:id="rId12"/>
    <p:sldId id="373" r:id="rId13"/>
    <p:sldId id="386" r:id="rId14"/>
    <p:sldId id="387" r:id="rId15"/>
    <p:sldId id="372" r:id="rId16"/>
    <p:sldId id="388" r:id="rId17"/>
    <p:sldId id="389" r:id="rId18"/>
    <p:sldId id="371" r:id="rId19"/>
    <p:sldId id="390" r:id="rId20"/>
    <p:sldId id="391" r:id="rId21"/>
    <p:sldId id="392" r:id="rId22"/>
    <p:sldId id="370" r:id="rId23"/>
    <p:sldId id="369" r:id="rId24"/>
  </p:sldIdLst>
  <p:sldSz cx="12192000" cy="6858000"/>
  <p:notesSz cx="10236200" cy="7099300"/>
  <p:defaultTextStyle>
    <a:defPPr>
      <a:defRPr lang="en-AU"/>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536433"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1072866"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609298"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2145731"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682164" algn="l" defTabSz="1072866" rtl="0" eaLnBrk="1" latinLnBrk="0" hangingPunct="1">
      <a:defRPr kern="1200">
        <a:solidFill>
          <a:schemeClr val="tx1"/>
        </a:solidFill>
        <a:latin typeface="Arial" pitchFamily="34" charset="0"/>
        <a:ea typeface="ＭＳ Ｐゴシック" pitchFamily="34" charset="-128"/>
        <a:cs typeface="+mn-cs"/>
      </a:defRPr>
    </a:lvl6pPr>
    <a:lvl7pPr marL="3218597" algn="l" defTabSz="1072866" rtl="0" eaLnBrk="1" latinLnBrk="0" hangingPunct="1">
      <a:defRPr kern="1200">
        <a:solidFill>
          <a:schemeClr val="tx1"/>
        </a:solidFill>
        <a:latin typeface="Arial" pitchFamily="34" charset="0"/>
        <a:ea typeface="ＭＳ Ｐゴシック" pitchFamily="34" charset="-128"/>
        <a:cs typeface="+mn-cs"/>
      </a:defRPr>
    </a:lvl7pPr>
    <a:lvl8pPr marL="3755029" algn="l" defTabSz="1072866" rtl="0" eaLnBrk="1" latinLnBrk="0" hangingPunct="1">
      <a:defRPr kern="1200">
        <a:solidFill>
          <a:schemeClr val="tx1"/>
        </a:solidFill>
        <a:latin typeface="Arial" pitchFamily="34" charset="0"/>
        <a:ea typeface="ＭＳ Ｐゴシック" pitchFamily="34" charset="-128"/>
        <a:cs typeface="+mn-cs"/>
      </a:defRPr>
    </a:lvl8pPr>
    <a:lvl9pPr marL="4291462" algn="l" defTabSz="1072866"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4132" userDrawn="1">
          <p15:clr>
            <a:srgbClr val="A4A3A4"/>
          </p15:clr>
        </p15:guide>
        <p15:guide id="2" pos="7578" userDrawn="1">
          <p15:clr>
            <a:srgbClr val="A4A3A4"/>
          </p15:clr>
        </p15:guide>
      </p15:sldGuideLst>
    </p:ext>
    <p:ext uri="{2D200454-40CA-4A62-9FC3-DE9A4176ACB9}">
      <p15:notesGuideLst xmlns:p15="http://schemas.microsoft.com/office/powerpoint/2012/main">
        <p15:guide id="1" orient="horz" pos="2236" userDrawn="1">
          <p15:clr>
            <a:srgbClr val="A4A3A4"/>
          </p15:clr>
        </p15:guide>
        <p15:guide id="2" pos="32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FBFBF"/>
    <a:srgbClr val="953735"/>
    <a:srgbClr val="C0504D"/>
    <a:srgbClr val="EAC464"/>
    <a:srgbClr val="77933C"/>
    <a:srgbClr val="000000"/>
    <a:srgbClr val="FFFF00"/>
    <a:srgbClr val="9BBB59"/>
    <a:srgbClr val="F79646"/>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41" autoAdjust="0"/>
    <p:restoredTop sz="94660"/>
  </p:normalViewPr>
  <p:slideViewPr>
    <p:cSldViewPr snapToGrid="0">
      <p:cViewPr varScale="1">
        <p:scale>
          <a:sx n="65" d="100"/>
          <a:sy n="65" d="100"/>
        </p:scale>
        <p:origin x="90" y="996"/>
      </p:cViewPr>
      <p:guideLst>
        <p:guide orient="horz" pos="4132"/>
        <p:guide pos="75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1260" y="-84"/>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83117" y="94687"/>
            <a:ext cx="4435992" cy="355626"/>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eaLnBrk="1" hangingPunct="1">
              <a:defRPr sz="1300" b="1">
                <a:latin typeface="Arial" charset="0"/>
                <a:ea typeface="+mn-ea"/>
              </a:defRPr>
            </a:lvl1pPr>
          </a:lstStyle>
          <a:p>
            <a:pPr>
              <a:defRPr/>
            </a:pPr>
            <a:r>
              <a:rPr lang="en-AU"/>
              <a:t>Unitec New Zealand </a:t>
            </a:r>
          </a:p>
        </p:txBody>
      </p:sp>
      <p:sp>
        <p:nvSpPr>
          <p:cNvPr id="12291" name="Rectangle 3"/>
          <p:cNvSpPr>
            <a:spLocks noGrp="1" noChangeArrowheads="1"/>
          </p:cNvSpPr>
          <p:nvPr>
            <p:ph type="dt" sz="quarter" idx="1"/>
          </p:nvPr>
        </p:nvSpPr>
        <p:spPr bwMode="auto">
          <a:xfrm>
            <a:off x="3568479" y="6838361"/>
            <a:ext cx="3046596" cy="238523"/>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spAutoFit/>
          </a:bodyPr>
          <a:lstStyle>
            <a:lvl1pPr algn="ctr" eaLnBrk="1" hangingPunct="1">
              <a:defRPr sz="900"/>
            </a:lvl1pPr>
          </a:lstStyle>
          <a:p>
            <a:pPr>
              <a:defRPr/>
            </a:pPr>
            <a:fld id="{301C5BEB-20C8-45A4-832D-3FFB1FE26BBA}" type="datetime8">
              <a:rPr lang="en-AU" altLang="en-US"/>
              <a:pPr>
                <a:defRPr/>
              </a:pPr>
              <a:t>22/03/2021 1:25 PM</a:t>
            </a:fld>
            <a:endParaRPr lang="en-AU" altLang="en-US"/>
          </a:p>
        </p:txBody>
      </p:sp>
      <p:sp>
        <p:nvSpPr>
          <p:cNvPr id="12292" name="Rectangle 4"/>
          <p:cNvSpPr>
            <a:spLocks noGrp="1" noChangeArrowheads="1"/>
          </p:cNvSpPr>
          <p:nvPr>
            <p:ph type="ftr" sz="quarter" idx="2"/>
          </p:nvPr>
        </p:nvSpPr>
        <p:spPr bwMode="auto">
          <a:xfrm>
            <a:off x="185406" y="6837260"/>
            <a:ext cx="2707831" cy="238523"/>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spAutoFit/>
          </a:bodyPr>
          <a:lstStyle>
            <a:lvl1pPr eaLnBrk="1" hangingPunct="1">
              <a:defRPr sz="900"/>
            </a:lvl1pPr>
          </a:lstStyle>
          <a:p>
            <a:pPr>
              <a:defRPr/>
            </a:pPr>
            <a:r>
              <a:rPr lang="en-AU" altLang="en-US"/>
              <a:t>© Unitec New Zealand</a:t>
            </a:r>
          </a:p>
        </p:txBody>
      </p:sp>
      <p:sp>
        <p:nvSpPr>
          <p:cNvPr id="12293" name="Rectangle 5"/>
          <p:cNvSpPr>
            <a:spLocks noGrp="1" noChangeArrowheads="1"/>
          </p:cNvSpPr>
          <p:nvPr>
            <p:ph type="sldNum" sz="quarter" idx="3"/>
          </p:nvPr>
        </p:nvSpPr>
        <p:spPr bwMode="auto">
          <a:xfrm>
            <a:off x="9169549" y="6837260"/>
            <a:ext cx="858358" cy="238523"/>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spAutoFit/>
          </a:bodyPr>
          <a:lstStyle>
            <a:lvl1pPr algn="r" eaLnBrk="1" hangingPunct="1">
              <a:defRPr sz="900"/>
            </a:lvl1pPr>
          </a:lstStyle>
          <a:p>
            <a:fld id="{241659CD-2891-4DBD-AD18-1230520D0E3A}" type="slidenum">
              <a:rPr lang="en-AU" altLang="en-US"/>
              <a:pPr/>
              <a:t>‹#›</a:t>
            </a:fld>
            <a:endParaRPr lang="en-AU" altLang="en-US"/>
          </a:p>
        </p:txBody>
      </p:sp>
    </p:spTree>
    <p:extLst>
      <p:ext uri="{BB962C8B-B14F-4D97-AF65-F5344CB8AC3E}">
        <p14:creationId xmlns:p14="http://schemas.microsoft.com/office/powerpoint/2010/main" val="4614450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4"/>
          <p:cNvSpPr>
            <a:spLocks noGrp="1" noRot="1" noChangeAspect="1" noChangeArrowheads="1" noTextEdit="1"/>
          </p:cNvSpPr>
          <p:nvPr>
            <p:ph type="sldImg" idx="2"/>
          </p:nvPr>
        </p:nvSpPr>
        <p:spPr bwMode="auto">
          <a:xfrm>
            <a:off x="2752725" y="533400"/>
            <a:ext cx="4730750" cy="2662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1023163" y="3372388"/>
            <a:ext cx="8189876" cy="3194024"/>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1272" name="Rectangle 8"/>
          <p:cNvSpPr>
            <a:spLocks noGrp="1" noChangeArrowheads="1"/>
          </p:cNvSpPr>
          <p:nvPr>
            <p:ph type="dt" sz="quarter" idx="1"/>
          </p:nvPr>
        </p:nvSpPr>
        <p:spPr bwMode="auto">
          <a:xfrm>
            <a:off x="3568479" y="6838361"/>
            <a:ext cx="3046596" cy="238523"/>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spAutoFit/>
          </a:bodyPr>
          <a:lstStyle>
            <a:lvl1pPr algn="ctr" eaLnBrk="1" hangingPunct="1">
              <a:defRPr sz="900"/>
            </a:lvl1pPr>
          </a:lstStyle>
          <a:p>
            <a:pPr>
              <a:defRPr/>
            </a:pPr>
            <a:fld id="{A7F0B406-4891-4DE0-AC48-96CB96DFFBD9}" type="datetime8">
              <a:rPr lang="en-AU" altLang="en-US"/>
              <a:pPr>
                <a:defRPr/>
              </a:pPr>
              <a:t>22/03/2021 1:24 PM</a:t>
            </a:fld>
            <a:endParaRPr lang="en-AU" altLang="en-US"/>
          </a:p>
        </p:txBody>
      </p:sp>
      <p:sp>
        <p:nvSpPr>
          <p:cNvPr id="25605" name="Rectangle 9"/>
          <p:cNvSpPr>
            <a:spLocks noChangeArrowheads="1"/>
          </p:cNvSpPr>
          <p:nvPr/>
        </p:nvSpPr>
        <p:spPr bwMode="auto">
          <a:xfrm>
            <a:off x="185406" y="6837260"/>
            <a:ext cx="2707831" cy="2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7" tIns="49528" rIns="99057" bIns="49528">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AU" altLang="en-US" sz="900"/>
              <a:t>© Unitec New Zealand</a:t>
            </a:r>
          </a:p>
        </p:txBody>
      </p:sp>
      <p:sp>
        <p:nvSpPr>
          <p:cNvPr id="25606" name="Rectangle 10"/>
          <p:cNvSpPr>
            <a:spLocks noChangeArrowheads="1"/>
          </p:cNvSpPr>
          <p:nvPr/>
        </p:nvSpPr>
        <p:spPr bwMode="auto">
          <a:xfrm>
            <a:off x="9169549" y="6837260"/>
            <a:ext cx="858358" cy="23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57" tIns="49528" rIns="99057" bIns="49528">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fld id="{A2566878-A740-4178-A695-7AFAB66763C6}" type="slidenum">
              <a:rPr lang="en-AU" altLang="en-US" sz="900"/>
              <a:pPr algn="r" eaLnBrk="1" hangingPunct="1"/>
              <a:t>‹#›</a:t>
            </a:fld>
            <a:endParaRPr lang="en-AU" altLang="en-US" sz="900"/>
          </a:p>
        </p:txBody>
      </p:sp>
      <p:sp>
        <p:nvSpPr>
          <p:cNvPr id="11275" name="Rectangle 11"/>
          <p:cNvSpPr>
            <a:spLocks noGrp="1" noChangeArrowheads="1"/>
          </p:cNvSpPr>
          <p:nvPr>
            <p:ph type="hdr" sz="quarter"/>
          </p:nvPr>
        </p:nvSpPr>
        <p:spPr bwMode="auto">
          <a:xfrm>
            <a:off x="183117" y="94687"/>
            <a:ext cx="4435992" cy="355626"/>
          </a:xfrm>
          <a:prstGeom prst="rect">
            <a:avLst/>
          </a:prstGeom>
          <a:noFill/>
          <a:ln w="9525">
            <a:noFill/>
            <a:miter lim="800000"/>
            <a:headEnd/>
            <a:tailEnd/>
          </a:ln>
          <a:effectLst/>
        </p:spPr>
        <p:txBody>
          <a:bodyPr vert="horz" wrap="square" lIns="99057" tIns="49528" rIns="99057" bIns="49528" numCol="1" anchor="t" anchorCtr="0" compatLnSpc="1">
            <a:prstTxWarp prst="textNoShape">
              <a:avLst/>
            </a:prstTxWarp>
          </a:bodyPr>
          <a:lstStyle>
            <a:lvl1pPr eaLnBrk="1" hangingPunct="1">
              <a:defRPr sz="1300" b="1">
                <a:latin typeface="Arial" charset="0"/>
                <a:ea typeface="+mn-ea"/>
              </a:defRPr>
            </a:lvl1pPr>
          </a:lstStyle>
          <a:p>
            <a:pPr>
              <a:defRPr/>
            </a:pPr>
            <a:r>
              <a:rPr lang="en-AU"/>
              <a:t>Unitec New Zealand </a:t>
            </a:r>
          </a:p>
        </p:txBody>
      </p:sp>
    </p:spTree>
    <p:extLst>
      <p:ext uri="{BB962C8B-B14F-4D97-AF65-F5344CB8AC3E}">
        <p14:creationId xmlns:p14="http://schemas.microsoft.com/office/powerpoint/2010/main" val="3736274404"/>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408" kern="1200">
        <a:solidFill>
          <a:schemeClr val="tx1"/>
        </a:solidFill>
        <a:latin typeface="Arial" charset="0"/>
        <a:ea typeface="ＭＳ Ｐゴシック" charset="0"/>
        <a:cs typeface="+mn-cs"/>
      </a:defRPr>
    </a:lvl1pPr>
    <a:lvl2pPr marL="536433" algn="l" rtl="0" eaLnBrk="0" fontAlgn="base" hangingPunct="0">
      <a:spcBef>
        <a:spcPct val="30000"/>
      </a:spcBef>
      <a:spcAft>
        <a:spcPct val="0"/>
      </a:spcAft>
      <a:defRPr sz="1408" kern="1200">
        <a:solidFill>
          <a:schemeClr val="tx1"/>
        </a:solidFill>
        <a:latin typeface="Arial" charset="0"/>
        <a:ea typeface="ＭＳ Ｐゴシック" charset="0"/>
        <a:cs typeface="+mn-cs"/>
      </a:defRPr>
    </a:lvl2pPr>
    <a:lvl3pPr marL="1072866" algn="l" rtl="0" eaLnBrk="0" fontAlgn="base" hangingPunct="0">
      <a:spcBef>
        <a:spcPct val="30000"/>
      </a:spcBef>
      <a:spcAft>
        <a:spcPct val="0"/>
      </a:spcAft>
      <a:defRPr sz="1408" kern="1200">
        <a:solidFill>
          <a:schemeClr val="tx1"/>
        </a:solidFill>
        <a:latin typeface="Arial" charset="0"/>
        <a:ea typeface="ＭＳ Ｐゴシック" charset="0"/>
        <a:cs typeface="+mn-cs"/>
      </a:defRPr>
    </a:lvl3pPr>
    <a:lvl4pPr marL="1609298" algn="l" rtl="0" eaLnBrk="0" fontAlgn="base" hangingPunct="0">
      <a:spcBef>
        <a:spcPct val="30000"/>
      </a:spcBef>
      <a:spcAft>
        <a:spcPct val="0"/>
      </a:spcAft>
      <a:defRPr sz="1408" kern="1200">
        <a:solidFill>
          <a:schemeClr val="tx1"/>
        </a:solidFill>
        <a:latin typeface="Arial" charset="0"/>
        <a:ea typeface="ＭＳ Ｐゴシック" charset="0"/>
        <a:cs typeface="+mn-cs"/>
      </a:defRPr>
    </a:lvl4pPr>
    <a:lvl5pPr marL="2145731" algn="l" rtl="0" eaLnBrk="0" fontAlgn="base" hangingPunct="0">
      <a:spcBef>
        <a:spcPct val="30000"/>
      </a:spcBef>
      <a:spcAft>
        <a:spcPct val="0"/>
      </a:spcAft>
      <a:defRPr sz="1408" kern="1200">
        <a:solidFill>
          <a:schemeClr val="tx1"/>
        </a:solidFill>
        <a:latin typeface="Arial" charset="0"/>
        <a:ea typeface="ＭＳ Ｐゴシック" charset="0"/>
        <a:cs typeface="+mn-cs"/>
      </a:defRPr>
    </a:lvl5pPr>
    <a:lvl6pPr marL="2682164" algn="l" defTabSz="1072866" rtl="0" eaLnBrk="1" latinLnBrk="0" hangingPunct="1">
      <a:defRPr sz="1408" kern="1200">
        <a:solidFill>
          <a:schemeClr val="tx1"/>
        </a:solidFill>
        <a:latin typeface="+mn-lt"/>
        <a:ea typeface="+mn-ea"/>
        <a:cs typeface="+mn-cs"/>
      </a:defRPr>
    </a:lvl6pPr>
    <a:lvl7pPr marL="3218597" algn="l" defTabSz="1072866" rtl="0" eaLnBrk="1" latinLnBrk="0" hangingPunct="1">
      <a:defRPr sz="1408" kern="1200">
        <a:solidFill>
          <a:schemeClr val="tx1"/>
        </a:solidFill>
        <a:latin typeface="+mn-lt"/>
        <a:ea typeface="+mn-ea"/>
        <a:cs typeface="+mn-cs"/>
      </a:defRPr>
    </a:lvl7pPr>
    <a:lvl8pPr marL="3755029" algn="l" defTabSz="1072866" rtl="0" eaLnBrk="1" latinLnBrk="0" hangingPunct="1">
      <a:defRPr sz="1408" kern="1200">
        <a:solidFill>
          <a:schemeClr val="tx1"/>
        </a:solidFill>
        <a:latin typeface="+mn-lt"/>
        <a:ea typeface="+mn-ea"/>
        <a:cs typeface="+mn-cs"/>
      </a:defRPr>
    </a:lvl8pPr>
    <a:lvl9pPr marL="4291462" algn="l" defTabSz="1072866"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608085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2534311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2299444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3489657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2786114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689124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2218170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112345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3248235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1109701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1623888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1489952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418885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576822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1632606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2769470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2479584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1252285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52725" y="533400"/>
            <a:ext cx="4730750" cy="2662238"/>
          </a:xfrm>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pPr>
              <a:defRPr/>
            </a:pPr>
            <a:r>
              <a:rPr lang="en-AU"/>
              <a:t>Unitec New Zealand </a:t>
            </a:r>
          </a:p>
        </p:txBody>
      </p:sp>
    </p:spTree>
    <p:extLst>
      <p:ext uri="{BB962C8B-B14F-4D97-AF65-F5344CB8AC3E}">
        <p14:creationId xmlns:p14="http://schemas.microsoft.com/office/powerpoint/2010/main" val="1850317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userDrawn="1"/>
        </p:nvGrpSpPr>
        <p:grpSpPr>
          <a:xfrm>
            <a:off x="309716" y="230444"/>
            <a:ext cx="3178629" cy="2874433"/>
            <a:chOff x="0" y="628650"/>
            <a:chExt cx="3831168" cy="2874433"/>
          </a:xfrm>
        </p:grpSpPr>
        <p:pic>
          <p:nvPicPr>
            <p:cNvPr id="4" name="Logo side.png" descr="/Users/abold/Desktop/Logo sid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28650"/>
              <a:ext cx="3831168" cy="2874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Unitec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733" y="999067"/>
              <a:ext cx="284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ctrTitle"/>
          </p:nvPr>
        </p:nvSpPr>
        <p:spPr>
          <a:xfrm>
            <a:off x="3921892" y="2139355"/>
            <a:ext cx="6865471" cy="3042857"/>
          </a:xfrm>
          <a:prstGeom prst="rect">
            <a:avLst/>
          </a:prstGeom>
        </p:spPr>
        <p:txBody>
          <a:bodyPr/>
          <a:lstStyle>
            <a:lvl1pPr algn="r" defTabSz="495285" rtl="0" fontAlgn="auto">
              <a:spcBef>
                <a:spcPts val="0"/>
              </a:spcBef>
              <a:spcAft>
                <a:spcPts val="1950"/>
              </a:spcAft>
              <a:defRPr lang="en-US" sz="5200" kern="1200" dirty="0">
                <a:solidFill>
                  <a:schemeClr val="tx1">
                    <a:lumMod val="75000"/>
                    <a:lumOff val="25000"/>
                  </a:schemeClr>
                </a:solidFill>
                <a:latin typeface="Verdana"/>
                <a:ea typeface="+mn-ea"/>
                <a:cs typeface="Verdana"/>
              </a:defRPr>
            </a:lvl1pPr>
          </a:lstStyle>
          <a:p>
            <a:r>
              <a:rPr lang="en-US" dirty="0"/>
              <a:t>Click to edit Master title style</a:t>
            </a:r>
          </a:p>
        </p:txBody>
      </p:sp>
      <p:sp>
        <p:nvSpPr>
          <p:cNvPr id="3" name="Subtitle 2"/>
          <p:cNvSpPr>
            <a:spLocks noGrp="1"/>
          </p:cNvSpPr>
          <p:nvPr>
            <p:ph type="subTitle" idx="1"/>
          </p:nvPr>
        </p:nvSpPr>
        <p:spPr>
          <a:xfrm>
            <a:off x="1016001" y="5291516"/>
            <a:ext cx="9771358" cy="515525"/>
          </a:xfrm>
          <a:prstGeom prst="rect">
            <a:avLst/>
          </a:prstGeom>
          <a:noFill/>
          <a:ln>
            <a:noFill/>
          </a:ln>
        </p:spPr>
        <p:txBody>
          <a:bodyPr anchor="ctr"/>
          <a:lstStyle>
            <a:lvl1pPr marL="0" indent="0" algn="r">
              <a:buNone/>
              <a:defRPr lang="en-US" sz="2167" dirty="0">
                <a:solidFill>
                  <a:schemeClr val="tx1">
                    <a:lumMod val="75000"/>
                    <a:lumOff val="25000"/>
                  </a:schemeClr>
                </a:solidFill>
                <a:latin typeface="Verdana"/>
                <a:cs typeface="Verdana"/>
              </a:defRPr>
            </a:lvl1pPr>
          </a:lstStyle>
          <a:p>
            <a:pPr lvl="0"/>
            <a:r>
              <a:rPr lang="en-US"/>
              <a:t>Click to edit Master subtitle style</a:t>
            </a:r>
            <a:endParaRPr lang="en-US" dirty="0"/>
          </a:p>
        </p:txBody>
      </p:sp>
      <p:sp>
        <p:nvSpPr>
          <p:cNvPr id="6" name="Date Placeholder 3"/>
          <p:cNvSpPr>
            <a:spLocks noGrp="1"/>
          </p:cNvSpPr>
          <p:nvPr>
            <p:ph type="dt" sz="half" idx="10"/>
          </p:nvPr>
        </p:nvSpPr>
        <p:spPr/>
        <p:txBody>
          <a:bodyPr/>
          <a:lstStyle>
            <a:lvl1pPr>
              <a:defRPr sz="975">
                <a:solidFill>
                  <a:srgbClr val="404040"/>
                </a:solidFill>
                <a:latin typeface="Verdana" charset="0"/>
                <a:ea typeface="Verdana" charset="0"/>
                <a:cs typeface="Verdana" charset="0"/>
              </a:defRPr>
            </a:lvl1pPr>
          </a:lstStyle>
          <a:p>
            <a:pPr>
              <a:defRPr/>
            </a:pPr>
            <a:r>
              <a:rPr lang="en-US" dirty="0"/>
              <a:t>10/8/2016</a:t>
            </a:r>
          </a:p>
        </p:txBody>
      </p:sp>
      <p:sp>
        <p:nvSpPr>
          <p:cNvPr id="7" name="Footer Placeholder 4"/>
          <p:cNvSpPr>
            <a:spLocks noGrp="1"/>
          </p:cNvSpPr>
          <p:nvPr>
            <p:ph type="ftr" sz="quarter" idx="11"/>
          </p:nvPr>
        </p:nvSpPr>
        <p:spPr>
          <a:xfrm>
            <a:off x="10559846" y="518721"/>
            <a:ext cx="1231286" cy="692497"/>
          </a:xfrm>
          <a:prstGeom prst="rect">
            <a:avLst/>
          </a:prstGeom>
        </p:spPr>
        <p:txBody>
          <a:bodyPr/>
          <a:lstStyle>
            <a:lvl1pPr algn="r" fontAlgn="auto">
              <a:spcBef>
                <a:spcPts val="0"/>
              </a:spcBef>
              <a:spcAft>
                <a:spcPts val="0"/>
              </a:spcAft>
              <a:defRPr lang="en-NZ" sz="975">
                <a:solidFill>
                  <a:schemeClr val="tx1">
                    <a:lumMod val="75000"/>
                    <a:lumOff val="25000"/>
                  </a:schemeClr>
                </a:solidFill>
                <a:latin typeface="Verdana"/>
                <a:cs typeface="Verdana"/>
              </a:defRPr>
            </a:lvl1pPr>
          </a:lstStyle>
          <a:p>
            <a:pPr>
              <a:defRPr/>
            </a:pPr>
            <a:r>
              <a:rPr lang="en-AU" dirty="0"/>
              <a:t>CIBC 6012 Programming for Medium Buildings</a:t>
            </a:r>
          </a:p>
        </p:txBody>
      </p:sp>
      <p:sp>
        <p:nvSpPr>
          <p:cNvPr id="8" name="Slide Number Placeholder 5"/>
          <p:cNvSpPr>
            <a:spLocks noGrp="1"/>
          </p:cNvSpPr>
          <p:nvPr>
            <p:ph type="sldNum" sz="quarter" idx="12"/>
          </p:nvPr>
        </p:nvSpPr>
        <p:spPr>
          <a:xfrm>
            <a:off x="11051118" y="6170085"/>
            <a:ext cx="563034" cy="242374"/>
          </a:xfrm>
          <a:prstGeom prst="rect">
            <a:avLst/>
          </a:prstGeom>
        </p:spPr>
        <p:txBody>
          <a:bodyPr/>
          <a:lstStyle>
            <a:lvl1pPr>
              <a:defRPr/>
            </a:lvl1pPr>
          </a:lstStyle>
          <a:p>
            <a:fld id="{6643E517-A28C-41AE-A66E-445EE7F9B4AB}" type="slidenum">
              <a:rPr lang="en-AU" altLang="en-US"/>
              <a:pPr/>
              <a:t>‹#›</a:t>
            </a:fld>
            <a:endParaRPr lang="en-AU" altLang="en-US"/>
          </a:p>
        </p:txBody>
      </p:sp>
    </p:spTree>
    <p:extLst>
      <p:ext uri="{BB962C8B-B14F-4D97-AF65-F5344CB8AC3E}">
        <p14:creationId xmlns:p14="http://schemas.microsoft.com/office/powerpoint/2010/main" val="484460190"/>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tyle 1">
    <p:spTree>
      <p:nvGrpSpPr>
        <p:cNvPr id="1" name=""/>
        <p:cNvGrpSpPr/>
        <p:nvPr/>
      </p:nvGrpSpPr>
      <p:grpSpPr>
        <a:xfrm>
          <a:off x="0" y="0"/>
          <a:ext cx="0" cy="0"/>
          <a:chOff x="0" y="0"/>
          <a:chExt cx="0" cy="0"/>
        </a:xfrm>
      </p:grpSpPr>
      <p:pic>
        <p:nvPicPr>
          <p:cNvPr id="4" name="Picture 6" descr="top large weav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715434"/>
            <a:ext cx="12192000" cy="2019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Unitec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94217"/>
            <a:ext cx="1552953" cy="1405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552953" y="2660071"/>
            <a:ext cx="9918614" cy="508928"/>
          </a:xfrm>
          <a:prstGeom prst="rect">
            <a:avLst/>
          </a:prstGeom>
        </p:spPr>
        <p:txBody>
          <a:bodyPr/>
          <a:lstStyle>
            <a:lvl1pPr algn="l">
              <a:defRPr sz="3467"/>
            </a:lvl1pPr>
          </a:lstStyle>
          <a:p>
            <a:r>
              <a:rPr lang="en-US"/>
              <a:t>Click to edit Master title style</a:t>
            </a:r>
            <a:endParaRPr lang="en-US" dirty="0"/>
          </a:p>
        </p:txBody>
      </p:sp>
      <p:sp>
        <p:nvSpPr>
          <p:cNvPr id="3" name="Content Placeholder 2"/>
          <p:cNvSpPr>
            <a:spLocks noGrp="1"/>
          </p:cNvSpPr>
          <p:nvPr>
            <p:ph idx="1"/>
          </p:nvPr>
        </p:nvSpPr>
        <p:spPr>
          <a:xfrm>
            <a:off x="1584619" y="3301344"/>
            <a:ext cx="9918614" cy="2824823"/>
          </a:xfrm>
          <a:prstGeom prst="rect">
            <a:avLst/>
          </a:prstGeom>
        </p:spPr>
        <p:txBody>
          <a:bodyPr/>
          <a:lstStyle>
            <a:lvl1pPr marL="0" indent="0">
              <a:spcAft>
                <a:spcPts val="1950"/>
              </a:spcAft>
              <a:buNone/>
              <a:defRPr sz="2167">
                <a:solidFill>
                  <a:srgbClr val="404040"/>
                </a:solidFill>
                <a:latin typeface="Verdana" pitchFamily="34" charset="0"/>
                <a:ea typeface="Verdana" pitchFamily="34" charset="0"/>
                <a:cs typeface="Verdana" pitchFamily="34" charset="0"/>
              </a:defRPr>
            </a:lvl1pPr>
            <a:lvl2pPr marL="5160" indent="0">
              <a:buNone/>
              <a:defRPr sz="1517">
                <a:solidFill>
                  <a:srgbClr val="404040"/>
                </a:solidFill>
                <a:latin typeface="Verdana" pitchFamily="34" charset="0"/>
                <a:ea typeface="Verdana" pitchFamily="34" charset="0"/>
                <a:cs typeface="Verdana" pitchFamily="34" charset="0"/>
              </a:defRPr>
            </a:lvl2pPr>
            <a:lvl3pPr marL="0" indent="0">
              <a:buNone/>
              <a:defRPr lang="en-AU" sz="1517" kern="1200" dirty="0" smtClean="0">
                <a:solidFill>
                  <a:srgbClr val="404040"/>
                </a:solidFill>
                <a:latin typeface="Verdana" pitchFamily="34" charset="0"/>
                <a:ea typeface="Verdana" pitchFamily="34" charset="0"/>
                <a:cs typeface="Verdana" pitchFamily="34" charset="0"/>
              </a:defRPr>
            </a:lvl3pPr>
            <a:lvl4pPr marL="0" indent="0">
              <a:buNone/>
              <a:defRPr lang="en-AU" sz="1517" kern="1200" dirty="0" smtClean="0">
                <a:solidFill>
                  <a:srgbClr val="404040"/>
                </a:solidFill>
                <a:latin typeface="Verdana" pitchFamily="34" charset="0"/>
                <a:ea typeface="Verdana" pitchFamily="34" charset="0"/>
                <a:cs typeface="Verdana" pitchFamily="34" charset="0"/>
              </a:defRPr>
            </a:lvl4pPr>
            <a:lvl5pPr marL="0" indent="0">
              <a:buNone/>
              <a:defRPr lang="en-US" sz="1517" kern="1200" dirty="0">
                <a:solidFill>
                  <a:srgbClr val="404040"/>
                </a:solidFill>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p:cNvSpPr>
            <a:spLocks noGrp="1"/>
          </p:cNvSpPr>
          <p:nvPr>
            <p:ph type="dt" sz="half" idx="10"/>
          </p:nvPr>
        </p:nvSpPr>
        <p:spPr>
          <a:xfrm>
            <a:off x="592830" y="6258512"/>
            <a:ext cx="2150533" cy="242374"/>
          </a:xfrm>
        </p:spPr>
        <p:txBody>
          <a:bodyPr/>
          <a:lstStyle>
            <a:lvl1pPr>
              <a:defRPr sz="975">
                <a:solidFill>
                  <a:srgbClr val="404040"/>
                </a:solidFill>
                <a:latin typeface="Verdana" charset="0"/>
                <a:ea typeface="Verdana" charset="0"/>
                <a:cs typeface="Verdana" charset="0"/>
              </a:defRPr>
            </a:lvl1pPr>
          </a:lstStyle>
          <a:p>
            <a:pPr>
              <a:defRPr/>
            </a:pPr>
            <a:r>
              <a:rPr lang="en-US" dirty="0"/>
              <a:t>10/8/2016</a:t>
            </a:r>
          </a:p>
        </p:txBody>
      </p:sp>
      <p:sp>
        <p:nvSpPr>
          <p:cNvPr id="7" name="Footer Placeholder 4"/>
          <p:cNvSpPr>
            <a:spLocks noGrp="1"/>
          </p:cNvSpPr>
          <p:nvPr>
            <p:ph type="ftr" sz="quarter" idx="11"/>
          </p:nvPr>
        </p:nvSpPr>
        <p:spPr>
          <a:xfrm>
            <a:off x="10559846" y="518721"/>
            <a:ext cx="1231286" cy="692497"/>
          </a:xfrm>
          <a:prstGeom prst="rect">
            <a:avLst/>
          </a:prstGeom>
        </p:spPr>
        <p:txBody>
          <a:bodyPr/>
          <a:lstStyle>
            <a:lvl1pPr algn="r" fontAlgn="auto">
              <a:spcBef>
                <a:spcPts val="0"/>
              </a:spcBef>
              <a:spcAft>
                <a:spcPts val="0"/>
              </a:spcAft>
              <a:defRPr lang="en-NZ" sz="975">
                <a:solidFill>
                  <a:schemeClr val="tx1">
                    <a:lumMod val="75000"/>
                    <a:lumOff val="25000"/>
                  </a:schemeClr>
                </a:solidFill>
                <a:latin typeface="Verdana"/>
                <a:cs typeface="Verdana"/>
              </a:defRPr>
            </a:lvl1pPr>
          </a:lstStyle>
          <a:p>
            <a:pPr>
              <a:defRPr/>
            </a:pPr>
            <a:r>
              <a:rPr lang="en-AU"/>
              <a:t>CIBC 6012 Programming for Medium Buildings</a:t>
            </a:r>
          </a:p>
        </p:txBody>
      </p:sp>
      <p:sp>
        <p:nvSpPr>
          <p:cNvPr id="8" name="Slide Number Placeholder 5"/>
          <p:cNvSpPr>
            <a:spLocks noGrp="1"/>
          </p:cNvSpPr>
          <p:nvPr>
            <p:ph type="sldNum" sz="quarter" idx="12"/>
          </p:nvPr>
        </p:nvSpPr>
        <p:spPr>
          <a:xfrm>
            <a:off x="11051118" y="6170085"/>
            <a:ext cx="563034" cy="242374"/>
          </a:xfrm>
          <a:prstGeom prst="rect">
            <a:avLst/>
          </a:prstGeom>
        </p:spPr>
        <p:txBody>
          <a:bodyPr/>
          <a:lstStyle>
            <a:lvl1pPr>
              <a:defRPr/>
            </a:lvl1pPr>
          </a:lstStyle>
          <a:p>
            <a:fld id="{C6C3D506-1729-4A5F-887D-37BCAA2DB72D}" type="slidenum">
              <a:rPr lang="en-AU" altLang="en-US"/>
              <a:pPr/>
              <a:t>‹#›</a:t>
            </a:fld>
            <a:endParaRPr lang="en-AU" altLang="en-US"/>
          </a:p>
        </p:txBody>
      </p:sp>
    </p:spTree>
    <p:extLst>
      <p:ext uri="{BB962C8B-B14F-4D97-AF65-F5344CB8AC3E}">
        <p14:creationId xmlns:p14="http://schemas.microsoft.com/office/powerpoint/2010/main" val="3852688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tyle 2">
    <p:spTree>
      <p:nvGrpSpPr>
        <p:cNvPr id="1" name=""/>
        <p:cNvGrpSpPr/>
        <p:nvPr/>
      </p:nvGrpSpPr>
      <p:grpSpPr>
        <a:xfrm>
          <a:off x="0" y="0"/>
          <a:ext cx="0" cy="0"/>
          <a:chOff x="0" y="0"/>
          <a:chExt cx="0" cy="0"/>
        </a:xfrm>
      </p:grpSpPr>
      <p:pic>
        <p:nvPicPr>
          <p:cNvPr id="4" name="Picture 6" descr="Top Slop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6" y="-4233"/>
            <a:ext cx="12192001" cy="1657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U.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018" y="127000"/>
            <a:ext cx="55196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552950" y="2018810"/>
            <a:ext cx="9918617" cy="4107359"/>
          </a:xfrm>
          <a:prstGeom prst="rect">
            <a:avLst/>
          </a:prstGeom>
        </p:spPr>
        <p:txBody>
          <a:bodyPr/>
          <a:lstStyle>
            <a:lvl1pPr marL="0" indent="0">
              <a:spcAft>
                <a:spcPts val="325"/>
              </a:spcAft>
              <a:buNone/>
              <a:defRPr sz="2167">
                <a:solidFill>
                  <a:srgbClr val="404040"/>
                </a:solidFill>
                <a:latin typeface="Verdana" pitchFamily="34" charset="0"/>
                <a:ea typeface="Verdana" pitchFamily="34" charset="0"/>
                <a:cs typeface="Verdana" pitchFamily="34" charset="0"/>
              </a:defRPr>
            </a:lvl1pPr>
            <a:lvl2pPr marL="5160" indent="0">
              <a:buNone/>
              <a:defRPr sz="1950">
                <a:solidFill>
                  <a:srgbClr val="404040"/>
                </a:solidFill>
                <a:latin typeface="Verdana" pitchFamily="34" charset="0"/>
                <a:ea typeface="Verdana" pitchFamily="34" charset="0"/>
                <a:cs typeface="Verdana" pitchFamily="34" charset="0"/>
              </a:defRPr>
            </a:lvl2pPr>
            <a:lvl3pPr marL="0" indent="0">
              <a:buNone/>
              <a:defRPr lang="en-AU" sz="1517" kern="1200" dirty="0" smtClean="0">
                <a:solidFill>
                  <a:srgbClr val="404040"/>
                </a:solidFill>
                <a:latin typeface="Verdana" pitchFamily="34" charset="0"/>
                <a:ea typeface="Verdana" pitchFamily="34" charset="0"/>
                <a:cs typeface="Verdana" pitchFamily="34" charset="0"/>
              </a:defRPr>
            </a:lvl3pPr>
            <a:lvl4pPr marL="0" indent="0">
              <a:buNone/>
              <a:defRPr lang="en-AU" sz="1517" kern="1200" dirty="0" smtClean="0">
                <a:solidFill>
                  <a:srgbClr val="404040"/>
                </a:solidFill>
                <a:latin typeface="Verdana" pitchFamily="34" charset="0"/>
                <a:ea typeface="Verdana" pitchFamily="34" charset="0"/>
                <a:cs typeface="Verdana" pitchFamily="34" charset="0"/>
              </a:defRPr>
            </a:lvl4pPr>
            <a:lvl5pPr marL="0" indent="0">
              <a:buNone/>
              <a:defRPr lang="en-US" sz="1517" kern="1200" dirty="0">
                <a:solidFill>
                  <a:srgbClr val="404040"/>
                </a:solidFill>
                <a:latin typeface="Verdana" pitchFamily="34" charset="0"/>
                <a:ea typeface="Verdana" pitchFamily="34" charset="0"/>
                <a:cs typeface="Verdana"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552953" y="463196"/>
            <a:ext cx="10504449" cy="508928"/>
          </a:xfrm>
          <a:prstGeom prst="rect">
            <a:avLst/>
          </a:prstGeom>
        </p:spPr>
        <p:txBody>
          <a:bodyPr/>
          <a:lstStyle>
            <a:lvl1pPr algn="l">
              <a:defRPr sz="2600">
                <a:solidFill>
                  <a:schemeClr val="bg1"/>
                </a:solidFill>
              </a:defRPr>
            </a:lvl1p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sz="975">
                <a:solidFill>
                  <a:srgbClr val="404040"/>
                </a:solidFill>
                <a:latin typeface="Verdana" charset="0"/>
                <a:ea typeface="Verdana" charset="0"/>
                <a:cs typeface="Verdana" charset="0"/>
              </a:defRPr>
            </a:lvl1pPr>
          </a:lstStyle>
          <a:p>
            <a:pPr>
              <a:defRPr/>
            </a:pPr>
            <a:r>
              <a:rPr lang="en-US" dirty="0"/>
              <a:t>10/8/2016</a:t>
            </a:r>
          </a:p>
        </p:txBody>
      </p:sp>
      <p:sp>
        <p:nvSpPr>
          <p:cNvPr id="7" name="Footer Placeholder 4"/>
          <p:cNvSpPr>
            <a:spLocks noGrp="1"/>
          </p:cNvSpPr>
          <p:nvPr>
            <p:ph type="ftr" sz="quarter" idx="11"/>
          </p:nvPr>
        </p:nvSpPr>
        <p:spPr>
          <a:xfrm>
            <a:off x="10559846" y="518721"/>
            <a:ext cx="1231286" cy="692497"/>
          </a:xfrm>
          <a:prstGeom prst="rect">
            <a:avLst/>
          </a:prstGeom>
        </p:spPr>
        <p:txBody>
          <a:bodyPr/>
          <a:lstStyle>
            <a:lvl1pPr algn="r" fontAlgn="auto">
              <a:spcBef>
                <a:spcPts val="0"/>
              </a:spcBef>
              <a:spcAft>
                <a:spcPts val="0"/>
              </a:spcAft>
              <a:defRPr lang="en-NZ" sz="975">
                <a:solidFill>
                  <a:schemeClr val="tx1">
                    <a:lumMod val="75000"/>
                    <a:lumOff val="25000"/>
                  </a:schemeClr>
                </a:solidFill>
                <a:latin typeface="Verdana"/>
                <a:cs typeface="Verdana"/>
              </a:defRPr>
            </a:lvl1pPr>
          </a:lstStyle>
          <a:p>
            <a:pPr>
              <a:defRPr/>
            </a:pPr>
            <a:r>
              <a:rPr lang="en-AU"/>
              <a:t>CIBC 6012 Programming for Medium Buildings</a:t>
            </a:r>
          </a:p>
        </p:txBody>
      </p:sp>
      <p:sp>
        <p:nvSpPr>
          <p:cNvPr id="8" name="Slide Number Placeholder 5"/>
          <p:cNvSpPr>
            <a:spLocks noGrp="1"/>
          </p:cNvSpPr>
          <p:nvPr>
            <p:ph type="sldNum" sz="quarter" idx="12"/>
          </p:nvPr>
        </p:nvSpPr>
        <p:spPr>
          <a:xfrm>
            <a:off x="11051118" y="6170085"/>
            <a:ext cx="563034" cy="242374"/>
          </a:xfrm>
          <a:prstGeom prst="rect">
            <a:avLst/>
          </a:prstGeom>
        </p:spPr>
        <p:txBody>
          <a:bodyPr/>
          <a:lstStyle>
            <a:lvl1pPr>
              <a:defRPr/>
            </a:lvl1pPr>
          </a:lstStyle>
          <a:p>
            <a:fld id="{901FCACE-9B7D-4293-A151-834958AFFAF7}" type="slidenum">
              <a:rPr lang="en-AU" altLang="en-US"/>
              <a:pPr/>
              <a:t>‹#›</a:t>
            </a:fld>
            <a:endParaRPr lang="en-AU" altLang="en-US"/>
          </a:p>
        </p:txBody>
      </p:sp>
    </p:spTree>
    <p:extLst>
      <p:ext uri="{BB962C8B-B14F-4D97-AF65-F5344CB8AC3E}">
        <p14:creationId xmlns:p14="http://schemas.microsoft.com/office/powerpoint/2010/main" val="1339879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tyle 3">
    <p:spTree>
      <p:nvGrpSpPr>
        <p:cNvPr id="1" name=""/>
        <p:cNvGrpSpPr/>
        <p:nvPr/>
      </p:nvGrpSpPr>
      <p:grpSpPr>
        <a:xfrm>
          <a:off x="0" y="0"/>
          <a:ext cx="0" cy="0"/>
          <a:chOff x="0" y="0"/>
          <a:chExt cx="0" cy="0"/>
        </a:xfrm>
      </p:grpSpPr>
      <p:pic>
        <p:nvPicPr>
          <p:cNvPr id="4" name="Picture 13" descr="Top Stri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77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U.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585" y="84667"/>
            <a:ext cx="409604"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1552950" y="1710059"/>
            <a:ext cx="9918617" cy="4107359"/>
          </a:xfrm>
          <a:prstGeom prst="rect">
            <a:avLst/>
          </a:prstGeom>
        </p:spPr>
        <p:txBody>
          <a:bodyPr/>
          <a:lstStyle>
            <a:lvl1pPr marL="0" indent="0">
              <a:spcAft>
                <a:spcPts val="325"/>
              </a:spcAft>
              <a:buNone/>
              <a:defRPr sz="2167">
                <a:solidFill>
                  <a:srgbClr val="404040"/>
                </a:solidFill>
                <a:latin typeface="Verdana" pitchFamily="34" charset="0"/>
                <a:ea typeface="Verdana" pitchFamily="34" charset="0"/>
                <a:cs typeface="Verdana" pitchFamily="34" charset="0"/>
              </a:defRPr>
            </a:lvl1pPr>
            <a:lvl2pPr marL="5160" indent="0">
              <a:buNone/>
              <a:defRPr sz="1950">
                <a:solidFill>
                  <a:srgbClr val="404040"/>
                </a:solidFill>
                <a:latin typeface="Verdana" pitchFamily="34" charset="0"/>
                <a:ea typeface="Verdana" pitchFamily="34" charset="0"/>
                <a:cs typeface="Verdana" pitchFamily="34" charset="0"/>
              </a:defRPr>
            </a:lvl2pPr>
            <a:lvl3pPr marL="0" indent="0">
              <a:buNone/>
              <a:defRPr lang="en-AU" sz="1517" kern="1200" dirty="0" smtClean="0">
                <a:solidFill>
                  <a:srgbClr val="404040"/>
                </a:solidFill>
                <a:latin typeface="Verdana" pitchFamily="34" charset="0"/>
                <a:ea typeface="Verdana" pitchFamily="34" charset="0"/>
                <a:cs typeface="Verdana" pitchFamily="34" charset="0"/>
              </a:defRPr>
            </a:lvl3pPr>
            <a:lvl4pPr marL="0" indent="0">
              <a:buNone/>
              <a:defRPr lang="en-AU" sz="1517" kern="1200" dirty="0" smtClean="0">
                <a:solidFill>
                  <a:srgbClr val="404040"/>
                </a:solidFill>
                <a:latin typeface="Verdana" pitchFamily="34" charset="0"/>
                <a:ea typeface="Verdana" pitchFamily="34" charset="0"/>
                <a:cs typeface="Verdana" pitchFamily="34" charset="0"/>
              </a:defRPr>
            </a:lvl4pPr>
            <a:lvl5pPr marL="0" indent="0">
              <a:buNone/>
              <a:defRPr lang="en-US" sz="1517" kern="1200" dirty="0">
                <a:solidFill>
                  <a:srgbClr val="404040"/>
                </a:solidFill>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552953" y="893516"/>
            <a:ext cx="10504449" cy="508928"/>
          </a:xfrm>
          <a:prstGeom prst="rect">
            <a:avLst/>
          </a:prstGeom>
        </p:spPr>
        <p:txBody>
          <a:bodyPr/>
          <a:lstStyle>
            <a:lvl1pPr algn="l">
              <a:defRPr sz="2600">
                <a:solidFill>
                  <a:srgbClr val="404040"/>
                </a:solidFill>
              </a:defRPr>
            </a:lvl1p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a:defRPr sz="975">
                <a:solidFill>
                  <a:srgbClr val="404040"/>
                </a:solidFill>
                <a:latin typeface="Verdana" charset="0"/>
                <a:ea typeface="Verdana" charset="0"/>
                <a:cs typeface="Verdana" charset="0"/>
              </a:defRPr>
            </a:lvl1pPr>
          </a:lstStyle>
          <a:p>
            <a:pPr>
              <a:defRPr/>
            </a:pPr>
            <a:r>
              <a:rPr lang="en-US" dirty="0"/>
              <a:t>10/8/2016</a:t>
            </a:r>
          </a:p>
        </p:txBody>
      </p:sp>
      <p:sp>
        <p:nvSpPr>
          <p:cNvPr id="7" name="Footer Placeholder 4"/>
          <p:cNvSpPr>
            <a:spLocks noGrp="1"/>
          </p:cNvSpPr>
          <p:nvPr>
            <p:ph type="ftr" sz="quarter" idx="11"/>
          </p:nvPr>
        </p:nvSpPr>
        <p:spPr>
          <a:xfrm>
            <a:off x="10559846" y="518721"/>
            <a:ext cx="1231286" cy="692497"/>
          </a:xfrm>
          <a:prstGeom prst="rect">
            <a:avLst/>
          </a:prstGeom>
        </p:spPr>
        <p:txBody>
          <a:bodyPr/>
          <a:lstStyle>
            <a:lvl1pPr algn="r" fontAlgn="auto">
              <a:spcBef>
                <a:spcPts val="0"/>
              </a:spcBef>
              <a:spcAft>
                <a:spcPts val="0"/>
              </a:spcAft>
              <a:defRPr lang="en-NZ" sz="975">
                <a:solidFill>
                  <a:schemeClr val="tx1">
                    <a:lumMod val="75000"/>
                    <a:lumOff val="25000"/>
                  </a:schemeClr>
                </a:solidFill>
                <a:latin typeface="Verdana"/>
                <a:cs typeface="Verdana"/>
              </a:defRPr>
            </a:lvl1pPr>
          </a:lstStyle>
          <a:p>
            <a:pPr>
              <a:defRPr/>
            </a:pPr>
            <a:r>
              <a:rPr lang="en-AU"/>
              <a:t>CIBC 6012 Programming for Medium Buildings</a:t>
            </a:r>
          </a:p>
        </p:txBody>
      </p:sp>
      <p:sp>
        <p:nvSpPr>
          <p:cNvPr id="8" name="Slide Number Placeholder 5"/>
          <p:cNvSpPr>
            <a:spLocks noGrp="1"/>
          </p:cNvSpPr>
          <p:nvPr>
            <p:ph type="sldNum" sz="quarter" idx="12"/>
          </p:nvPr>
        </p:nvSpPr>
        <p:spPr>
          <a:xfrm>
            <a:off x="11051118" y="6170085"/>
            <a:ext cx="563034" cy="242374"/>
          </a:xfrm>
          <a:prstGeom prst="rect">
            <a:avLst/>
          </a:prstGeom>
        </p:spPr>
        <p:txBody>
          <a:bodyPr/>
          <a:lstStyle>
            <a:lvl1pPr>
              <a:defRPr/>
            </a:lvl1pPr>
          </a:lstStyle>
          <a:p>
            <a:fld id="{4A73571F-8426-4E9F-A751-C20DCBA4B921}" type="slidenum">
              <a:rPr lang="en-AU" altLang="en-US"/>
              <a:pPr/>
              <a:t>‹#›</a:t>
            </a:fld>
            <a:endParaRPr lang="en-AU" altLang="en-US"/>
          </a:p>
        </p:txBody>
      </p:sp>
    </p:spTree>
    <p:extLst>
      <p:ext uri="{BB962C8B-B14F-4D97-AF65-F5344CB8AC3E}">
        <p14:creationId xmlns:p14="http://schemas.microsoft.com/office/powerpoint/2010/main" val="4292716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2" name="Picture 13" descr="Top Strip.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12192000" cy="778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3"/>
          <p:cNvSpPr>
            <a:spLocks noGrp="1"/>
          </p:cNvSpPr>
          <p:nvPr>
            <p:ph type="dt" sz="half" idx="10"/>
          </p:nvPr>
        </p:nvSpPr>
        <p:spPr/>
        <p:txBody>
          <a:bodyPr/>
          <a:lstStyle>
            <a:lvl1pPr>
              <a:defRPr sz="975">
                <a:solidFill>
                  <a:srgbClr val="404040"/>
                </a:solidFill>
                <a:latin typeface="Verdana" charset="0"/>
                <a:ea typeface="Verdana" charset="0"/>
                <a:cs typeface="Verdana" charset="0"/>
              </a:defRPr>
            </a:lvl1pPr>
          </a:lstStyle>
          <a:p>
            <a:pPr>
              <a:defRPr/>
            </a:pPr>
            <a:r>
              <a:rPr lang="en-US" dirty="0"/>
              <a:t>10/8/2016</a:t>
            </a:r>
          </a:p>
        </p:txBody>
      </p:sp>
      <p:sp>
        <p:nvSpPr>
          <p:cNvPr id="4" name="Footer Placeholder 4"/>
          <p:cNvSpPr>
            <a:spLocks noGrp="1"/>
          </p:cNvSpPr>
          <p:nvPr>
            <p:ph type="ftr" sz="quarter" idx="11"/>
          </p:nvPr>
        </p:nvSpPr>
        <p:spPr>
          <a:xfrm>
            <a:off x="10559846" y="518721"/>
            <a:ext cx="1231286" cy="692497"/>
          </a:xfrm>
          <a:prstGeom prst="rect">
            <a:avLst/>
          </a:prstGeom>
        </p:spPr>
        <p:txBody>
          <a:bodyPr/>
          <a:lstStyle>
            <a:lvl1pPr algn="r" fontAlgn="auto">
              <a:spcBef>
                <a:spcPts val="0"/>
              </a:spcBef>
              <a:spcAft>
                <a:spcPts val="0"/>
              </a:spcAft>
              <a:defRPr lang="en-NZ" sz="975">
                <a:solidFill>
                  <a:schemeClr val="tx1">
                    <a:lumMod val="75000"/>
                    <a:lumOff val="25000"/>
                  </a:schemeClr>
                </a:solidFill>
                <a:latin typeface="Verdana"/>
                <a:cs typeface="Verdana"/>
              </a:defRPr>
            </a:lvl1pPr>
          </a:lstStyle>
          <a:p>
            <a:pPr>
              <a:defRPr/>
            </a:pPr>
            <a:r>
              <a:rPr lang="en-AU"/>
              <a:t>CIBC 6012 Programming for Medium Buildings</a:t>
            </a:r>
          </a:p>
        </p:txBody>
      </p:sp>
      <p:sp>
        <p:nvSpPr>
          <p:cNvPr id="5" name="Slide Number Placeholder 5"/>
          <p:cNvSpPr>
            <a:spLocks noGrp="1"/>
          </p:cNvSpPr>
          <p:nvPr>
            <p:ph type="sldNum" sz="quarter" idx="12"/>
          </p:nvPr>
        </p:nvSpPr>
        <p:spPr>
          <a:xfrm>
            <a:off x="11051118" y="6170085"/>
            <a:ext cx="563034" cy="242374"/>
          </a:xfrm>
          <a:prstGeom prst="rect">
            <a:avLst/>
          </a:prstGeom>
        </p:spPr>
        <p:txBody>
          <a:bodyPr/>
          <a:lstStyle>
            <a:lvl1pPr>
              <a:defRPr/>
            </a:lvl1pPr>
          </a:lstStyle>
          <a:p>
            <a:fld id="{2E92035F-1FF9-4BC4-A9E5-2956475987C9}" type="slidenum">
              <a:rPr lang="en-AU" altLang="en-US"/>
              <a:pPr/>
              <a:t>‹#›</a:t>
            </a:fld>
            <a:endParaRPr lang="en-AU" altLang="en-US"/>
          </a:p>
        </p:txBody>
      </p:sp>
    </p:spTree>
    <p:extLst>
      <p:ext uri="{BB962C8B-B14F-4D97-AF65-F5344CB8AC3E}">
        <p14:creationId xmlns:p14="http://schemas.microsoft.com/office/powerpoint/2010/main" val="1999265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2"/>
            <a:ext cx="10972800" cy="579439"/>
          </a:xfrm>
          <a:prstGeom prst="rect">
            <a:avLst/>
          </a:prstGeom>
        </p:spPr>
        <p:txBody>
          <a:bodyPr/>
          <a:lstStyle/>
          <a:p>
            <a:r>
              <a:rPr lang="en-US"/>
              <a:t>Click to edit Master title style</a:t>
            </a:r>
            <a:endParaRPr lang="en-NZ"/>
          </a:p>
        </p:txBody>
      </p:sp>
      <p:sp>
        <p:nvSpPr>
          <p:cNvPr id="3" name="Footer Placeholder 2"/>
          <p:cNvSpPr>
            <a:spLocks noGrp="1"/>
          </p:cNvSpPr>
          <p:nvPr>
            <p:ph type="ftr" sz="quarter" idx="10"/>
          </p:nvPr>
        </p:nvSpPr>
        <p:spPr>
          <a:xfrm>
            <a:off x="10559846" y="518721"/>
            <a:ext cx="1231286" cy="692497"/>
          </a:xfrm>
          <a:prstGeom prst="rect">
            <a:avLst/>
          </a:prstGeom>
        </p:spPr>
        <p:txBody>
          <a:bodyPr/>
          <a:lstStyle>
            <a:lvl1pPr>
              <a:defRPr/>
            </a:lvl1pPr>
          </a:lstStyle>
          <a:p>
            <a:pPr>
              <a:defRPr/>
            </a:pPr>
            <a:r>
              <a:rPr lang="en-AU"/>
              <a:t>CIBC 6012 Programming for Medium Buildings</a:t>
            </a:r>
          </a:p>
        </p:txBody>
      </p:sp>
      <p:sp>
        <p:nvSpPr>
          <p:cNvPr id="4" name="Slide Number Placeholder 3"/>
          <p:cNvSpPr>
            <a:spLocks noGrp="1"/>
          </p:cNvSpPr>
          <p:nvPr>
            <p:ph type="sldNum" sz="quarter" idx="11"/>
          </p:nvPr>
        </p:nvSpPr>
        <p:spPr>
          <a:xfrm>
            <a:off x="11051118" y="6170085"/>
            <a:ext cx="563034" cy="242374"/>
          </a:xfrm>
          <a:prstGeom prst="rect">
            <a:avLst/>
          </a:prstGeom>
        </p:spPr>
        <p:txBody>
          <a:bodyPr/>
          <a:lstStyle>
            <a:lvl1pPr>
              <a:defRPr/>
            </a:lvl1pPr>
          </a:lstStyle>
          <a:p>
            <a:fld id="{E7429381-1154-4811-82DE-283524A84442}" type="slidenum">
              <a:rPr lang="en-AU" altLang="en-US"/>
              <a:pPr/>
              <a:t>‹#›</a:t>
            </a:fld>
            <a:endParaRPr lang="en-AU" altLang="en-US"/>
          </a:p>
        </p:txBody>
      </p:sp>
    </p:spTree>
    <p:extLst>
      <p:ext uri="{BB962C8B-B14F-4D97-AF65-F5344CB8AC3E}">
        <p14:creationId xmlns:p14="http://schemas.microsoft.com/office/powerpoint/2010/main" val="1185985667"/>
      </p:ext>
    </p:extLst>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0559846" y="518721"/>
            <a:ext cx="1231286" cy="692497"/>
          </a:xfrm>
          <a:prstGeom prst="rect">
            <a:avLst/>
          </a:prstGeom>
        </p:spPr>
        <p:txBody>
          <a:bodyPr/>
          <a:lstStyle>
            <a:lvl1pPr>
              <a:defRPr/>
            </a:lvl1pPr>
          </a:lstStyle>
          <a:p>
            <a:pPr>
              <a:defRPr/>
            </a:pPr>
            <a:r>
              <a:rPr lang="en-AU"/>
              <a:t>CIBC 6012 Programming for Medium Buildings</a:t>
            </a:r>
          </a:p>
        </p:txBody>
      </p:sp>
      <p:sp>
        <p:nvSpPr>
          <p:cNvPr id="3" name="Slide Number Placeholder 2"/>
          <p:cNvSpPr>
            <a:spLocks noGrp="1"/>
          </p:cNvSpPr>
          <p:nvPr>
            <p:ph type="sldNum" sz="quarter" idx="11"/>
          </p:nvPr>
        </p:nvSpPr>
        <p:spPr>
          <a:xfrm>
            <a:off x="11051118" y="6170085"/>
            <a:ext cx="563034" cy="242374"/>
          </a:xfrm>
          <a:prstGeom prst="rect">
            <a:avLst/>
          </a:prstGeom>
        </p:spPr>
        <p:txBody>
          <a:bodyPr/>
          <a:lstStyle>
            <a:lvl1pPr>
              <a:defRPr/>
            </a:lvl1pPr>
          </a:lstStyle>
          <a:p>
            <a:fld id="{1EC2A811-D316-4A12-8729-AD83AA54A7B4}" type="slidenum">
              <a:rPr lang="en-AU" altLang="en-US"/>
              <a:pPr/>
              <a:t>‹#›</a:t>
            </a:fld>
            <a:endParaRPr lang="en-AU" altLang="en-US"/>
          </a:p>
        </p:txBody>
      </p:sp>
    </p:spTree>
    <p:extLst>
      <p:ext uri="{BB962C8B-B14F-4D97-AF65-F5344CB8AC3E}">
        <p14:creationId xmlns:p14="http://schemas.microsoft.com/office/powerpoint/2010/main" val="4065217058"/>
      </p:ext>
    </p:extLst>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531285" y="6558493"/>
            <a:ext cx="865960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buSzPct val="120000"/>
              <a:buFont typeface="Lucida Grande"/>
              <a:buChar char="»"/>
              <a:defRPr/>
            </a:pPr>
            <a:r>
              <a:rPr lang="en-US" altLang="en-US" sz="1100" dirty="0">
                <a:solidFill>
                  <a:srgbClr val="404040"/>
                </a:solidFill>
                <a:latin typeface="Cambria" panose="02040503050406030204" pitchFamily="18" charset="0"/>
                <a:ea typeface="Verdana" pitchFamily="34" charset="0"/>
                <a:cs typeface="Verdana" pitchFamily="34" charset="0"/>
              </a:rPr>
              <a:t>CONS 5C31</a:t>
            </a:r>
            <a:r>
              <a:rPr lang="en-US" altLang="en-US" sz="1100" baseline="0" dirty="0">
                <a:solidFill>
                  <a:srgbClr val="404040"/>
                </a:solidFill>
                <a:latin typeface="Cambria" panose="02040503050406030204" pitchFamily="18" charset="0"/>
                <a:ea typeface="Verdana" pitchFamily="34" charset="0"/>
                <a:cs typeface="Verdana" pitchFamily="34" charset="0"/>
              </a:rPr>
              <a:t>  Construction Programming Unitec, 2016</a:t>
            </a:r>
            <a:endParaRPr lang="en-US" altLang="en-US" sz="1100" dirty="0">
              <a:solidFill>
                <a:srgbClr val="404040"/>
              </a:solidFill>
              <a:latin typeface="Cambria" panose="02040503050406030204" pitchFamily="18" charset="0"/>
              <a:ea typeface="Verdana" pitchFamily="34" charset="0"/>
              <a:cs typeface="Verdana" pitchFamily="34" charset="0"/>
            </a:endParaRPr>
          </a:p>
        </p:txBody>
      </p:sp>
      <p:sp>
        <p:nvSpPr>
          <p:cNvPr id="6" name="Date Placeholder 3"/>
          <p:cNvSpPr>
            <a:spLocks noGrp="1"/>
          </p:cNvSpPr>
          <p:nvPr>
            <p:ph type="dt" sz="half" idx="2"/>
          </p:nvPr>
        </p:nvSpPr>
        <p:spPr>
          <a:xfrm>
            <a:off x="531284" y="6250518"/>
            <a:ext cx="2150533" cy="242374"/>
          </a:xfrm>
          <a:prstGeom prst="rect">
            <a:avLst/>
          </a:prstGeom>
        </p:spPr>
        <p:txBody>
          <a:bodyPr>
            <a:spAutoFit/>
          </a:bodyPr>
          <a:lstStyle>
            <a:lvl1pPr eaLnBrk="1" hangingPunct="1">
              <a:defRPr sz="975">
                <a:solidFill>
                  <a:srgbClr val="404040"/>
                </a:solidFill>
                <a:latin typeface="Verdana" charset="0"/>
                <a:ea typeface="Verdana" charset="0"/>
                <a:cs typeface="Verdana" charset="0"/>
              </a:defRPr>
            </a:lvl1pPr>
          </a:lstStyle>
          <a:p>
            <a:pPr>
              <a:defRPr/>
            </a:pPr>
            <a:r>
              <a:rPr lang="en-US" dirty="0"/>
              <a:t>10/8/2016</a:t>
            </a:r>
          </a:p>
        </p:txBody>
      </p:sp>
      <p:pic>
        <p:nvPicPr>
          <p:cNvPr id="7" name="Picture 6"/>
          <p:cNvPicPr/>
          <p:nvPr userDrawn="1"/>
        </p:nvPicPr>
        <p:blipFill>
          <a:blip r:embed="rId9" cstate="print"/>
          <a:stretch>
            <a:fillRect/>
          </a:stretch>
        </p:blipFill>
        <p:spPr>
          <a:xfrm>
            <a:off x="11017045" y="5861717"/>
            <a:ext cx="751963" cy="696776"/>
          </a:xfrm>
          <a:prstGeom prst="rect">
            <a:avLst/>
          </a:prstGeom>
        </p:spPr>
      </p:pic>
    </p:spTree>
  </p:cSld>
  <p:clrMap bg1="dk1" tx1="lt1" bg2="dk2" tx2="lt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Lst>
  <p:transition spd="slow">
    <p:fade thruBlk="1"/>
  </p:transition>
  <p:hf hdr="0"/>
  <p:txStyles>
    <p:titleStyle>
      <a:lvl1pPr algn="l" defTabSz="495285" rtl="0" eaLnBrk="0" fontAlgn="base" hangingPunct="0">
        <a:spcBef>
          <a:spcPct val="0"/>
        </a:spcBef>
        <a:spcAft>
          <a:spcPct val="0"/>
        </a:spcAft>
        <a:defRPr sz="3467" kern="1200">
          <a:solidFill>
            <a:srgbClr val="404040"/>
          </a:solidFill>
          <a:latin typeface="Verdana" pitchFamily="34" charset="0"/>
          <a:ea typeface="ＭＳ Ｐゴシック" charset="0"/>
          <a:cs typeface="Verdana" pitchFamily="34" charset="0"/>
        </a:defRPr>
      </a:lvl1pPr>
      <a:lvl2pPr algn="l" defTabSz="495285" rtl="0" eaLnBrk="0" fontAlgn="base" hangingPunct="0">
        <a:spcBef>
          <a:spcPct val="0"/>
        </a:spcBef>
        <a:spcAft>
          <a:spcPct val="0"/>
        </a:spcAft>
        <a:defRPr sz="3467">
          <a:solidFill>
            <a:srgbClr val="404040"/>
          </a:solidFill>
          <a:latin typeface="Verdana" pitchFamily="34" charset="0"/>
          <a:ea typeface="ＭＳ Ｐゴシック" charset="0"/>
          <a:cs typeface="Verdana" pitchFamily="34" charset="0"/>
        </a:defRPr>
      </a:lvl2pPr>
      <a:lvl3pPr algn="l" defTabSz="495285" rtl="0" eaLnBrk="0" fontAlgn="base" hangingPunct="0">
        <a:spcBef>
          <a:spcPct val="0"/>
        </a:spcBef>
        <a:spcAft>
          <a:spcPct val="0"/>
        </a:spcAft>
        <a:defRPr sz="3467">
          <a:solidFill>
            <a:srgbClr val="404040"/>
          </a:solidFill>
          <a:latin typeface="Verdana" pitchFamily="34" charset="0"/>
          <a:ea typeface="ＭＳ Ｐゴシック" charset="0"/>
          <a:cs typeface="Verdana" pitchFamily="34" charset="0"/>
        </a:defRPr>
      </a:lvl3pPr>
      <a:lvl4pPr algn="l" defTabSz="495285" rtl="0" eaLnBrk="0" fontAlgn="base" hangingPunct="0">
        <a:spcBef>
          <a:spcPct val="0"/>
        </a:spcBef>
        <a:spcAft>
          <a:spcPct val="0"/>
        </a:spcAft>
        <a:defRPr sz="3467">
          <a:solidFill>
            <a:srgbClr val="404040"/>
          </a:solidFill>
          <a:latin typeface="Verdana" pitchFamily="34" charset="0"/>
          <a:ea typeface="ＭＳ Ｐゴシック" charset="0"/>
          <a:cs typeface="Verdana" pitchFamily="34" charset="0"/>
        </a:defRPr>
      </a:lvl4pPr>
      <a:lvl5pPr algn="l" defTabSz="495285" rtl="0" eaLnBrk="0" fontAlgn="base" hangingPunct="0">
        <a:spcBef>
          <a:spcPct val="0"/>
        </a:spcBef>
        <a:spcAft>
          <a:spcPct val="0"/>
        </a:spcAft>
        <a:defRPr sz="3467">
          <a:solidFill>
            <a:srgbClr val="404040"/>
          </a:solidFill>
          <a:latin typeface="Verdana" pitchFamily="34" charset="0"/>
          <a:ea typeface="ＭＳ Ｐゴシック" charset="0"/>
          <a:cs typeface="Verdana" pitchFamily="34" charset="0"/>
        </a:defRPr>
      </a:lvl5pPr>
      <a:lvl6pPr marL="495285" algn="ctr" defTabSz="495285" rtl="0" eaLnBrk="1" fontAlgn="base" hangingPunct="1">
        <a:spcBef>
          <a:spcPct val="0"/>
        </a:spcBef>
        <a:spcAft>
          <a:spcPct val="0"/>
        </a:spcAft>
        <a:defRPr sz="4767">
          <a:solidFill>
            <a:schemeClr val="tx1"/>
          </a:solidFill>
          <a:latin typeface="Calibri" pitchFamily="34" charset="0"/>
        </a:defRPr>
      </a:lvl6pPr>
      <a:lvl7pPr marL="990570" algn="ctr" defTabSz="495285" rtl="0" eaLnBrk="1" fontAlgn="base" hangingPunct="1">
        <a:spcBef>
          <a:spcPct val="0"/>
        </a:spcBef>
        <a:spcAft>
          <a:spcPct val="0"/>
        </a:spcAft>
        <a:defRPr sz="4767">
          <a:solidFill>
            <a:schemeClr val="tx1"/>
          </a:solidFill>
          <a:latin typeface="Calibri" pitchFamily="34" charset="0"/>
        </a:defRPr>
      </a:lvl7pPr>
      <a:lvl8pPr marL="1485854" algn="ctr" defTabSz="495285" rtl="0" eaLnBrk="1" fontAlgn="base" hangingPunct="1">
        <a:spcBef>
          <a:spcPct val="0"/>
        </a:spcBef>
        <a:spcAft>
          <a:spcPct val="0"/>
        </a:spcAft>
        <a:defRPr sz="4767">
          <a:solidFill>
            <a:schemeClr val="tx1"/>
          </a:solidFill>
          <a:latin typeface="Calibri" pitchFamily="34" charset="0"/>
        </a:defRPr>
      </a:lvl8pPr>
      <a:lvl9pPr marL="1981139" algn="ctr" defTabSz="495285" rtl="0" eaLnBrk="1" fontAlgn="base" hangingPunct="1">
        <a:spcBef>
          <a:spcPct val="0"/>
        </a:spcBef>
        <a:spcAft>
          <a:spcPct val="0"/>
        </a:spcAft>
        <a:defRPr sz="4767">
          <a:solidFill>
            <a:schemeClr val="tx1"/>
          </a:solidFill>
          <a:latin typeface="Calibri" pitchFamily="34" charset="0"/>
        </a:defRPr>
      </a:lvl9pPr>
    </p:titleStyle>
    <p:bodyStyle>
      <a:lvl1pPr marL="371464" indent="-371464" algn="l" defTabSz="495285" rtl="0" eaLnBrk="0" fontAlgn="base" hangingPunct="0">
        <a:spcBef>
          <a:spcPct val="20000"/>
        </a:spcBef>
        <a:spcAft>
          <a:spcPct val="0"/>
        </a:spcAft>
        <a:buFont typeface="Arial" pitchFamily="34" charset="0"/>
        <a:buChar char="•"/>
        <a:defRPr sz="3467" kern="1200">
          <a:solidFill>
            <a:srgbClr val="404040"/>
          </a:solidFill>
          <a:latin typeface="+mn-lt"/>
          <a:ea typeface="ＭＳ Ｐゴシック" charset="0"/>
          <a:cs typeface="+mn-cs"/>
        </a:defRPr>
      </a:lvl1pPr>
      <a:lvl2pPr marL="804838" indent="-309553" algn="l" defTabSz="495285" rtl="0" eaLnBrk="0" fontAlgn="base" hangingPunct="0">
        <a:spcBef>
          <a:spcPct val="20000"/>
        </a:spcBef>
        <a:spcAft>
          <a:spcPct val="0"/>
        </a:spcAft>
        <a:buFont typeface="Arial" pitchFamily="34" charset="0"/>
        <a:buChar char="–"/>
        <a:defRPr sz="3033" kern="1200">
          <a:solidFill>
            <a:srgbClr val="404040"/>
          </a:solidFill>
          <a:latin typeface="+mn-lt"/>
          <a:ea typeface="ＭＳ Ｐゴシック" charset="0"/>
          <a:cs typeface="Geneva"/>
        </a:defRPr>
      </a:lvl2pPr>
      <a:lvl3pPr marL="1238212" indent="-247642" algn="l" defTabSz="495285" rtl="0" eaLnBrk="0" fontAlgn="base" hangingPunct="0">
        <a:spcBef>
          <a:spcPct val="20000"/>
        </a:spcBef>
        <a:spcAft>
          <a:spcPct val="0"/>
        </a:spcAft>
        <a:buFont typeface="Arial" pitchFamily="34" charset="0"/>
        <a:buChar char="•"/>
        <a:defRPr sz="2600" kern="1200">
          <a:solidFill>
            <a:srgbClr val="404040"/>
          </a:solidFill>
          <a:latin typeface="+mn-lt"/>
          <a:ea typeface="Geneva" charset="-128"/>
          <a:cs typeface="Geneva"/>
        </a:defRPr>
      </a:lvl3pPr>
      <a:lvl4pPr marL="1733497" indent="-247642" algn="l" defTabSz="495285" rtl="0" eaLnBrk="0" fontAlgn="base" hangingPunct="0">
        <a:spcBef>
          <a:spcPct val="20000"/>
        </a:spcBef>
        <a:spcAft>
          <a:spcPct val="0"/>
        </a:spcAft>
        <a:buFont typeface="Arial" pitchFamily="34" charset="0"/>
        <a:buChar char="–"/>
        <a:defRPr sz="2167" kern="1200">
          <a:solidFill>
            <a:srgbClr val="404040"/>
          </a:solidFill>
          <a:latin typeface="+mn-lt"/>
          <a:ea typeface="Geneva" charset="-128"/>
          <a:cs typeface="Geneva"/>
        </a:defRPr>
      </a:lvl4pPr>
      <a:lvl5pPr marL="2228781" indent="-247642" algn="l" defTabSz="495285" rtl="0" eaLnBrk="0" fontAlgn="base" hangingPunct="0">
        <a:spcBef>
          <a:spcPct val="20000"/>
        </a:spcBef>
        <a:spcAft>
          <a:spcPct val="0"/>
        </a:spcAft>
        <a:buFont typeface="Arial" pitchFamily="34" charset="0"/>
        <a:buChar char="»"/>
        <a:defRPr sz="2167" kern="1200">
          <a:solidFill>
            <a:srgbClr val="404040"/>
          </a:solidFill>
          <a:latin typeface="+mn-lt"/>
          <a:ea typeface="Geneva" charset="-128"/>
          <a:cs typeface="Geneva"/>
        </a:defRPr>
      </a:lvl5pPr>
      <a:lvl6pPr marL="2724066" indent="-247642" algn="l" defTabSz="495285" rtl="0" eaLnBrk="1" latinLnBrk="0" hangingPunct="1">
        <a:spcBef>
          <a:spcPct val="20000"/>
        </a:spcBef>
        <a:buFont typeface="Arial"/>
        <a:buChar char="•"/>
        <a:defRPr sz="2167" kern="1200">
          <a:solidFill>
            <a:schemeClr val="tx1"/>
          </a:solidFill>
          <a:latin typeface="+mn-lt"/>
          <a:ea typeface="+mn-ea"/>
          <a:cs typeface="+mn-cs"/>
        </a:defRPr>
      </a:lvl6pPr>
      <a:lvl7pPr marL="3219351" indent="-247642" algn="l" defTabSz="495285" rtl="0" eaLnBrk="1" latinLnBrk="0" hangingPunct="1">
        <a:spcBef>
          <a:spcPct val="20000"/>
        </a:spcBef>
        <a:buFont typeface="Arial"/>
        <a:buChar char="•"/>
        <a:defRPr sz="2167" kern="1200">
          <a:solidFill>
            <a:schemeClr val="tx1"/>
          </a:solidFill>
          <a:latin typeface="+mn-lt"/>
          <a:ea typeface="+mn-ea"/>
          <a:cs typeface="+mn-cs"/>
        </a:defRPr>
      </a:lvl7pPr>
      <a:lvl8pPr marL="3714636" indent="-247642" algn="l" defTabSz="495285" rtl="0" eaLnBrk="1" latinLnBrk="0" hangingPunct="1">
        <a:spcBef>
          <a:spcPct val="20000"/>
        </a:spcBef>
        <a:buFont typeface="Arial"/>
        <a:buChar char="•"/>
        <a:defRPr sz="2167" kern="1200">
          <a:solidFill>
            <a:schemeClr val="tx1"/>
          </a:solidFill>
          <a:latin typeface="+mn-lt"/>
          <a:ea typeface="+mn-ea"/>
          <a:cs typeface="+mn-cs"/>
        </a:defRPr>
      </a:lvl8pPr>
      <a:lvl9pPr marL="4209920" indent="-247642" algn="l" defTabSz="495285" rtl="0" eaLnBrk="1" latinLnBrk="0" hangingPunct="1">
        <a:spcBef>
          <a:spcPct val="20000"/>
        </a:spcBef>
        <a:buFont typeface="Arial"/>
        <a:buChar char="•"/>
        <a:defRPr sz="2167" kern="1200">
          <a:solidFill>
            <a:schemeClr val="tx1"/>
          </a:solidFill>
          <a:latin typeface="+mn-lt"/>
          <a:ea typeface="+mn-ea"/>
          <a:cs typeface="+mn-cs"/>
        </a:defRPr>
      </a:lvl9pPr>
    </p:bodyStyle>
    <p:otherStyle>
      <a:defPPr>
        <a:defRPr lang="en-US"/>
      </a:defPPr>
      <a:lvl1pPr marL="0" algn="l" defTabSz="495285" rtl="0" eaLnBrk="1" latinLnBrk="0" hangingPunct="1">
        <a:defRPr sz="1950" kern="1200">
          <a:solidFill>
            <a:schemeClr val="tx1"/>
          </a:solidFill>
          <a:latin typeface="+mn-lt"/>
          <a:ea typeface="+mn-ea"/>
          <a:cs typeface="+mn-cs"/>
        </a:defRPr>
      </a:lvl1pPr>
      <a:lvl2pPr marL="495285" algn="l" defTabSz="495285" rtl="0" eaLnBrk="1" latinLnBrk="0" hangingPunct="1">
        <a:defRPr sz="1950" kern="1200">
          <a:solidFill>
            <a:schemeClr val="tx1"/>
          </a:solidFill>
          <a:latin typeface="+mn-lt"/>
          <a:ea typeface="+mn-ea"/>
          <a:cs typeface="+mn-cs"/>
        </a:defRPr>
      </a:lvl2pPr>
      <a:lvl3pPr marL="990570" algn="l" defTabSz="495285" rtl="0" eaLnBrk="1" latinLnBrk="0" hangingPunct="1">
        <a:defRPr sz="1950" kern="1200">
          <a:solidFill>
            <a:schemeClr val="tx1"/>
          </a:solidFill>
          <a:latin typeface="+mn-lt"/>
          <a:ea typeface="+mn-ea"/>
          <a:cs typeface="+mn-cs"/>
        </a:defRPr>
      </a:lvl3pPr>
      <a:lvl4pPr marL="1485854" algn="l" defTabSz="495285" rtl="0" eaLnBrk="1" latinLnBrk="0" hangingPunct="1">
        <a:defRPr sz="1950" kern="1200">
          <a:solidFill>
            <a:schemeClr val="tx1"/>
          </a:solidFill>
          <a:latin typeface="+mn-lt"/>
          <a:ea typeface="+mn-ea"/>
          <a:cs typeface="+mn-cs"/>
        </a:defRPr>
      </a:lvl4pPr>
      <a:lvl5pPr marL="1981139" algn="l" defTabSz="495285" rtl="0" eaLnBrk="1" latinLnBrk="0" hangingPunct="1">
        <a:defRPr sz="1950" kern="1200">
          <a:solidFill>
            <a:schemeClr val="tx1"/>
          </a:solidFill>
          <a:latin typeface="+mn-lt"/>
          <a:ea typeface="+mn-ea"/>
          <a:cs typeface="+mn-cs"/>
        </a:defRPr>
      </a:lvl5pPr>
      <a:lvl6pPr marL="2476424" algn="l" defTabSz="495285" rtl="0" eaLnBrk="1" latinLnBrk="0" hangingPunct="1">
        <a:defRPr sz="1950" kern="1200">
          <a:solidFill>
            <a:schemeClr val="tx1"/>
          </a:solidFill>
          <a:latin typeface="+mn-lt"/>
          <a:ea typeface="+mn-ea"/>
          <a:cs typeface="+mn-cs"/>
        </a:defRPr>
      </a:lvl6pPr>
      <a:lvl7pPr marL="2971709" algn="l" defTabSz="495285" rtl="0" eaLnBrk="1" latinLnBrk="0" hangingPunct="1">
        <a:defRPr sz="1950" kern="1200">
          <a:solidFill>
            <a:schemeClr val="tx1"/>
          </a:solidFill>
          <a:latin typeface="+mn-lt"/>
          <a:ea typeface="+mn-ea"/>
          <a:cs typeface="+mn-cs"/>
        </a:defRPr>
      </a:lvl7pPr>
      <a:lvl8pPr marL="3466993" algn="l" defTabSz="495285" rtl="0" eaLnBrk="1" latinLnBrk="0" hangingPunct="1">
        <a:defRPr sz="1950" kern="1200">
          <a:solidFill>
            <a:schemeClr val="tx1"/>
          </a:solidFill>
          <a:latin typeface="+mn-lt"/>
          <a:ea typeface="+mn-ea"/>
          <a:cs typeface="+mn-cs"/>
        </a:defRPr>
      </a:lvl8pPr>
      <a:lvl9pPr marL="3962278" algn="l" defTabSz="495285"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59061" y="804945"/>
            <a:ext cx="5917721" cy="954107"/>
          </a:xfrm>
          <a:prstGeom prst="rect">
            <a:avLst/>
          </a:prstGeom>
        </p:spPr>
        <p:txBody>
          <a:bodyPr wrap="square">
            <a:spAutoFit/>
          </a:bodyPr>
          <a:lstStyle/>
          <a:p>
            <a:pPr>
              <a:defRPr/>
            </a:pPr>
            <a:r>
              <a:rPr lang="en-NZ" altLang="en-US" sz="2000" dirty="0">
                <a:solidFill>
                  <a:schemeClr val="bg2"/>
                </a:solidFill>
                <a:latin typeface="Cambria" panose="02040503050406030204" pitchFamily="18" charset="0"/>
              </a:rPr>
              <a:t>CIBC5022 </a:t>
            </a:r>
          </a:p>
          <a:p>
            <a:pPr>
              <a:defRPr/>
            </a:pPr>
            <a:r>
              <a:rPr lang="en-NZ" altLang="en-US" sz="3600" dirty="0">
                <a:solidFill>
                  <a:schemeClr val="bg2"/>
                </a:solidFill>
                <a:latin typeface="Cambria" panose="02040503050406030204" pitchFamily="18" charset="0"/>
              </a:rPr>
              <a:t>Interpreting Site Reports </a:t>
            </a:r>
          </a:p>
        </p:txBody>
      </p:sp>
      <p:sp>
        <p:nvSpPr>
          <p:cNvPr id="3" name="Rectangle 6"/>
          <p:cNvSpPr/>
          <p:nvPr/>
        </p:nvSpPr>
        <p:spPr>
          <a:xfrm>
            <a:off x="4559060" y="3574023"/>
            <a:ext cx="6489940" cy="1200329"/>
          </a:xfrm>
          <a:prstGeom prst="rect">
            <a:avLst/>
          </a:prstGeom>
        </p:spPr>
        <p:txBody>
          <a:bodyPr wrap="square">
            <a:spAutoFit/>
          </a:bodyPr>
          <a:lstStyle/>
          <a:p>
            <a:pPr>
              <a:defRPr/>
            </a:pPr>
            <a:r>
              <a:rPr lang="en-NZ" altLang="en-US" sz="3600" dirty="0">
                <a:solidFill>
                  <a:schemeClr val="bg2"/>
                </a:solidFill>
                <a:latin typeface="Cambria" panose="02040503050406030204" pitchFamily="18" charset="0"/>
              </a:rPr>
              <a:t>Lesson  Site Plans and Details into MPP</a:t>
            </a:r>
          </a:p>
        </p:txBody>
      </p:sp>
      <p:sp>
        <p:nvSpPr>
          <p:cNvPr id="4" name="Date Placeholder 3"/>
          <p:cNvSpPr>
            <a:spLocks noGrp="1"/>
          </p:cNvSpPr>
          <p:nvPr>
            <p:ph type="dt" sz="half" idx="10"/>
          </p:nvPr>
        </p:nvSpPr>
        <p:spPr>
          <a:xfrm>
            <a:off x="442793" y="6048898"/>
            <a:ext cx="2150533" cy="242374"/>
          </a:xfrm>
        </p:spPr>
        <p:txBody>
          <a:bodyPr/>
          <a:lstStyle/>
          <a:p>
            <a:pPr>
              <a:defRPr/>
            </a:pPr>
            <a:r>
              <a:rPr lang="en-US" dirty="0"/>
              <a:t>27/7/2016</a:t>
            </a:r>
          </a:p>
        </p:txBody>
      </p:sp>
      <p:sp>
        <p:nvSpPr>
          <p:cNvPr id="5" name="Footer Placeholder 4"/>
          <p:cNvSpPr>
            <a:spLocks noGrp="1"/>
          </p:cNvSpPr>
          <p:nvPr>
            <p:ph type="ftr" sz="quarter" idx="11"/>
          </p:nvPr>
        </p:nvSpPr>
        <p:spPr/>
        <p:txBody>
          <a:bodyPr/>
          <a:lstStyle/>
          <a:p>
            <a:pPr>
              <a:defRPr/>
            </a:pPr>
            <a:r>
              <a:rPr lang="en-AU"/>
              <a:t>CIBC 6012 Programming for Medium Buildings</a:t>
            </a:r>
          </a:p>
        </p:txBody>
      </p:sp>
    </p:spTree>
    <p:extLst>
      <p:ext uri="{BB962C8B-B14F-4D97-AF65-F5344CB8AC3E}">
        <p14:creationId xmlns:p14="http://schemas.microsoft.com/office/powerpoint/2010/main" val="3416974307"/>
      </p:ext>
    </p:ext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a:t>CIBC 6012 Programming for Medium Buildings</a:t>
            </a:r>
          </a:p>
        </p:txBody>
      </p:sp>
      <p:sp>
        <p:nvSpPr>
          <p:cNvPr id="24" name="TextBox 23"/>
          <p:cNvSpPr txBox="1"/>
          <p:nvPr/>
        </p:nvSpPr>
        <p:spPr>
          <a:xfrm>
            <a:off x="519154" y="1671921"/>
            <a:ext cx="9739345" cy="2308324"/>
          </a:xfrm>
          <a:prstGeom prst="rect">
            <a:avLst/>
          </a:prstGeom>
          <a:noFill/>
        </p:spPr>
        <p:txBody>
          <a:bodyPr wrap="square" rtlCol="0">
            <a:spAutoFit/>
          </a:bodyPr>
          <a:lstStyle/>
          <a:p>
            <a:r>
              <a:rPr lang="en-NZ" sz="2400" dirty="0">
                <a:solidFill>
                  <a:schemeClr val="bg2"/>
                </a:solidFill>
                <a:latin typeface="Cambria" panose="02040503050406030204" pitchFamily="18" charset="0"/>
              </a:rPr>
              <a:t>The Fire Report - Conditions</a:t>
            </a:r>
          </a:p>
          <a:p>
            <a:endParaRPr lang="en-NZ" sz="2400" dirty="0">
              <a:solidFill>
                <a:schemeClr val="bg2"/>
              </a:solidFill>
              <a:latin typeface="Cambria" panose="02040503050406030204" pitchFamily="18" charset="0"/>
            </a:endParaRPr>
          </a:p>
          <a:p>
            <a:pPr marL="457200" indent="-457200">
              <a:buFont typeface="+mj-lt"/>
              <a:buAutoNum type="alphaLcPeriod"/>
            </a:pPr>
            <a:endParaRPr lang="en-NZ" sz="2400" dirty="0">
              <a:solidFill>
                <a:schemeClr val="bg2"/>
              </a:solidFill>
              <a:latin typeface="Cambria" panose="02040503050406030204" pitchFamily="18" charset="0"/>
            </a:endParaRPr>
          </a:p>
          <a:p>
            <a:pPr marL="457200" indent="-457200">
              <a:buFont typeface="+mj-lt"/>
              <a:buAutoNum type="alphaLcPeriod"/>
            </a:pPr>
            <a:endParaRPr lang="en-NZ" sz="2400" dirty="0">
              <a:solidFill>
                <a:schemeClr val="bg2"/>
              </a:solidFill>
              <a:latin typeface="Cambria" panose="02040503050406030204" pitchFamily="18" charset="0"/>
            </a:endParaRPr>
          </a:p>
          <a:p>
            <a:pPr marL="514350" indent="-514350">
              <a:buFont typeface="+mj-lt"/>
              <a:buAutoNum type="romanLcPeriod"/>
            </a:pPr>
            <a:endParaRPr lang="en-NZ" sz="2400" dirty="0">
              <a:solidFill>
                <a:schemeClr val="bg2"/>
              </a:solidFill>
              <a:latin typeface="Cambria" panose="02040503050406030204" pitchFamily="18" charset="0"/>
            </a:endParaRPr>
          </a:p>
          <a:p>
            <a:pPr marL="514350" indent="-514350">
              <a:buFont typeface="+mj-lt"/>
              <a:buAutoNum type="romanLcPeriod"/>
            </a:pPr>
            <a:endParaRPr lang="en-NZ" sz="2400" dirty="0">
              <a:solidFill>
                <a:schemeClr val="bg2"/>
              </a:solidFill>
              <a:latin typeface="Cambria" panose="02040503050406030204" pitchFamily="18" charset="0"/>
            </a:endParaRPr>
          </a:p>
        </p:txBody>
      </p:sp>
      <p:pic>
        <p:nvPicPr>
          <p:cNvPr id="2" name="Picture 1"/>
          <p:cNvPicPr>
            <a:picLocks noChangeAspect="1"/>
          </p:cNvPicPr>
          <p:nvPr/>
        </p:nvPicPr>
        <p:blipFill>
          <a:blip r:embed="rId3" cstate="print"/>
          <a:stretch>
            <a:fillRect/>
          </a:stretch>
        </p:blipFill>
        <p:spPr>
          <a:xfrm>
            <a:off x="726660" y="2268067"/>
            <a:ext cx="9833186" cy="3872795"/>
          </a:xfrm>
          <a:prstGeom prst="rect">
            <a:avLst/>
          </a:prstGeom>
        </p:spPr>
      </p:pic>
    </p:spTree>
    <p:extLst>
      <p:ext uri="{BB962C8B-B14F-4D97-AF65-F5344CB8AC3E}">
        <p14:creationId xmlns:p14="http://schemas.microsoft.com/office/powerpoint/2010/main" val="4199061843"/>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a:t>CIBC 6012 Programming for Medium Buildings</a:t>
            </a:r>
          </a:p>
        </p:txBody>
      </p:sp>
      <p:sp>
        <p:nvSpPr>
          <p:cNvPr id="24" name="TextBox 23"/>
          <p:cNvSpPr txBox="1"/>
          <p:nvPr/>
        </p:nvSpPr>
        <p:spPr>
          <a:xfrm>
            <a:off x="519154" y="1671921"/>
            <a:ext cx="9739345" cy="2308324"/>
          </a:xfrm>
          <a:prstGeom prst="rect">
            <a:avLst/>
          </a:prstGeom>
          <a:noFill/>
        </p:spPr>
        <p:txBody>
          <a:bodyPr wrap="square" rtlCol="0">
            <a:spAutoFit/>
          </a:bodyPr>
          <a:lstStyle/>
          <a:p>
            <a:r>
              <a:rPr lang="en-NZ" sz="2400" dirty="0">
                <a:solidFill>
                  <a:schemeClr val="bg2"/>
                </a:solidFill>
                <a:latin typeface="Cambria" panose="02040503050406030204" pitchFamily="18" charset="0"/>
              </a:rPr>
              <a:t>The Fire Report - Conditions</a:t>
            </a:r>
          </a:p>
          <a:p>
            <a:endParaRPr lang="en-NZ" sz="2400" dirty="0">
              <a:solidFill>
                <a:schemeClr val="bg2"/>
              </a:solidFill>
              <a:latin typeface="Cambria" panose="02040503050406030204" pitchFamily="18" charset="0"/>
            </a:endParaRPr>
          </a:p>
          <a:p>
            <a:pPr marL="457200" indent="-457200">
              <a:buFont typeface="+mj-lt"/>
              <a:buAutoNum type="alphaLcPeriod"/>
            </a:pPr>
            <a:endParaRPr lang="en-NZ" sz="2400" dirty="0">
              <a:solidFill>
                <a:schemeClr val="bg2"/>
              </a:solidFill>
              <a:latin typeface="Cambria" panose="02040503050406030204" pitchFamily="18" charset="0"/>
            </a:endParaRPr>
          </a:p>
          <a:p>
            <a:pPr marL="457200" indent="-457200">
              <a:buFont typeface="+mj-lt"/>
              <a:buAutoNum type="alphaLcPeriod"/>
            </a:pPr>
            <a:endParaRPr lang="en-NZ" sz="2400" dirty="0">
              <a:solidFill>
                <a:schemeClr val="bg2"/>
              </a:solidFill>
              <a:latin typeface="Cambria" panose="02040503050406030204" pitchFamily="18" charset="0"/>
            </a:endParaRPr>
          </a:p>
          <a:p>
            <a:pPr marL="514350" indent="-514350">
              <a:buFont typeface="+mj-lt"/>
              <a:buAutoNum type="romanLcPeriod"/>
            </a:pPr>
            <a:endParaRPr lang="en-NZ" sz="2400" dirty="0">
              <a:solidFill>
                <a:schemeClr val="bg2"/>
              </a:solidFill>
              <a:latin typeface="Cambria" panose="02040503050406030204" pitchFamily="18" charset="0"/>
            </a:endParaRPr>
          </a:p>
          <a:p>
            <a:pPr marL="514350" indent="-514350">
              <a:buFont typeface="+mj-lt"/>
              <a:buAutoNum type="romanLcPeriod"/>
            </a:pPr>
            <a:endParaRPr lang="en-NZ" sz="2400" dirty="0">
              <a:solidFill>
                <a:schemeClr val="bg2"/>
              </a:solidFill>
              <a:latin typeface="Cambria" panose="02040503050406030204" pitchFamily="18" charset="0"/>
            </a:endParaRPr>
          </a:p>
        </p:txBody>
      </p:sp>
      <p:pic>
        <p:nvPicPr>
          <p:cNvPr id="4" name="Picture 3"/>
          <p:cNvPicPr>
            <a:picLocks noChangeAspect="1"/>
          </p:cNvPicPr>
          <p:nvPr/>
        </p:nvPicPr>
        <p:blipFill>
          <a:blip r:embed="rId3" cstate="print"/>
          <a:stretch>
            <a:fillRect/>
          </a:stretch>
        </p:blipFill>
        <p:spPr>
          <a:xfrm>
            <a:off x="4545873" y="1364080"/>
            <a:ext cx="6303043" cy="4706726"/>
          </a:xfrm>
          <a:prstGeom prst="rect">
            <a:avLst/>
          </a:prstGeom>
        </p:spPr>
      </p:pic>
    </p:spTree>
    <p:extLst>
      <p:ext uri="{BB962C8B-B14F-4D97-AF65-F5344CB8AC3E}">
        <p14:creationId xmlns:p14="http://schemas.microsoft.com/office/powerpoint/2010/main" val="758572152"/>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a:t>CIBC 6012 Programming for Medium Buildings</a:t>
            </a:r>
          </a:p>
        </p:txBody>
      </p:sp>
      <p:sp>
        <p:nvSpPr>
          <p:cNvPr id="24" name="TextBox 23"/>
          <p:cNvSpPr txBox="1"/>
          <p:nvPr/>
        </p:nvSpPr>
        <p:spPr>
          <a:xfrm>
            <a:off x="519154" y="1671921"/>
            <a:ext cx="9739345" cy="1200329"/>
          </a:xfrm>
          <a:prstGeom prst="rect">
            <a:avLst/>
          </a:prstGeom>
          <a:noFill/>
        </p:spPr>
        <p:txBody>
          <a:bodyPr wrap="square" rtlCol="0">
            <a:spAutoFit/>
          </a:bodyPr>
          <a:lstStyle/>
          <a:p>
            <a:r>
              <a:rPr lang="en-NZ" sz="2400" dirty="0">
                <a:solidFill>
                  <a:schemeClr val="bg2"/>
                </a:solidFill>
                <a:latin typeface="Cambria" panose="02040503050406030204" pitchFamily="18" charset="0"/>
              </a:rPr>
              <a:t>The Traffic Report</a:t>
            </a:r>
          </a:p>
          <a:p>
            <a:pPr marL="514350" indent="-514350">
              <a:buFont typeface="+mj-lt"/>
              <a:buAutoNum type="romanLcPeriod"/>
            </a:pPr>
            <a:r>
              <a:rPr lang="en-NZ" sz="2400" dirty="0">
                <a:solidFill>
                  <a:schemeClr val="bg2"/>
                </a:solidFill>
                <a:latin typeface="Cambria" panose="02040503050406030204" pitchFamily="18" charset="0"/>
              </a:rPr>
              <a:t>Access to and From the Site</a:t>
            </a:r>
          </a:p>
          <a:p>
            <a:pPr marL="514350" indent="-514350">
              <a:buFont typeface="+mj-lt"/>
              <a:buAutoNum type="romanLcPeriod"/>
            </a:pPr>
            <a:r>
              <a:rPr lang="en-NZ" sz="2400" dirty="0">
                <a:solidFill>
                  <a:schemeClr val="bg2"/>
                </a:solidFill>
                <a:latin typeface="Cambria" panose="02040503050406030204" pitchFamily="18" charset="0"/>
              </a:rPr>
              <a:t>Parking and Ramp</a:t>
            </a:r>
          </a:p>
        </p:txBody>
      </p:sp>
      <p:sp>
        <p:nvSpPr>
          <p:cNvPr id="6" name="TextBox 5"/>
          <p:cNvSpPr txBox="1"/>
          <p:nvPr/>
        </p:nvSpPr>
        <p:spPr>
          <a:xfrm>
            <a:off x="519153" y="3239464"/>
            <a:ext cx="9739345" cy="2308324"/>
          </a:xfrm>
          <a:prstGeom prst="rect">
            <a:avLst/>
          </a:prstGeom>
          <a:noFill/>
        </p:spPr>
        <p:txBody>
          <a:bodyPr wrap="square" rtlCol="0">
            <a:spAutoFit/>
          </a:bodyPr>
          <a:lstStyle/>
          <a:p>
            <a:r>
              <a:rPr lang="en-NZ" sz="2400" dirty="0">
                <a:solidFill>
                  <a:schemeClr val="bg2"/>
                </a:solidFill>
                <a:latin typeface="Cambria" panose="02040503050406030204" pitchFamily="18" charset="0"/>
              </a:rPr>
              <a:t>The Topographical Report </a:t>
            </a:r>
          </a:p>
          <a:p>
            <a:pPr marL="514350" indent="-514350">
              <a:buFont typeface="+mj-lt"/>
              <a:buAutoNum type="romanLcPeriod"/>
            </a:pPr>
            <a:r>
              <a:rPr lang="en-NZ" sz="2400" dirty="0">
                <a:solidFill>
                  <a:schemeClr val="bg2"/>
                </a:solidFill>
                <a:latin typeface="Cambria" panose="02040503050406030204" pitchFamily="18" charset="0"/>
              </a:rPr>
              <a:t>Setting out the Geotechnical Bore Holes</a:t>
            </a:r>
          </a:p>
          <a:p>
            <a:pPr marL="514350" indent="-514350">
              <a:buFont typeface="+mj-lt"/>
              <a:buAutoNum type="romanLcPeriod"/>
            </a:pPr>
            <a:r>
              <a:rPr lang="en-NZ" sz="2400" dirty="0">
                <a:solidFill>
                  <a:schemeClr val="bg2"/>
                </a:solidFill>
                <a:latin typeface="Cambria" panose="02040503050406030204" pitchFamily="18" charset="0"/>
              </a:rPr>
              <a:t>Lists where any sumps or drains or rocks are</a:t>
            </a:r>
          </a:p>
          <a:p>
            <a:pPr marL="514350" indent="-514350">
              <a:buFont typeface="+mj-lt"/>
              <a:buAutoNum type="romanLcPeriod"/>
            </a:pPr>
            <a:r>
              <a:rPr lang="en-NZ" sz="2400" dirty="0">
                <a:solidFill>
                  <a:schemeClr val="bg2"/>
                </a:solidFill>
                <a:latin typeface="Cambria" panose="02040503050406030204" pitchFamily="18" charset="0"/>
              </a:rPr>
              <a:t>Lists any contamination for Orchids or Metals or Hydrocarbon</a:t>
            </a:r>
          </a:p>
          <a:p>
            <a:pPr marL="514350" indent="-514350">
              <a:buFont typeface="+mj-lt"/>
              <a:buAutoNum type="romanLcPeriod"/>
            </a:pPr>
            <a:r>
              <a:rPr lang="en-NZ" sz="2400" dirty="0">
                <a:solidFill>
                  <a:schemeClr val="bg2"/>
                </a:solidFill>
                <a:latin typeface="Cambria" panose="02040503050406030204" pitchFamily="18" charset="0"/>
              </a:rPr>
              <a:t>This is school for children therefore Geotechnical is extra necessary </a:t>
            </a:r>
          </a:p>
          <a:p>
            <a:pPr marL="514350" indent="-514350">
              <a:buFont typeface="+mj-lt"/>
              <a:buAutoNum type="romanLcPeriod"/>
            </a:pPr>
            <a:endParaRPr lang="en-NZ" sz="2400" dirty="0">
              <a:solidFill>
                <a:schemeClr val="bg2"/>
              </a:solidFill>
              <a:latin typeface="Cambria" panose="02040503050406030204" pitchFamily="18" charset="0"/>
            </a:endParaRPr>
          </a:p>
        </p:txBody>
      </p:sp>
    </p:spTree>
    <p:extLst>
      <p:ext uri="{BB962C8B-B14F-4D97-AF65-F5344CB8AC3E}">
        <p14:creationId xmlns:p14="http://schemas.microsoft.com/office/powerpoint/2010/main" val="2974881695"/>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a:t>CIBC 6012 Programming for Medium Buildings</a:t>
            </a:r>
          </a:p>
        </p:txBody>
      </p:sp>
      <p:sp>
        <p:nvSpPr>
          <p:cNvPr id="24" name="TextBox 23"/>
          <p:cNvSpPr txBox="1"/>
          <p:nvPr/>
        </p:nvSpPr>
        <p:spPr>
          <a:xfrm>
            <a:off x="519154" y="1671921"/>
            <a:ext cx="9739345" cy="830997"/>
          </a:xfrm>
          <a:prstGeom prst="rect">
            <a:avLst/>
          </a:prstGeom>
          <a:noFill/>
        </p:spPr>
        <p:txBody>
          <a:bodyPr wrap="square" rtlCol="0">
            <a:spAutoFit/>
          </a:bodyPr>
          <a:lstStyle/>
          <a:p>
            <a:r>
              <a:rPr lang="en-NZ" sz="2400" dirty="0">
                <a:solidFill>
                  <a:schemeClr val="bg2"/>
                </a:solidFill>
                <a:latin typeface="Cambria" panose="02040503050406030204" pitchFamily="18" charset="0"/>
              </a:rPr>
              <a:t>The Traffic Report – Conditions</a:t>
            </a:r>
          </a:p>
          <a:p>
            <a:endParaRPr lang="en-NZ" sz="2400" dirty="0">
              <a:solidFill>
                <a:schemeClr val="bg2"/>
              </a:solidFill>
              <a:latin typeface="Cambria" panose="02040503050406030204" pitchFamily="18" charset="0"/>
            </a:endParaRPr>
          </a:p>
        </p:txBody>
      </p:sp>
      <p:pic>
        <p:nvPicPr>
          <p:cNvPr id="4" name="Picture 3"/>
          <p:cNvPicPr>
            <a:picLocks noChangeAspect="1"/>
          </p:cNvPicPr>
          <p:nvPr/>
        </p:nvPicPr>
        <p:blipFill>
          <a:blip r:embed="rId3" cstate="print"/>
          <a:stretch>
            <a:fillRect/>
          </a:stretch>
        </p:blipFill>
        <p:spPr>
          <a:xfrm>
            <a:off x="916207" y="2502918"/>
            <a:ext cx="9342292" cy="3392265"/>
          </a:xfrm>
          <a:prstGeom prst="rect">
            <a:avLst/>
          </a:prstGeom>
        </p:spPr>
      </p:pic>
    </p:spTree>
    <p:extLst>
      <p:ext uri="{BB962C8B-B14F-4D97-AF65-F5344CB8AC3E}">
        <p14:creationId xmlns:p14="http://schemas.microsoft.com/office/powerpoint/2010/main" val="1847216108"/>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a:t>CIBC 6012 Programming for Medium Buildings</a:t>
            </a:r>
          </a:p>
        </p:txBody>
      </p:sp>
      <p:sp>
        <p:nvSpPr>
          <p:cNvPr id="6" name="TextBox 5"/>
          <p:cNvSpPr txBox="1"/>
          <p:nvPr/>
        </p:nvSpPr>
        <p:spPr>
          <a:xfrm>
            <a:off x="610593" y="1554356"/>
            <a:ext cx="9739345" cy="830997"/>
          </a:xfrm>
          <a:prstGeom prst="rect">
            <a:avLst/>
          </a:prstGeom>
          <a:noFill/>
        </p:spPr>
        <p:txBody>
          <a:bodyPr wrap="square" rtlCol="0">
            <a:spAutoFit/>
          </a:bodyPr>
          <a:lstStyle/>
          <a:p>
            <a:r>
              <a:rPr lang="en-NZ" sz="2400" dirty="0">
                <a:solidFill>
                  <a:schemeClr val="bg2"/>
                </a:solidFill>
                <a:latin typeface="Cambria" panose="02040503050406030204" pitchFamily="18" charset="0"/>
              </a:rPr>
              <a:t>The Topographical Report </a:t>
            </a:r>
          </a:p>
          <a:p>
            <a:endParaRPr lang="en-NZ" sz="2400" dirty="0">
              <a:solidFill>
                <a:schemeClr val="bg2"/>
              </a:solidFill>
              <a:latin typeface="Cambria" panose="02040503050406030204" pitchFamily="18" charset="0"/>
            </a:endParaRPr>
          </a:p>
        </p:txBody>
      </p:sp>
      <p:pic>
        <p:nvPicPr>
          <p:cNvPr id="2" name="Picture 1"/>
          <p:cNvPicPr>
            <a:picLocks noChangeAspect="1"/>
          </p:cNvPicPr>
          <p:nvPr/>
        </p:nvPicPr>
        <p:blipFill>
          <a:blip r:embed="rId3" cstate="print"/>
          <a:stretch>
            <a:fillRect/>
          </a:stretch>
        </p:blipFill>
        <p:spPr>
          <a:xfrm>
            <a:off x="5434149" y="1327643"/>
            <a:ext cx="4263062" cy="5271479"/>
          </a:xfrm>
          <a:prstGeom prst="rect">
            <a:avLst/>
          </a:prstGeom>
        </p:spPr>
      </p:pic>
    </p:spTree>
    <p:extLst>
      <p:ext uri="{BB962C8B-B14F-4D97-AF65-F5344CB8AC3E}">
        <p14:creationId xmlns:p14="http://schemas.microsoft.com/office/powerpoint/2010/main" val="3406171056"/>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a:t>CIBC 6012 Programming for Medium Buildings</a:t>
            </a:r>
          </a:p>
        </p:txBody>
      </p:sp>
      <p:sp>
        <p:nvSpPr>
          <p:cNvPr id="24" name="TextBox 23"/>
          <p:cNvSpPr txBox="1"/>
          <p:nvPr/>
        </p:nvSpPr>
        <p:spPr>
          <a:xfrm>
            <a:off x="889971" y="1893990"/>
            <a:ext cx="9739345" cy="2677656"/>
          </a:xfrm>
          <a:prstGeom prst="rect">
            <a:avLst/>
          </a:prstGeom>
          <a:noFill/>
        </p:spPr>
        <p:txBody>
          <a:bodyPr wrap="square" rtlCol="0">
            <a:spAutoFit/>
          </a:bodyPr>
          <a:lstStyle/>
          <a:p>
            <a:r>
              <a:rPr lang="en-NZ" sz="2400" dirty="0">
                <a:solidFill>
                  <a:schemeClr val="bg2"/>
                </a:solidFill>
                <a:latin typeface="Cambria" panose="02040503050406030204" pitchFamily="18" charset="0"/>
              </a:rPr>
              <a:t>The Contract </a:t>
            </a:r>
          </a:p>
          <a:p>
            <a:pPr marL="514350" indent="-514350">
              <a:buFont typeface="+mj-lt"/>
              <a:buAutoNum type="romanLcPeriod"/>
            </a:pPr>
            <a:r>
              <a:rPr lang="en-NZ" sz="2400" dirty="0">
                <a:solidFill>
                  <a:schemeClr val="bg2"/>
                </a:solidFill>
                <a:latin typeface="Cambria" panose="02040503050406030204" pitchFamily="18" charset="0"/>
              </a:rPr>
              <a:t>Main Contract General Conditions NZS 3910; 2003 </a:t>
            </a:r>
          </a:p>
          <a:p>
            <a:pPr marL="514350" indent="-514350">
              <a:buFont typeface="+mj-lt"/>
              <a:buAutoNum type="romanLcPeriod"/>
            </a:pPr>
            <a:r>
              <a:rPr lang="en-NZ" sz="2400" dirty="0">
                <a:solidFill>
                  <a:schemeClr val="bg2"/>
                </a:solidFill>
                <a:latin typeface="Cambria" panose="02040503050406030204" pitchFamily="18" charset="0"/>
              </a:rPr>
              <a:t>Special Conditions</a:t>
            </a:r>
          </a:p>
          <a:p>
            <a:pPr marL="514350" indent="-514350">
              <a:buFont typeface="+mj-lt"/>
              <a:buAutoNum type="romanLcPeriod"/>
            </a:pPr>
            <a:r>
              <a:rPr lang="en-NZ" sz="2400" dirty="0">
                <a:solidFill>
                  <a:schemeClr val="bg2"/>
                </a:solidFill>
                <a:latin typeface="Cambria" panose="02040503050406030204" pitchFamily="18" charset="0"/>
              </a:rPr>
              <a:t>Annex’s and Appendices </a:t>
            </a:r>
          </a:p>
          <a:p>
            <a:pPr marL="514350" indent="-514350">
              <a:buFont typeface="+mj-lt"/>
              <a:buAutoNum type="romanLcPeriod"/>
            </a:pPr>
            <a:r>
              <a:rPr lang="en-NZ" sz="2400" dirty="0">
                <a:solidFill>
                  <a:schemeClr val="bg2"/>
                </a:solidFill>
                <a:latin typeface="Cambria" panose="02040503050406030204" pitchFamily="18" charset="0"/>
              </a:rPr>
              <a:t>The Tender </a:t>
            </a:r>
            <a:r>
              <a:rPr lang="en-NZ" sz="2400" dirty="0" err="1">
                <a:solidFill>
                  <a:schemeClr val="bg2"/>
                </a:solidFill>
                <a:latin typeface="Cambria" panose="02040503050406030204" pitchFamily="18" charset="0"/>
              </a:rPr>
              <a:t>eg</a:t>
            </a:r>
            <a:r>
              <a:rPr lang="en-NZ" sz="2400" dirty="0">
                <a:solidFill>
                  <a:schemeClr val="bg2"/>
                </a:solidFill>
                <a:latin typeface="Cambria" panose="02040503050406030204" pitchFamily="18" charset="0"/>
              </a:rPr>
              <a:t> what the bid price was and how broken down </a:t>
            </a:r>
          </a:p>
          <a:p>
            <a:pPr marL="514350" indent="-514350">
              <a:buFont typeface="+mj-lt"/>
              <a:buAutoNum type="romanLcPeriod"/>
            </a:pPr>
            <a:r>
              <a:rPr lang="en-NZ" sz="2400" dirty="0">
                <a:solidFill>
                  <a:schemeClr val="bg2"/>
                </a:solidFill>
                <a:latin typeface="Cambria" panose="02040503050406030204" pitchFamily="18" charset="0"/>
              </a:rPr>
              <a:t>Exclusions </a:t>
            </a:r>
            <a:r>
              <a:rPr lang="en-NZ" sz="2400" dirty="0" err="1">
                <a:solidFill>
                  <a:schemeClr val="bg2"/>
                </a:solidFill>
                <a:latin typeface="Cambria" panose="02040503050406030204" pitchFamily="18" charset="0"/>
              </a:rPr>
              <a:t>eg</a:t>
            </a:r>
            <a:r>
              <a:rPr lang="en-NZ" sz="2400" dirty="0">
                <a:solidFill>
                  <a:schemeClr val="bg2"/>
                </a:solidFill>
                <a:latin typeface="Cambria" panose="02040503050406030204" pitchFamily="18" charset="0"/>
              </a:rPr>
              <a:t> if find rock client pays</a:t>
            </a:r>
          </a:p>
          <a:p>
            <a:pPr marL="514350" indent="-514350">
              <a:buFont typeface="+mj-lt"/>
              <a:buAutoNum type="romanLcPeriod"/>
            </a:pPr>
            <a:r>
              <a:rPr lang="en-NZ" sz="2400" dirty="0">
                <a:solidFill>
                  <a:schemeClr val="bg2"/>
                </a:solidFill>
                <a:latin typeface="Cambria" panose="02040503050406030204" pitchFamily="18" charset="0"/>
              </a:rPr>
              <a:t>Conditions for Timing </a:t>
            </a:r>
          </a:p>
        </p:txBody>
      </p:sp>
    </p:spTree>
    <p:extLst>
      <p:ext uri="{BB962C8B-B14F-4D97-AF65-F5344CB8AC3E}">
        <p14:creationId xmlns:p14="http://schemas.microsoft.com/office/powerpoint/2010/main" val="3637629468"/>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a:t>CIBC 6012 Programming for Medium Buildings</a:t>
            </a:r>
          </a:p>
        </p:txBody>
      </p:sp>
      <p:sp>
        <p:nvSpPr>
          <p:cNvPr id="24" name="TextBox 23"/>
          <p:cNvSpPr txBox="1"/>
          <p:nvPr/>
        </p:nvSpPr>
        <p:spPr>
          <a:xfrm>
            <a:off x="889971" y="1893990"/>
            <a:ext cx="9739345" cy="830997"/>
          </a:xfrm>
          <a:prstGeom prst="rect">
            <a:avLst/>
          </a:prstGeom>
          <a:noFill/>
        </p:spPr>
        <p:txBody>
          <a:bodyPr wrap="square" rtlCol="0">
            <a:spAutoFit/>
          </a:bodyPr>
          <a:lstStyle/>
          <a:p>
            <a:r>
              <a:rPr lang="en-NZ" sz="2400" dirty="0">
                <a:solidFill>
                  <a:schemeClr val="bg2"/>
                </a:solidFill>
                <a:latin typeface="Cambria" panose="02040503050406030204" pitchFamily="18" charset="0"/>
              </a:rPr>
              <a:t>The Contract </a:t>
            </a:r>
          </a:p>
          <a:p>
            <a:endParaRPr lang="en-NZ" sz="2400" dirty="0">
              <a:solidFill>
                <a:schemeClr val="bg2"/>
              </a:solidFill>
              <a:latin typeface="Cambria" panose="02040503050406030204" pitchFamily="18" charset="0"/>
            </a:endParaRPr>
          </a:p>
        </p:txBody>
      </p:sp>
      <p:pic>
        <p:nvPicPr>
          <p:cNvPr id="2" name="Picture 1"/>
          <p:cNvPicPr>
            <a:picLocks noChangeAspect="1"/>
          </p:cNvPicPr>
          <p:nvPr/>
        </p:nvPicPr>
        <p:blipFill>
          <a:blip r:embed="rId3" cstate="print"/>
          <a:stretch>
            <a:fillRect/>
          </a:stretch>
        </p:blipFill>
        <p:spPr>
          <a:xfrm>
            <a:off x="3396343" y="1230081"/>
            <a:ext cx="6811654" cy="4611607"/>
          </a:xfrm>
          <a:prstGeom prst="rect">
            <a:avLst/>
          </a:prstGeom>
        </p:spPr>
      </p:pic>
    </p:spTree>
    <p:extLst>
      <p:ext uri="{BB962C8B-B14F-4D97-AF65-F5344CB8AC3E}">
        <p14:creationId xmlns:p14="http://schemas.microsoft.com/office/powerpoint/2010/main" val="3281269478"/>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a:t>CIBC 6012 Programming for Medium Buildings</a:t>
            </a:r>
          </a:p>
        </p:txBody>
      </p:sp>
      <p:sp>
        <p:nvSpPr>
          <p:cNvPr id="24" name="TextBox 23"/>
          <p:cNvSpPr txBox="1"/>
          <p:nvPr/>
        </p:nvSpPr>
        <p:spPr>
          <a:xfrm>
            <a:off x="889971" y="1893990"/>
            <a:ext cx="9739345" cy="830997"/>
          </a:xfrm>
          <a:prstGeom prst="rect">
            <a:avLst/>
          </a:prstGeom>
          <a:noFill/>
        </p:spPr>
        <p:txBody>
          <a:bodyPr wrap="square" rtlCol="0">
            <a:spAutoFit/>
          </a:bodyPr>
          <a:lstStyle/>
          <a:p>
            <a:r>
              <a:rPr lang="en-NZ" sz="2400" dirty="0">
                <a:solidFill>
                  <a:schemeClr val="bg2"/>
                </a:solidFill>
                <a:latin typeface="Cambria" panose="02040503050406030204" pitchFamily="18" charset="0"/>
              </a:rPr>
              <a:t>The Contract </a:t>
            </a:r>
          </a:p>
          <a:p>
            <a:endParaRPr lang="en-NZ" sz="2400" dirty="0">
              <a:solidFill>
                <a:schemeClr val="bg2"/>
              </a:solidFill>
              <a:latin typeface="Cambria" panose="02040503050406030204" pitchFamily="18" charset="0"/>
            </a:endParaRPr>
          </a:p>
        </p:txBody>
      </p:sp>
      <p:pic>
        <p:nvPicPr>
          <p:cNvPr id="4" name="Picture 3"/>
          <p:cNvPicPr>
            <a:picLocks noChangeAspect="1"/>
          </p:cNvPicPr>
          <p:nvPr/>
        </p:nvPicPr>
        <p:blipFill>
          <a:blip r:embed="rId3" cstate="print"/>
          <a:stretch>
            <a:fillRect/>
          </a:stretch>
        </p:blipFill>
        <p:spPr>
          <a:xfrm>
            <a:off x="2808513" y="2180852"/>
            <a:ext cx="8041373" cy="4103104"/>
          </a:xfrm>
          <a:prstGeom prst="rect">
            <a:avLst/>
          </a:prstGeom>
        </p:spPr>
      </p:pic>
    </p:spTree>
    <p:extLst>
      <p:ext uri="{BB962C8B-B14F-4D97-AF65-F5344CB8AC3E}">
        <p14:creationId xmlns:p14="http://schemas.microsoft.com/office/powerpoint/2010/main" val="1111632919"/>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a:t>CIBC 6012 Programming for Medium Buildings</a:t>
            </a:r>
          </a:p>
        </p:txBody>
      </p:sp>
      <p:sp>
        <p:nvSpPr>
          <p:cNvPr id="24" name="TextBox 23"/>
          <p:cNvSpPr txBox="1"/>
          <p:nvPr/>
        </p:nvSpPr>
        <p:spPr>
          <a:xfrm>
            <a:off x="889971" y="1893990"/>
            <a:ext cx="9739345" cy="830997"/>
          </a:xfrm>
          <a:prstGeom prst="rect">
            <a:avLst/>
          </a:prstGeom>
          <a:noFill/>
        </p:spPr>
        <p:txBody>
          <a:bodyPr wrap="square" rtlCol="0">
            <a:spAutoFit/>
          </a:bodyPr>
          <a:lstStyle/>
          <a:p>
            <a:r>
              <a:rPr lang="en-NZ" sz="2400" dirty="0">
                <a:solidFill>
                  <a:schemeClr val="bg2"/>
                </a:solidFill>
                <a:latin typeface="Cambria" panose="02040503050406030204" pitchFamily="18" charset="0"/>
              </a:rPr>
              <a:t>The Contract </a:t>
            </a:r>
          </a:p>
          <a:p>
            <a:endParaRPr lang="en-NZ" sz="2400" dirty="0">
              <a:solidFill>
                <a:schemeClr val="bg2"/>
              </a:solidFill>
              <a:latin typeface="Cambria" panose="02040503050406030204" pitchFamily="18" charset="0"/>
            </a:endParaRPr>
          </a:p>
        </p:txBody>
      </p:sp>
      <p:pic>
        <p:nvPicPr>
          <p:cNvPr id="4" name="Picture 3"/>
          <p:cNvPicPr>
            <a:picLocks noChangeAspect="1"/>
          </p:cNvPicPr>
          <p:nvPr/>
        </p:nvPicPr>
        <p:blipFill>
          <a:blip r:embed="rId3" cstate="print"/>
          <a:stretch>
            <a:fillRect/>
          </a:stretch>
        </p:blipFill>
        <p:spPr>
          <a:xfrm>
            <a:off x="2368712" y="2882612"/>
            <a:ext cx="9422420" cy="2838178"/>
          </a:xfrm>
          <a:prstGeom prst="rect">
            <a:avLst/>
          </a:prstGeom>
        </p:spPr>
      </p:pic>
    </p:spTree>
    <p:extLst>
      <p:ext uri="{BB962C8B-B14F-4D97-AF65-F5344CB8AC3E}">
        <p14:creationId xmlns:p14="http://schemas.microsoft.com/office/powerpoint/2010/main" val="1537553278"/>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a:t>CIBC 6012 Programming for Medium Buildings</a:t>
            </a:r>
          </a:p>
        </p:txBody>
      </p:sp>
      <p:sp>
        <p:nvSpPr>
          <p:cNvPr id="24" name="TextBox 23"/>
          <p:cNvSpPr txBox="1"/>
          <p:nvPr/>
        </p:nvSpPr>
        <p:spPr>
          <a:xfrm>
            <a:off x="519154" y="1671921"/>
            <a:ext cx="9739345" cy="3416320"/>
          </a:xfrm>
          <a:prstGeom prst="rect">
            <a:avLst/>
          </a:prstGeom>
          <a:noFill/>
        </p:spPr>
        <p:txBody>
          <a:bodyPr wrap="square" rtlCol="0">
            <a:spAutoFit/>
          </a:bodyPr>
          <a:lstStyle/>
          <a:p>
            <a:r>
              <a:rPr lang="en-NZ" sz="2400" dirty="0">
                <a:solidFill>
                  <a:schemeClr val="bg2"/>
                </a:solidFill>
                <a:latin typeface="Cambria" panose="02040503050406030204" pitchFamily="18" charset="0"/>
              </a:rPr>
              <a:t>The Building Consent </a:t>
            </a:r>
          </a:p>
          <a:p>
            <a:pPr marL="514350" indent="-514350">
              <a:buFont typeface="+mj-lt"/>
              <a:buAutoNum type="romanLcPeriod"/>
            </a:pPr>
            <a:r>
              <a:rPr lang="en-NZ" sz="2400" dirty="0">
                <a:solidFill>
                  <a:schemeClr val="bg2"/>
                </a:solidFill>
                <a:latin typeface="Cambria" panose="02040503050406030204" pitchFamily="18" charset="0"/>
              </a:rPr>
              <a:t>Lists the Waitakere City Council Building Inspector Inspections </a:t>
            </a:r>
          </a:p>
          <a:p>
            <a:pPr marL="514350" indent="-514350">
              <a:buFont typeface="+mj-lt"/>
              <a:buAutoNum type="romanLcPeriod"/>
            </a:pPr>
            <a:r>
              <a:rPr lang="en-NZ" sz="2400" dirty="0">
                <a:solidFill>
                  <a:schemeClr val="bg2"/>
                </a:solidFill>
                <a:latin typeface="Cambria" panose="02040503050406030204" pitchFamily="18" charset="0"/>
              </a:rPr>
              <a:t>Hours of Operation of Works – not before 7:30 AM and not after 7:30 PM</a:t>
            </a:r>
          </a:p>
          <a:p>
            <a:pPr marL="514350" indent="-514350">
              <a:buFont typeface="+mj-lt"/>
              <a:buAutoNum type="romanLcPeriod"/>
            </a:pPr>
            <a:r>
              <a:rPr lang="en-NZ" sz="2400" dirty="0">
                <a:solidFill>
                  <a:schemeClr val="bg2"/>
                </a:solidFill>
                <a:latin typeface="Cambria" panose="02040503050406030204" pitchFamily="18" charset="0"/>
              </a:rPr>
              <a:t>Any conditions accepted by </a:t>
            </a:r>
            <a:r>
              <a:rPr lang="en-NZ" sz="2400">
                <a:solidFill>
                  <a:schemeClr val="bg2"/>
                </a:solidFill>
                <a:latin typeface="Cambria" panose="02040503050406030204" pitchFamily="18" charset="0"/>
              </a:rPr>
              <a:t>the Contractor </a:t>
            </a:r>
            <a:r>
              <a:rPr lang="en-NZ" sz="2400" dirty="0">
                <a:solidFill>
                  <a:schemeClr val="bg2"/>
                </a:solidFill>
                <a:latin typeface="Cambria" panose="02040503050406030204" pitchFamily="18" charset="0"/>
              </a:rPr>
              <a:t>subsequent to consent being provided </a:t>
            </a:r>
            <a:r>
              <a:rPr lang="en-NZ" sz="2400" dirty="0" err="1">
                <a:solidFill>
                  <a:schemeClr val="bg2"/>
                </a:solidFill>
                <a:latin typeface="Cambria" panose="02040503050406030204" pitchFamily="18" charset="0"/>
              </a:rPr>
              <a:t>eg</a:t>
            </a:r>
            <a:r>
              <a:rPr lang="en-NZ" sz="2400" dirty="0">
                <a:solidFill>
                  <a:schemeClr val="bg2"/>
                </a:solidFill>
                <a:latin typeface="Cambria" panose="02040503050406030204" pitchFamily="18" charset="0"/>
              </a:rPr>
              <a:t> Use LVL timber; Use H6 Treated Piles; Use Window 1 mm Aluminium head flashings extending 100mm and cavity closers etc.</a:t>
            </a:r>
          </a:p>
          <a:p>
            <a:pPr marL="514350" indent="-514350">
              <a:buFont typeface="+mj-lt"/>
              <a:buAutoNum type="romanLcPeriod"/>
            </a:pPr>
            <a:endParaRPr lang="en-NZ" sz="2400" dirty="0">
              <a:solidFill>
                <a:schemeClr val="bg2"/>
              </a:solidFill>
              <a:latin typeface="Cambria" panose="02040503050406030204" pitchFamily="18" charset="0"/>
            </a:endParaRPr>
          </a:p>
        </p:txBody>
      </p:sp>
    </p:spTree>
    <p:extLst>
      <p:ext uri="{BB962C8B-B14F-4D97-AF65-F5344CB8AC3E}">
        <p14:creationId xmlns:p14="http://schemas.microsoft.com/office/powerpoint/2010/main" val="2400621564"/>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5240" y="2541311"/>
            <a:ext cx="3737129" cy="461665"/>
          </a:xfrm>
          <a:prstGeom prst="rect">
            <a:avLst/>
          </a:prstGeom>
          <a:noFill/>
        </p:spPr>
        <p:txBody>
          <a:bodyPr wrap="square" rtlCol="0">
            <a:spAutoFit/>
          </a:bodyPr>
          <a:lstStyle/>
          <a:p>
            <a:r>
              <a:rPr lang="en-NZ" sz="2400" dirty="0">
                <a:solidFill>
                  <a:schemeClr val="bg2"/>
                </a:solidFill>
                <a:latin typeface="Cambria" panose="02040503050406030204" pitchFamily="18" charset="0"/>
              </a:rPr>
              <a:t>Kia </a:t>
            </a:r>
            <a:r>
              <a:rPr lang="en-NZ" sz="2400" dirty="0" err="1">
                <a:solidFill>
                  <a:schemeClr val="bg2"/>
                </a:solidFill>
                <a:latin typeface="Cambria" panose="02040503050406030204" pitchFamily="18" charset="0"/>
              </a:rPr>
              <a:t>ora</a:t>
            </a:r>
            <a:r>
              <a:rPr lang="en-NZ" sz="2400" dirty="0">
                <a:solidFill>
                  <a:schemeClr val="bg2"/>
                </a:solidFill>
                <a:latin typeface="Cambria" panose="02040503050406030204" pitchFamily="18" charset="0"/>
              </a:rPr>
              <a:t> and welcome </a:t>
            </a:r>
          </a:p>
        </p:txBody>
      </p:sp>
      <p:sp>
        <p:nvSpPr>
          <p:cNvPr id="8" name="TextBox 7"/>
          <p:cNvSpPr txBox="1"/>
          <p:nvPr/>
        </p:nvSpPr>
        <p:spPr>
          <a:xfrm>
            <a:off x="5186437" y="2345276"/>
            <a:ext cx="5039017" cy="467500"/>
          </a:xfrm>
          <a:prstGeom prst="rect">
            <a:avLst/>
          </a:prstGeom>
          <a:noFill/>
        </p:spPr>
        <p:txBody>
          <a:bodyPr wrap="square" rtlCol="0">
            <a:spAutoFit/>
          </a:bodyPr>
          <a:lstStyle/>
          <a:p>
            <a:r>
              <a:rPr lang="en-NZ" sz="2438" dirty="0">
                <a:solidFill>
                  <a:schemeClr val="bg2"/>
                </a:solidFill>
                <a:latin typeface="Cambria" panose="02040503050406030204" pitchFamily="18" charset="0"/>
              </a:rPr>
              <a:t>In this lesson, we’ll cover:</a:t>
            </a:r>
          </a:p>
        </p:txBody>
      </p:sp>
      <p:sp>
        <p:nvSpPr>
          <p:cNvPr id="9" name="TextBox 8"/>
          <p:cNvSpPr txBox="1"/>
          <p:nvPr/>
        </p:nvSpPr>
        <p:spPr>
          <a:xfrm>
            <a:off x="4945108" y="3167497"/>
            <a:ext cx="6846024" cy="1892826"/>
          </a:xfrm>
          <a:prstGeom prst="rect">
            <a:avLst/>
          </a:prstGeom>
          <a:noFill/>
          <a:ln>
            <a:noFill/>
          </a:ln>
        </p:spPr>
        <p:txBody>
          <a:bodyPr wrap="square" rtlCol="0">
            <a:spAutoFit/>
          </a:bodyPr>
          <a:lstStyle/>
          <a:p>
            <a:pPr>
              <a:lnSpc>
                <a:spcPct val="200000"/>
              </a:lnSpc>
            </a:pPr>
            <a:r>
              <a:rPr lang="en-NZ" sz="1950" dirty="0">
                <a:solidFill>
                  <a:schemeClr val="bg2"/>
                </a:solidFill>
                <a:latin typeface="Cambria" panose="02040503050406030204" pitchFamily="18" charset="0"/>
              </a:rPr>
              <a:t>Examining reports appropriate to entering L2 Activities to MPP</a:t>
            </a:r>
          </a:p>
          <a:p>
            <a:pPr>
              <a:lnSpc>
                <a:spcPct val="200000"/>
              </a:lnSpc>
            </a:pPr>
            <a:r>
              <a:rPr lang="en-NZ" sz="1950" dirty="0">
                <a:solidFill>
                  <a:schemeClr val="bg2"/>
                </a:solidFill>
                <a:latin typeface="Cambria" panose="02040503050406030204" pitchFamily="18" charset="0"/>
              </a:rPr>
              <a:t>Listing activities under the Building  </a:t>
            </a:r>
            <a:r>
              <a:rPr lang="en-NZ" sz="1950" dirty="0" err="1">
                <a:solidFill>
                  <a:schemeClr val="bg2"/>
                </a:solidFill>
                <a:latin typeface="Cambria" panose="02040503050406030204" pitchFamily="18" charset="0"/>
              </a:rPr>
              <a:t>ie</a:t>
            </a:r>
            <a:r>
              <a:rPr lang="en-NZ" sz="1950" dirty="0">
                <a:solidFill>
                  <a:schemeClr val="bg2"/>
                </a:solidFill>
                <a:latin typeface="Cambria" panose="02040503050406030204" pitchFamily="18" charset="0"/>
              </a:rPr>
              <a:t> floors and walls</a:t>
            </a:r>
          </a:p>
          <a:p>
            <a:pPr>
              <a:lnSpc>
                <a:spcPct val="200000"/>
              </a:lnSpc>
            </a:pPr>
            <a:r>
              <a:rPr lang="en-NZ" sz="1950" dirty="0">
                <a:solidFill>
                  <a:schemeClr val="bg2"/>
                </a:solidFill>
                <a:latin typeface="Cambria" panose="02040503050406030204" pitchFamily="18" charset="0"/>
              </a:rPr>
              <a:t>Listing activities for site itself </a:t>
            </a:r>
          </a:p>
        </p:txBody>
      </p:sp>
      <p:sp>
        <p:nvSpPr>
          <p:cNvPr id="10" name="Oval 9"/>
          <p:cNvSpPr/>
          <p:nvPr/>
        </p:nvSpPr>
        <p:spPr>
          <a:xfrm>
            <a:off x="4302369" y="3398233"/>
            <a:ext cx="404363" cy="40436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NZ" sz="1950" dirty="0">
                <a:solidFill>
                  <a:schemeClr val="accent2"/>
                </a:solidFill>
                <a:latin typeface="Cambria" panose="02040503050406030204" pitchFamily="18" charset="0"/>
              </a:rPr>
              <a:t>1</a:t>
            </a:r>
          </a:p>
        </p:txBody>
      </p:sp>
      <p:sp>
        <p:nvSpPr>
          <p:cNvPr id="11" name="Oval 10"/>
          <p:cNvSpPr/>
          <p:nvPr/>
        </p:nvSpPr>
        <p:spPr>
          <a:xfrm>
            <a:off x="4302369" y="4009629"/>
            <a:ext cx="404363" cy="40436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NZ" sz="1950" dirty="0">
                <a:solidFill>
                  <a:schemeClr val="accent2"/>
                </a:solidFill>
                <a:latin typeface="Cambria" panose="02040503050406030204" pitchFamily="18" charset="0"/>
              </a:rPr>
              <a:t>2</a:t>
            </a:r>
          </a:p>
        </p:txBody>
      </p:sp>
      <p:sp>
        <p:nvSpPr>
          <p:cNvPr id="12" name="Oval 11"/>
          <p:cNvSpPr/>
          <p:nvPr/>
        </p:nvSpPr>
        <p:spPr>
          <a:xfrm>
            <a:off x="4302369" y="4529278"/>
            <a:ext cx="404363" cy="404363"/>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NZ" sz="1950" dirty="0">
                <a:solidFill>
                  <a:schemeClr val="accent2"/>
                </a:solidFill>
                <a:latin typeface="Cambria" panose="02040503050406030204" pitchFamily="18" charset="0"/>
              </a:rPr>
              <a:t>3</a:t>
            </a:r>
          </a:p>
        </p:txBody>
      </p:sp>
      <p:sp>
        <p:nvSpPr>
          <p:cNvPr id="15" name="TextBox 14"/>
          <p:cNvSpPr txBox="1"/>
          <p:nvPr/>
        </p:nvSpPr>
        <p:spPr>
          <a:xfrm>
            <a:off x="723104" y="518313"/>
            <a:ext cx="10329182" cy="830997"/>
          </a:xfrm>
          <a:prstGeom prst="rect">
            <a:avLst/>
          </a:prstGeom>
          <a:noFill/>
        </p:spPr>
        <p:txBody>
          <a:bodyPr wrap="square" rtlCol="0">
            <a:spAutoFit/>
          </a:bodyPr>
          <a:lstStyle/>
          <a:p>
            <a:pPr algn="ctr"/>
            <a:r>
              <a:rPr lang="en-NZ" sz="4800" dirty="0">
                <a:solidFill>
                  <a:schemeClr val="bg2"/>
                </a:solidFill>
                <a:latin typeface="Cambria" panose="02040503050406030204" pitchFamily="18" charset="0"/>
              </a:rPr>
              <a:t>Programming For Construction</a:t>
            </a:r>
          </a:p>
        </p:txBody>
      </p:sp>
      <p:cxnSp>
        <p:nvCxnSpPr>
          <p:cNvPr id="17" name="Straight Connector 16"/>
          <p:cNvCxnSpPr/>
          <p:nvPr/>
        </p:nvCxnSpPr>
        <p:spPr>
          <a:xfrm>
            <a:off x="2011335" y="1565171"/>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a:t>CIBC 6012 Programming for Medium Buildings</a:t>
            </a:r>
          </a:p>
        </p:txBody>
      </p:sp>
    </p:spTree>
    <p:extLst>
      <p:ext uri="{BB962C8B-B14F-4D97-AF65-F5344CB8AC3E}">
        <p14:creationId xmlns:p14="http://schemas.microsoft.com/office/powerpoint/2010/main" val="1707288029"/>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AU"/>
              <a:t>CIBC 6012 Programming for Medium Buildings</a:t>
            </a:r>
          </a:p>
        </p:txBody>
      </p:sp>
      <p:sp>
        <p:nvSpPr>
          <p:cNvPr id="3" name="Slide Number Placeholder 2"/>
          <p:cNvSpPr>
            <a:spLocks noGrp="1"/>
          </p:cNvSpPr>
          <p:nvPr>
            <p:ph type="sldNum" sz="quarter" idx="11"/>
          </p:nvPr>
        </p:nvSpPr>
        <p:spPr/>
        <p:txBody>
          <a:bodyPr/>
          <a:lstStyle/>
          <a:p>
            <a:fld id="{1EC2A811-D316-4A12-8729-AD83AA54A7B4}" type="slidenum">
              <a:rPr lang="en-AU" altLang="en-US" smtClean="0"/>
              <a:pPr/>
              <a:t>20</a:t>
            </a:fld>
            <a:endParaRPr lang="en-AU" altLang="en-US"/>
          </a:p>
        </p:txBody>
      </p:sp>
      <p:sp>
        <p:nvSpPr>
          <p:cNvPr id="5" name="TextBox 4"/>
          <p:cNvSpPr txBox="1"/>
          <p:nvPr/>
        </p:nvSpPr>
        <p:spPr>
          <a:xfrm>
            <a:off x="576956" y="1876321"/>
            <a:ext cx="9739345" cy="461665"/>
          </a:xfrm>
          <a:prstGeom prst="rect">
            <a:avLst/>
          </a:prstGeom>
          <a:noFill/>
        </p:spPr>
        <p:txBody>
          <a:bodyPr wrap="square" rtlCol="0">
            <a:spAutoFit/>
          </a:bodyPr>
          <a:lstStyle/>
          <a:p>
            <a:r>
              <a:rPr lang="en-NZ" sz="2400" dirty="0">
                <a:solidFill>
                  <a:schemeClr val="bg2"/>
                </a:solidFill>
                <a:latin typeface="Cambria" panose="02040503050406030204" pitchFamily="18" charset="0"/>
              </a:rPr>
              <a:t>- We will now enter the Work Breakdown Structure </a:t>
            </a:r>
          </a:p>
        </p:txBody>
      </p:sp>
    </p:spTree>
    <p:extLst>
      <p:ext uri="{BB962C8B-B14F-4D97-AF65-F5344CB8AC3E}">
        <p14:creationId xmlns:p14="http://schemas.microsoft.com/office/powerpoint/2010/main" val="2183591301"/>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a:t>CIBC 6012 Programming for Medium Buildings</a:t>
            </a:r>
          </a:p>
        </p:txBody>
      </p:sp>
      <p:sp>
        <p:nvSpPr>
          <p:cNvPr id="24" name="TextBox 23"/>
          <p:cNvSpPr txBox="1"/>
          <p:nvPr/>
        </p:nvSpPr>
        <p:spPr>
          <a:xfrm>
            <a:off x="519154" y="1671921"/>
            <a:ext cx="9739345" cy="4893647"/>
          </a:xfrm>
          <a:prstGeom prst="rect">
            <a:avLst/>
          </a:prstGeom>
          <a:noFill/>
        </p:spPr>
        <p:txBody>
          <a:bodyPr wrap="square" rtlCol="0">
            <a:spAutoFit/>
          </a:bodyPr>
          <a:lstStyle/>
          <a:p>
            <a:r>
              <a:rPr lang="en-NZ" sz="2400" dirty="0">
                <a:solidFill>
                  <a:schemeClr val="bg2"/>
                </a:solidFill>
                <a:latin typeface="Cambria" panose="02040503050406030204" pitchFamily="18" charset="0"/>
              </a:rPr>
              <a:t>The Geotechnical Report </a:t>
            </a:r>
          </a:p>
          <a:p>
            <a:pPr marL="514350" indent="-514350">
              <a:buFont typeface="+mj-lt"/>
              <a:buAutoNum type="romanLcPeriod"/>
            </a:pPr>
            <a:r>
              <a:rPr lang="en-NZ" sz="2400" dirty="0">
                <a:solidFill>
                  <a:schemeClr val="bg2"/>
                </a:solidFill>
                <a:latin typeface="Cambria" panose="02040503050406030204" pitchFamily="18" charset="0"/>
              </a:rPr>
              <a:t>Footing Excavations </a:t>
            </a:r>
          </a:p>
          <a:p>
            <a:pPr marL="514350" indent="-514350">
              <a:buFont typeface="+mj-lt"/>
              <a:buAutoNum type="romanLcPeriod"/>
            </a:pPr>
            <a:r>
              <a:rPr lang="en-NZ" sz="2400" dirty="0">
                <a:solidFill>
                  <a:schemeClr val="bg2"/>
                </a:solidFill>
                <a:latin typeface="Cambria" panose="02040503050406030204" pitchFamily="18" charset="0"/>
              </a:rPr>
              <a:t>Foundations </a:t>
            </a:r>
          </a:p>
          <a:p>
            <a:pPr marL="514350" indent="-514350">
              <a:buFont typeface="+mj-lt"/>
              <a:buAutoNum type="romanLcPeriod"/>
            </a:pPr>
            <a:r>
              <a:rPr lang="en-NZ" sz="2400" dirty="0">
                <a:solidFill>
                  <a:schemeClr val="bg2"/>
                </a:solidFill>
                <a:latin typeface="Cambria" panose="02040503050406030204" pitchFamily="18" charset="0"/>
              </a:rPr>
              <a:t>Cross Bracing </a:t>
            </a:r>
          </a:p>
          <a:p>
            <a:pPr marL="514350" indent="-514350">
              <a:buFont typeface="+mj-lt"/>
              <a:buAutoNum type="romanLcPeriod"/>
            </a:pPr>
            <a:r>
              <a:rPr lang="en-NZ" sz="2400" dirty="0">
                <a:solidFill>
                  <a:schemeClr val="bg2"/>
                </a:solidFill>
                <a:latin typeface="Cambria" panose="02040503050406030204" pitchFamily="18" charset="0"/>
              </a:rPr>
              <a:t>Bearers</a:t>
            </a:r>
          </a:p>
          <a:p>
            <a:pPr marL="514350" indent="-514350">
              <a:buFont typeface="+mj-lt"/>
              <a:buAutoNum type="romanLcPeriod"/>
            </a:pPr>
            <a:r>
              <a:rPr lang="en-NZ" sz="2400" dirty="0">
                <a:solidFill>
                  <a:schemeClr val="bg2"/>
                </a:solidFill>
                <a:latin typeface="Cambria" panose="02040503050406030204" pitchFamily="18" charset="0"/>
              </a:rPr>
              <a:t>Joists </a:t>
            </a:r>
          </a:p>
          <a:p>
            <a:pPr marL="514350" indent="-514350">
              <a:buFont typeface="+mj-lt"/>
              <a:buAutoNum type="romanLcPeriod"/>
            </a:pPr>
            <a:r>
              <a:rPr lang="en-NZ" sz="2400" dirty="0">
                <a:solidFill>
                  <a:schemeClr val="bg2"/>
                </a:solidFill>
                <a:latin typeface="Cambria" panose="02040503050406030204" pitchFamily="18" charset="0"/>
              </a:rPr>
              <a:t>Blockwork</a:t>
            </a:r>
          </a:p>
          <a:p>
            <a:pPr marL="514350" indent="-514350">
              <a:buFont typeface="+mj-lt"/>
              <a:buAutoNum type="romanLcPeriod"/>
            </a:pPr>
            <a:endParaRPr lang="en-NZ" sz="2400" dirty="0">
              <a:solidFill>
                <a:schemeClr val="bg2"/>
              </a:solidFill>
              <a:latin typeface="Cambria" panose="02040503050406030204" pitchFamily="18" charset="0"/>
            </a:endParaRPr>
          </a:p>
          <a:p>
            <a:r>
              <a:rPr lang="en-NZ" sz="2400" dirty="0">
                <a:solidFill>
                  <a:schemeClr val="bg2"/>
                </a:solidFill>
                <a:latin typeface="Cambria" panose="02040503050406030204" pitchFamily="18" charset="0"/>
              </a:rPr>
              <a:t>Key parts of the Geotechnical Report are contained in the summary and in the bore log appendices showing substrata at different depths. But all faces of the report should be read.</a:t>
            </a:r>
          </a:p>
          <a:p>
            <a:pPr marL="514350" indent="-514350">
              <a:buFont typeface="+mj-lt"/>
              <a:buAutoNum type="romanLcPeriod"/>
            </a:pPr>
            <a:endParaRPr lang="en-NZ" sz="2400" dirty="0">
              <a:solidFill>
                <a:schemeClr val="bg2"/>
              </a:solidFill>
              <a:latin typeface="Cambria" panose="02040503050406030204" pitchFamily="18" charset="0"/>
            </a:endParaRPr>
          </a:p>
          <a:p>
            <a:pPr marL="514350" indent="-514350">
              <a:buFont typeface="+mj-lt"/>
              <a:buAutoNum type="romanLcPeriod"/>
            </a:pPr>
            <a:endParaRPr lang="en-NZ" sz="2400" dirty="0">
              <a:solidFill>
                <a:schemeClr val="bg2"/>
              </a:solidFill>
              <a:latin typeface="Cambria" panose="02040503050406030204" pitchFamily="18" charset="0"/>
            </a:endParaRPr>
          </a:p>
        </p:txBody>
      </p:sp>
    </p:spTree>
    <p:extLst>
      <p:ext uri="{BB962C8B-B14F-4D97-AF65-F5344CB8AC3E}">
        <p14:creationId xmlns:p14="http://schemas.microsoft.com/office/powerpoint/2010/main" val="1535998110"/>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a:t>CIBC 6012 Programming for Medium Buildings</a:t>
            </a:r>
          </a:p>
        </p:txBody>
      </p:sp>
      <p:sp>
        <p:nvSpPr>
          <p:cNvPr id="24" name="TextBox 23"/>
          <p:cNvSpPr txBox="1"/>
          <p:nvPr/>
        </p:nvSpPr>
        <p:spPr>
          <a:xfrm>
            <a:off x="519154" y="1671920"/>
            <a:ext cx="11271978" cy="1569660"/>
          </a:xfrm>
          <a:prstGeom prst="rect">
            <a:avLst/>
          </a:prstGeom>
          <a:noFill/>
        </p:spPr>
        <p:txBody>
          <a:bodyPr wrap="square" rtlCol="0">
            <a:spAutoFit/>
          </a:bodyPr>
          <a:lstStyle/>
          <a:p>
            <a:r>
              <a:rPr lang="en-NZ" sz="2400" dirty="0">
                <a:solidFill>
                  <a:schemeClr val="bg2"/>
                </a:solidFill>
                <a:latin typeface="Cambria" panose="02040503050406030204" pitchFamily="18" charset="0"/>
              </a:rPr>
              <a:t>The Geotechnical Report - </a:t>
            </a:r>
            <a:r>
              <a:rPr lang="en-NZ" sz="2400" dirty="0" err="1">
                <a:solidFill>
                  <a:schemeClr val="bg2"/>
                </a:solidFill>
                <a:latin typeface="Cambria" panose="02040503050406030204" pitchFamily="18" charset="0"/>
              </a:rPr>
              <a:t>Conditoin</a:t>
            </a:r>
            <a:r>
              <a:rPr lang="en-NZ" sz="2400" dirty="0">
                <a:solidFill>
                  <a:schemeClr val="bg2"/>
                </a:solidFill>
                <a:latin typeface="Cambria" panose="02040503050406030204" pitchFamily="18" charset="0"/>
              </a:rPr>
              <a:t> </a:t>
            </a:r>
          </a:p>
          <a:p>
            <a:endParaRPr lang="en-NZ" sz="2400" dirty="0">
              <a:solidFill>
                <a:schemeClr val="bg2"/>
              </a:solidFill>
              <a:latin typeface="Cambria" panose="02040503050406030204" pitchFamily="18" charset="0"/>
            </a:endParaRPr>
          </a:p>
          <a:p>
            <a:endParaRPr lang="en-NZ" sz="2400" dirty="0">
              <a:solidFill>
                <a:schemeClr val="bg2"/>
              </a:solidFill>
              <a:latin typeface="Cambria" panose="02040503050406030204" pitchFamily="18" charset="0"/>
            </a:endParaRPr>
          </a:p>
          <a:p>
            <a:pPr marL="514350" indent="-514350">
              <a:buFont typeface="+mj-lt"/>
              <a:buAutoNum type="romanLcPeriod"/>
            </a:pPr>
            <a:endParaRPr lang="en-NZ" sz="2400" dirty="0">
              <a:solidFill>
                <a:schemeClr val="bg2"/>
              </a:solidFill>
              <a:latin typeface="Cambria" panose="02040503050406030204" pitchFamily="18" charset="0"/>
            </a:endParaRPr>
          </a:p>
        </p:txBody>
      </p:sp>
      <p:pic>
        <p:nvPicPr>
          <p:cNvPr id="10" name="Picture 9"/>
          <p:cNvPicPr>
            <a:picLocks noChangeAspect="1"/>
          </p:cNvPicPr>
          <p:nvPr/>
        </p:nvPicPr>
        <p:blipFill>
          <a:blip r:embed="rId3" cstate="print"/>
          <a:stretch>
            <a:fillRect/>
          </a:stretch>
        </p:blipFill>
        <p:spPr>
          <a:xfrm>
            <a:off x="2429691" y="2306741"/>
            <a:ext cx="8015891" cy="3924242"/>
          </a:xfrm>
          <a:prstGeom prst="rect">
            <a:avLst/>
          </a:prstGeom>
        </p:spPr>
      </p:pic>
    </p:spTree>
    <p:extLst>
      <p:ext uri="{BB962C8B-B14F-4D97-AF65-F5344CB8AC3E}">
        <p14:creationId xmlns:p14="http://schemas.microsoft.com/office/powerpoint/2010/main" val="1908777143"/>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a:t>CIBC 6012 Programming for Medium Buildings</a:t>
            </a:r>
          </a:p>
        </p:txBody>
      </p:sp>
      <p:sp>
        <p:nvSpPr>
          <p:cNvPr id="24" name="TextBox 23"/>
          <p:cNvSpPr txBox="1"/>
          <p:nvPr/>
        </p:nvSpPr>
        <p:spPr>
          <a:xfrm>
            <a:off x="519154" y="1671920"/>
            <a:ext cx="11271978" cy="1569660"/>
          </a:xfrm>
          <a:prstGeom prst="rect">
            <a:avLst/>
          </a:prstGeom>
          <a:noFill/>
        </p:spPr>
        <p:txBody>
          <a:bodyPr wrap="square" rtlCol="0">
            <a:spAutoFit/>
          </a:bodyPr>
          <a:lstStyle/>
          <a:p>
            <a:r>
              <a:rPr lang="en-NZ" sz="2400" dirty="0">
                <a:solidFill>
                  <a:schemeClr val="bg2"/>
                </a:solidFill>
                <a:latin typeface="Cambria" panose="02040503050406030204" pitchFamily="18" charset="0"/>
              </a:rPr>
              <a:t>The Geotechnical Report - Condition</a:t>
            </a:r>
          </a:p>
          <a:p>
            <a:endParaRPr lang="en-NZ" sz="2400" dirty="0">
              <a:solidFill>
                <a:schemeClr val="bg2"/>
              </a:solidFill>
              <a:latin typeface="Cambria" panose="02040503050406030204" pitchFamily="18" charset="0"/>
            </a:endParaRPr>
          </a:p>
          <a:p>
            <a:endParaRPr lang="en-NZ" sz="2400" dirty="0">
              <a:solidFill>
                <a:schemeClr val="bg2"/>
              </a:solidFill>
              <a:latin typeface="Cambria" panose="02040503050406030204" pitchFamily="18" charset="0"/>
            </a:endParaRPr>
          </a:p>
          <a:p>
            <a:pPr marL="514350" indent="-514350">
              <a:buFont typeface="+mj-lt"/>
              <a:buAutoNum type="romanLcPeriod"/>
            </a:pPr>
            <a:endParaRPr lang="en-NZ" sz="2400" dirty="0">
              <a:solidFill>
                <a:schemeClr val="bg2"/>
              </a:solidFill>
              <a:latin typeface="Cambria" panose="02040503050406030204" pitchFamily="18" charset="0"/>
            </a:endParaRPr>
          </a:p>
        </p:txBody>
      </p:sp>
      <p:pic>
        <p:nvPicPr>
          <p:cNvPr id="2" name="Picture 1"/>
          <p:cNvPicPr>
            <a:picLocks noChangeAspect="1"/>
          </p:cNvPicPr>
          <p:nvPr/>
        </p:nvPicPr>
        <p:blipFill>
          <a:blip r:embed="rId3" cstate="print"/>
          <a:stretch>
            <a:fillRect/>
          </a:stretch>
        </p:blipFill>
        <p:spPr>
          <a:xfrm>
            <a:off x="1925286" y="2259874"/>
            <a:ext cx="8530856" cy="3474720"/>
          </a:xfrm>
          <a:prstGeom prst="rect">
            <a:avLst/>
          </a:prstGeom>
        </p:spPr>
      </p:pic>
    </p:spTree>
    <p:extLst>
      <p:ext uri="{BB962C8B-B14F-4D97-AF65-F5344CB8AC3E}">
        <p14:creationId xmlns:p14="http://schemas.microsoft.com/office/powerpoint/2010/main" val="1549238270"/>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a:t>CIBC 6012 Programming for Medium Buildings</a:t>
            </a:r>
          </a:p>
        </p:txBody>
      </p:sp>
      <p:sp>
        <p:nvSpPr>
          <p:cNvPr id="24" name="TextBox 23"/>
          <p:cNvSpPr txBox="1"/>
          <p:nvPr/>
        </p:nvSpPr>
        <p:spPr>
          <a:xfrm>
            <a:off x="519154" y="1671921"/>
            <a:ext cx="9739345" cy="5262979"/>
          </a:xfrm>
          <a:prstGeom prst="rect">
            <a:avLst/>
          </a:prstGeom>
          <a:noFill/>
        </p:spPr>
        <p:txBody>
          <a:bodyPr wrap="square" rtlCol="0">
            <a:spAutoFit/>
          </a:bodyPr>
          <a:lstStyle/>
          <a:p>
            <a:r>
              <a:rPr lang="en-NZ" sz="2400" dirty="0">
                <a:solidFill>
                  <a:schemeClr val="bg2"/>
                </a:solidFill>
                <a:latin typeface="Cambria" panose="02040503050406030204" pitchFamily="18" charset="0"/>
              </a:rPr>
              <a:t>The Planning Report </a:t>
            </a:r>
          </a:p>
          <a:p>
            <a:pPr marL="514350" indent="-514350">
              <a:buFont typeface="+mj-lt"/>
              <a:buAutoNum type="romanLcPeriod"/>
            </a:pPr>
            <a:r>
              <a:rPr lang="en-NZ" sz="2400" dirty="0">
                <a:solidFill>
                  <a:schemeClr val="bg2"/>
                </a:solidFill>
                <a:latin typeface="Cambria" panose="02040503050406030204" pitchFamily="18" charset="0"/>
              </a:rPr>
              <a:t>Neighbours </a:t>
            </a:r>
          </a:p>
          <a:p>
            <a:pPr marL="514350" indent="-514350">
              <a:buFont typeface="+mj-lt"/>
              <a:buAutoNum type="romanLcPeriod"/>
            </a:pPr>
            <a:r>
              <a:rPr lang="en-NZ" sz="2400" dirty="0">
                <a:solidFill>
                  <a:schemeClr val="bg2"/>
                </a:solidFill>
                <a:latin typeface="Cambria" panose="02040503050406030204" pitchFamily="18" charset="0"/>
              </a:rPr>
              <a:t>Location</a:t>
            </a:r>
          </a:p>
          <a:p>
            <a:pPr marL="514350" indent="-514350">
              <a:buFont typeface="+mj-lt"/>
              <a:buAutoNum type="romanLcPeriod"/>
            </a:pPr>
            <a:r>
              <a:rPr lang="en-NZ" sz="2400" dirty="0">
                <a:solidFill>
                  <a:schemeClr val="bg2"/>
                </a:solidFill>
                <a:latin typeface="Cambria" panose="02040503050406030204" pitchFamily="18" charset="0"/>
              </a:rPr>
              <a:t>Area</a:t>
            </a:r>
          </a:p>
          <a:p>
            <a:pPr marL="514350" indent="-514350">
              <a:buFont typeface="+mj-lt"/>
              <a:buAutoNum type="romanLcPeriod"/>
            </a:pPr>
            <a:r>
              <a:rPr lang="en-NZ" sz="2400" dirty="0">
                <a:solidFill>
                  <a:schemeClr val="bg2"/>
                </a:solidFill>
                <a:latin typeface="Cambria" panose="02040503050406030204" pitchFamily="18" charset="0"/>
              </a:rPr>
              <a:t>Height</a:t>
            </a:r>
          </a:p>
          <a:p>
            <a:pPr marL="514350" indent="-514350">
              <a:buFont typeface="+mj-lt"/>
              <a:buAutoNum type="romanLcPeriod"/>
            </a:pPr>
            <a:r>
              <a:rPr lang="en-NZ" sz="2400" dirty="0">
                <a:solidFill>
                  <a:schemeClr val="bg2"/>
                </a:solidFill>
                <a:latin typeface="Cambria" panose="02040503050406030204" pitchFamily="18" charset="0"/>
              </a:rPr>
              <a:t>Appearance</a:t>
            </a:r>
          </a:p>
          <a:p>
            <a:pPr marL="514350" indent="-514350">
              <a:buFont typeface="+mj-lt"/>
              <a:buAutoNum type="romanLcPeriod"/>
            </a:pPr>
            <a:r>
              <a:rPr lang="en-NZ" sz="2400" dirty="0">
                <a:solidFill>
                  <a:schemeClr val="bg2"/>
                </a:solidFill>
                <a:latin typeface="Cambria" panose="02040503050406030204" pitchFamily="18" charset="0"/>
              </a:rPr>
              <a:t>Colour</a:t>
            </a:r>
          </a:p>
          <a:p>
            <a:pPr marL="514350" indent="-514350">
              <a:buFont typeface="+mj-lt"/>
              <a:buAutoNum type="romanLcPeriod"/>
            </a:pPr>
            <a:r>
              <a:rPr lang="en-NZ" sz="2400" dirty="0">
                <a:solidFill>
                  <a:schemeClr val="bg2"/>
                </a:solidFill>
                <a:latin typeface="Cambria" panose="02040503050406030204" pitchFamily="18" charset="0"/>
              </a:rPr>
              <a:t>Planting </a:t>
            </a:r>
          </a:p>
          <a:p>
            <a:pPr marL="514350" indent="-514350">
              <a:buFont typeface="+mj-lt"/>
              <a:buAutoNum type="romanLcPeriod"/>
            </a:pPr>
            <a:r>
              <a:rPr lang="en-NZ" sz="2400" dirty="0">
                <a:solidFill>
                  <a:schemeClr val="bg2"/>
                </a:solidFill>
                <a:latin typeface="Cambria" panose="02040503050406030204" pitchFamily="18" charset="0"/>
              </a:rPr>
              <a:t>Access</a:t>
            </a:r>
          </a:p>
          <a:p>
            <a:pPr marL="514350" indent="-514350">
              <a:buFont typeface="+mj-lt"/>
              <a:buAutoNum type="romanLcPeriod"/>
            </a:pPr>
            <a:r>
              <a:rPr lang="en-NZ" sz="2400" dirty="0">
                <a:solidFill>
                  <a:schemeClr val="bg2"/>
                </a:solidFill>
                <a:latin typeface="Cambria" panose="02040503050406030204" pitchFamily="18" charset="0"/>
              </a:rPr>
              <a:t>Hours of Operation</a:t>
            </a:r>
          </a:p>
          <a:p>
            <a:endParaRPr lang="en-NZ" sz="2400" dirty="0">
              <a:solidFill>
                <a:schemeClr val="bg2"/>
              </a:solidFill>
              <a:latin typeface="Cambria" panose="02040503050406030204" pitchFamily="18" charset="0"/>
            </a:endParaRPr>
          </a:p>
          <a:p>
            <a:r>
              <a:rPr lang="en-NZ" sz="2400" dirty="0">
                <a:solidFill>
                  <a:schemeClr val="bg2"/>
                </a:solidFill>
                <a:latin typeface="Cambria" panose="02040503050406030204" pitchFamily="18" charset="0"/>
              </a:rPr>
              <a:t>Look for any Conditions imposed by the TA (Territorial Authorities) You have 10 days to refuse to undertake these activities.</a:t>
            </a:r>
          </a:p>
          <a:p>
            <a:pPr marL="514350" indent="-514350">
              <a:buFont typeface="+mj-lt"/>
              <a:buAutoNum type="romanLcPeriod"/>
            </a:pPr>
            <a:endParaRPr lang="en-NZ" sz="2400" dirty="0">
              <a:solidFill>
                <a:schemeClr val="bg2"/>
              </a:solidFill>
              <a:latin typeface="Cambria" panose="02040503050406030204" pitchFamily="18" charset="0"/>
            </a:endParaRPr>
          </a:p>
        </p:txBody>
      </p:sp>
    </p:spTree>
    <p:extLst>
      <p:ext uri="{BB962C8B-B14F-4D97-AF65-F5344CB8AC3E}">
        <p14:creationId xmlns:p14="http://schemas.microsoft.com/office/powerpoint/2010/main" val="3844656619"/>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a:t>CIBC 6012 Programming for Medium Buildings</a:t>
            </a:r>
          </a:p>
        </p:txBody>
      </p:sp>
      <p:sp>
        <p:nvSpPr>
          <p:cNvPr id="24" name="TextBox 23"/>
          <p:cNvSpPr txBox="1"/>
          <p:nvPr/>
        </p:nvSpPr>
        <p:spPr>
          <a:xfrm>
            <a:off x="519154" y="1671921"/>
            <a:ext cx="9739345" cy="830997"/>
          </a:xfrm>
          <a:prstGeom prst="rect">
            <a:avLst/>
          </a:prstGeom>
          <a:noFill/>
        </p:spPr>
        <p:txBody>
          <a:bodyPr wrap="square" rtlCol="0">
            <a:spAutoFit/>
          </a:bodyPr>
          <a:lstStyle/>
          <a:p>
            <a:r>
              <a:rPr lang="en-NZ" sz="2400" dirty="0">
                <a:solidFill>
                  <a:schemeClr val="bg2"/>
                </a:solidFill>
                <a:latin typeface="Cambria" panose="02040503050406030204" pitchFamily="18" charset="0"/>
              </a:rPr>
              <a:t>The Planning Report - Condition </a:t>
            </a:r>
          </a:p>
          <a:p>
            <a:endParaRPr lang="en-NZ" sz="2400" dirty="0">
              <a:solidFill>
                <a:schemeClr val="bg2"/>
              </a:solidFill>
              <a:latin typeface="Cambria" panose="02040503050406030204" pitchFamily="18" charset="0"/>
            </a:endParaRPr>
          </a:p>
        </p:txBody>
      </p:sp>
      <p:pic>
        <p:nvPicPr>
          <p:cNvPr id="2" name="Picture 1"/>
          <p:cNvPicPr>
            <a:picLocks noChangeAspect="1"/>
          </p:cNvPicPr>
          <p:nvPr/>
        </p:nvPicPr>
        <p:blipFill>
          <a:blip r:embed="rId3" cstate="print"/>
          <a:stretch>
            <a:fillRect/>
          </a:stretch>
        </p:blipFill>
        <p:spPr>
          <a:xfrm>
            <a:off x="780412" y="2363403"/>
            <a:ext cx="9561842" cy="3615802"/>
          </a:xfrm>
          <a:prstGeom prst="rect">
            <a:avLst/>
          </a:prstGeom>
        </p:spPr>
      </p:pic>
    </p:spTree>
    <p:extLst>
      <p:ext uri="{BB962C8B-B14F-4D97-AF65-F5344CB8AC3E}">
        <p14:creationId xmlns:p14="http://schemas.microsoft.com/office/powerpoint/2010/main" val="2261473132"/>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a:t>CIBC 6012 Programming for Medium Buildings</a:t>
            </a:r>
          </a:p>
        </p:txBody>
      </p:sp>
      <p:sp>
        <p:nvSpPr>
          <p:cNvPr id="24" name="TextBox 23"/>
          <p:cNvSpPr txBox="1"/>
          <p:nvPr/>
        </p:nvSpPr>
        <p:spPr>
          <a:xfrm>
            <a:off x="519154" y="1671921"/>
            <a:ext cx="9739345" cy="830997"/>
          </a:xfrm>
          <a:prstGeom prst="rect">
            <a:avLst/>
          </a:prstGeom>
          <a:noFill/>
        </p:spPr>
        <p:txBody>
          <a:bodyPr wrap="square" rtlCol="0">
            <a:spAutoFit/>
          </a:bodyPr>
          <a:lstStyle/>
          <a:p>
            <a:r>
              <a:rPr lang="en-NZ" sz="2400" dirty="0">
                <a:solidFill>
                  <a:schemeClr val="bg2"/>
                </a:solidFill>
                <a:latin typeface="Cambria" panose="02040503050406030204" pitchFamily="18" charset="0"/>
              </a:rPr>
              <a:t>The Planning Report - Condition </a:t>
            </a:r>
          </a:p>
          <a:p>
            <a:endParaRPr lang="en-NZ" sz="2400" dirty="0">
              <a:solidFill>
                <a:schemeClr val="bg2"/>
              </a:solidFill>
              <a:latin typeface="Cambria" panose="02040503050406030204" pitchFamily="18" charset="0"/>
            </a:endParaRPr>
          </a:p>
        </p:txBody>
      </p:sp>
      <p:pic>
        <p:nvPicPr>
          <p:cNvPr id="5" name="Picture 4"/>
          <p:cNvPicPr>
            <a:picLocks noChangeAspect="1"/>
          </p:cNvPicPr>
          <p:nvPr/>
        </p:nvPicPr>
        <p:blipFill>
          <a:blip r:embed="rId3" cstate="print"/>
          <a:stretch>
            <a:fillRect/>
          </a:stretch>
        </p:blipFill>
        <p:spPr>
          <a:xfrm>
            <a:off x="404948" y="2087419"/>
            <a:ext cx="10240525" cy="4352570"/>
          </a:xfrm>
          <a:prstGeom prst="rect">
            <a:avLst/>
          </a:prstGeom>
        </p:spPr>
      </p:pic>
    </p:spTree>
    <p:extLst>
      <p:ext uri="{BB962C8B-B14F-4D97-AF65-F5344CB8AC3E}">
        <p14:creationId xmlns:p14="http://schemas.microsoft.com/office/powerpoint/2010/main" val="4240952652"/>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875434" y="0"/>
            <a:ext cx="11560468" cy="924356"/>
          </a:xfrm>
          <a:prstGeom prst="rect">
            <a:avLst/>
          </a:prstGeom>
          <a:noFill/>
        </p:spPr>
        <p:txBody>
          <a:bodyPr wrap="square" rtlCol="0">
            <a:spAutoFit/>
          </a:bodyPr>
          <a:lstStyle/>
          <a:p>
            <a:pPr>
              <a:lnSpc>
                <a:spcPct val="200000"/>
              </a:lnSpc>
            </a:pPr>
            <a:r>
              <a:rPr lang="en-NZ" sz="3200">
                <a:solidFill>
                  <a:schemeClr val="bg2"/>
                </a:solidFill>
                <a:latin typeface="Cambria" panose="02040503050406030204" pitchFamily="18" charset="0"/>
              </a:rPr>
              <a:t>Examining reports appropriate to entering L2 Activities to MPP</a:t>
            </a:r>
            <a:endParaRPr lang="en-NZ" sz="3200" dirty="0">
              <a:solidFill>
                <a:schemeClr val="bg2"/>
              </a:solidFill>
              <a:latin typeface="Cambria" panose="02040503050406030204" pitchFamily="18" charset="0"/>
            </a:endParaRPr>
          </a:p>
        </p:txBody>
      </p:sp>
      <p:cxnSp>
        <p:nvCxnSpPr>
          <p:cNvPr id="17" name="Straight Connector 16"/>
          <p:cNvCxnSpPr/>
          <p:nvPr/>
        </p:nvCxnSpPr>
        <p:spPr>
          <a:xfrm>
            <a:off x="780412" y="1077218"/>
            <a:ext cx="8659728"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pPr>
              <a:defRPr/>
            </a:pPr>
            <a:r>
              <a:rPr lang="en-AU" dirty="0"/>
              <a:t>CIBC 6012 Programming for Medium Buildings</a:t>
            </a:r>
          </a:p>
        </p:txBody>
      </p:sp>
      <p:sp>
        <p:nvSpPr>
          <p:cNvPr id="24" name="TextBox 23"/>
          <p:cNvSpPr txBox="1"/>
          <p:nvPr/>
        </p:nvSpPr>
        <p:spPr>
          <a:xfrm>
            <a:off x="519154" y="1671921"/>
            <a:ext cx="9739345" cy="6740307"/>
          </a:xfrm>
          <a:prstGeom prst="rect">
            <a:avLst/>
          </a:prstGeom>
          <a:noFill/>
        </p:spPr>
        <p:txBody>
          <a:bodyPr wrap="square" rtlCol="0">
            <a:spAutoFit/>
          </a:bodyPr>
          <a:lstStyle/>
          <a:p>
            <a:r>
              <a:rPr lang="en-NZ" sz="2400" dirty="0">
                <a:solidFill>
                  <a:schemeClr val="bg2"/>
                </a:solidFill>
                <a:latin typeface="Cambria" panose="02040503050406030204" pitchFamily="18" charset="0"/>
              </a:rPr>
              <a:t>The Fire Report </a:t>
            </a:r>
          </a:p>
          <a:p>
            <a:pPr marL="514350" indent="-514350">
              <a:buFont typeface="+mj-lt"/>
              <a:buAutoNum type="romanLcPeriod"/>
            </a:pPr>
            <a:r>
              <a:rPr lang="en-NZ" sz="2400" dirty="0">
                <a:solidFill>
                  <a:schemeClr val="bg2"/>
                </a:solidFill>
                <a:latin typeface="Cambria" panose="02040503050406030204" pitchFamily="18" charset="0"/>
              </a:rPr>
              <a:t>Fire Appliance Access</a:t>
            </a:r>
          </a:p>
          <a:p>
            <a:pPr marL="514350" indent="-514350">
              <a:buFont typeface="+mj-lt"/>
              <a:buAutoNum type="romanLcPeriod"/>
            </a:pPr>
            <a:r>
              <a:rPr lang="en-NZ" sz="2400" dirty="0">
                <a:solidFill>
                  <a:schemeClr val="bg2"/>
                </a:solidFill>
                <a:latin typeface="Cambria" panose="02040503050406030204" pitchFamily="18" charset="0"/>
              </a:rPr>
              <a:t>Wall Linings and FRR materials</a:t>
            </a:r>
          </a:p>
          <a:p>
            <a:pPr marL="993633" lvl="1" indent="-457200">
              <a:buAutoNum type="alphaLcPeriod"/>
            </a:pPr>
            <a:r>
              <a:rPr lang="en-NZ" sz="2400" dirty="0">
                <a:solidFill>
                  <a:schemeClr val="bg2"/>
                </a:solidFill>
                <a:latin typeface="Cambria" panose="02040503050406030204" pitchFamily="18" charset="0"/>
              </a:rPr>
              <a:t>30/30/30 with code</a:t>
            </a:r>
          </a:p>
          <a:p>
            <a:pPr marL="993633" lvl="1" indent="-457200">
              <a:buAutoNum type="alphaLcPeriod"/>
            </a:pPr>
            <a:r>
              <a:rPr lang="en-NZ" sz="2400" dirty="0">
                <a:solidFill>
                  <a:schemeClr val="bg2"/>
                </a:solidFill>
                <a:latin typeface="Cambria" panose="02040503050406030204" pitchFamily="18" charset="0"/>
              </a:rPr>
              <a:t>60/60/60 with NZ Department of Education Schools	</a:t>
            </a:r>
          </a:p>
          <a:p>
            <a:pPr marL="514350" indent="-514350">
              <a:buFont typeface="+mj-lt"/>
              <a:buAutoNum type="romanLcPeriod"/>
            </a:pPr>
            <a:r>
              <a:rPr lang="en-NZ" sz="2400" dirty="0">
                <a:solidFill>
                  <a:schemeClr val="bg2"/>
                </a:solidFill>
                <a:latin typeface="Cambria" panose="02040503050406030204" pitchFamily="18" charset="0"/>
              </a:rPr>
              <a:t>Distance from Boundary</a:t>
            </a:r>
          </a:p>
          <a:p>
            <a:pPr marL="514350" indent="-514350">
              <a:buFont typeface="+mj-lt"/>
              <a:buAutoNum type="romanLcPeriod"/>
            </a:pPr>
            <a:r>
              <a:rPr lang="en-NZ" sz="2400" dirty="0">
                <a:solidFill>
                  <a:schemeClr val="bg2"/>
                </a:solidFill>
                <a:latin typeface="Cambria" panose="02040503050406030204" pitchFamily="18" charset="0"/>
              </a:rPr>
              <a:t>Means of Escape </a:t>
            </a:r>
          </a:p>
          <a:p>
            <a:pPr marL="514350" indent="-514350">
              <a:buFont typeface="+mj-lt"/>
              <a:buAutoNum type="romanLcPeriod"/>
            </a:pPr>
            <a:r>
              <a:rPr lang="en-NZ" sz="2400" dirty="0">
                <a:solidFill>
                  <a:schemeClr val="bg2"/>
                </a:solidFill>
                <a:latin typeface="Cambria" panose="02040503050406030204" pitchFamily="18" charset="0"/>
              </a:rPr>
              <a:t>Fire Hose Reels </a:t>
            </a:r>
          </a:p>
          <a:p>
            <a:pPr marL="514350" indent="-514350">
              <a:buFont typeface="+mj-lt"/>
              <a:buAutoNum type="romanLcPeriod"/>
            </a:pPr>
            <a:r>
              <a:rPr lang="en-NZ" sz="2400" dirty="0">
                <a:solidFill>
                  <a:schemeClr val="bg2"/>
                </a:solidFill>
                <a:latin typeface="Cambria" panose="02040503050406030204" pitchFamily="18" charset="0"/>
              </a:rPr>
              <a:t>Alarm Sounding and press buttons</a:t>
            </a:r>
          </a:p>
          <a:p>
            <a:pPr marL="514350" indent="-514350">
              <a:buFont typeface="+mj-lt"/>
              <a:buAutoNum type="romanLcPeriod"/>
            </a:pPr>
            <a:r>
              <a:rPr lang="en-NZ" sz="2400" dirty="0">
                <a:solidFill>
                  <a:schemeClr val="bg2"/>
                </a:solidFill>
                <a:latin typeface="Cambria" panose="02040503050406030204" pitchFamily="18" charset="0"/>
              </a:rPr>
              <a:t>Electrical relay to main school warning systems </a:t>
            </a:r>
          </a:p>
          <a:p>
            <a:pPr marL="514350" indent="-514350">
              <a:buFont typeface="+mj-lt"/>
              <a:buAutoNum type="romanLcPeriod"/>
            </a:pPr>
            <a:r>
              <a:rPr lang="en-NZ" sz="2400" dirty="0">
                <a:solidFill>
                  <a:schemeClr val="bg2"/>
                </a:solidFill>
                <a:latin typeface="Cambria" panose="02040503050406030204" pitchFamily="18" charset="0"/>
              </a:rPr>
              <a:t>Evacuation Plan </a:t>
            </a:r>
          </a:p>
          <a:p>
            <a:pPr marL="993633" lvl="1" indent="-457200">
              <a:buAutoNum type="alphaLcPeriod"/>
            </a:pPr>
            <a:r>
              <a:rPr lang="en-NZ" sz="2400" dirty="0">
                <a:solidFill>
                  <a:schemeClr val="bg2"/>
                </a:solidFill>
                <a:latin typeface="Cambria" panose="02040503050406030204" pitchFamily="18" charset="0"/>
              </a:rPr>
              <a:t>Clinic Warden </a:t>
            </a:r>
          </a:p>
          <a:p>
            <a:pPr marL="993633" lvl="1" indent="-457200">
              <a:buAutoNum type="alphaLcPeriod"/>
            </a:pPr>
            <a:r>
              <a:rPr lang="en-NZ" sz="2400" dirty="0">
                <a:solidFill>
                  <a:schemeClr val="bg2"/>
                </a:solidFill>
                <a:latin typeface="Cambria" panose="02040503050406030204" pitchFamily="18" charset="0"/>
              </a:rPr>
              <a:t>Clinic Roster students and parents</a:t>
            </a:r>
          </a:p>
          <a:p>
            <a:pPr marL="457200" indent="-457200">
              <a:buFont typeface="+mj-lt"/>
              <a:buAutoNum type="alphaLcPeriod"/>
            </a:pPr>
            <a:endParaRPr lang="en-NZ" sz="2400" dirty="0">
              <a:solidFill>
                <a:schemeClr val="bg2"/>
              </a:solidFill>
              <a:latin typeface="Cambria" panose="02040503050406030204" pitchFamily="18" charset="0"/>
            </a:endParaRPr>
          </a:p>
          <a:p>
            <a:pPr marL="457200" indent="-457200">
              <a:buFont typeface="+mj-lt"/>
              <a:buAutoNum type="alphaLcPeriod"/>
            </a:pPr>
            <a:endParaRPr lang="en-NZ" sz="2400" dirty="0">
              <a:solidFill>
                <a:schemeClr val="bg2"/>
              </a:solidFill>
              <a:latin typeface="Cambria" panose="02040503050406030204" pitchFamily="18" charset="0"/>
            </a:endParaRPr>
          </a:p>
          <a:p>
            <a:pPr marL="457200" indent="-457200">
              <a:buFont typeface="+mj-lt"/>
              <a:buAutoNum type="alphaLcPeriod"/>
            </a:pPr>
            <a:endParaRPr lang="en-NZ" sz="2400" dirty="0">
              <a:solidFill>
                <a:schemeClr val="bg2"/>
              </a:solidFill>
              <a:latin typeface="Cambria" panose="02040503050406030204" pitchFamily="18" charset="0"/>
            </a:endParaRPr>
          </a:p>
          <a:p>
            <a:pPr marL="514350" indent="-514350">
              <a:buFont typeface="+mj-lt"/>
              <a:buAutoNum type="romanLcPeriod"/>
            </a:pPr>
            <a:endParaRPr lang="en-NZ" sz="2400" dirty="0">
              <a:solidFill>
                <a:schemeClr val="bg2"/>
              </a:solidFill>
              <a:latin typeface="Cambria" panose="02040503050406030204" pitchFamily="18" charset="0"/>
            </a:endParaRPr>
          </a:p>
          <a:p>
            <a:pPr marL="514350" indent="-514350">
              <a:buFont typeface="+mj-lt"/>
              <a:buAutoNum type="romanLcPeriod"/>
            </a:pPr>
            <a:endParaRPr lang="en-NZ" sz="2400" dirty="0">
              <a:solidFill>
                <a:schemeClr val="bg2"/>
              </a:solidFill>
              <a:latin typeface="Cambria" panose="02040503050406030204" pitchFamily="18" charset="0"/>
            </a:endParaRPr>
          </a:p>
        </p:txBody>
      </p:sp>
    </p:spTree>
    <p:extLst>
      <p:ext uri="{BB962C8B-B14F-4D97-AF65-F5344CB8AC3E}">
        <p14:creationId xmlns:p14="http://schemas.microsoft.com/office/powerpoint/2010/main" val="4255430084"/>
      </p:ext>
    </p:extLst>
  </p:cSld>
  <p:clrMapOvr>
    <a:masterClrMapping/>
  </p:clrMapOvr>
  <p:transition spd="slow">
    <p:fade thruBlk="1"/>
  </p:transition>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2F68623001264E9C00AF7127E1F82C" ma:contentTypeVersion="13" ma:contentTypeDescription="Create a new document." ma:contentTypeScope="" ma:versionID="0c4ffd4e5d7ec8a8d0e1b77a24a42b66">
  <xsd:schema xmlns:xsd="http://www.w3.org/2001/XMLSchema" xmlns:xs="http://www.w3.org/2001/XMLSchema" xmlns:p="http://schemas.microsoft.com/office/2006/metadata/properties" xmlns:ns3="092ce407-eaf6-4265-be55-618f9834aee2" xmlns:ns4="9972710e-e72d-4ba9-96a6-02395eaa4096" targetNamespace="http://schemas.microsoft.com/office/2006/metadata/properties" ma:root="true" ma:fieldsID="6f8e01f067d053ed0969f782a97153cd" ns3:_="" ns4:_="">
    <xsd:import namespace="092ce407-eaf6-4265-be55-618f9834aee2"/>
    <xsd:import namespace="9972710e-e72d-4ba9-96a6-02395eaa409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ce407-eaf6-4265-be55-618f9834aee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72710e-e72d-4ba9-96a6-02395eaa4096"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BABF559-C044-40EB-BCB7-34C4FDE737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2ce407-eaf6-4265-be55-618f9834aee2"/>
    <ds:schemaRef ds:uri="9972710e-e72d-4ba9-96a6-02395eaa40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AC15F6-8458-40C1-8AA3-4D6DA04331A9}">
  <ds:schemaRefs>
    <ds:schemaRef ds:uri="http://schemas.microsoft.com/sharepoint/v3/contenttype/forms"/>
  </ds:schemaRefs>
</ds:datastoreItem>
</file>

<file path=customXml/itemProps3.xml><?xml version="1.0" encoding="utf-8"?>
<ds:datastoreItem xmlns:ds="http://schemas.openxmlformats.org/officeDocument/2006/customXml" ds:itemID="{AFE72EEF-DF9F-414E-8FF6-96704C0200FE}">
  <ds:schemaRefs>
    <ds:schemaRef ds:uri="http://purl.org/dc/elements/1.1/"/>
    <ds:schemaRef ds:uri="http://schemas.microsoft.com/office/2006/documentManagement/types"/>
    <ds:schemaRef ds:uri="http://purl.org/dc/dcmitype/"/>
    <ds:schemaRef ds:uri="http://schemas.microsoft.com/office/2006/metadata/properties"/>
    <ds:schemaRef ds:uri="092ce407-eaf6-4265-be55-618f9834aee2"/>
    <ds:schemaRef ds:uri="http://purl.org/dc/terms/"/>
    <ds:schemaRef ds:uri="http://schemas.microsoft.com/office/infopath/2007/PartnerControls"/>
    <ds:schemaRef ds:uri="http://schemas.openxmlformats.org/package/2006/metadata/core-properties"/>
    <ds:schemaRef ds:uri="9972710e-e72d-4ba9-96a6-02395eaa409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14196</TotalTime>
  <Words>716</Words>
  <Application>Microsoft Office PowerPoint</Application>
  <PresentationFormat>Widescreen</PresentationFormat>
  <Paragraphs>146</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ＭＳ Ｐゴシック</vt:lpstr>
      <vt:lpstr>Arial</vt:lpstr>
      <vt:lpstr>Calibri</vt:lpstr>
      <vt:lpstr>Cambria</vt:lpstr>
      <vt:lpstr>Geneva</vt:lpstr>
      <vt:lpstr>Lucida Grande</vt:lpstr>
      <vt:lpstr>Verdana</vt:lpstr>
      <vt:lpstr>Presentation1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UNITEC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Rattenbury</dc:creator>
  <cp:lastModifiedBy>Rodney Harvey</cp:lastModifiedBy>
  <cp:revision>566</cp:revision>
  <dcterms:created xsi:type="dcterms:W3CDTF">2004-04-02T03:59:49Z</dcterms:created>
  <dcterms:modified xsi:type="dcterms:W3CDTF">2021-03-22T00:25:37Z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0x0101004C2F68623001264E9C00AF7127E1F82C</vt:lpwstr>
  </property>
</Properties>
</file>