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9" r:id="rId2"/>
  </p:sldMasterIdLst>
  <p:notesMasterIdLst>
    <p:notesMasterId r:id="rId25"/>
  </p:notesMasterIdLst>
  <p:sldIdLst>
    <p:sldId id="256" r:id="rId3"/>
    <p:sldId id="285" r:id="rId4"/>
    <p:sldId id="286" r:id="rId5"/>
    <p:sldId id="287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9" r:id="rId15"/>
    <p:sldId id="300" r:id="rId16"/>
    <p:sldId id="302" r:id="rId17"/>
    <p:sldId id="303" r:id="rId18"/>
    <p:sldId id="304" r:id="rId19"/>
    <p:sldId id="305" r:id="rId20"/>
    <p:sldId id="306" r:id="rId21"/>
    <p:sldId id="307" r:id="rId22"/>
    <p:sldId id="309" r:id="rId23"/>
    <p:sldId id="31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54ED9-0650-4DE5-ACA0-A7787B30228C}" type="datetimeFigureOut">
              <a:rPr lang="en-NZ" smtClean="0"/>
              <a:t>27/07/2017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8B24E-3A45-46FB-8EB2-174A21FBE04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1863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8B24E-3A45-46FB-8EB2-174A21FBE045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1651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3EEBE-DB93-4364-A9E0-B06EF940C30F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111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78003-88BD-4328-954D-82A17031894F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088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6A6-E168-4B8F-9551-6DDE6C0C5126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924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DB887-BDFF-42B1-9677-B2A524D21D96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41568358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FBF8-8670-49E0-A74C-DFE66A11C26F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7872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1FC9-75FB-4CC8-89E6-B3B6E92FC18C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26297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EA61-3308-4F5F-8BD1-9134E1A029B2}" type="datetime1">
              <a:rPr lang="en-NZ" smtClean="0"/>
              <a:t>27/07/2017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85652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1A5EA-DFCE-4BE5-B0CD-91B63869D524}" type="datetime1">
              <a:rPr lang="en-NZ" smtClean="0"/>
              <a:t>27/07/2017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1699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8921-B124-455D-B0E7-7FA407BF0BD2}" type="datetime1">
              <a:rPr lang="en-NZ" smtClean="0"/>
              <a:t>27/07/2017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2139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424E9-74AF-4221-A616-78260BEF5719}" type="datetime1">
              <a:rPr lang="en-NZ" smtClean="0"/>
              <a:t>27/07/2017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7590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B3A6E-DA18-4D87-9ADD-1B075E58D5C6}" type="datetime1">
              <a:rPr lang="en-NZ" smtClean="0"/>
              <a:t>27/07/2017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392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A3DA-FDC9-47AE-BE17-376AF5DF53C3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2368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FE58F-CD57-4F84-924D-8BC98EB44186}" type="datetime1">
              <a:rPr lang="en-NZ" smtClean="0"/>
              <a:t>27/07/2017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212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B5564-C1E2-48FD-BCD2-1683EE02CEB0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2001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39D8F-490A-422C-8289-7E9155BB134B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280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B2CE-760F-4344-9641-EC8B34BA1A7C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6956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D6E12-CD3E-44E0-B6AF-7A67036B9A54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507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0F6E9-72EE-4F92-B9E4-4C2AB5BB89C7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53640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1D39-CE68-4651-8098-942397479DB7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65173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7953-30F4-4BDC-BC2F-FDBF7614A52C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09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32C8-D20C-486F-9336-C2B077A31ED6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254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816F-F255-45AA-BC96-2CE6BFC7CAB8}" type="datetime1">
              <a:rPr lang="en-NZ" smtClean="0"/>
              <a:t>27/07/2017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718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6E29-2D24-4388-9A53-15EB7F461956}" type="datetime1">
              <a:rPr lang="en-NZ" smtClean="0"/>
              <a:t>27/07/2017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042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2943F-F68B-47C2-8701-87C7234B2586}" type="datetime1">
              <a:rPr lang="en-NZ" smtClean="0"/>
              <a:t>27/07/2017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38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90CE8-06A3-43C3-A3ED-9471C785CB91}" type="datetime1">
              <a:rPr lang="en-NZ" smtClean="0"/>
              <a:t>27/07/2017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401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7DF-E7D2-446C-B228-753218FC5359}" type="datetime1">
              <a:rPr lang="en-NZ" smtClean="0"/>
              <a:t>27/07/2017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290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3BE6-DFBF-4CC4-9763-EAB472494BEA}" type="datetime1">
              <a:rPr lang="en-NZ" smtClean="0"/>
              <a:t>27/07/2017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2937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CE5F9-6BD6-4259-8F7E-BDF8E26F985D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 –Introduction to internet &amp; website development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6345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4856" y="6366137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B887-BDFF-42B1-9677-B2A524D21D96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8867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 –Introduction to internet &amp; website development</a:t>
            </a: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0955" y="6361373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580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-01.ibm.com/software/ucd/index.html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pagesthatsuck.com/worst-business-web-sites-of-2009-but-you-can-learn-something-from-them.html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waikato.ac.nz/" TargetMode="External"/><Relationship Id="rId2" Type="http://schemas.openxmlformats.org/officeDocument/2006/relationships/hyperlink" Target="http://www.dcs.gla.ac.uk/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se.auckland.ac.nz/" TargetMode="External"/><Relationship Id="rId4" Type="http://schemas.openxmlformats.org/officeDocument/2006/relationships/hyperlink" Target="http://www.ceenet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altLang="en-US" dirty="0"/>
              <a:t>6420 Internet &amp; Web Development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Human Computer Interaction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FA00-9269-4263-BFE8-ECA78D4EFF58}" type="datetime1">
              <a:rPr lang="en-NZ" smtClean="0"/>
              <a:t>27/07/2017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–Introduction to internet &amp; website development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9247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A good interface should be transparent</a:t>
            </a:r>
          </a:p>
          <a:p>
            <a:pPr eaLnBrk="1" hangingPunct="1"/>
            <a:endParaRPr lang="en-NZ" altLang="en-US" smtClean="0"/>
          </a:p>
          <a:p>
            <a:pPr eaLnBrk="1" hangingPunct="1"/>
            <a:r>
              <a:rPr lang="en-NZ" altLang="en-US" smtClean="0"/>
              <a:t>Users should focus on what they are doing and not how to do it</a:t>
            </a:r>
          </a:p>
          <a:p>
            <a:pPr eaLnBrk="1" hangingPunct="1"/>
            <a:r>
              <a:rPr lang="en-NZ" altLang="en-US" smtClean="0"/>
              <a:t>Use design principles to merge informational, emotional and navigational components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Transparency</a:t>
            </a:r>
          </a:p>
        </p:txBody>
      </p:sp>
    </p:spTree>
    <p:extLst>
      <p:ext uri="{BB962C8B-B14F-4D97-AF65-F5344CB8AC3E}">
        <p14:creationId xmlns:p14="http://schemas.microsoft.com/office/powerpoint/2010/main" val="869462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A good interface should anticipate what s user may want to do any given time</a:t>
            </a:r>
          </a:p>
          <a:p>
            <a:pPr eaLnBrk="1" hangingPunct="1"/>
            <a:r>
              <a:rPr lang="en-NZ" altLang="en-US" smtClean="0"/>
              <a:t>Create a dynamic experience</a:t>
            </a:r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Anticipation</a:t>
            </a:r>
          </a:p>
        </p:txBody>
      </p:sp>
    </p:spTree>
    <p:extLst>
      <p:ext uri="{BB962C8B-B14F-4D97-AF65-F5344CB8AC3E}">
        <p14:creationId xmlns:p14="http://schemas.microsoft.com/office/powerpoint/2010/main" val="1455093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Have a look at the design guide from IBM :-</a:t>
            </a:r>
          </a:p>
          <a:p>
            <a:pPr eaLnBrk="1" hangingPunct="1"/>
            <a:endParaRPr lang="en-NZ" altLang="en-US" smtClean="0">
              <a:hlinkClick r:id="rId2"/>
            </a:endParaRPr>
          </a:p>
          <a:p>
            <a:pPr eaLnBrk="1" hangingPunct="1"/>
            <a:r>
              <a:rPr lang="en-NZ" altLang="en-US" sz="2800">
                <a:hlinkClick r:id="rId2"/>
              </a:rPr>
              <a:t>http://www-01.ibm.com/software/ucd/index.html</a:t>
            </a:r>
            <a:endParaRPr lang="en-NZ" altLang="en-US" sz="2800"/>
          </a:p>
          <a:p>
            <a:pPr eaLnBrk="1" hangingPunct="1"/>
            <a:endParaRPr lang="en-NZ" altLang="en-US" sz="2800"/>
          </a:p>
          <a:p>
            <a:pPr eaLnBrk="1" hangingPunct="1"/>
            <a:endParaRPr lang="en-NZ" altLang="en-US" smtClean="0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Class Activity</a:t>
            </a:r>
          </a:p>
        </p:txBody>
      </p:sp>
    </p:spTree>
    <p:extLst>
      <p:ext uri="{BB962C8B-B14F-4D97-AF65-F5344CB8AC3E}">
        <p14:creationId xmlns:p14="http://schemas.microsoft.com/office/powerpoint/2010/main" val="359264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Navigate the following website and learn from other’s mistakes :-</a:t>
            </a:r>
            <a:endParaRPr lang="en-NZ" altLang="en-US" smtClean="0">
              <a:hlinkClick r:id="rId2"/>
            </a:endParaRPr>
          </a:p>
          <a:p>
            <a:pPr eaLnBrk="1" hangingPunct="1"/>
            <a:r>
              <a:rPr lang="en-NZ" altLang="en-US" smtClean="0">
                <a:hlinkClick r:id="rId2"/>
              </a:rPr>
              <a:t>http://www.webpagesthatsuck.com/worst-business-web-sites-of-2009-but-you-can-learn-something-from-them.html</a:t>
            </a:r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Class Activity</a:t>
            </a:r>
          </a:p>
        </p:txBody>
      </p:sp>
    </p:spTree>
    <p:extLst>
      <p:ext uri="{BB962C8B-B14F-4D97-AF65-F5344CB8AC3E}">
        <p14:creationId xmlns:p14="http://schemas.microsoft.com/office/powerpoint/2010/main" val="3772923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mtClean="0"/>
              <a:t>Human</a:t>
            </a:r>
          </a:p>
          <a:p>
            <a:pPr lvl="1" eaLnBrk="1" hangingPunct="1"/>
            <a:r>
              <a:rPr lang="en-US" altLang="en-US" smtClean="0"/>
              <a:t>the end-user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mtClean="0"/>
              <a:t>Computer</a:t>
            </a:r>
          </a:p>
          <a:p>
            <a:pPr lvl="1" eaLnBrk="1" hangingPunct="1"/>
            <a:r>
              <a:rPr lang="en-US" altLang="en-US" smtClean="0"/>
              <a:t>hardware</a:t>
            </a:r>
          </a:p>
          <a:p>
            <a:pPr lvl="1" eaLnBrk="1" hangingPunct="1"/>
            <a:r>
              <a:rPr lang="en-US" altLang="en-US" smtClean="0"/>
              <a:t>software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mtClean="0"/>
              <a:t>Interaction</a:t>
            </a:r>
          </a:p>
          <a:p>
            <a:pPr lvl="1" eaLnBrk="1" hangingPunct="1"/>
            <a:r>
              <a:rPr lang="en-US" altLang="en-US" smtClean="0"/>
              <a:t>user “tells” the computer what he/she desires</a:t>
            </a:r>
          </a:p>
          <a:p>
            <a:pPr lvl="1" eaLnBrk="1" hangingPunct="1"/>
            <a:r>
              <a:rPr lang="en-US" altLang="en-US" smtClean="0"/>
              <a:t>computer communicates outcome</a:t>
            </a:r>
          </a:p>
          <a:p>
            <a:pPr eaLnBrk="1" hangingPunct="1"/>
            <a:endParaRPr lang="en-NZ" alt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Human Computer Interaction</a:t>
            </a:r>
          </a:p>
        </p:txBody>
      </p:sp>
    </p:spTree>
    <p:extLst>
      <p:ext uri="{BB962C8B-B14F-4D97-AF65-F5344CB8AC3E}">
        <p14:creationId xmlns:p14="http://schemas.microsoft.com/office/powerpoint/2010/main" val="3824363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738313" y="1000126"/>
            <a:ext cx="8229600" cy="4525963"/>
          </a:xfrm>
        </p:spPr>
        <p:txBody>
          <a:bodyPr/>
          <a:lstStyle/>
          <a:p>
            <a:pPr algn="just" eaLnBrk="1" hangingPunct="1"/>
            <a:r>
              <a:rPr lang="en-NZ" altLang="en-US" smtClean="0"/>
              <a:t>Human-computer interaction is a discipline concerned with the design, evaluation and  implementation of interactive computing systems for human use and with the study of major phenomena surrounding them. 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NZ" altLang="en-US" smtClean="0"/>
              <a:t>    (ACM SIGCHI).</a:t>
            </a:r>
          </a:p>
          <a:p>
            <a:pPr algn="just" eaLnBrk="1" hangingPunct="1"/>
            <a:r>
              <a:rPr lang="en-NZ" altLang="en-US" smtClean="0"/>
              <a:t>People don’t use computers because they want to use computers – they do so to perform some task or activity, to achieve a particular goal.</a:t>
            </a: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2390928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Computer science</a:t>
            </a:r>
          </a:p>
          <a:p>
            <a:pPr eaLnBrk="1" hangingPunct="1"/>
            <a:r>
              <a:rPr lang="en-US" altLang="en-US" smtClean="0"/>
              <a:t>Cognitive psychology</a:t>
            </a:r>
          </a:p>
          <a:p>
            <a:pPr eaLnBrk="1" hangingPunct="1"/>
            <a:r>
              <a:rPr lang="en-US" altLang="en-US" smtClean="0"/>
              <a:t>Social &amp; organizational psychology</a:t>
            </a:r>
          </a:p>
          <a:p>
            <a:pPr eaLnBrk="1" hangingPunct="1"/>
            <a:r>
              <a:rPr lang="en-US" altLang="en-US" smtClean="0"/>
              <a:t>Ergonomics</a:t>
            </a:r>
          </a:p>
          <a:p>
            <a:pPr eaLnBrk="1" hangingPunct="1"/>
            <a:r>
              <a:rPr lang="en-US" altLang="en-US" smtClean="0"/>
              <a:t>Artificial intelligence</a:t>
            </a:r>
          </a:p>
          <a:p>
            <a:pPr eaLnBrk="1" hangingPunct="1"/>
            <a:r>
              <a:rPr lang="en-US" altLang="en-US" smtClean="0"/>
              <a:t>Linguistics</a:t>
            </a:r>
          </a:p>
          <a:p>
            <a:pPr eaLnBrk="1" hangingPunct="1"/>
            <a:r>
              <a:rPr lang="en-US" altLang="en-US" smtClean="0"/>
              <a:t>Philosophy, sociology, anthropology</a:t>
            </a:r>
          </a:p>
          <a:p>
            <a:pPr eaLnBrk="1" hangingPunct="1"/>
            <a:r>
              <a:rPr lang="en-US" altLang="en-US" smtClean="0"/>
              <a:t>Engineering and design</a:t>
            </a:r>
          </a:p>
          <a:p>
            <a:pPr eaLnBrk="1" hangingPunct="1"/>
            <a:endParaRPr lang="en-NZ" altLang="en-US" smtClean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Disciplines, contributing to HCI</a:t>
            </a:r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3629610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981200" y="1481138"/>
            <a:ext cx="8229600" cy="5116512"/>
          </a:xfrm>
        </p:spPr>
        <p:txBody>
          <a:bodyPr>
            <a:normAutofit fontScale="85000" lnSpcReduction="20000"/>
          </a:bodyPr>
          <a:lstStyle/>
          <a:p>
            <a:pPr marL="365760" indent="-256032" algn="just">
              <a:buNone/>
              <a:defRPr/>
            </a:pPr>
            <a:r>
              <a:rPr lang="en-NZ" sz="2400" b="1" dirty="0"/>
              <a:t>Cognitive psychology :-</a:t>
            </a:r>
            <a:r>
              <a:rPr lang="en-NZ" sz="2400" dirty="0"/>
              <a:t>Understanding human behaviour and</a:t>
            </a:r>
          </a:p>
          <a:p>
            <a:pPr marL="365760" indent="-256032" algn="just">
              <a:buNone/>
              <a:defRPr/>
            </a:pPr>
            <a:r>
              <a:rPr lang="en-NZ" sz="2400" dirty="0"/>
              <a:t>the mental processes that underlie it.</a:t>
            </a:r>
          </a:p>
          <a:p>
            <a:pPr marL="365760" indent="-256032" algn="just">
              <a:buNone/>
              <a:defRPr/>
            </a:pPr>
            <a:r>
              <a:rPr lang="en-NZ" sz="2400" dirty="0"/>
              <a:t>Developed the notion of information processing.</a:t>
            </a:r>
          </a:p>
          <a:p>
            <a:pPr marL="365760" indent="-256032" algn="just">
              <a:buNone/>
              <a:defRPr/>
            </a:pPr>
            <a:endParaRPr lang="en-NZ" sz="2400" dirty="0"/>
          </a:p>
          <a:p>
            <a:pPr marL="365760" indent="-256032" algn="just">
              <a:buNone/>
              <a:defRPr/>
            </a:pPr>
            <a:r>
              <a:rPr lang="en-NZ" sz="2400" b="1" dirty="0"/>
              <a:t>Social and organisational psychology</a:t>
            </a:r>
            <a:r>
              <a:rPr lang="en-NZ" sz="2400" dirty="0"/>
              <a:t> :- The nature and causes </a:t>
            </a:r>
          </a:p>
          <a:p>
            <a:pPr marL="365760" indent="-256032" algn="just">
              <a:buNone/>
              <a:defRPr/>
            </a:pPr>
            <a:r>
              <a:rPr lang="en-NZ" sz="2400" dirty="0"/>
              <a:t>of human behaviour in a social context.</a:t>
            </a:r>
          </a:p>
          <a:p>
            <a:pPr marL="365760" indent="-256032" algn="just">
              <a:buNone/>
              <a:defRPr/>
            </a:pPr>
            <a:endParaRPr lang="en-NZ" sz="2400" dirty="0"/>
          </a:p>
          <a:p>
            <a:pPr marL="365760" indent="-256032" algn="just">
              <a:buNone/>
              <a:defRPr/>
            </a:pPr>
            <a:r>
              <a:rPr lang="en-NZ" sz="2400" b="1" dirty="0"/>
              <a:t>Ergonomics or human factors</a:t>
            </a:r>
            <a:r>
              <a:rPr lang="en-NZ" sz="2400" dirty="0"/>
              <a:t> :- Define and design tools and </a:t>
            </a:r>
          </a:p>
          <a:p>
            <a:pPr marL="365760" indent="-256032" algn="just">
              <a:buNone/>
              <a:defRPr/>
            </a:pPr>
            <a:r>
              <a:rPr lang="en-NZ" sz="2400" dirty="0"/>
              <a:t>various artefacts for different work, leisure and domestic</a:t>
            </a:r>
          </a:p>
          <a:p>
            <a:pPr marL="365760" indent="-256032" algn="just">
              <a:buNone/>
              <a:defRPr/>
            </a:pPr>
            <a:r>
              <a:rPr lang="en-NZ" sz="2400" dirty="0"/>
              <a:t> environments to suit the capacities and capabilities of users.</a:t>
            </a:r>
          </a:p>
          <a:p>
            <a:pPr marL="365760" indent="-256032" algn="just">
              <a:buNone/>
              <a:defRPr/>
            </a:pPr>
            <a:endParaRPr lang="en-NZ" sz="2400" dirty="0"/>
          </a:p>
          <a:p>
            <a:pPr marL="365760" indent="-256032" algn="just">
              <a:buNone/>
              <a:defRPr/>
            </a:pPr>
            <a:r>
              <a:rPr lang="en-NZ" sz="2400" b="1" dirty="0"/>
              <a:t> Linguistics </a:t>
            </a:r>
            <a:r>
              <a:rPr lang="en-NZ" sz="2400" dirty="0"/>
              <a:t>:- Scientific study of language, and then application </a:t>
            </a:r>
          </a:p>
          <a:p>
            <a:pPr marL="365760" indent="-256032" algn="just">
              <a:buNone/>
              <a:defRPr/>
            </a:pPr>
            <a:r>
              <a:rPr lang="en-NZ" sz="2400" dirty="0"/>
              <a:t>to computing environments such as natural language interfaces.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080905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NZ" altLang="en-US" sz="2400" b="1"/>
              <a:t>Artificial Intelligence:- </a:t>
            </a:r>
            <a:r>
              <a:rPr lang="en-NZ" altLang="en-US" sz="2400"/>
              <a:t>Design of ‘intelligent’ computer programs, applied for example to tutoring or intelligent user interfaces.</a:t>
            </a:r>
          </a:p>
          <a:p>
            <a:pPr eaLnBrk="1" hangingPunct="1"/>
            <a:endParaRPr lang="en-NZ" altLang="en-US" sz="2400"/>
          </a:p>
          <a:p>
            <a:pPr eaLnBrk="1" hangingPunct="1"/>
            <a:r>
              <a:rPr lang="en-NZ" altLang="en-US" sz="2400" b="1"/>
              <a:t>Philosophy, sociology and anthropology :- </a:t>
            </a:r>
            <a:r>
              <a:rPr lang="en-NZ" altLang="en-US" sz="2400"/>
              <a:t>Investigating the consequences of developments in IT and technology transfer.</a:t>
            </a:r>
          </a:p>
          <a:p>
            <a:pPr eaLnBrk="1" hangingPunct="1"/>
            <a:endParaRPr lang="en-NZ" altLang="en-US" sz="2400"/>
          </a:p>
          <a:p>
            <a:pPr eaLnBrk="1" hangingPunct="1"/>
            <a:r>
              <a:rPr lang="en-NZ" altLang="en-US" sz="2400" b="1"/>
              <a:t>Engineering and design :- </a:t>
            </a:r>
            <a:r>
              <a:rPr lang="en-NZ" altLang="en-US" sz="2400"/>
              <a:t>An applied science looking at model building and empirical testing</a:t>
            </a: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066237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Design</a:t>
            </a:r>
          </a:p>
          <a:p>
            <a:pPr eaLnBrk="1" hangingPunct="1"/>
            <a:r>
              <a:rPr lang="en-US" altLang="en-US" smtClean="0"/>
              <a:t>Implementation</a:t>
            </a:r>
          </a:p>
          <a:p>
            <a:pPr eaLnBrk="1" hangingPunct="1"/>
            <a:r>
              <a:rPr lang="en-US" altLang="en-US" smtClean="0"/>
              <a:t>Evaluation of user interfaces</a:t>
            </a:r>
          </a:p>
          <a:p>
            <a:pPr eaLnBrk="1" hangingPunct="1"/>
            <a:endParaRPr lang="en-NZ" altLang="en-US" smtClean="0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Implication of HCI</a:t>
            </a:r>
          </a:p>
        </p:txBody>
      </p:sp>
    </p:spTree>
    <p:extLst>
      <p:ext uri="{BB962C8B-B14F-4D97-AF65-F5344CB8AC3E}">
        <p14:creationId xmlns:p14="http://schemas.microsoft.com/office/powerpoint/2010/main" val="191037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NZ" altLang="en-US" dirty="0" smtClean="0"/>
              <a:t>Web interface design is not only about icons, buttons or scroll bars </a:t>
            </a:r>
            <a:r>
              <a:rPr lang="en-NZ" altLang="en-US" dirty="0" err="1" smtClean="0"/>
              <a:t>etc</a:t>
            </a:r>
            <a:r>
              <a:rPr lang="en-NZ" altLang="en-US" dirty="0" smtClean="0"/>
              <a:t> , it is about designing the whole </a:t>
            </a:r>
            <a:r>
              <a:rPr lang="en-NZ" altLang="en-US" b="1" dirty="0" smtClean="0"/>
              <a:t>user experience</a:t>
            </a:r>
            <a:r>
              <a:rPr lang="en-NZ" altLang="en-US" dirty="0" smtClean="0"/>
              <a:t>.</a:t>
            </a:r>
          </a:p>
          <a:p>
            <a:pPr algn="just" eaLnBrk="1" hangingPunct="1"/>
            <a:endParaRPr lang="en-NZ" altLang="en-US" dirty="0" smtClean="0"/>
          </a:p>
          <a:p>
            <a:pPr algn="just" eaLnBrk="1" hangingPunct="1"/>
            <a:r>
              <a:rPr lang="en-NZ" altLang="en-US" dirty="0" smtClean="0"/>
              <a:t> Any </a:t>
            </a:r>
            <a:r>
              <a:rPr lang="en-NZ" altLang="en-US" dirty="0" smtClean="0"/>
              <a:t>User Interface </a:t>
            </a:r>
            <a:r>
              <a:rPr lang="en-NZ" altLang="en-US" dirty="0" smtClean="0"/>
              <a:t>design should support effective </a:t>
            </a:r>
            <a:r>
              <a:rPr lang="en-NZ" altLang="en-US" b="1" dirty="0" smtClean="0"/>
              <a:t>human computer interaction</a:t>
            </a:r>
            <a:r>
              <a:rPr lang="en-NZ" altLang="en-US" dirty="0" smtClean="0"/>
              <a:t>.</a:t>
            </a:r>
          </a:p>
          <a:p>
            <a:pPr eaLnBrk="1" hangingPunct="1"/>
            <a:endParaRPr lang="en-NZ" altLang="en-US" dirty="0" smtClean="0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dirty="0" smtClean="0"/>
              <a:t>User Interface </a:t>
            </a:r>
            <a:r>
              <a:rPr lang="en-NZ" dirty="0" smtClean="0"/>
              <a:t>Design</a:t>
            </a:r>
          </a:p>
        </p:txBody>
      </p:sp>
    </p:spTree>
    <p:extLst>
      <p:ext uri="{BB962C8B-B14F-4D97-AF65-F5344CB8AC3E}">
        <p14:creationId xmlns:p14="http://schemas.microsoft.com/office/powerpoint/2010/main" val="944490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Factors in HCI</a:t>
            </a:r>
            <a:br>
              <a:rPr lang="en-US" smtClean="0"/>
            </a:br>
            <a:endParaRPr lang="en-NZ" smtClean="0"/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2024063" y="1143000"/>
            <a:ext cx="3276600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Organisational: </a:t>
            </a:r>
            <a:r>
              <a:rPr lang="en-US" altLang="en-US" sz="2000" i="1"/>
              <a:t>job design, roles, policies, </a:t>
            </a:r>
            <a:endParaRPr lang="en-US" altLang="en-US"/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5834063" y="1143000"/>
            <a:ext cx="3429000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Environmental: </a:t>
            </a:r>
            <a:r>
              <a:rPr lang="en-US" altLang="en-US" sz="2000" i="1"/>
              <a:t>noise, heating, lighting, ventilation, </a:t>
            </a:r>
            <a:endParaRPr lang="en-US" altLang="en-US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024064" y="2133601"/>
            <a:ext cx="2173287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Health: </a:t>
            </a:r>
            <a:r>
              <a:rPr lang="en-US" altLang="en-US" sz="2000" i="1"/>
              <a:t>stress, headaches </a:t>
            </a:r>
            <a:endParaRPr lang="en-US" alt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4381501" y="2133601"/>
            <a:ext cx="3071813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user : </a:t>
            </a:r>
            <a:r>
              <a:rPr lang="en-US" altLang="en-US" sz="2000" i="1"/>
              <a:t>motivation, satisfaction, experience 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739064" y="2133601"/>
            <a:ext cx="1857375" cy="677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Comfort : </a:t>
            </a:r>
            <a:r>
              <a:rPr lang="en-US" altLang="en-US" sz="2000" i="1"/>
              <a:t>seating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2024063" y="3071813"/>
            <a:ext cx="73914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User interface : </a:t>
            </a:r>
            <a:r>
              <a:rPr lang="en-US" altLang="en-US" sz="2000" i="1"/>
              <a:t>I/O devices, color scheme, icons, dialogue, help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2024063" y="3786188"/>
            <a:ext cx="73914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Task : </a:t>
            </a:r>
            <a:r>
              <a:rPr lang="en-US" altLang="en-US" sz="2000" i="1"/>
              <a:t>complexity, novelty, allocation, repetitions, monitoring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2024063" y="4429125"/>
            <a:ext cx="73914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Constraints : </a:t>
            </a:r>
            <a:r>
              <a:rPr lang="en-US" altLang="en-US" sz="2000" i="1"/>
              <a:t>costs, timescales, staff, equipment, building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2095500" y="5072063"/>
            <a:ext cx="73914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System functionality : </a:t>
            </a:r>
            <a:r>
              <a:rPr lang="en-US" altLang="en-US" sz="2000" i="1"/>
              <a:t>hardware, software, network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1952625" y="5715000"/>
            <a:ext cx="73914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Productivity : </a:t>
            </a:r>
            <a:r>
              <a:rPr lang="en-US" altLang="en-US" sz="2000" i="1"/>
              <a:t>output, quality, costs, errors, production time</a:t>
            </a:r>
          </a:p>
        </p:txBody>
      </p:sp>
      <p:sp>
        <p:nvSpPr>
          <p:cNvPr id="32782" name="Rectangle 13"/>
          <p:cNvSpPr>
            <a:spLocks noChangeArrowheads="1"/>
          </p:cNvSpPr>
          <p:nvPr/>
        </p:nvSpPr>
        <p:spPr bwMode="auto">
          <a:xfrm>
            <a:off x="8667751" y="6286500"/>
            <a:ext cx="1724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NZ" altLang="en-US"/>
              <a:t>(Ceenet, 2010)</a:t>
            </a:r>
          </a:p>
        </p:txBody>
      </p:sp>
    </p:spTree>
    <p:extLst>
      <p:ext uri="{BB962C8B-B14F-4D97-AF65-F5344CB8AC3E}">
        <p14:creationId xmlns:p14="http://schemas.microsoft.com/office/powerpoint/2010/main" val="211186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NZ" altLang="en-US" sz="2800" b="1"/>
              <a:t>Business view</a:t>
            </a:r>
          </a:p>
          <a:p>
            <a:pPr lvl="1" eaLnBrk="1" hangingPunct="1"/>
            <a:r>
              <a:rPr lang="en-NZ" altLang="en-US" sz="2400"/>
              <a:t>Get the most out of your work units</a:t>
            </a:r>
          </a:p>
          <a:p>
            <a:pPr eaLnBrk="1" hangingPunct="1"/>
            <a:r>
              <a:rPr lang="en-NZ" altLang="en-US" sz="2400" b="1"/>
              <a:t>Marketplace view</a:t>
            </a:r>
          </a:p>
          <a:p>
            <a:pPr lvl="1" eaLnBrk="1" hangingPunct="1"/>
            <a:r>
              <a:rPr lang="en-NZ" altLang="en-US" sz="2400"/>
              <a:t>There is a choice of systems</a:t>
            </a:r>
          </a:p>
          <a:p>
            <a:pPr lvl="1" eaLnBrk="1" hangingPunct="1"/>
            <a:r>
              <a:rPr lang="en-NZ" altLang="en-US" sz="2400"/>
              <a:t>Expectation of ease-of-use</a:t>
            </a:r>
          </a:p>
          <a:p>
            <a:pPr eaLnBrk="1" hangingPunct="1"/>
            <a:r>
              <a:rPr lang="en-NZ" altLang="en-US" sz="2400" b="1"/>
              <a:t>System view</a:t>
            </a:r>
          </a:p>
          <a:p>
            <a:pPr lvl="1" eaLnBrk="1" hangingPunct="1"/>
            <a:r>
              <a:rPr lang="en-NZ" altLang="en-US" sz="2400"/>
              <a:t>Complex interface between computers and humans</a:t>
            </a:r>
          </a:p>
          <a:p>
            <a:pPr eaLnBrk="1" hangingPunct="1"/>
            <a:r>
              <a:rPr lang="en-NZ" altLang="en-US" sz="2400" b="1"/>
              <a:t>Human factors view</a:t>
            </a:r>
          </a:p>
          <a:p>
            <a:pPr lvl="1" eaLnBrk="1" hangingPunct="1"/>
            <a:r>
              <a:rPr lang="en-NZ" altLang="en-US" sz="2400"/>
              <a:t>Limitations to what humans can do (morale, time money, life)</a:t>
            </a:r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Importance of HCI</a:t>
            </a:r>
          </a:p>
        </p:txBody>
      </p:sp>
    </p:spTree>
    <p:extLst>
      <p:ext uri="{BB962C8B-B14F-4D97-AF65-F5344CB8AC3E}">
        <p14:creationId xmlns:p14="http://schemas.microsoft.com/office/powerpoint/2010/main" val="2113454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>
                <a:hlinkClick r:id="rId2"/>
              </a:rPr>
              <a:t>http://www.dcs.gla.ac.uk</a:t>
            </a:r>
            <a:endParaRPr lang="en-NZ" altLang="en-US" smtClean="0"/>
          </a:p>
          <a:p>
            <a:pPr eaLnBrk="1" hangingPunct="1"/>
            <a:r>
              <a:rPr lang="en-NZ" altLang="en-US" smtClean="0">
                <a:hlinkClick r:id="rId3"/>
              </a:rPr>
              <a:t>http://www.cs.waikato.ac.nz</a:t>
            </a:r>
            <a:endParaRPr lang="en-NZ" altLang="en-US" smtClean="0"/>
          </a:p>
          <a:p>
            <a:pPr eaLnBrk="1" hangingPunct="1"/>
            <a:r>
              <a:rPr lang="en-NZ" altLang="en-US" smtClean="0">
                <a:hlinkClick r:id="rId4"/>
              </a:rPr>
              <a:t>http://www.ceenet.org/</a:t>
            </a:r>
            <a:endParaRPr lang="en-NZ" altLang="en-US" smtClean="0"/>
          </a:p>
          <a:p>
            <a:pPr eaLnBrk="1" hangingPunct="1"/>
            <a:r>
              <a:rPr lang="en-NZ" altLang="en-US" smtClean="0">
                <a:hlinkClick r:id="rId5"/>
              </a:rPr>
              <a:t>https://www.se.auckland.ac.nz/</a:t>
            </a:r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  <a:p>
            <a:pPr eaLnBrk="1" hangingPunct="1"/>
            <a:endParaRPr lang="en-NZ" altLang="en-US" smtClean="0"/>
          </a:p>
        </p:txBody>
      </p:sp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50835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Arrangement and presentation of </a:t>
            </a:r>
            <a:r>
              <a:rPr lang="en-US" altLang="en-US" dirty="0" smtClean="0"/>
              <a:t>Multimedia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Building a mental node of how user thinks</a:t>
            </a:r>
          </a:p>
          <a:p>
            <a:pPr eaLnBrk="1" hangingPunct="1"/>
            <a:r>
              <a:rPr lang="en-US" altLang="en-US" dirty="0" smtClean="0"/>
              <a:t>Identifying navigational issues</a:t>
            </a:r>
          </a:p>
          <a:p>
            <a:pPr eaLnBrk="1" hangingPunct="1"/>
            <a:r>
              <a:rPr lang="en-US" altLang="en-US" dirty="0" smtClean="0"/>
              <a:t>Understanding user’s response and reaction</a:t>
            </a: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User </a:t>
            </a:r>
            <a:r>
              <a:rPr lang="en-US" dirty="0" smtClean="0"/>
              <a:t>interface design involves 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39500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en-US" b="1" dirty="0" smtClean="0"/>
              <a:t>Three steps of multimedia UI design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Identifying target audience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Use setting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Creating a user experience</a:t>
            </a:r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User interface design issues</a:t>
            </a:r>
          </a:p>
        </p:txBody>
      </p:sp>
    </p:spTree>
    <p:extLst>
      <p:ext uri="{BB962C8B-B14F-4D97-AF65-F5344CB8AC3E}">
        <p14:creationId xmlns:p14="http://schemas.microsoft.com/office/powerpoint/2010/main" val="2499880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It is necessary to decide what kind of user experience to aim for:-</a:t>
            </a:r>
          </a:p>
          <a:p>
            <a:pPr eaLnBrk="1" hangingPunct="1"/>
            <a:r>
              <a:rPr lang="en-US" altLang="en-US" smtClean="0"/>
              <a:t>Should it take the form of a journey</a:t>
            </a:r>
          </a:p>
          <a:p>
            <a:pPr eaLnBrk="1" hangingPunct="1"/>
            <a:r>
              <a:rPr lang="en-US" altLang="en-US" smtClean="0"/>
              <a:t>Should it be like reading a storybook</a:t>
            </a:r>
          </a:p>
          <a:p>
            <a:pPr eaLnBrk="1" hangingPunct="1"/>
            <a:r>
              <a:rPr lang="en-US" altLang="en-US" smtClean="0"/>
              <a:t>Should it be listening to a story</a:t>
            </a:r>
          </a:p>
          <a:p>
            <a:pPr eaLnBrk="1" hangingPunct="1"/>
            <a:r>
              <a:rPr lang="en-US" altLang="en-US" smtClean="0"/>
              <a:t>Should it be like conversation</a:t>
            </a:r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User experience</a:t>
            </a:r>
          </a:p>
        </p:txBody>
      </p:sp>
    </p:spTree>
    <p:extLst>
      <p:ext uri="{BB962C8B-B14F-4D97-AF65-F5344CB8AC3E}">
        <p14:creationId xmlns:p14="http://schemas.microsoft.com/office/powerpoint/2010/main" val="15193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Guidelines do exist for designing multimedia applications– based on research from cognitive psychology, computer science, social psychology, technology, design……</a:t>
            </a:r>
          </a:p>
          <a:p>
            <a:pPr eaLnBrk="1" hangingPunct="1"/>
            <a:r>
              <a:rPr lang="en-NZ" altLang="en-US" smtClean="0"/>
              <a:t>But there are no agreed standards so things can go wrong at any time</a:t>
            </a:r>
            <a:endParaRPr lang="en-US" altLang="en-US" smtClean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257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Necessity</a:t>
            </a:r>
          </a:p>
          <a:p>
            <a:pPr eaLnBrk="1" hangingPunct="1"/>
            <a:r>
              <a:rPr lang="en-US" altLang="en-US" smtClean="0"/>
              <a:t>Consistency</a:t>
            </a:r>
          </a:p>
          <a:p>
            <a:pPr eaLnBrk="1" hangingPunct="1"/>
            <a:r>
              <a:rPr lang="en-US" altLang="en-US" smtClean="0"/>
              <a:t>Effort</a:t>
            </a:r>
          </a:p>
          <a:p>
            <a:pPr eaLnBrk="1" hangingPunct="1"/>
            <a:r>
              <a:rPr lang="en-US" altLang="en-US" smtClean="0"/>
              <a:t>Transparency</a:t>
            </a:r>
          </a:p>
          <a:p>
            <a:pPr eaLnBrk="1" hangingPunct="1"/>
            <a:r>
              <a:rPr lang="en-US" altLang="en-US" smtClean="0"/>
              <a:t>Anticipation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User interface design factors</a:t>
            </a:r>
          </a:p>
        </p:txBody>
      </p:sp>
    </p:spTree>
    <p:extLst>
      <p:ext uri="{BB962C8B-B14F-4D97-AF65-F5344CB8AC3E}">
        <p14:creationId xmlns:p14="http://schemas.microsoft.com/office/powerpoint/2010/main" val="3396599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Support only compulsory functionality</a:t>
            </a:r>
          </a:p>
          <a:p>
            <a:pPr eaLnBrk="1" hangingPunct="1"/>
            <a:r>
              <a:rPr lang="en-NZ" altLang="en-US" smtClean="0"/>
              <a:t>Use screen space effectively</a:t>
            </a:r>
          </a:p>
          <a:p>
            <a:pPr eaLnBrk="1" hangingPunct="1"/>
            <a:r>
              <a:rPr lang="en-NZ" altLang="en-US" smtClean="0"/>
              <a:t>Organize the compulsory functionality in a better way (related categories)</a:t>
            </a:r>
          </a:p>
          <a:p>
            <a:pPr eaLnBrk="1" hangingPunct="1"/>
            <a:endParaRPr lang="en-NZ" altLang="en-US" smtClean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Necessity</a:t>
            </a:r>
          </a:p>
        </p:txBody>
      </p:sp>
    </p:spTree>
    <p:extLst>
      <p:ext uri="{BB962C8B-B14F-4D97-AF65-F5344CB8AC3E}">
        <p14:creationId xmlns:p14="http://schemas.microsoft.com/office/powerpoint/2010/main" val="1166867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Provide consistent functionality allowing the user to explore the system</a:t>
            </a:r>
          </a:p>
          <a:p>
            <a:pPr eaLnBrk="1" hangingPunct="1"/>
            <a:r>
              <a:rPr lang="en-NZ" altLang="en-US" smtClean="0"/>
              <a:t>Can provide repeated functionality like quit, help etc</a:t>
            </a:r>
          </a:p>
          <a:p>
            <a:pPr eaLnBrk="1" hangingPunct="1"/>
            <a:r>
              <a:rPr lang="en-NZ" altLang="en-US" smtClean="0"/>
              <a:t>Consistent sounds and animations</a:t>
            </a:r>
          </a:p>
          <a:p>
            <a:pPr eaLnBrk="1" hangingPunct="1"/>
            <a:r>
              <a:rPr lang="en-NZ" altLang="en-US" smtClean="0"/>
              <a:t>Reduce user’s efforts to achieve functionality</a:t>
            </a:r>
          </a:p>
          <a:p>
            <a:pPr eaLnBrk="1" hangingPunct="1"/>
            <a:r>
              <a:rPr lang="en-NZ" altLang="en-US" smtClean="0"/>
              <a:t>Nothing should be more than three clicks away</a:t>
            </a:r>
          </a:p>
          <a:p>
            <a:pPr eaLnBrk="1" hangingPunct="1"/>
            <a:endParaRPr lang="en-NZ" altLang="en-US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Consistency</a:t>
            </a:r>
          </a:p>
        </p:txBody>
      </p:sp>
    </p:spTree>
    <p:extLst>
      <p:ext uri="{BB962C8B-B14F-4D97-AF65-F5344CB8AC3E}">
        <p14:creationId xmlns:p14="http://schemas.microsoft.com/office/powerpoint/2010/main" val="30716477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984</TotalTime>
  <Words>751</Words>
  <Application>Microsoft Office PowerPoint</Application>
  <PresentationFormat>Widescreen</PresentationFormat>
  <Paragraphs>135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Monotype Sorts</vt:lpstr>
      <vt:lpstr>Trebuchet MS</vt:lpstr>
      <vt:lpstr>Wingdings 3</vt:lpstr>
      <vt:lpstr>Custom Design</vt:lpstr>
      <vt:lpstr>Facet</vt:lpstr>
      <vt:lpstr>6420 Internet &amp; Web Development</vt:lpstr>
      <vt:lpstr>User Interface Design</vt:lpstr>
      <vt:lpstr> User interface design involves  </vt:lpstr>
      <vt:lpstr>User interface design issues</vt:lpstr>
      <vt:lpstr>User experience</vt:lpstr>
      <vt:lpstr>PowerPoint Presentation</vt:lpstr>
      <vt:lpstr>User interface design factors</vt:lpstr>
      <vt:lpstr>Necessity</vt:lpstr>
      <vt:lpstr>Consistency</vt:lpstr>
      <vt:lpstr>Transparency</vt:lpstr>
      <vt:lpstr>Anticipation</vt:lpstr>
      <vt:lpstr>Class Activity</vt:lpstr>
      <vt:lpstr>Class Activity</vt:lpstr>
      <vt:lpstr>Human Computer Interaction</vt:lpstr>
      <vt:lpstr>PowerPoint Presentation</vt:lpstr>
      <vt:lpstr>Disciplines, contributing to HCI</vt:lpstr>
      <vt:lpstr>PowerPoint Presentation</vt:lpstr>
      <vt:lpstr>PowerPoint Presentation</vt:lpstr>
      <vt:lpstr>Implication of HCI</vt:lpstr>
      <vt:lpstr>Factors in HCI </vt:lpstr>
      <vt:lpstr>Importance of HCI</vt:lpstr>
      <vt:lpstr>References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6420 Internet &amp; Web Development</dc:title>
  <dc:creator>Kan Ngamakeur</dc:creator>
  <cp:lastModifiedBy>Natalia Nehring</cp:lastModifiedBy>
  <cp:revision>66</cp:revision>
  <dcterms:created xsi:type="dcterms:W3CDTF">2015-07-07T23:26:25Z</dcterms:created>
  <dcterms:modified xsi:type="dcterms:W3CDTF">2017-07-26T23:32:35Z</dcterms:modified>
</cp:coreProperties>
</file>