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98" r:id="rId3"/>
    <p:sldId id="329" r:id="rId4"/>
    <p:sldId id="332" r:id="rId5"/>
    <p:sldId id="330" r:id="rId6"/>
    <p:sldId id="331" r:id="rId7"/>
    <p:sldId id="333" r:id="rId8"/>
    <p:sldId id="334" r:id="rId9"/>
    <p:sldId id="335" r:id="rId10"/>
    <p:sldId id="336" r:id="rId11"/>
    <p:sldId id="339" r:id="rId12"/>
    <p:sldId id="338" r:id="rId13"/>
    <p:sldId id="337" r:id="rId14"/>
    <p:sldId id="303" r:id="rId15"/>
    <p:sldId id="29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n Ngamakeur" initials="KN" lastIdx="3" clrIdx="0">
    <p:extLst>
      <p:ext uri="{19B8F6BF-5375-455C-9EA6-DF929625EA0E}">
        <p15:presenceInfo xmlns:p15="http://schemas.microsoft.com/office/powerpoint/2012/main" userId="S-1-5-21-149251146-2169925306-3769764739-882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1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59" autoAdjust="0"/>
    <p:restoredTop sz="94660"/>
  </p:normalViewPr>
  <p:slideViewPr>
    <p:cSldViewPr snapToGrid="0">
      <p:cViewPr varScale="1">
        <p:scale>
          <a:sx n="67" d="100"/>
          <a:sy n="67" d="100"/>
        </p:scale>
        <p:origin x="7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4863ED-8288-47DA-81E4-5114C6C5724C}" type="datetimeFigureOut">
              <a:rPr lang="en-NZ" smtClean="0"/>
              <a:t>20/09/2015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2D8CFE-FE40-43AA-BC0D-9DC683224FC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0800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D8CFE-FE40-43AA-BC0D-9DC683224FCD}" type="slidenum">
              <a:rPr lang="en-NZ" smtClean="0"/>
              <a:t>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98248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D5285-132F-4E94-AF63-E43D9ACAEA17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01695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938C9-8DCD-46F8-B600-FCE24B7DE74C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21487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42D9-F72C-431F-945E-085DC02AF813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"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"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631924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76F7B-1181-4FCD-A73A-10D0579814AA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55358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ECB3C-A6B2-4716-A2C8-ECEACB94DF05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"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"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109376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3CACA-251F-4599-81E5-D5E70C291782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247843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B4E78-1202-4BE9-A6BC-1F32EBD12744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309005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3AFD7-79FA-4C2A-9A24-14354C9164AE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2988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E94B5-D20F-42C8-BA13-BCB7901ACB8D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52956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058A6-8195-4325-9EAF-C96C13ECF78A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79661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74BA1-2F48-443B-B71B-34725700D208}" type="datetime1">
              <a:rPr lang="en-NZ" smtClean="0"/>
              <a:t>20/09/2015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95427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0EE05-B17E-4B51-9CAF-29B723CEA292}" type="datetime1">
              <a:rPr lang="en-NZ" smtClean="0"/>
              <a:t>20/09/2015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14442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8BF27-524C-46D1-93A0-CAEC3044E130}" type="datetime1">
              <a:rPr lang="en-NZ" smtClean="0"/>
              <a:t>20/09/2015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80838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E15BB-F9D1-4278-8FE6-DCD818198E01}" type="datetime1">
              <a:rPr lang="en-NZ" smtClean="0"/>
              <a:t>20/09/2015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48295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872FB-21FA-416B-A536-A99E781D93D4}" type="datetime1">
              <a:rPr lang="en-NZ" smtClean="0"/>
              <a:t>20/09/2015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57498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AE7F4-F73D-4C06-A516-29CF69828B56}" type="datetime1">
              <a:rPr lang="en-NZ" smtClean="0"/>
              <a:t>20/09/2015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29940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43888" y="6361373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B9F277-17D1-475E-9CDC-9375EF9C52CA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361374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ISCG6420 IWD - AJAX/XML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346424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90758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sldNum="0"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81583" y="2404531"/>
            <a:ext cx="8703635" cy="1646302"/>
          </a:xfrm>
        </p:spPr>
        <p:txBody>
          <a:bodyPr/>
          <a:lstStyle/>
          <a:p>
            <a:pPr algn="ctr"/>
            <a:r>
              <a:rPr lang="en-NZ" dirty="0" smtClean="0"/>
              <a:t>AJAX/XML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NZ" sz="3600" dirty="0" smtClean="0"/>
              <a:t>Week </a:t>
            </a:r>
            <a:r>
              <a:rPr lang="en-US" sz="3600" dirty="0"/>
              <a:t>9</a:t>
            </a:r>
            <a:r>
              <a:rPr lang="en-NZ" sz="3600" smtClean="0"/>
              <a:t> Session2</a:t>
            </a:r>
            <a:endParaRPr lang="en-NZ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094F7-2261-4883-B3FC-F6465DB1B9E6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91723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XML Syntax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639" y="1595549"/>
            <a:ext cx="9413723" cy="4252686"/>
          </a:xfrm>
        </p:spPr>
        <p:txBody>
          <a:bodyPr>
            <a:noAutofit/>
          </a:bodyPr>
          <a:lstStyle/>
          <a:p>
            <a:r>
              <a:rPr lang="en-US" sz="2400" dirty="0" smtClean="0"/>
              <a:t>Example of the correct syntax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chemeClr val="accent5"/>
                </a:solidFill>
              </a:rPr>
              <a:t>	</a:t>
            </a:r>
            <a:r>
              <a:rPr lang="en-US" sz="2400" dirty="0" smtClean="0">
                <a:solidFill>
                  <a:schemeClr val="accent5"/>
                </a:solidFill>
              </a:rPr>
              <a:t>		&lt;bookstore&gt;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chemeClr val="accent5"/>
                </a:solidFill>
              </a:rPr>
              <a:t>	</a:t>
            </a:r>
            <a:r>
              <a:rPr lang="en-US" sz="2400" dirty="0" smtClean="0">
                <a:solidFill>
                  <a:schemeClr val="accent5"/>
                </a:solidFill>
              </a:rPr>
              <a:t>				&lt;book category="CHILDREN"&gt;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chemeClr val="accent5"/>
                </a:solidFill>
              </a:rPr>
              <a:t>	</a:t>
            </a:r>
            <a:r>
              <a:rPr lang="en-US" sz="2400" dirty="0" smtClean="0">
                <a:solidFill>
                  <a:schemeClr val="accent5"/>
                </a:solidFill>
              </a:rPr>
              <a:t>					&lt;title&gt;Harry Potter&lt;/title&gt;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chemeClr val="accent5"/>
                </a:solidFill>
              </a:rPr>
              <a:t>	</a:t>
            </a:r>
            <a:r>
              <a:rPr lang="en-US" sz="2400" dirty="0" smtClean="0">
                <a:solidFill>
                  <a:schemeClr val="accent5"/>
                </a:solidFill>
              </a:rPr>
              <a:t>					&lt;</a:t>
            </a:r>
            <a:r>
              <a:rPr lang="en-US" sz="2400" dirty="0">
                <a:solidFill>
                  <a:schemeClr val="accent5"/>
                </a:solidFill>
              </a:rPr>
              <a:t>author&gt;J K. Rowling&lt;/</a:t>
            </a:r>
            <a:r>
              <a:rPr lang="en-US" sz="2400" dirty="0" smtClean="0">
                <a:solidFill>
                  <a:schemeClr val="accent5"/>
                </a:solidFill>
              </a:rPr>
              <a:t>author&gt;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chemeClr val="accent5"/>
                </a:solidFill>
              </a:rPr>
              <a:t>	</a:t>
            </a:r>
            <a:r>
              <a:rPr lang="en-US" sz="2400" dirty="0" smtClean="0">
                <a:solidFill>
                  <a:schemeClr val="accent5"/>
                </a:solidFill>
              </a:rPr>
              <a:t>					&lt;year&gt;2005</a:t>
            </a:r>
            <a:r>
              <a:rPr lang="en-US" sz="2400" dirty="0">
                <a:solidFill>
                  <a:schemeClr val="accent5"/>
                </a:solidFill>
              </a:rPr>
              <a:t>&lt;/</a:t>
            </a:r>
            <a:r>
              <a:rPr lang="en-US" sz="2400" dirty="0" smtClean="0">
                <a:solidFill>
                  <a:schemeClr val="accent5"/>
                </a:solidFill>
              </a:rPr>
              <a:t>year&gt;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chemeClr val="accent5"/>
                </a:solidFill>
              </a:rPr>
              <a:t>	</a:t>
            </a:r>
            <a:r>
              <a:rPr lang="en-US" sz="2400" dirty="0" smtClean="0">
                <a:solidFill>
                  <a:schemeClr val="accent5"/>
                </a:solidFill>
              </a:rPr>
              <a:t>					&lt;price&gt;29.99</a:t>
            </a:r>
            <a:r>
              <a:rPr lang="en-US" sz="2400" dirty="0">
                <a:solidFill>
                  <a:schemeClr val="accent5"/>
                </a:solidFill>
              </a:rPr>
              <a:t>&lt;/price</a:t>
            </a:r>
            <a:r>
              <a:rPr lang="en-US" sz="2400" dirty="0" smtClean="0">
                <a:solidFill>
                  <a:schemeClr val="accent5"/>
                </a:solidFill>
              </a:rPr>
              <a:t>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chemeClr val="accent5"/>
                </a:solidFill>
              </a:rPr>
              <a:t>	</a:t>
            </a:r>
            <a:r>
              <a:rPr lang="en-US" sz="2400" dirty="0" smtClean="0">
                <a:solidFill>
                  <a:schemeClr val="accent5"/>
                </a:solidFill>
              </a:rPr>
              <a:t>				&lt;/</a:t>
            </a:r>
            <a:r>
              <a:rPr lang="en-US" sz="2400" dirty="0">
                <a:solidFill>
                  <a:schemeClr val="accent5"/>
                </a:solidFill>
              </a:rPr>
              <a:t>book</a:t>
            </a:r>
            <a:r>
              <a:rPr lang="en-US" sz="2400" dirty="0" smtClean="0">
                <a:solidFill>
                  <a:schemeClr val="accent5"/>
                </a:solidFill>
              </a:rPr>
              <a:t>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chemeClr val="accent5"/>
                </a:solidFill>
              </a:rPr>
              <a:t>	</a:t>
            </a:r>
            <a:r>
              <a:rPr lang="en-US" sz="2400" dirty="0" smtClean="0">
                <a:solidFill>
                  <a:schemeClr val="accent5"/>
                </a:solidFill>
              </a:rPr>
              <a:t>		&lt;/</a:t>
            </a:r>
            <a:r>
              <a:rPr lang="en-US" sz="2400" dirty="0">
                <a:solidFill>
                  <a:schemeClr val="accent5"/>
                </a:solidFill>
              </a:rPr>
              <a:t>bookstore&gt;</a:t>
            </a:r>
          </a:p>
          <a:p>
            <a:endParaRPr lang="en-US" sz="2400" dirty="0">
              <a:solidFill>
                <a:schemeClr val="accent5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2C638-FFF6-4004-8DAF-4B1D6FE75D8F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ISCG6420 IWD - AJAX/XML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053767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XML DOM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639" y="1595549"/>
            <a:ext cx="9413723" cy="4252686"/>
          </a:xfrm>
        </p:spPr>
        <p:txBody>
          <a:bodyPr>
            <a:noAutofit/>
          </a:bodyPr>
          <a:lstStyle/>
          <a:p>
            <a:r>
              <a:rPr lang="en-US" sz="2400" dirty="0" err="1" smtClean="0"/>
              <a:t>Wih</a:t>
            </a:r>
            <a:r>
              <a:rPr lang="en-US" sz="2400" dirty="0" smtClean="0"/>
              <a:t> </a:t>
            </a:r>
            <a:r>
              <a:rPr lang="en-US" sz="2400" dirty="0"/>
              <a:t>the DOM, you can access every node in an XML </a:t>
            </a:r>
            <a:r>
              <a:rPr lang="en-US" sz="2400" dirty="0" smtClean="0"/>
              <a:t>document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These </a:t>
            </a:r>
            <a:r>
              <a:rPr lang="en-US" sz="2400" dirty="0"/>
              <a:t>are some typical DOM properties:</a:t>
            </a:r>
          </a:p>
          <a:p>
            <a:pPr lvl="1"/>
            <a:r>
              <a:rPr lang="en-US" sz="2200" dirty="0"/>
              <a:t>x.nodeName - the name of x</a:t>
            </a:r>
          </a:p>
          <a:p>
            <a:pPr lvl="1"/>
            <a:r>
              <a:rPr lang="en-US" sz="2200" dirty="0" err="1"/>
              <a:t>x.nodeValue</a:t>
            </a:r>
            <a:r>
              <a:rPr lang="en-US" sz="2200" dirty="0"/>
              <a:t> - the value of x</a:t>
            </a:r>
          </a:p>
          <a:p>
            <a:pPr lvl="1"/>
            <a:r>
              <a:rPr lang="en-US" sz="2200" dirty="0" err="1"/>
              <a:t>x.parentNode</a:t>
            </a:r>
            <a:r>
              <a:rPr lang="en-US" sz="2200" dirty="0"/>
              <a:t> - the parent node of x</a:t>
            </a:r>
          </a:p>
          <a:p>
            <a:pPr lvl="1"/>
            <a:r>
              <a:rPr lang="en-US" sz="2200" dirty="0" err="1"/>
              <a:t>x.childNodes</a:t>
            </a:r>
            <a:r>
              <a:rPr lang="en-US" sz="2200" dirty="0"/>
              <a:t> - the child nodes of x</a:t>
            </a:r>
          </a:p>
          <a:p>
            <a:pPr lvl="1"/>
            <a:r>
              <a:rPr lang="en-US" sz="2200" dirty="0" err="1"/>
              <a:t>x.attributes</a:t>
            </a:r>
            <a:r>
              <a:rPr lang="en-US" sz="2200" dirty="0"/>
              <a:t> - the attributes nodes of x</a:t>
            </a:r>
          </a:p>
          <a:p>
            <a:endParaRPr lang="en-US" sz="2400" dirty="0">
              <a:solidFill>
                <a:schemeClr val="accent5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2C638-FFF6-4004-8DAF-4B1D6FE75D8F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ISCG6420 IWD - AJAX/XML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80690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XML DOM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639" y="1595549"/>
            <a:ext cx="9413723" cy="4252686"/>
          </a:xfrm>
        </p:spPr>
        <p:txBody>
          <a:bodyPr>
            <a:noAutofit/>
          </a:bodyPr>
          <a:lstStyle/>
          <a:p>
            <a:r>
              <a:rPr lang="en-US" sz="2400" dirty="0" smtClean="0"/>
              <a:t>These </a:t>
            </a:r>
            <a:r>
              <a:rPr lang="en-US" sz="2400" dirty="0"/>
              <a:t>are some typical DOM </a:t>
            </a:r>
            <a:r>
              <a:rPr lang="en-US" sz="2400" dirty="0" smtClean="0"/>
              <a:t>method:</a:t>
            </a:r>
          </a:p>
          <a:p>
            <a:endParaRPr lang="en-US" sz="2400" dirty="0"/>
          </a:p>
          <a:p>
            <a:pPr lvl="1"/>
            <a:r>
              <a:rPr lang="en-US" sz="2200" dirty="0" err="1"/>
              <a:t>x.getElementsByTagName</a:t>
            </a:r>
            <a:r>
              <a:rPr lang="en-US" sz="2200" dirty="0"/>
              <a:t>(name) - get all elements with a specified tag name</a:t>
            </a:r>
          </a:p>
          <a:p>
            <a:pPr lvl="1"/>
            <a:r>
              <a:rPr lang="en-US" sz="2200" dirty="0" err="1"/>
              <a:t>x.appendChild</a:t>
            </a:r>
            <a:r>
              <a:rPr lang="en-US" sz="2200" dirty="0"/>
              <a:t>(node) - insert a child node to x</a:t>
            </a:r>
          </a:p>
          <a:p>
            <a:pPr lvl="1"/>
            <a:r>
              <a:rPr lang="en-US" sz="2200" dirty="0" err="1"/>
              <a:t>x.removeChild</a:t>
            </a:r>
            <a:r>
              <a:rPr lang="en-US" sz="2200" dirty="0"/>
              <a:t>(node) - remove a child node from x</a:t>
            </a:r>
            <a:endParaRPr lang="en-US" sz="2400" dirty="0">
              <a:solidFill>
                <a:schemeClr val="accent5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2C638-FFF6-4004-8DAF-4B1D6FE75D8F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ISCG6420 IWD - AJAX/XML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750604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XML DOM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76" y="1827369"/>
            <a:ext cx="9413723" cy="42526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accent5"/>
                </a:solidFill>
              </a:rPr>
              <a:t>var </a:t>
            </a:r>
            <a:r>
              <a:rPr lang="en-US" sz="2400" dirty="0" err="1">
                <a:solidFill>
                  <a:schemeClr val="accent5"/>
                </a:solidFill>
              </a:rPr>
              <a:t>xmlDoc</a:t>
            </a:r>
            <a:r>
              <a:rPr lang="en-US" sz="2400" dirty="0">
                <a:solidFill>
                  <a:schemeClr val="accent5"/>
                </a:solidFill>
              </a:rPr>
              <a:t>=</a:t>
            </a:r>
            <a:r>
              <a:rPr lang="en-US" sz="2400" dirty="0" err="1">
                <a:solidFill>
                  <a:schemeClr val="accent5"/>
                </a:solidFill>
              </a:rPr>
              <a:t>loadXMLDoc</a:t>
            </a:r>
            <a:r>
              <a:rPr lang="en-US" sz="2400" dirty="0">
                <a:solidFill>
                  <a:schemeClr val="accent5"/>
                </a:solidFill>
              </a:rPr>
              <a:t>("books.xml");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5"/>
                </a:solidFill>
              </a:rPr>
              <a:t>var x=</a:t>
            </a:r>
            <a:r>
              <a:rPr lang="en-US" sz="2400" dirty="0" err="1">
                <a:solidFill>
                  <a:schemeClr val="accent5"/>
                </a:solidFill>
              </a:rPr>
              <a:t>xmlDoc.getElementsByTagName</a:t>
            </a:r>
            <a:r>
              <a:rPr lang="en-US" sz="2400" dirty="0">
                <a:solidFill>
                  <a:schemeClr val="accent5"/>
                </a:solidFill>
              </a:rPr>
              <a:t>("title");</a:t>
            </a:r>
          </a:p>
          <a:p>
            <a:pPr marL="0" indent="0">
              <a:buNone/>
            </a:pPr>
            <a:endParaRPr lang="en-US" sz="2400" dirty="0">
              <a:solidFill>
                <a:schemeClr val="accent5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chemeClr val="accent5"/>
                </a:solidFill>
              </a:rPr>
              <a:t>for (</a:t>
            </a:r>
            <a:r>
              <a:rPr lang="en-US" sz="2400" dirty="0" err="1">
                <a:solidFill>
                  <a:schemeClr val="accent5"/>
                </a:solidFill>
              </a:rPr>
              <a:t>i</a:t>
            </a:r>
            <a:r>
              <a:rPr lang="en-US" sz="2400" dirty="0">
                <a:solidFill>
                  <a:schemeClr val="accent5"/>
                </a:solidFill>
              </a:rPr>
              <a:t>=0;i&lt;</a:t>
            </a:r>
            <a:r>
              <a:rPr lang="en-US" sz="2400" dirty="0" err="1">
                <a:solidFill>
                  <a:schemeClr val="accent5"/>
                </a:solidFill>
              </a:rPr>
              <a:t>x.length;i</a:t>
            </a:r>
            <a:r>
              <a:rPr lang="en-US" sz="2400" dirty="0">
                <a:solidFill>
                  <a:schemeClr val="accent5"/>
                </a:solidFill>
              </a:rPr>
              <a:t>++)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5"/>
                </a:solidFill>
              </a:rPr>
              <a:t>  {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5"/>
                </a:solidFill>
              </a:rPr>
              <a:t> </a:t>
            </a:r>
            <a:r>
              <a:rPr lang="en-US" sz="2400" dirty="0" smtClean="0">
                <a:solidFill>
                  <a:schemeClr val="accent5"/>
                </a:solidFill>
              </a:rPr>
              <a:t>			 </a:t>
            </a:r>
            <a:r>
              <a:rPr lang="en-US" sz="2400" dirty="0" err="1">
                <a:solidFill>
                  <a:schemeClr val="accent5"/>
                </a:solidFill>
              </a:rPr>
              <a:t>document.write</a:t>
            </a:r>
            <a:r>
              <a:rPr lang="en-US" sz="2400" dirty="0">
                <a:solidFill>
                  <a:schemeClr val="accent5"/>
                </a:solidFill>
              </a:rPr>
              <a:t>(x[</a:t>
            </a:r>
            <a:r>
              <a:rPr lang="en-US" sz="2400" dirty="0" err="1">
                <a:solidFill>
                  <a:schemeClr val="accent5"/>
                </a:solidFill>
              </a:rPr>
              <a:t>i</a:t>
            </a:r>
            <a:r>
              <a:rPr lang="en-US" sz="2400" dirty="0">
                <a:solidFill>
                  <a:schemeClr val="accent5"/>
                </a:solidFill>
              </a:rPr>
              <a:t>].</a:t>
            </a:r>
            <a:r>
              <a:rPr lang="en-US" sz="2400" dirty="0" err="1">
                <a:solidFill>
                  <a:schemeClr val="accent5"/>
                </a:solidFill>
              </a:rPr>
              <a:t>childNodes</a:t>
            </a:r>
            <a:r>
              <a:rPr lang="en-US" sz="2400" dirty="0">
                <a:solidFill>
                  <a:schemeClr val="accent5"/>
                </a:solidFill>
              </a:rPr>
              <a:t>[0].</a:t>
            </a:r>
            <a:r>
              <a:rPr lang="en-US" sz="2400" dirty="0" err="1">
                <a:solidFill>
                  <a:schemeClr val="accent5"/>
                </a:solidFill>
              </a:rPr>
              <a:t>nodeValue</a:t>
            </a:r>
            <a:r>
              <a:rPr lang="en-US" sz="2400" dirty="0">
                <a:solidFill>
                  <a:schemeClr val="accent5"/>
                </a:solidFill>
              </a:rPr>
              <a:t>);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5"/>
                </a:solidFill>
              </a:rPr>
              <a:t> </a:t>
            </a:r>
            <a:r>
              <a:rPr lang="en-US" sz="2400" dirty="0" smtClean="0">
                <a:solidFill>
                  <a:schemeClr val="accent5"/>
                </a:solidFill>
              </a:rPr>
              <a:t>			 </a:t>
            </a:r>
            <a:r>
              <a:rPr lang="en-US" sz="2400" dirty="0" err="1">
                <a:solidFill>
                  <a:schemeClr val="accent5"/>
                </a:solidFill>
              </a:rPr>
              <a:t>document.write</a:t>
            </a:r>
            <a:r>
              <a:rPr lang="en-US" sz="2400" dirty="0">
                <a:solidFill>
                  <a:schemeClr val="accent5"/>
                </a:solidFill>
              </a:rPr>
              <a:t>("&lt;</a:t>
            </a:r>
            <a:r>
              <a:rPr lang="en-US" sz="2400" dirty="0" err="1">
                <a:solidFill>
                  <a:schemeClr val="accent5"/>
                </a:solidFill>
              </a:rPr>
              <a:t>br</a:t>
            </a:r>
            <a:r>
              <a:rPr lang="en-US" sz="2400" dirty="0">
                <a:solidFill>
                  <a:schemeClr val="accent5"/>
                </a:solidFill>
              </a:rPr>
              <a:t>&gt;");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5"/>
                </a:solidFill>
              </a:rPr>
              <a:t>  }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2C638-FFF6-4004-8DAF-4B1D6FE75D8F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ISCG6420 IWD - AJAX/XML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273017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sz="2200" dirty="0"/>
              <a:t>Ajax Exercise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70ECF-1D54-43F1-B7F3-621BA6470661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3860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0368" y="2404534"/>
            <a:ext cx="8703635" cy="1646302"/>
          </a:xfrm>
        </p:spPr>
        <p:txBody>
          <a:bodyPr/>
          <a:lstStyle/>
          <a:p>
            <a:r>
              <a:rPr lang="en-NZ" dirty="0" smtClean="0"/>
              <a:t>End of The </a:t>
            </a:r>
            <a:r>
              <a:rPr lang="en-NZ" smtClean="0"/>
              <a:t>Session </a:t>
            </a:r>
            <a:r>
              <a:rPr lang="en-NZ" smtClean="0"/>
              <a:t>2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NZ" sz="3600" dirty="0" smtClean="0"/>
              <a:t>Week 9 </a:t>
            </a:r>
            <a:endParaRPr lang="en-NZ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D91E8-4B44-457A-AAD3-130360AE5DBC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7277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 of This 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Ajax</a:t>
            </a:r>
          </a:p>
          <a:p>
            <a:pPr lvl="1"/>
            <a:r>
              <a:rPr lang="en-US" sz="2200" dirty="0" err="1" smtClean="0">
                <a:solidFill>
                  <a:schemeClr val="tx1"/>
                </a:solidFill>
              </a:rPr>
              <a:t>Jquery</a:t>
            </a:r>
            <a:r>
              <a:rPr lang="en-US" sz="2200" dirty="0" smtClean="0">
                <a:solidFill>
                  <a:schemeClr val="tx1"/>
                </a:solidFill>
              </a:rPr>
              <a:t> Ajax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XML</a:t>
            </a:r>
          </a:p>
          <a:p>
            <a:pPr marL="457200" lvl="1" indent="0">
              <a:buNone/>
            </a:pPr>
            <a:endParaRPr lang="en-US" sz="2000" dirty="0" smtClean="0">
              <a:solidFill>
                <a:schemeClr val="tx1"/>
              </a:solidFill>
            </a:endParaRPr>
          </a:p>
          <a:p>
            <a:pPr lvl="1"/>
            <a:endParaRPr lang="en-US" sz="2200" dirty="0" smtClean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en-US" sz="2000" dirty="0" smtClean="0">
              <a:solidFill>
                <a:schemeClr val="tx1"/>
              </a:solidFill>
            </a:endParaRPr>
          </a:p>
          <a:p>
            <a:pPr lvl="1"/>
            <a:endParaRPr lang="en-US" sz="2200" dirty="0" smtClean="0">
              <a:solidFill>
                <a:schemeClr val="tx1"/>
              </a:solidFill>
            </a:endParaRPr>
          </a:p>
          <a:p>
            <a:pPr lvl="1"/>
            <a:endParaRPr lang="en-US" sz="2200" dirty="0" smtClean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A7336-ED60-4BCE-9BF6-E1B80FECC34B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2418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j</a:t>
            </a:r>
            <a:r>
              <a:rPr lang="en-NZ" dirty="0"/>
              <a:t>Q</a:t>
            </a:r>
            <a:r>
              <a:rPr lang="en-NZ" dirty="0" smtClean="0"/>
              <a:t>uery AJAX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639" y="1930400"/>
            <a:ext cx="9413723" cy="4252686"/>
          </a:xfrm>
        </p:spPr>
        <p:txBody>
          <a:bodyPr>
            <a:normAutofit lnSpcReduction="10000"/>
          </a:bodyPr>
          <a:lstStyle/>
          <a:p>
            <a:r>
              <a:rPr lang="en-NZ" sz="2400" dirty="0"/>
              <a:t>The </a:t>
            </a:r>
            <a:r>
              <a:rPr lang="en-NZ" sz="2400" dirty="0">
                <a:solidFill>
                  <a:schemeClr val="accent5"/>
                </a:solidFill>
              </a:rPr>
              <a:t>$.get() </a:t>
            </a:r>
            <a:r>
              <a:rPr lang="en-NZ" sz="2400" dirty="0"/>
              <a:t>method requests data from the server with an HTTP GET </a:t>
            </a:r>
            <a:r>
              <a:rPr lang="en-NZ" sz="2400" dirty="0" smtClean="0"/>
              <a:t>request</a:t>
            </a:r>
          </a:p>
          <a:p>
            <a:r>
              <a:rPr lang="en-NZ" sz="2400" dirty="0"/>
              <a:t>Syntax:</a:t>
            </a:r>
          </a:p>
          <a:p>
            <a:pPr marL="0" indent="0">
              <a:buNone/>
            </a:pPr>
            <a:r>
              <a:rPr lang="en-NZ" sz="2400" dirty="0" smtClean="0"/>
              <a:t>		</a:t>
            </a:r>
            <a:r>
              <a:rPr lang="en-NZ" sz="2400" dirty="0" smtClean="0">
                <a:solidFill>
                  <a:schemeClr val="accent5"/>
                </a:solidFill>
              </a:rPr>
              <a:t>$.</a:t>
            </a:r>
            <a:r>
              <a:rPr lang="en-NZ" sz="2400" dirty="0">
                <a:solidFill>
                  <a:schemeClr val="accent5"/>
                </a:solidFill>
              </a:rPr>
              <a:t>get(</a:t>
            </a:r>
            <a:r>
              <a:rPr lang="en-NZ" sz="2400" dirty="0" err="1">
                <a:solidFill>
                  <a:schemeClr val="accent5"/>
                </a:solidFill>
              </a:rPr>
              <a:t>URL,callback</a:t>
            </a:r>
            <a:r>
              <a:rPr lang="en-NZ" sz="2400" dirty="0" smtClean="0">
                <a:solidFill>
                  <a:schemeClr val="accent5"/>
                </a:solidFill>
              </a:rPr>
              <a:t>);</a:t>
            </a:r>
          </a:p>
          <a:p>
            <a:pPr marL="0" indent="0">
              <a:buNone/>
            </a:pPr>
            <a:endParaRPr lang="en-NZ" sz="2400" dirty="0">
              <a:solidFill>
                <a:schemeClr val="accent5"/>
              </a:solidFill>
            </a:endParaRPr>
          </a:p>
          <a:p>
            <a:r>
              <a:rPr lang="en-NZ" sz="2400" dirty="0"/>
              <a:t>The required URL parameter specifies the URL you wish to request.</a:t>
            </a:r>
          </a:p>
          <a:p>
            <a:endParaRPr lang="en-NZ" sz="2400" dirty="0"/>
          </a:p>
          <a:p>
            <a:r>
              <a:rPr lang="en-NZ" sz="2400" dirty="0"/>
              <a:t>The optional </a:t>
            </a:r>
            <a:r>
              <a:rPr lang="en-NZ" sz="2400" dirty="0" err="1"/>
              <a:t>callback</a:t>
            </a:r>
            <a:r>
              <a:rPr lang="en-NZ" sz="2400" dirty="0"/>
              <a:t> parameter is the name of a function to be executed if the request </a:t>
            </a:r>
            <a:r>
              <a:rPr lang="en-NZ" sz="2400" dirty="0" smtClean="0"/>
              <a:t>succeeds</a:t>
            </a:r>
            <a:endParaRPr lang="en-NZ" sz="2400" dirty="0" smtClean="0">
              <a:solidFill>
                <a:schemeClr val="accent5"/>
              </a:solidFill>
            </a:endParaRPr>
          </a:p>
          <a:p>
            <a:pPr marL="0" indent="0">
              <a:buNone/>
            </a:pPr>
            <a:endParaRPr lang="en-US" sz="2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2C638-FFF6-4004-8DAF-4B1D6FE75D8F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06831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j</a:t>
            </a:r>
            <a:r>
              <a:rPr lang="en-NZ" dirty="0"/>
              <a:t>Q</a:t>
            </a:r>
            <a:r>
              <a:rPr lang="en-NZ" dirty="0" smtClean="0"/>
              <a:t>uery AJAX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639" y="1930400"/>
            <a:ext cx="9413723" cy="4252686"/>
          </a:xfrm>
        </p:spPr>
        <p:txBody>
          <a:bodyPr>
            <a:normAutofit/>
          </a:bodyPr>
          <a:lstStyle/>
          <a:p>
            <a:r>
              <a:rPr lang="en-NZ" sz="2400" dirty="0" smtClean="0"/>
              <a:t>Example</a:t>
            </a:r>
          </a:p>
          <a:p>
            <a:endParaRPr lang="en-NZ" sz="2400" dirty="0">
              <a:solidFill>
                <a:schemeClr val="accent5"/>
              </a:solidFill>
            </a:endParaRPr>
          </a:p>
          <a:p>
            <a:pPr marL="800100" lvl="2" indent="0">
              <a:buNone/>
            </a:pPr>
            <a:r>
              <a:rPr lang="en-US" sz="2400" dirty="0">
                <a:solidFill>
                  <a:schemeClr val="accent5"/>
                </a:solidFill>
              </a:rPr>
              <a:t>$("button").click(function</a:t>
            </a:r>
            <a:r>
              <a:rPr lang="en-US" sz="2400" dirty="0" smtClean="0">
                <a:solidFill>
                  <a:schemeClr val="accent5"/>
                </a:solidFill>
              </a:rPr>
              <a:t>(){</a:t>
            </a:r>
          </a:p>
          <a:p>
            <a:pPr marL="800100" lvl="2" indent="0">
              <a:buNone/>
            </a:pPr>
            <a:r>
              <a:rPr lang="en-US" sz="2400" dirty="0">
                <a:solidFill>
                  <a:schemeClr val="accent5"/>
                </a:solidFill>
              </a:rPr>
              <a:t/>
            </a:r>
            <a:br>
              <a:rPr lang="en-US" sz="2400" dirty="0">
                <a:solidFill>
                  <a:schemeClr val="accent5"/>
                </a:solidFill>
              </a:rPr>
            </a:br>
            <a:r>
              <a:rPr lang="en-US" sz="2400" dirty="0">
                <a:solidFill>
                  <a:schemeClr val="accent5"/>
                </a:solidFill>
              </a:rPr>
              <a:t>    $.get("demo_test.asp", function(data, status){</a:t>
            </a:r>
            <a:br>
              <a:rPr lang="en-US" sz="2400" dirty="0">
                <a:solidFill>
                  <a:schemeClr val="accent5"/>
                </a:solidFill>
              </a:rPr>
            </a:br>
            <a:r>
              <a:rPr lang="en-US" sz="2400" dirty="0">
                <a:solidFill>
                  <a:schemeClr val="accent5"/>
                </a:solidFill>
              </a:rPr>
              <a:t>        alert("Data: " + data + "\</a:t>
            </a:r>
            <a:r>
              <a:rPr lang="en-US" sz="2400" dirty="0" err="1">
                <a:solidFill>
                  <a:schemeClr val="accent5"/>
                </a:solidFill>
              </a:rPr>
              <a:t>nStatus</a:t>
            </a:r>
            <a:r>
              <a:rPr lang="en-US" sz="2400" dirty="0">
                <a:solidFill>
                  <a:schemeClr val="accent5"/>
                </a:solidFill>
              </a:rPr>
              <a:t>: " + status</a:t>
            </a:r>
            <a:r>
              <a:rPr lang="en-US" sz="2400" dirty="0" smtClean="0">
                <a:solidFill>
                  <a:schemeClr val="accent5"/>
                </a:solidFill>
              </a:rPr>
              <a:t>);</a:t>
            </a:r>
          </a:p>
          <a:p>
            <a:pPr marL="800100" lvl="2" indent="0">
              <a:buNone/>
            </a:pPr>
            <a:r>
              <a:rPr lang="en-US" sz="2400" dirty="0">
                <a:solidFill>
                  <a:schemeClr val="accent5"/>
                </a:solidFill>
              </a:rPr>
              <a:t/>
            </a:r>
            <a:br>
              <a:rPr lang="en-US" sz="2400" dirty="0">
                <a:solidFill>
                  <a:schemeClr val="accent5"/>
                </a:solidFill>
              </a:rPr>
            </a:br>
            <a:r>
              <a:rPr lang="en-US" sz="2400" dirty="0">
                <a:solidFill>
                  <a:schemeClr val="accent5"/>
                </a:solidFill>
              </a:rPr>
              <a:t>    });</a:t>
            </a:r>
            <a:br>
              <a:rPr lang="en-US" sz="2400" dirty="0">
                <a:solidFill>
                  <a:schemeClr val="accent5"/>
                </a:solidFill>
              </a:rPr>
            </a:br>
            <a:r>
              <a:rPr lang="en-US" sz="2400" dirty="0">
                <a:solidFill>
                  <a:schemeClr val="accent5"/>
                </a:solidFill>
              </a:rPr>
              <a:t>});</a:t>
            </a:r>
            <a:endParaRPr lang="en-NZ" sz="2400" dirty="0" smtClean="0">
              <a:solidFill>
                <a:schemeClr val="accent5"/>
              </a:solidFill>
            </a:endParaRPr>
          </a:p>
          <a:p>
            <a:pPr marL="0" indent="0">
              <a:buNone/>
            </a:pPr>
            <a:endParaRPr lang="en-US" sz="2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2C638-FFF6-4004-8DAF-4B1D6FE75D8F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99627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j</a:t>
            </a:r>
            <a:r>
              <a:rPr lang="en-NZ" dirty="0"/>
              <a:t>Q</a:t>
            </a:r>
            <a:r>
              <a:rPr lang="en-NZ" dirty="0" smtClean="0"/>
              <a:t>uery AJAX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639" y="1930400"/>
            <a:ext cx="9413723" cy="4252686"/>
          </a:xfrm>
        </p:spPr>
        <p:txBody>
          <a:bodyPr>
            <a:noAutofit/>
          </a:bodyPr>
          <a:lstStyle/>
          <a:p>
            <a:r>
              <a:rPr lang="en-NZ" sz="2200" dirty="0"/>
              <a:t>The </a:t>
            </a:r>
            <a:r>
              <a:rPr lang="en-NZ" sz="2200" dirty="0">
                <a:solidFill>
                  <a:schemeClr val="accent5"/>
                </a:solidFill>
              </a:rPr>
              <a:t>$.post() </a:t>
            </a:r>
            <a:r>
              <a:rPr lang="en-NZ" sz="2200" dirty="0"/>
              <a:t>method requests data from the server using an HTTP POST request</a:t>
            </a:r>
            <a:r>
              <a:rPr lang="en-NZ" sz="2200" dirty="0" smtClean="0"/>
              <a:t>.</a:t>
            </a:r>
            <a:endParaRPr lang="en-NZ" sz="2200" dirty="0"/>
          </a:p>
          <a:p>
            <a:r>
              <a:rPr lang="en-NZ" sz="2200" dirty="0"/>
              <a:t>Syntax</a:t>
            </a:r>
            <a:r>
              <a:rPr lang="en-NZ" sz="2200" dirty="0" smtClean="0"/>
              <a:t>:</a:t>
            </a:r>
            <a:endParaRPr lang="en-NZ" sz="2200" dirty="0"/>
          </a:p>
          <a:p>
            <a:pPr marL="0" indent="0">
              <a:buNone/>
            </a:pPr>
            <a:r>
              <a:rPr lang="en-NZ" sz="2200" dirty="0" smtClean="0">
                <a:solidFill>
                  <a:schemeClr val="accent5"/>
                </a:solidFill>
              </a:rPr>
              <a:t>		$.</a:t>
            </a:r>
            <a:r>
              <a:rPr lang="en-NZ" sz="2200" dirty="0">
                <a:solidFill>
                  <a:schemeClr val="accent5"/>
                </a:solidFill>
              </a:rPr>
              <a:t>post(</a:t>
            </a:r>
            <a:r>
              <a:rPr lang="en-NZ" sz="2200" dirty="0" err="1">
                <a:solidFill>
                  <a:schemeClr val="accent5"/>
                </a:solidFill>
              </a:rPr>
              <a:t>URL,data,callback</a:t>
            </a:r>
            <a:r>
              <a:rPr lang="en-NZ" sz="2200" dirty="0" smtClean="0">
                <a:solidFill>
                  <a:schemeClr val="accent5"/>
                </a:solidFill>
              </a:rPr>
              <a:t>);</a:t>
            </a:r>
          </a:p>
          <a:p>
            <a:pPr marL="0" indent="0">
              <a:buNone/>
            </a:pPr>
            <a:endParaRPr lang="en-NZ" sz="2200" dirty="0"/>
          </a:p>
          <a:p>
            <a:r>
              <a:rPr lang="en-NZ" sz="2200" dirty="0"/>
              <a:t>The required URL parameter specifies the URL you wish to request</a:t>
            </a:r>
            <a:r>
              <a:rPr lang="en-NZ" sz="2200" dirty="0" smtClean="0"/>
              <a:t>.</a:t>
            </a:r>
            <a:endParaRPr lang="en-NZ" sz="2200" dirty="0"/>
          </a:p>
          <a:p>
            <a:r>
              <a:rPr lang="en-NZ" sz="2200" dirty="0"/>
              <a:t>The optional data parameter specifies some data to send along with the request</a:t>
            </a:r>
            <a:r>
              <a:rPr lang="en-NZ" sz="2200" dirty="0" smtClean="0"/>
              <a:t>.</a:t>
            </a:r>
            <a:endParaRPr lang="en-NZ" sz="2200" dirty="0"/>
          </a:p>
          <a:p>
            <a:r>
              <a:rPr lang="en-NZ" sz="2200" dirty="0"/>
              <a:t>The optional </a:t>
            </a:r>
            <a:r>
              <a:rPr lang="en-NZ" sz="2200" dirty="0" err="1"/>
              <a:t>callback</a:t>
            </a:r>
            <a:r>
              <a:rPr lang="en-NZ" sz="2200" dirty="0"/>
              <a:t> </a:t>
            </a:r>
            <a:r>
              <a:rPr lang="en-NZ" sz="2400" dirty="0"/>
              <a:t>parameter is the name of a function to be executed if the request succeeds.</a:t>
            </a:r>
            <a:endParaRPr lang="en-US" sz="2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2C638-FFF6-4004-8DAF-4B1D6FE75D8F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61872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j</a:t>
            </a:r>
            <a:r>
              <a:rPr lang="en-NZ" dirty="0"/>
              <a:t>Q</a:t>
            </a:r>
            <a:r>
              <a:rPr lang="en-NZ" dirty="0" smtClean="0"/>
              <a:t>uery AJAX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639" y="1930400"/>
            <a:ext cx="9413723" cy="4252686"/>
          </a:xfrm>
        </p:spPr>
        <p:txBody>
          <a:bodyPr>
            <a:noAutofit/>
          </a:bodyPr>
          <a:lstStyle/>
          <a:p>
            <a:r>
              <a:rPr lang="en-NZ" sz="2200" dirty="0" smtClean="0"/>
              <a:t>Example</a:t>
            </a:r>
          </a:p>
          <a:p>
            <a:pPr marL="1714500" lvl="4" indent="0">
              <a:buNone/>
            </a:pPr>
            <a:r>
              <a:rPr lang="en-US" sz="2400" dirty="0">
                <a:solidFill>
                  <a:schemeClr val="accent5"/>
                </a:solidFill>
              </a:rPr>
              <a:t>$("button").click(function(){</a:t>
            </a:r>
            <a:br>
              <a:rPr lang="en-US" sz="2400" dirty="0">
                <a:solidFill>
                  <a:schemeClr val="accent5"/>
                </a:solidFill>
              </a:rPr>
            </a:br>
            <a:r>
              <a:rPr lang="en-US" sz="2400" dirty="0">
                <a:solidFill>
                  <a:schemeClr val="accent5"/>
                </a:solidFill>
              </a:rPr>
              <a:t>    $.post("demo_test_post.asp",</a:t>
            </a:r>
            <a:br>
              <a:rPr lang="en-US" sz="2400" dirty="0">
                <a:solidFill>
                  <a:schemeClr val="accent5"/>
                </a:solidFill>
              </a:rPr>
            </a:br>
            <a:r>
              <a:rPr lang="en-US" sz="2400" dirty="0">
                <a:solidFill>
                  <a:schemeClr val="accent5"/>
                </a:solidFill>
              </a:rPr>
              <a:t>    {</a:t>
            </a:r>
            <a:br>
              <a:rPr lang="en-US" sz="2400" dirty="0">
                <a:solidFill>
                  <a:schemeClr val="accent5"/>
                </a:solidFill>
              </a:rPr>
            </a:br>
            <a:r>
              <a:rPr lang="en-US" sz="2400" dirty="0">
                <a:solidFill>
                  <a:schemeClr val="accent5"/>
                </a:solidFill>
              </a:rPr>
              <a:t>        name: "Donald Duck",</a:t>
            </a:r>
            <a:br>
              <a:rPr lang="en-US" sz="2400" dirty="0">
                <a:solidFill>
                  <a:schemeClr val="accent5"/>
                </a:solidFill>
              </a:rPr>
            </a:br>
            <a:r>
              <a:rPr lang="en-US" sz="2400" dirty="0">
                <a:solidFill>
                  <a:schemeClr val="accent5"/>
                </a:solidFill>
              </a:rPr>
              <a:t>        city: "</a:t>
            </a:r>
            <a:r>
              <a:rPr lang="en-US" sz="2400" dirty="0" err="1">
                <a:solidFill>
                  <a:schemeClr val="accent5"/>
                </a:solidFill>
              </a:rPr>
              <a:t>Duckburg</a:t>
            </a:r>
            <a:r>
              <a:rPr lang="en-US" sz="2400" dirty="0">
                <a:solidFill>
                  <a:schemeClr val="accent5"/>
                </a:solidFill>
              </a:rPr>
              <a:t>"</a:t>
            </a:r>
            <a:br>
              <a:rPr lang="en-US" sz="2400" dirty="0">
                <a:solidFill>
                  <a:schemeClr val="accent5"/>
                </a:solidFill>
              </a:rPr>
            </a:br>
            <a:r>
              <a:rPr lang="en-US" sz="2400" dirty="0">
                <a:solidFill>
                  <a:schemeClr val="accent5"/>
                </a:solidFill>
              </a:rPr>
              <a:t>    },</a:t>
            </a:r>
            <a:br>
              <a:rPr lang="en-US" sz="2400" dirty="0">
                <a:solidFill>
                  <a:schemeClr val="accent5"/>
                </a:solidFill>
              </a:rPr>
            </a:br>
            <a:r>
              <a:rPr lang="en-US" sz="2400" dirty="0">
                <a:solidFill>
                  <a:schemeClr val="accent5"/>
                </a:solidFill>
              </a:rPr>
              <a:t>    function(data, status){</a:t>
            </a:r>
            <a:br>
              <a:rPr lang="en-US" sz="2400" dirty="0">
                <a:solidFill>
                  <a:schemeClr val="accent5"/>
                </a:solidFill>
              </a:rPr>
            </a:br>
            <a:r>
              <a:rPr lang="en-US" sz="2400" dirty="0">
                <a:solidFill>
                  <a:schemeClr val="accent5"/>
                </a:solidFill>
              </a:rPr>
              <a:t>        alert("Data: " + data + "\</a:t>
            </a:r>
            <a:r>
              <a:rPr lang="en-US" sz="2400" dirty="0" err="1">
                <a:solidFill>
                  <a:schemeClr val="accent5"/>
                </a:solidFill>
              </a:rPr>
              <a:t>nStatus</a:t>
            </a:r>
            <a:r>
              <a:rPr lang="en-US" sz="2400" dirty="0">
                <a:solidFill>
                  <a:schemeClr val="accent5"/>
                </a:solidFill>
              </a:rPr>
              <a:t>: " + status);</a:t>
            </a:r>
            <a:br>
              <a:rPr lang="en-US" sz="2400" dirty="0">
                <a:solidFill>
                  <a:schemeClr val="accent5"/>
                </a:solidFill>
              </a:rPr>
            </a:br>
            <a:r>
              <a:rPr lang="en-US" sz="2400" dirty="0">
                <a:solidFill>
                  <a:schemeClr val="accent5"/>
                </a:solidFill>
              </a:rPr>
              <a:t>    });</a:t>
            </a:r>
            <a:br>
              <a:rPr lang="en-US" sz="2400" dirty="0">
                <a:solidFill>
                  <a:schemeClr val="accent5"/>
                </a:solidFill>
              </a:rPr>
            </a:br>
            <a:r>
              <a:rPr lang="en-US" sz="2400" dirty="0">
                <a:solidFill>
                  <a:schemeClr val="accent5"/>
                </a:solidFill>
              </a:rPr>
              <a:t>});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2C638-FFF6-4004-8DAF-4B1D6FE75D8F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9394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XML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639" y="1930400"/>
            <a:ext cx="9413723" cy="4252686"/>
          </a:xfrm>
        </p:spPr>
        <p:txBody>
          <a:bodyPr>
            <a:noAutofit/>
          </a:bodyPr>
          <a:lstStyle/>
          <a:p>
            <a:r>
              <a:rPr lang="en-US" sz="2400" dirty="0"/>
              <a:t>XML stands for </a:t>
            </a:r>
            <a:r>
              <a:rPr lang="en-US" sz="2400" dirty="0" err="1"/>
              <a:t>EXtensible</a:t>
            </a:r>
            <a:r>
              <a:rPr lang="en-US" sz="2400" dirty="0"/>
              <a:t> Markup Language.</a:t>
            </a:r>
          </a:p>
          <a:p>
            <a:endParaRPr lang="en-US" sz="2400" dirty="0"/>
          </a:p>
          <a:p>
            <a:r>
              <a:rPr lang="en-US" sz="2400" dirty="0"/>
              <a:t>XML was designed to store and transport data.</a:t>
            </a:r>
          </a:p>
          <a:p>
            <a:endParaRPr lang="en-US" sz="2400" dirty="0"/>
          </a:p>
          <a:p>
            <a:r>
              <a:rPr lang="en-US" sz="2400" dirty="0"/>
              <a:t>XML was designed to be both human- and machine-readable.</a:t>
            </a:r>
            <a:endParaRPr lang="en-US" sz="2400" dirty="0">
              <a:solidFill>
                <a:schemeClr val="accent5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2C638-FFF6-4004-8DAF-4B1D6FE75D8F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44618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XML Tree structure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2C638-FFF6-4004-8DAF-4B1D6FE75D8F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ISCG6420 IWD - AJAX/XML</a:t>
            </a:r>
            <a:endParaRPr lang="en-NZ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688" y="1808144"/>
            <a:ext cx="6903169" cy="3759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8236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XML Syntax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639" y="2019543"/>
            <a:ext cx="9413723" cy="425268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400" dirty="0"/>
              <a:t>All XML Elements Must Have a Closing </a:t>
            </a:r>
            <a:r>
              <a:rPr lang="en-US" sz="2400" dirty="0" smtClean="0"/>
              <a:t>Tag</a:t>
            </a:r>
          </a:p>
          <a:p>
            <a:pPr>
              <a:spcBef>
                <a:spcPts val="0"/>
              </a:spcBef>
            </a:pPr>
            <a:endParaRPr lang="en-US" sz="2400" dirty="0">
              <a:solidFill>
                <a:schemeClr val="accent5"/>
              </a:solidFill>
            </a:endParaRPr>
          </a:p>
          <a:p>
            <a:pPr>
              <a:spcBef>
                <a:spcPts val="0"/>
              </a:spcBef>
            </a:pPr>
            <a:r>
              <a:rPr lang="en-US" sz="2400" dirty="0"/>
              <a:t>XML Tags are Case Sensitive</a:t>
            </a:r>
          </a:p>
          <a:p>
            <a:pPr>
              <a:spcBef>
                <a:spcPts val="0"/>
              </a:spcBef>
            </a:pPr>
            <a:endParaRPr lang="en-US" sz="2400" dirty="0" smtClean="0">
              <a:solidFill>
                <a:schemeClr val="accent5"/>
              </a:solidFill>
            </a:endParaRPr>
          </a:p>
          <a:p>
            <a:pPr>
              <a:spcBef>
                <a:spcPts val="0"/>
              </a:spcBef>
            </a:pPr>
            <a:r>
              <a:rPr lang="en-US" sz="2400" dirty="0"/>
              <a:t>XML Elements Must be Properly </a:t>
            </a:r>
            <a:r>
              <a:rPr lang="en-US" sz="2400" dirty="0" smtClean="0"/>
              <a:t>Nested</a:t>
            </a:r>
          </a:p>
          <a:p>
            <a:pPr>
              <a:spcBef>
                <a:spcPts val="0"/>
              </a:spcBef>
            </a:pPr>
            <a:endParaRPr lang="en-US" sz="2400" dirty="0"/>
          </a:p>
          <a:p>
            <a:pPr>
              <a:spcBef>
                <a:spcPts val="0"/>
              </a:spcBef>
            </a:pPr>
            <a:r>
              <a:rPr lang="en-US" sz="2400" dirty="0"/>
              <a:t>XML Documents Must Have a Root </a:t>
            </a:r>
            <a:r>
              <a:rPr lang="en-US" sz="2400" dirty="0" smtClean="0"/>
              <a:t>Element</a:t>
            </a:r>
          </a:p>
          <a:p>
            <a:pPr>
              <a:spcBef>
                <a:spcPts val="0"/>
              </a:spcBef>
            </a:pPr>
            <a:endParaRPr lang="en-US" sz="2400" dirty="0"/>
          </a:p>
          <a:p>
            <a:pPr>
              <a:spcBef>
                <a:spcPts val="0"/>
              </a:spcBef>
            </a:pPr>
            <a:r>
              <a:rPr lang="en-US" sz="2400" dirty="0"/>
              <a:t>XML Attribute Values Must be Quoted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>
              <a:solidFill>
                <a:schemeClr val="accent5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2C638-FFF6-4004-8DAF-4B1D6FE75D8F}" type="datetime1">
              <a:rPr lang="en-NZ" smtClean="0"/>
              <a:t>20/09/2015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ISCG6420 IWD - AJAX/XML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35708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4594</TotalTime>
  <Words>336</Words>
  <Application>Microsoft Office PowerPoint</Application>
  <PresentationFormat>Widescreen</PresentationFormat>
  <Paragraphs>122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Trebuchet MS</vt:lpstr>
      <vt:lpstr>Wingdings 3</vt:lpstr>
      <vt:lpstr>Facet</vt:lpstr>
      <vt:lpstr>AJAX/XML</vt:lpstr>
      <vt:lpstr>Contents of This session</vt:lpstr>
      <vt:lpstr>jQuery AJAX</vt:lpstr>
      <vt:lpstr>jQuery AJAX</vt:lpstr>
      <vt:lpstr>jQuery AJAX</vt:lpstr>
      <vt:lpstr>jQuery AJAX</vt:lpstr>
      <vt:lpstr>XML</vt:lpstr>
      <vt:lpstr>XML Tree structure</vt:lpstr>
      <vt:lpstr>XML Syntax</vt:lpstr>
      <vt:lpstr>XML Syntax</vt:lpstr>
      <vt:lpstr>XML DOM</vt:lpstr>
      <vt:lpstr>XML DOM</vt:lpstr>
      <vt:lpstr>XML DOM</vt:lpstr>
      <vt:lpstr>Exercise</vt:lpstr>
      <vt:lpstr>End of The Session 2</vt:lpstr>
    </vt:vector>
  </TitlesOfParts>
  <Company>Unitec Institute of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HTML Markup for Structure</dc:title>
  <dc:creator>Kan Ngamakeur</dc:creator>
  <cp:lastModifiedBy>Xiaosong Li</cp:lastModifiedBy>
  <cp:revision>264</cp:revision>
  <dcterms:created xsi:type="dcterms:W3CDTF">2015-07-08T02:13:09Z</dcterms:created>
  <dcterms:modified xsi:type="dcterms:W3CDTF">2015-09-20T03:30:55Z</dcterms:modified>
</cp:coreProperties>
</file>