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58" r:id="rId5"/>
    <p:sldId id="259" r:id="rId6"/>
    <p:sldId id="268" r:id="rId7"/>
    <p:sldId id="260" r:id="rId8"/>
    <p:sldId id="263" r:id="rId9"/>
    <p:sldId id="261" r:id="rId10"/>
    <p:sldId id="265" r:id="rId11"/>
    <p:sldId id="262" r:id="rId12"/>
    <p:sldId id="264" r:id="rId13"/>
    <p:sldId id="270" r:id="rId14"/>
    <p:sldId id="267" r:id="rId15"/>
    <p:sldId id="271" r:id="rId16"/>
    <p:sldId id="269" r:id="rId17"/>
    <p:sldId id="266" r:id="rId18"/>
    <p:sldId id="272" r:id="rId19"/>
    <p:sldId id="273" r:id="rId20"/>
    <p:sldId id="275" r:id="rId21"/>
    <p:sldId id="27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87" d="100"/>
          <a:sy n="87" d="100"/>
        </p:scale>
        <p:origin x="108" y="14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dney Harvey" userId="4cdca796-8466-4000-9132-2426858e5682" providerId="ADAL" clId="{EB92094D-3E6B-4CCE-89B8-F3DC613E91BF}"/>
    <pc:docChg chg="custSel modSld">
      <pc:chgData name="Rodney Harvey" userId="4cdca796-8466-4000-9132-2426858e5682" providerId="ADAL" clId="{EB92094D-3E6B-4CCE-89B8-F3DC613E91BF}" dt="2021-05-10T03:26:24.629" v="223" actId="14100"/>
      <pc:docMkLst>
        <pc:docMk/>
      </pc:docMkLst>
      <pc:sldChg chg="delSp modSp">
        <pc:chgData name="Rodney Harvey" userId="4cdca796-8466-4000-9132-2426858e5682" providerId="ADAL" clId="{EB92094D-3E6B-4CCE-89B8-F3DC613E91BF}" dt="2021-05-10T03:26:24.629" v="223" actId="14100"/>
        <pc:sldMkLst>
          <pc:docMk/>
          <pc:sldMk cId="1834817323" sldId="258"/>
        </pc:sldMkLst>
        <pc:spChg chg="mod">
          <ac:chgData name="Rodney Harvey" userId="4cdca796-8466-4000-9132-2426858e5682" providerId="ADAL" clId="{EB92094D-3E6B-4CCE-89B8-F3DC613E91BF}" dt="2021-05-10T03:26:24.629" v="223" actId="14100"/>
          <ac:spMkLst>
            <pc:docMk/>
            <pc:sldMk cId="1834817323" sldId="258"/>
            <ac:spMk id="2" creationId="{00000000-0000-0000-0000-000000000000}"/>
          </ac:spMkLst>
        </pc:spChg>
        <pc:picChg chg="del">
          <ac:chgData name="Rodney Harvey" userId="4cdca796-8466-4000-9132-2426858e5682" providerId="ADAL" clId="{EB92094D-3E6B-4CCE-89B8-F3DC613E91BF}" dt="2021-05-10T03:24:44.594" v="0" actId="478"/>
          <ac:picMkLst>
            <pc:docMk/>
            <pc:sldMk cId="1834817323" sldId="258"/>
            <ac:picMk id="4" creationId="{00000000-0000-0000-0000-000000000000}"/>
          </ac:picMkLst>
        </pc:picChg>
      </pc:sldChg>
    </pc:docChg>
  </pc:docChgLst>
  <pc:docChgLst>
    <pc:chgData name="Rodney Harvey" userId="4cdca796-8466-4000-9132-2426858e5682" providerId="ADAL" clId="{3F089A60-8160-47A5-A7B8-3820483F76BD}"/>
    <pc:docChg chg="modSld">
      <pc:chgData name="Rodney Harvey" userId="4cdca796-8466-4000-9132-2426858e5682" providerId="ADAL" clId="{3F089A60-8160-47A5-A7B8-3820483F76BD}" dt="2021-05-10T03:27:54.198" v="112" actId="14100"/>
      <pc:docMkLst>
        <pc:docMk/>
      </pc:docMkLst>
      <pc:sldChg chg="modSp">
        <pc:chgData name="Rodney Harvey" userId="4cdca796-8466-4000-9132-2426858e5682" providerId="ADAL" clId="{3F089A60-8160-47A5-A7B8-3820483F76BD}" dt="2021-05-10T03:27:54.198" v="112" actId="14100"/>
        <pc:sldMkLst>
          <pc:docMk/>
          <pc:sldMk cId="1834817323" sldId="258"/>
        </pc:sldMkLst>
        <pc:spChg chg="mod">
          <ac:chgData name="Rodney Harvey" userId="4cdca796-8466-4000-9132-2426858e5682" providerId="ADAL" clId="{3F089A60-8160-47A5-A7B8-3820483F76BD}" dt="2021-05-10T03:27:54.198" v="112" actId="14100"/>
          <ac:spMkLst>
            <pc:docMk/>
            <pc:sldMk cId="1834817323" sldId="258"/>
            <ac:spMk id="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8E8B4F-CBE7-48FE-A832-1E96C2B7BF1D}" type="datetimeFigureOut">
              <a:rPr lang="en-NZ" smtClean="0"/>
              <a:t>7/03/2022</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F3B73D-946F-40E8-96ED-A7936A3C1AF0}" type="slidenum">
              <a:rPr lang="en-NZ" smtClean="0"/>
              <a:t>‹#›</a:t>
            </a:fld>
            <a:endParaRPr lang="en-NZ"/>
          </a:p>
        </p:txBody>
      </p:sp>
    </p:spTree>
    <p:extLst>
      <p:ext uri="{BB962C8B-B14F-4D97-AF65-F5344CB8AC3E}">
        <p14:creationId xmlns:p14="http://schemas.microsoft.com/office/powerpoint/2010/main" val="374018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p:cNvSpPr>
            <a:spLocks noGrp="1"/>
          </p:cNvSpPr>
          <p:nvPr>
            <p:ph type="dt" sz="half" idx="10"/>
          </p:nvPr>
        </p:nvSpPr>
        <p:spPr/>
        <p:txBody>
          <a:bodyPr/>
          <a:lstStyle/>
          <a:p>
            <a:fld id="{15D981B8-10D1-4ABD-8169-D06EC4BA5E45}" type="datetime1">
              <a:rPr lang="en-NZ" smtClean="0"/>
              <a:t>7/03/2022</a:t>
            </a:fld>
            <a:endParaRPr lang="en-NZ"/>
          </a:p>
        </p:txBody>
      </p:sp>
      <p:sp>
        <p:nvSpPr>
          <p:cNvPr id="5" name="Footer Placeholder 4"/>
          <p:cNvSpPr>
            <a:spLocks noGrp="1"/>
          </p:cNvSpPr>
          <p:nvPr>
            <p:ph type="ftr" sz="quarter" idx="11"/>
          </p:nvPr>
        </p:nvSpPr>
        <p:spPr/>
        <p:txBody>
          <a:bodyPr/>
          <a:lstStyle/>
          <a:p>
            <a:r>
              <a:rPr lang="en-NZ"/>
              <a:t>Unitec - Auckland New Zealand </a:t>
            </a:r>
          </a:p>
        </p:txBody>
      </p:sp>
      <p:sp>
        <p:nvSpPr>
          <p:cNvPr id="6" name="Slide Number Placeholder 5"/>
          <p:cNvSpPr>
            <a:spLocks noGrp="1"/>
          </p:cNvSpPr>
          <p:nvPr>
            <p:ph type="sldNum" sz="quarter" idx="12"/>
          </p:nvPr>
        </p:nvSpPr>
        <p:spPr/>
        <p:txBody>
          <a:bodyPr/>
          <a:lstStyle/>
          <a:p>
            <a:fld id="{B3AB16A3-7636-4809-B05B-BA253C059162}" type="slidenum">
              <a:rPr lang="en-NZ" smtClean="0"/>
              <a:t>‹#›</a:t>
            </a:fld>
            <a:endParaRPr lang="en-NZ"/>
          </a:p>
        </p:txBody>
      </p:sp>
    </p:spTree>
    <p:extLst>
      <p:ext uri="{BB962C8B-B14F-4D97-AF65-F5344CB8AC3E}">
        <p14:creationId xmlns:p14="http://schemas.microsoft.com/office/powerpoint/2010/main" val="1367207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A892910B-2279-480C-B4EE-4593D7A0F457}" type="datetime1">
              <a:rPr lang="en-NZ" smtClean="0"/>
              <a:t>7/03/2022</a:t>
            </a:fld>
            <a:endParaRPr lang="en-NZ"/>
          </a:p>
        </p:txBody>
      </p:sp>
      <p:sp>
        <p:nvSpPr>
          <p:cNvPr id="5" name="Footer Placeholder 4"/>
          <p:cNvSpPr>
            <a:spLocks noGrp="1"/>
          </p:cNvSpPr>
          <p:nvPr>
            <p:ph type="ftr" sz="quarter" idx="11"/>
          </p:nvPr>
        </p:nvSpPr>
        <p:spPr/>
        <p:txBody>
          <a:bodyPr/>
          <a:lstStyle/>
          <a:p>
            <a:r>
              <a:rPr lang="en-NZ"/>
              <a:t>Unitec - Auckland New Zealand </a:t>
            </a:r>
          </a:p>
        </p:txBody>
      </p:sp>
      <p:sp>
        <p:nvSpPr>
          <p:cNvPr id="6" name="Slide Number Placeholder 5"/>
          <p:cNvSpPr>
            <a:spLocks noGrp="1"/>
          </p:cNvSpPr>
          <p:nvPr>
            <p:ph type="sldNum" sz="quarter" idx="12"/>
          </p:nvPr>
        </p:nvSpPr>
        <p:spPr/>
        <p:txBody>
          <a:bodyPr/>
          <a:lstStyle/>
          <a:p>
            <a:fld id="{B3AB16A3-7636-4809-B05B-BA253C059162}" type="slidenum">
              <a:rPr lang="en-NZ" smtClean="0"/>
              <a:t>‹#›</a:t>
            </a:fld>
            <a:endParaRPr lang="en-NZ"/>
          </a:p>
        </p:txBody>
      </p:sp>
    </p:spTree>
    <p:extLst>
      <p:ext uri="{BB962C8B-B14F-4D97-AF65-F5344CB8AC3E}">
        <p14:creationId xmlns:p14="http://schemas.microsoft.com/office/powerpoint/2010/main" val="301565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FFE0543F-485E-4B1C-A7EB-C29F279B8631}" type="datetime1">
              <a:rPr lang="en-NZ" smtClean="0"/>
              <a:t>7/03/2022</a:t>
            </a:fld>
            <a:endParaRPr lang="en-NZ"/>
          </a:p>
        </p:txBody>
      </p:sp>
      <p:sp>
        <p:nvSpPr>
          <p:cNvPr id="5" name="Footer Placeholder 4"/>
          <p:cNvSpPr>
            <a:spLocks noGrp="1"/>
          </p:cNvSpPr>
          <p:nvPr>
            <p:ph type="ftr" sz="quarter" idx="11"/>
          </p:nvPr>
        </p:nvSpPr>
        <p:spPr/>
        <p:txBody>
          <a:bodyPr/>
          <a:lstStyle/>
          <a:p>
            <a:r>
              <a:rPr lang="en-NZ"/>
              <a:t>Unitec - Auckland New Zealand </a:t>
            </a:r>
          </a:p>
        </p:txBody>
      </p:sp>
      <p:sp>
        <p:nvSpPr>
          <p:cNvPr id="6" name="Slide Number Placeholder 5"/>
          <p:cNvSpPr>
            <a:spLocks noGrp="1"/>
          </p:cNvSpPr>
          <p:nvPr>
            <p:ph type="sldNum" sz="quarter" idx="12"/>
          </p:nvPr>
        </p:nvSpPr>
        <p:spPr/>
        <p:txBody>
          <a:bodyPr/>
          <a:lstStyle/>
          <a:p>
            <a:fld id="{B3AB16A3-7636-4809-B05B-BA253C059162}" type="slidenum">
              <a:rPr lang="en-NZ" smtClean="0"/>
              <a:t>‹#›</a:t>
            </a:fld>
            <a:endParaRPr lang="en-NZ"/>
          </a:p>
        </p:txBody>
      </p:sp>
    </p:spTree>
    <p:extLst>
      <p:ext uri="{BB962C8B-B14F-4D97-AF65-F5344CB8AC3E}">
        <p14:creationId xmlns:p14="http://schemas.microsoft.com/office/powerpoint/2010/main" val="3791390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9B73012D-1EA2-4577-87BB-EA97E3F34A8E}" type="datetime1">
              <a:rPr lang="en-NZ" smtClean="0"/>
              <a:t>7/03/2022</a:t>
            </a:fld>
            <a:endParaRPr lang="en-NZ"/>
          </a:p>
        </p:txBody>
      </p:sp>
      <p:sp>
        <p:nvSpPr>
          <p:cNvPr id="5" name="Footer Placeholder 4"/>
          <p:cNvSpPr>
            <a:spLocks noGrp="1"/>
          </p:cNvSpPr>
          <p:nvPr>
            <p:ph type="ftr" sz="quarter" idx="11"/>
          </p:nvPr>
        </p:nvSpPr>
        <p:spPr/>
        <p:txBody>
          <a:bodyPr/>
          <a:lstStyle/>
          <a:p>
            <a:r>
              <a:rPr lang="en-NZ"/>
              <a:t>Unitec - Auckland New Zealand </a:t>
            </a:r>
          </a:p>
        </p:txBody>
      </p:sp>
      <p:sp>
        <p:nvSpPr>
          <p:cNvPr id="6" name="Slide Number Placeholder 5"/>
          <p:cNvSpPr>
            <a:spLocks noGrp="1"/>
          </p:cNvSpPr>
          <p:nvPr>
            <p:ph type="sldNum" sz="quarter" idx="12"/>
          </p:nvPr>
        </p:nvSpPr>
        <p:spPr/>
        <p:txBody>
          <a:bodyPr/>
          <a:lstStyle/>
          <a:p>
            <a:fld id="{B3AB16A3-7636-4809-B05B-BA253C059162}" type="slidenum">
              <a:rPr lang="en-NZ" smtClean="0"/>
              <a:t>‹#›</a:t>
            </a:fld>
            <a:endParaRPr lang="en-NZ"/>
          </a:p>
        </p:txBody>
      </p:sp>
    </p:spTree>
    <p:extLst>
      <p:ext uri="{BB962C8B-B14F-4D97-AF65-F5344CB8AC3E}">
        <p14:creationId xmlns:p14="http://schemas.microsoft.com/office/powerpoint/2010/main" val="1408114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65798EC-F92F-4AF7-81ED-E9E4148C6F56}" type="datetime1">
              <a:rPr lang="en-NZ" smtClean="0"/>
              <a:t>7/03/2022</a:t>
            </a:fld>
            <a:endParaRPr lang="en-NZ"/>
          </a:p>
        </p:txBody>
      </p:sp>
      <p:sp>
        <p:nvSpPr>
          <p:cNvPr id="5" name="Footer Placeholder 4"/>
          <p:cNvSpPr>
            <a:spLocks noGrp="1"/>
          </p:cNvSpPr>
          <p:nvPr>
            <p:ph type="ftr" sz="quarter" idx="11"/>
          </p:nvPr>
        </p:nvSpPr>
        <p:spPr/>
        <p:txBody>
          <a:bodyPr/>
          <a:lstStyle/>
          <a:p>
            <a:r>
              <a:rPr lang="en-NZ"/>
              <a:t>Unitec - Auckland New Zealand </a:t>
            </a:r>
          </a:p>
        </p:txBody>
      </p:sp>
      <p:sp>
        <p:nvSpPr>
          <p:cNvPr id="6" name="Slide Number Placeholder 5"/>
          <p:cNvSpPr>
            <a:spLocks noGrp="1"/>
          </p:cNvSpPr>
          <p:nvPr>
            <p:ph type="sldNum" sz="quarter" idx="12"/>
          </p:nvPr>
        </p:nvSpPr>
        <p:spPr/>
        <p:txBody>
          <a:bodyPr/>
          <a:lstStyle/>
          <a:p>
            <a:fld id="{B3AB16A3-7636-4809-B05B-BA253C059162}" type="slidenum">
              <a:rPr lang="en-NZ" smtClean="0"/>
              <a:t>‹#›</a:t>
            </a:fld>
            <a:endParaRPr lang="en-NZ"/>
          </a:p>
        </p:txBody>
      </p:sp>
    </p:spTree>
    <p:extLst>
      <p:ext uri="{BB962C8B-B14F-4D97-AF65-F5344CB8AC3E}">
        <p14:creationId xmlns:p14="http://schemas.microsoft.com/office/powerpoint/2010/main" val="180812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p:cNvSpPr>
            <a:spLocks noGrp="1"/>
          </p:cNvSpPr>
          <p:nvPr>
            <p:ph type="dt" sz="half" idx="10"/>
          </p:nvPr>
        </p:nvSpPr>
        <p:spPr/>
        <p:txBody>
          <a:bodyPr/>
          <a:lstStyle/>
          <a:p>
            <a:fld id="{1D2BEE21-74EC-49D9-8439-C48656533D64}" type="datetime1">
              <a:rPr lang="en-NZ" smtClean="0"/>
              <a:t>7/03/2022</a:t>
            </a:fld>
            <a:endParaRPr lang="en-NZ"/>
          </a:p>
        </p:txBody>
      </p:sp>
      <p:sp>
        <p:nvSpPr>
          <p:cNvPr id="6" name="Footer Placeholder 5"/>
          <p:cNvSpPr>
            <a:spLocks noGrp="1"/>
          </p:cNvSpPr>
          <p:nvPr>
            <p:ph type="ftr" sz="quarter" idx="11"/>
          </p:nvPr>
        </p:nvSpPr>
        <p:spPr/>
        <p:txBody>
          <a:bodyPr/>
          <a:lstStyle/>
          <a:p>
            <a:r>
              <a:rPr lang="en-NZ"/>
              <a:t>Unitec - Auckland New Zealand </a:t>
            </a:r>
          </a:p>
        </p:txBody>
      </p:sp>
      <p:sp>
        <p:nvSpPr>
          <p:cNvPr id="7" name="Slide Number Placeholder 6"/>
          <p:cNvSpPr>
            <a:spLocks noGrp="1"/>
          </p:cNvSpPr>
          <p:nvPr>
            <p:ph type="sldNum" sz="quarter" idx="12"/>
          </p:nvPr>
        </p:nvSpPr>
        <p:spPr/>
        <p:txBody>
          <a:bodyPr/>
          <a:lstStyle/>
          <a:p>
            <a:fld id="{B3AB16A3-7636-4809-B05B-BA253C059162}" type="slidenum">
              <a:rPr lang="en-NZ" smtClean="0"/>
              <a:t>‹#›</a:t>
            </a:fld>
            <a:endParaRPr lang="en-NZ"/>
          </a:p>
        </p:txBody>
      </p:sp>
    </p:spTree>
    <p:extLst>
      <p:ext uri="{BB962C8B-B14F-4D97-AF65-F5344CB8AC3E}">
        <p14:creationId xmlns:p14="http://schemas.microsoft.com/office/powerpoint/2010/main" val="4139079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p:cNvSpPr>
            <a:spLocks noGrp="1"/>
          </p:cNvSpPr>
          <p:nvPr>
            <p:ph type="dt" sz="half" idx="10"/>
          </p:nvPr>
        </p:nvSpPr>
        <p:spPr/>
        <p:txBody>
          <a:bodyPr/>
          <a:lstStyle/>
          <a:p>
            <a:fld id="{089BA356-1B3A-4649-A203-8C102A1659D0}" type="datetime1">
              <a:rPr lang="en-NZ" smtClean="0"/>
              <a:t>7/03/2022</a:t>
            </a:fld>
            <a:endParaRPr lang="en-NZ"/>
          </a:p>
        </p:txBody>
      </p:sp>
      <p:sp>
        <p:nvSpPr>
          <p:cNvPr id="8" name="Footer Placeholder 7"/>
          <p:cNvSpPr>
            <a:spLocks noGrp="1"/>
          </p:cNvSpPr>
          <p:nvPr>
            <p:ph type="ftr" sz="quarter" idx="11"/>
          </p:nvPr>
        </p:nvSpPr>
        <p:spPr/>
        <p:txBody>
          <a:bodyPr/>
          <a:lstStyle/>
          <a:p>
            <a:r>
              <a:rPr lang="en-NZ"/>
              <a:t>Unitec - Auckland New Zealand </a:t>
            </a:r>
          </a:p>
        </p:txBody>
      </p:sp>
      <p:sp>
        <p:nvSpPr>
          <p:cNvPr id="9" name="Slide Number Placeholder 8"/>
          <p:cNvSpPr>
            <a:spLocks noGrp="1"/>
          </p:cNvSpPr>
          <p:nvPr>
            <p:ph type="sldNum" sz="quarter" idx="12"/>
          </p:nvPr>
        </p:nvSpPr>
        <p:spPr/>
        <p:txBody>
          <a:bodyPr/>
          <a:lstStyle/>
          <a:p>
            <a:fld id="{B3AB16A3-7636-4809-B05B-BA253C059162}" type="slidenum">
              <a:rPr lang="en-NZ" smtClean="0"/>
              <a:t>‹#›</a:t>
            </a:fld>
            <a:endParaRPr lang="en-NZ"/>
          </a:p>
        </p:txBody>
      </p:sp>
    </p:spTree>
    <p:extLst>
      <p:ext uri="{BB962C8B-B14F-4D97-AF65-F5344CB8AC3E}">
        <p14:creationId xmlns:p14="http://schemas.microsoft.com/office/powerpoint/2010/main" val="1797742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Date Placeholder 2"/>
          <p:cNvSpPr>
            <a:spLocks noGrp="1"/>
          </p:cNvSpPr>
          <p:nvPr>
            <p:ph type="dt" sz="half" idx="10"/>
          </p:nvPr>
        </p:nvSpPr>
        <p:spPr/>
        <p:txBody>
          <a:bodyPr/>
          <a:lstStyle/>
          <a:p>
            <a:fld id="{CD9629F9-4C18-4DD1-B6C1-351150CD4C77}" type="datetime1">
              <a:rPr lang="en-NZ" smtClean="0"/>
              <a:t>7/03/2022</a:t>
            </a:fld>
            <a:endParaRPr lang="en-NZ"/>
          </a:p>
        </p:txBody>
      </p:sp>
      <p:sp>
        <p:nvSpPr>
          <p:cNvPr id="4" name="Footer Placeholder 3"/>
          <p:cNvSpPr>
            <a:spLocks noGrp="1"/>
          </p:cNvSpPr>
          <p:nvPr>
            <p:ph type="ftr" sz="quarter" idx="11"/>
          </p:nvPr>
        </p:nvSpPr>
        <p:spPr/>
        <p:txBody>
          <a:bodyPr/>
          <a:lstStyle/>
          <a:p>
            <a:r>
              <a:rPr lang="en-NZ"/>
              <a:t>Unitec - Auckland New Zealand </a:t>
            </a:r>
          </a:p>
        </p:txBody>
      </p:sp>
      <p:sp>
        <p:nvSpPr>
          <p:cNvPr id="5" name="Slide Number Placeholder 4"/>
          <p:cNvSpPr>
            <a:spLocks noGrp="1"/>
          </p:cNvSpPr>
          <p:nvPr>
            <p:ph type="sldNum" sz="quarter" idx="12"/>
          </p:nvPr>
        </p:nvSpPr>
        <p:spPr/>
        <p:txBody>
          <a:bodyPr/>
          <a:lstStyle/>
          <a:p>
            <a:fld id="{B3AB16A3-7636-4809-B05B-BA253C059162}" type="slidenum">
              <a:rPr lang="en-NZ" smtClean="0"/>
              <a:t>‹#›</a:t>
            </a:fld>
            <a:endParaRPr lang="en-NZ"/>
          </a:p>
        </p:txBody>
      </p:sp>
    </p:spTree>
    <p:extLst>
      <p:ext uri="{BB962C8B-B14F-4D97-AF65-F5344CB8AC3E}">
        <p14:creationId xmlns:p14="http://schemas.microsoft.com/office/powerpoint/2010/main" val="2875482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83F69A-91F2-44C0-8645-7D885F3DCD65}" type="datetime1">
              <a:rPr lang="en-NZ" smtClean="0"/>
              <a:t>7/03/2022</a:t>
            </a:fld>
            <a:endParaRPr lang="en-NZ"/>
          </a:p>
        </p:txBody>
      </p:sp>
      <p:sp>
        <p:nvSpPr>
          <p:cNvPr id="3" name="Footer Placeholder 2"/>
          <p:cNvSpPr>
            <a:spLocks noGrp="1"/>
          </p:cNvSpPr>
          <p:nvPr>
            <p:ph type="ftr" sz="quarter" idx="11"/>
          </p:nvPr>
        </p:nvSpPr>
        <p:spPr/>
        <p:txBody>
          <a:bodyPr/>
          <a:lstStyle/>
          <a:p>
            <a:r>
              <a:rPr lang="en-NZ"/>
              <a:t>Unitec - Auckland New Zealand </a:t>
            </a:r>
          </a:p>
        </p:txBody>
      </p:sp>
      <p:sp>
        <p:nvSpPr>
          <p:cNvPr id="4" name="Slide Number Placeholder 3"/>
          <p:cNvSpPr>
            <a:spLocks noGrp="1"/>
          </p:cNvSpPr>
          <p:nvPr>
            <p:ph type="sldNum" sz="quarter" idx="12"/>
          </p:nvPr>
        </p:nvSpPr>
        <p:spPr/>
        <p:txBody>
          <a:bodyPr/>
          <a:lstStyle/>
          <a:p>
            <a:fld id="{B3AB16A3-7636-4809-B05B-BA253C059162}" type="slidenum">
              <a:rPr lang="en-NZ" smtClean="0"/>
              <a:t>‹#›</a:t>
            </a:fld>
            <a:endParaRPr lang="en-NZ"/>
          </a:p>
        </p:txBody>
      </p:sp>
    </p:spTree>
    <p:extLst>
      <p:ext uri="{BB962C8B-B14F-4D97-AF65-F5344CB8AC3E}">
        <p14:creationId xmlns:p14="http://schemas.microsoft.com/office/powerpoint/2010/main" val="2311139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67B634F-9A53-4867-9A8F-C69428E72968}" type="datetime1">
              <a:rPr lang="en-NZ" smtClean="0"/>
              <a:t>7/03/2022</a:t>
            </a:fld>
            <a:endParaRPr lang="en-NZ"/>
          </a:p>
        </p:txBody>
      </p:sp>
      <p:sp>
        <p:nvSpPr>
          <p:cNvPr id="6" name="Footer Placeholder 5"/>
          <p:cNvSpPr>
            <a:spLocks noGrp="1"/>
          </p:cNvSpPr>
          <p:nvPr>
            <p:ph type="ftr" sz="quarter" idx="11"/>
          </p:nvPr>
        </p:nvSpPr>
        <p:spPr/>
        <p:txBody>
          <a:bodyPr/>
          <a:lstStyle/>
          <a:p>
            <a:r>
              <a:rPr lang="en-NZ"/>
              <a:t>Unitec - Auckland New Zealand </a:t>
            </a:r>
          </a:p>
        </p:txBody>
      </p:sp>
      <p:sp>
        <p:nvSpPr>
          <p:cNvPr id="7" name="Slide Number Placeholder 6"/>
          <p:cNvSpPr>
            <a:spLocks noGrp="1"/>
          </p:cNvSpPr>
          <p:nvPr>
            <p:ph type="sldNum" sz="quarter" idx="12"/>
          </p:nvPr>
        </p:nvSpPr>
        <p:spPr/>
        <p:txBody>
          <a:bodyPr/>
          <a:lstStyle/>
          <a:p>
            <a:fld id="{B3AB16A3-7636-4809-B05B-BA253C059162}" type="slidenum">
              <a:rPr lang="en-NZ" smtClean="0"/>
              <a:t>‹#›</a:t>
            </a:fld>
            <a:endParaRPr lang="en-NZ"/>
          </a:p>
        </p:txBody>
      </p:sp>
    </p:spTree>
    <p:extLst>
      <p:ext uri="{BB962C8B-B14F-4D97-AF65-F5344CB8AC3E}">
        <p14:creationId xmlns:p14="http://schemas.microsoft.com/office/powerpoint/2010/main" val="1175329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CBA4544-6D04-428C-A2DB-C1E96E9AF92D}" type="datetime1">
              <a:rPr lang="en-NZ" smtClean="0"/>
              <a:t>7/03/2022</a:t>
            </a:fld>
            <a:endParaRPr lang="en-NZ"/>
          </a:p>
        </p:txBody>
      </p:sp>
      <p:sp>
        <p:nvSpPr>
          <p:cNvPr id="6" name="Footer Placeholder 5"/>
          <p:cNvSpPr>
            <a:spLocks noGrp="1"/>
          </p:cNvSpPr>
          <p:nvPr>
            <p:ph type="ftr" sz="quarter" idx="11"/>
          </p:nvPr>
        </p:nvSpPr>
        <p:spPr/>
        <p:txBody>
          <a:bodyPr/>
          <a:lstStyle/>
          <a:p>
            <a:r>
              <a:rPr lang="en-NZ"/>
              <a:t>Unitec - Auckland New Zealand </a:t>
            </a:r>
          </a:p>
        </p:txBody>
      </p:sp>
      <p:sp>
        <p:nvSpPr>
          <p:cNvPr id="7" name="Slide Number Placeholder 6"/>
          <p:cNvSpPr>
            <a:spLocks noGrp="1"/>
          </p:cNvSpPr>
          <p:nvPr>
            <p:ph type="sldNum" sz="quarter" idx="12"/>
          </p:nvPr>
        </p:nvSpPr>
        <p:spPr/>
        <p:txBody>
          <a:bodyPr/>
          <a:lstStyle/>
          <a:p>
            <a:fld id="{B3AB16A3-7636-4809-B05B-BA253C059162}" type="slidenum">
              <a:rPr lang="en-NZ" smtClean="0"/>
              <a:t>‹#›</a:t>
            </a:fld>
            <a:endParaRPr lang="en-NZ"/>
          </a:p>
        </p:txBody>
      </p:sp>
    </p:spTree>
    <p:extLst>
      <p:ext uri="{BB962C8B-B14F-4D97-AF65-F5344CB8AC3E}">
        <p14:creationId xmlns:p14="http://schemas.microsoft.com/office/powerpoint/2010/main" val="1494041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883A3B-2EF3-41D4-B5B8-E427D7680DC7}" type="datetime1">
              <a:rPr lang="en-NZ" smtClean="0"/>
              <a:t>7/03/2022</a:t>
            </a:fld>
            <a:endParaRPr lang="en-N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NZ"/>
              <a:t>Unitec - Auckland New Zealand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AB16A3-7636-4809-B05B-BA253C059162}" type="slidenum">
              <a:rPr lang="en-NZ" smtClean="0"/>
              <a:t>‹#›</a:t>
            </a:fld>
            <a:endParaRPr lang="en-NZ"/>
          </a:p>
        </p:txBody>
      </p:sp>
    </p:spTree>
    <p:extLst>
      <p:ext uri="{BB962C8B-B14F-4D97-AF65-F5344CB8AC3E}">
        <p14:creationId xmlns:p14="http://schemas.microsoft.com/office/powerpoint/2010/main" val="27635136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1324" y="390436"/>
            <a:ext cx="10732476" cy="2568663"/>
          </a:xfrm>
        </p:spPr>
        <p:txBody>
          <a:bodyPr anchor="t">
            <a:normAutofit fontScale="90000"/>
          </a:bodyPr>
          <a:lstStyle/>
          <a:p>
            <a:pPr algn="l"/>
            <a:r>
              <a:rPr lang="en-NZ" sz="3200" b="1" dirty="0"/>
              <a:t>CIBC5022 Site Survey Preparation and Analysis Site Reports</a:t>
            </a:r>
            <a:br>
              <a:rPr lang="en-NZ" sz="3200" b="1" dirty="0"/>
            </a:br>
            <a:r>
              <a:rPr lang="en-NZ" sz="3200" b="1" dirty="0"/>
              <a:t>Introduction</a:t>
            </a:r>
            <a:br>
              <a:rPr lang="en-NZ" sz="3200" dirty="0"/>
            </a:br>
            <a:r>
              <a:rPr lang="en-NZ" sz="3200" dirty="0"/>
              <a:t>We look at Site Reports. These are a description or a brief of the scope of works and the basis by which a construction plan for, say tendering, and the eventual winning tenderer’s site management plan is formulated.</a:t>
            </a:r>
            <a:br>
              <a:rPr lang="en-NZ" sz="3200" dirty="0"/>
            </a:br>
            <a:endParaRPr lang="en-NZ" sz="3200" dirty="0"/>
          </a:p>
        </p:txBody>
      </p:sp>
      <p:sp>
        <p:nvSpPr>
          <p:cNvPr id="3" name="Subtitle 2"/>
          <p:cNvSpPr>
            <a:spLocks noGrp="1"/>
          </p:cNvSpPr>
          <p:nvPr>
            <p:ph type="subTitle" idx="1"/>
          </p:nvPr>
        </p:nvSpPr>
        <p:spPr>
          <a:xfrm>
            <a:off x="819190" y="3097493"/>
            <a:ext cx="10732476" cy="3258857"/>
          </a:xfrm>
        </p:spPr>
        <p:txBody>
          <a:bodyPr>
            <a:normAutofit fontScale="92500" lnSpcReduction="10000"/>
          </a:bodyPr>
          <a:lstStyle/>
          <a:p>
            <a:pPr marL="514350" indent="-514350" algn="l">
              <a:buFont typeface="+mj-lt"/>
              <a:buAutoNum type="arabicPeriod"/>
            </a:pPr>
            <a:r>
              <a:rPr lang="en-NZ" sz="2900" dirty="0">
                <a:latin typeface="+mj-lt"/>
              </a:rPr>
              <a:t>The </a:t>
            </a:r>
            <a:r>
              <a:rPr lang="en-NZ" sz="2900" b="1" dirty="0">
                <a:latin typeface="+mj-lt"/>
              </a:rPr>
              <a:t>construction plan </a:t>
            </a:r>
            <a:r>
              <a:rPr lang="en-NZ" sz="2900" dirty="0">
                <a:latin typeface="+mj-lt"/>
              </a:rPr>
              <a:t>is not a programme. A programme is a quantifiable network or Gantt chart composed of durations to arrive at an exact completion date.</a:t>
            </a:r>
          </a:p>
          <a:p>
            <a:pPr marL="514350" indent="-514350" algn="l">
              <a:buFont typeface="+mj-lt"/>
              <a:buAutoNum type="arabicPeriod"/>
            </a:pPr>
            <a:r>
              <a:rPr lang="en-NZ" sz="2900" dirty="0">
                <a:latin typeface="+mj-lt"/>
              </a:rPr>
              <a:t>A</a:t>
            </a:r>
            <a:r>
              <a:rPr lang="en-NZ" sz="2900" b="1" dirty="0">
                <a:latin typeface="+mj-lt"/>
              </a:rPr>
              <a:t> construction plan, </a:t>
            </a:r>
            <a:r>
              <a:rPr lang="en-NZ" sz="2900" dirty="0">
                <a:latin typeface="+mj-lt"/>
              </a:rPr>
              <a:t>in contrast, is a technical essay - a written play composed only of those key scenes and players, plus onstage cast and crew,  sufficient to describe the plot. </a:t>
            </a:r>
          </a:p>
          <a:p>
            <a:pPr marL="514350" indent="-514350" algn="l">
              <a:buFont typeface="+mj-lt"/>
              <a:buAutoNum type="arabicPeriod"/>
            </a:pPr>
            <a:r>
              <a:rPr lang="en-NZ" sz="2900" dirty="0">
                <a:latin typeface="+mj-lt"/>
              </a:rPr>
              <a:t>If you could </a:t>
            </a:r>
            <a:r>
              <a:rPr lang="en-NZ" sz="2900" b="1" dirty="0">
                <a:latin typeface="+mj-lt"/>
              </a:rPr>
              <a:t>summarize</a:t>
            </a:r>
            <a:r>
              <a:rPr lang="en-NZ" sz="2900" dirty="0">
                <a:latin typeface="+mj-lt"/>
              </a:rPr>
              <a:t> each act and each scene, together with their fixed and moveable background props – it may be a method statement, </a:t>
            </a:r>
            <a:endParaRPr lang="en-NZ" sz="2600" dirty="0">
              <a:latin typeface="+mj-lt"/>
            </a:endParaRPr>
          </a:p>
        </p:txBody>
      </p:sp>
      <p:sp>
        <p:nvSpPr>
          <p:cNvPr id="5" name="Footer Placeholder 4"/>
          <p:cNvSpPr>
            <a:spLocks noGrp="1"/>
          </p:cNvSpPr>
          <p:nvPr>
            <p:ph type="ftr" sz="quarter" idx="11"/>
          </p:nvPr>
        </p:nvSpPr>
        <p:spPr/>
        <p:txBody>
          <a:bodyPr/>
          <a:lstStyle/>
          <a:p>
            <a:r>
              <a:rPr lang="en-NZ"/>
              <a:t>Unitec - Auckland New Zealand </a:t>
            </a:r>
          </a:p>
        </p:txBody>
      </p:sp>
      <p:sp>
        <p:nvSpPr>
          <p:cNvPr id="6" name="Slide Number Placeholder 5"/>
          <p:cNvSpPr>
            <a:spLocks noGrp="1"/>
          </p:cNvSpPr>
          <p:nvPr>
            <p:ph type="sldNum" sz="quarter" idx="12"/>
          </p:nvPr>
        </p:nvSpPr>
        <p:spPr/>
        <p:txBody>
          <a:bodyPr/>
          <a:lstStyle/>
          <a:p>
            <a:fld id="{B3AB16A3-7636-4809-B05B-BA253C059162}" type="slidenum">
              <a:rPr lang="en-NZ" smtClean="0"/>
              <a:t>1</a:t>
            </a:fld>
            <a:endParaRPr lang="en-NZ"/>
          </a:p>
        </p:txBody>
      </p:sp>
    </p:spTree>
    <p:extLst>
      <p:ext uri="{BB962C8B-B14F-4D97-AF65-F5344CB8AC3E}">
        <p14:creationId xmlns:p14="http://schemas.microsoft.com/office/powerpoint/2010/main" val="18348173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3745" y="4385245"/>
            <a:ext cx="10732476" cy="1781906"/>
          </a:xfrm>
        </p:spPr>
        <p:txBody>
          <a:bodyPr anchor="t">
            <a:normAutofit/>
          </a:bodyPr>
          <a:lstStyle/>
          <a:p>
            <a:pPr algn="l"/>
            <a:br>
              <a:rPr lang="en-NZ" sz="3200" dirty="0"/>
            </a:br>
            <a:endParaRPr lang="en-NZ" sz="3200" dirty="0"/>
          </a:p>
        </p:txBody>
      </p:sp>
      <p:sp>
        <p:nvSpPr>
          <p:cNvPr id="3" name="Subtitle 2"/>
          <p:cNvSpPr>
            <a:spLocks noGrp="1"/>
          </p:cNvSpPr>
          <p:nvPr>
            <p:ph type="subTitle" idx="1"/>
          </p:nvPr>
        </p:nvSpPr>
        <p:spPr>
          <a:xfrm>
            <a:off x="732693" y="1847732"/>
            <a:ext cx="5717534" cy="4508618"/>
          </a:xfrm>
        </p:spPr>
        <p:txBody>
          <a:bodyPr>
            <a:normAutofit/>
          </a:bodyPr>
          <a:lstStyle/>
          <a:p>
            <a:pPr algn="l"/>
            <a:r>
              <a:rPr lang="en-NZ" sz="2800" b="1" dirty="0">
                <a:latin typeface="+mj-lt"/>
              </a:rPr>
              <a:t>Components </a:t>
            </a:r>
          </a:p>
          <a:p>
            <a:pPr algn="l"/>
            <a:r>
              <a:rPr lang="en-NZ" sz="2800" dirty="0">
                <a:latin typeface="+mj-lt"/>
              </a:rPr>
              <a:t>A construction programme is a component of a construction plan. Other components of a construction plan include the: </a:t>
            </a:r>
          </a:p>
          <a:p>
            <a:pPr algn="l"/>
            <a:r>
              <a:rPr lang="en-NZ" sz="2800" dirty="0">
                <a:latin typeface="+mj-lt"/>
              </a:rPr>
              <a:t>•	</a:t>
            </a:r>
            <a:r>
              <a:rPr lang="en-NZ" sz="2800" b="1" dirty="0">
                <a:latin typeface="+mj-lt"/>
              </a:rPr>
              <a:t>Health &amp; Safety Plan</a:t>
            </a:r>
          </a:p>
          <a:p>
            <a:pPr algn="l"/>
            <a:r>
              <a:rPr lang="en-NZ" sz="2800" b="1" dirty="0">
                <a:latin typeface="+mj-lt"/>
              </a:rPr>
              <a:t>•	Quality Assurance Plan</a:t>
            </a:r>
          </a:p>
          <a:p>
            <a:pPr algn="l"/>
            <a:r>
              <a:rPr lang="en-NZ" sz="2800" b="1" dirty="0">
                <a:latin typeface="+mj-lt"/>
              </a:rPr>
              <a:t>•	Construction Methodology </a:t>
            </a:r>
            <a:r>
              <a:rPr lang="en-NZ" sz="2800" dirty="0">
                <a:latin typeface="+mj-lt"/>
              </a:rPr>
              <a:t>Statement</a:t>
            </a:r>
          </a:p>
        </p:txBody>
      </p:sp>
      <p:sp>
        <p:nvSpPr>
          <p:cNvPr id="5" name="Footer Placeholder 4"/>
          <p:cNvSpPr>
            <a:spLocks noGrp="1"/>
          </p:cNvSpPr>
          <p:nvPr>
            <p:ph type="ftr" sz="quarter" idx="11"/>
          </p:nvPr>
        </p:nvSpPr>
        <p:spPr/>
        <p:txBody>
          <a:bodyPr/>
          <a:lstStyle/>
          <a:p>
            <a:r>
              <a:rPr lang="en-NZ"/>
              <a:t>Unitec - Auckland New Zealand </a:t>
            </a:r>
          </a:p>
        </p:txBody>
      </p:sp>
      <p:sp>
        <p:nvSpPr>
          <p:cNvPr id="6" name="Slide Number Placeholder 5"/>
          <p:cNvSpPr>
            <a:spLocks noGrp="1"/>
          </p:cNvSpPr>
          <p:nvPr>
            <p:ph type="sldNum" sz="quarter" idx="12"/>
          </p:nvPr>
        </p:nvSpPr>
        <p:spPr/>
        <p:txBody>
          <a:bodyPr/>
          <a:lstStyle/>
          <a:p>
            <a:fld id="{B3AB16A3-7636-4809-B05B-BA253C059162}" type="slidenum">
              <a:rPr lang="en-NZ" smtClean="0"/>
              <a:t>10</a:t>
            </a:fld>
            <a:endParaRPr lang="en-NZ"/>
          </a:p>
        </p:txBody>
      </p:sp>
      <p:pic>
        <p:nvPicPr>
          <p:cNvPr id="7" name="Picture 6">
            <a:extLst>
              <a:ext uri="{FF2B5EF4-FFF2-40B4-BE49-F238E27FC236}">
                <a16:creationId xmlns:a16="http://schemas.microsoft.com/office/drawing/2014/main" id="{7861F15F-361C-4089-97AB-A95B0A7083EE}"/>
              </a:ext>
            </a:extLst>
          </p:cNvPr>
          <p:cNvPicPr>
            <a:picLocks noChangeAspect="1"/>
          </p:cNvPicPr>
          <p:nvPr/>
        </p:nvPicPr>
        <p:blipFill>
          <a:blip r:embed="rId2"/>
          <a:stretch>
            <a:fillRect/>
          </a:stretch>
        </p:blipFill>
        <p:spPr>
          <a:xfrm>
            <a:off x="843745" y="791318"/>
            <a:ext cx="2603218" cy="627942"/>
          </a:xfrm>
          <a:prstGeom prst="rect">
            <a:avLst/>
          </a:prstGeom>
        </p:spPr>
      </p:pic>
    </p:spTree>
    <p:extLst>
      <p:ext uri="{BB962C8B-B14F-4D97-AF65-F5344CB8AC3E}">
        <p14:creationId xmlns:p14="http://schemas.microsoft.com/office/powerpoint/2010/main" val="1915608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3745" y="4385245"/>
            <a:ext cx="10732476" cy="1781906"/>
          </a:xfrm>
        </p:spPr>
        <p:txBody>
          <a:bodyPr anchor="t">
            <a:normAutofit/>
          </a:bodyPr>
          <a:lstStyle/>
          <a:p>
            <a:pPr algn="l"/>
            <a:br>
              <a:rPr lang="en-NZ" sz="3200" dirty="0"/>
            </a:br>
            <a:endParaRPr lang="en-NZ" sz="3200" dirty="0"/>
          </a:p>
        </p:txBody>
      </p:sp>
      <p:sp>
        <p:nvSpPr>
          <p:cNvPr id="3" name="Subtitle 2"/>
          <p:cNvSpPr>
            <a:spLocks noGrp="1"/>
          </p:cNvSpPr>
          <p:nvPr>
            <p:ph type="subTitle" idx="1"/>
          </p:nvPr>
        </p:nvSpPr>
        <p:spPr>
          <a:xfrm>
            <a:off x="4470027" y="449706"/>
            <a:ext cx="7366745" cy="1755593"/>
          </a:xfrm>
        </p:spPr>
        <p:txBody>
          <a:bodyPr>
            <a:normAutofit fontScale="92500" lnSpcReduction="10000"/>
          </a:bodyPr>
          <a:lstStyle/>
          <a:p>
            <a:pPr algn="l"/>
            <a:r>
              <a:rPr lang="en-NZ" sz="3300" b="1" dirty="0">
                <a:latin typeface="+mj-lt"/>
              </a:rPr>
              <a:t>Example – </a:t>
            </a:r>
            <a:r>
              <a:rPr lang="en-NZ" sz="3300" dirty="0">
                <a:latin typeface="+mj-lt"/>
              </a:rPr>
              <a:t>The floor layout plan is of major interest to the client. A method statement as to what the client will see during building operations will form Health and Safety.</a:t>
            </a:r>
          </a:p>
          <a:p>
            <a:pPr algn="l"/>
            <a:endParaRPr lang="en-NZ" sz="2800" dirty="0">
              <a:latin typeface="+mj-lt"/>
            </a:endParaRPr>
          </a:p>
        </p:txBody>
      </p:sp>
      <p:sp>
        <p:nvSpPr>
          <p:cNvPr id="5" name="Footer Placeholder 4"/>
          <p:cNvSpPr>
            <a:spLocks noGrp="1"/>
          </p:cNvSpPr>
          <p:nvPr>
            <p:ph type="ftr" sz="quarter" idx="11"/>
          </p:nvPr>
        </p:nvSpPr>
        <p:spPr/>
        <p:txBody>
          <a:bodyPr/>
          <a:lstStyle/>
          <a:p>
            <a:r>
              <a:rPr lang="en-NZ"/>
              <a:t>Unitec - Auckland New Zealand </a:t>
            </a:r>
          </a:p>
        </p:txBody>
      </p:sp>
      <p:sp>
        <p:nvSpPr>
          <p:cNvPr id="6" name="Slide Number Placeholder 5"/>
          <p:cNvSpPr>
            <a:spLocks noGrp="1"/>
          </p:cNvSpPr>
          <p:nvPr>
            <p:ph type="sldNum" sz="quarter" idx="12"/>
          </p:nvPr>
        </p:nvSpPr>
        <p:spPr/>
        <p:txBody>
          <a:bodyPr/>
          <a:lstStyle/>
          <a:p>
            <a:fld id="{B3AB16A3-7636-4809-B05B-BA253C059162}" type="slidenum">
              <a:rPr lang="en-NZ" smtClean="0"/>
              <a:t>11</a:t>
            </a:fld>
            <a:endParaRPr lang="en-NZ"/>
          </a:p>
        </p:txBody>
      </p:sp>
      <p:pic>
        <p:nvPicPr>
          <p:cNvPr id="7" name="Picture 6"/>
          <p:cNvPicPr>
            <a:picLocks noChangeAspect="1"/>
          </p:cNvPicPr>
          <p:nvPr/>
        </p:nvPicPr>
        <p:blipFill>
          <a:blip r:embed="rId2"/>
          <a:stretch>
            <a:fillRect/>
          </a:stretch>
        </p:blipFill>
        <p:spPr>
          <a:xfrm>
            <a:off x="984880" y="2205299"/>
            <a:ext cx="9432758" cy="4320446"/>
          </a:xfrm>
          <a:prstGeom prst="rect">
            <a:avLst/>
          </a:prstGeom>
        </p:spPr>
      </p:pic>
      <p:pic>
        <p:nvPicPr>
          <p:cNvPr id="8" name="Picture 7">
            <a:extLst>
              <a:ext uri="{FF2B5EF4-FFF2-40B4-BE49-F238E27FC236}">
                <a16:creationId xmlns:a16="http://schemas.microsoft.com/office/drawing/2014/main" id="{AF8E671D-79C9-4E3D-A952-040FB5F03ABC}"/>
              </a:ext>
            </a:extLst>
          </p:cNvPr>
          <p:cNvPicPr>
            <a:picLocks noChangeAspect="1"/>
          </p:cNvPicPr>
          <p:nvPr/>
        </p:nvPicPr>
        <p:blipFill>
          <a:blip r:embed="rId3"/>
          <a:stretch>
            <a:fillRect/>
          </a:stretch>
        </p:blipFill>
        <p:spPr>
          <a:xfrm>
            <a:off x="984880" y="801355"/>
            <a:ext cx="2603218" cy="627942"/>
          </a:xfrm>
          <a:prstGeom prst="rect">
            <a:avLst/>
          </a:prstGeom>
        </p:spPr>
      </p:pic>
    </p:spTree>
    <p:extLst>
      <p:ext uri="{BB962C8B-B14F-4D97-AF65-F5344CB8AC3E}">
        <p14:creationId xmlns:p14="http://schemas.microsoft.com/office/powerpoint/2010/main" val="4120575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49706" y="1995587"/>
            <a:ext cx="2109068" cy="4525133"/>
          </a:xfrm>
        </p:spPr>
        <p:txBody>
          <a:bodyPr>
            <a:normAutofit/>
          </a:bodyPr>
          <a:lstStyle/>
          <a:p>
            <a:pPr algn="l"/>
            <a:r>
              <a:rPr lang="en-NZ" sz="2800" b="1" dirty="0">
                <a:latin typeface="+mj-lt"/>
              </a:rPr>
              <a:t>Example </a:t>
            </a:r>
          </a:p>
          <a:p>
            <a:pPr algn="l"/>
            <a:r>
              <a:rPr lang="en-NZ" sz="2800" dirty="0">
                <a:latin typeface="+mj-lt"/>
              </a:rPr>
              <a:t>Council Building Inspections may form Contract Deliverables for Quality Assurance.</a:t>
            </a:r>
          </a:p>
        </p:txBody>
      </p:sp>
      <p:sp>
        <p:nvSpPr>
          <p:cNvPr id="5" name="Footer Placeholder 4"/>
          <p:cNvSpPr>
            <a:spLocks noGrp="1"/>
          </p:cNvSpPr>
          <p:nvPr>
            <p:ph type="ftr" sz="quarter" idx="11"/>
          </p:nvPr>
        </p:nvSpPr>
        <p:spPr/>
        <p:txBody>
          <a:bodyPr/>
          <a:lstStyle/>
          <a:p>
            <a:r>
              <a:rPr lang="en-NZ"/>
              <a:t>Unitec - Auckland New Zealand </a:t>
            </a:r>
          </a:p>
        </p:txBody>
      </p:sp>
      <p:sp>
        <p:nvSpPr>
          <p:cNvPr id="6" name="Slide Number Placeholder 5"/>
          <p:cNvSpPr>
            <a:spLocks noGrp="1"/>
          </p:cNvSpPr>
          <p:nvPr>
            <p:ph type="sldNum" sz="quarter" idx="12"/>
          </p:nvPr>
        </p:nvSpPr>
        <p:spPr/>
        <p:txBody>
          <a:bodyPr/>
          <a:lstStyle/>
          <a:p>
            <a:fld id="{B3AB16A3-7636-4809-B05B-BA253C059162}" type="slidenum">
              <a:rPr lang="en-NZ" smtClean="0"/>
              <a:t>12</a:t>
            </a:fld>
            <a:endParaRPr lang="en-NZ"/>
          </a:p>
        </p:txBody>
      </p:sp>
      <p:pic>
        <p:nvPicPr>
          <p:cNvPr id="8" name="Picture 7"/>
          <p:cNvPicPr>
            <a:picLocks noChangeAspect="1"/>
          </p:cNvPicPr>
          <p:nvPr/>
        </p:nvPicPr>
        <p:blipFill>
          <a:blip r:embed="rId2"/>
          <a:stretch>
            <a:fillRect/>
          </a:stretch>
        </p:blipFill>
        <p:spPr>
          <a:xfrm>
            <a:off x="2997633" y="1888762"/>
            <a:ext cx="8689641" cy="4319732"/>
          </a:xfrm>
          <a:prstGeom prst="rect">
            <a:avLst/>
          </a:prstGeom>
        </p:spPr>
      </p:pic>
      <p:pic>
        <p:nvPicPr>
          <p:cNvPr id="2" name="Picture 1">
            <a:extLst>
              <a:ext uri="{FF2B5EF4-FFF2-40B4-BE49-F238E27FC236}">
                <a16:creationId xmlns:a16="http://schemas.microsoft.com/office/drawing/2014/main" id="{98346AA6-A5C7-4108-BC95-09AF0D211C4D}"/>
              </a:ext>
            </a:extLst>
          </p:cNvPr>
          <p:cNvPicPr>
            <a:picLocks noChangeAspect="1"/>
          </p:cNvPicPr>
          <p:nvPr/>
        </p:nvPicPr>
        <p:blipFill>
          <a:blip r:embed="rId3"/>
          <a:stretch>
            <a:fillRect/>
          </a:stretch>
        </p:blipFill>
        <p:spPr>
          <a:xfrm>
            <a:off x="574930" y="779453"/>
            <a:ext cx="2603218" cy="627942"/>
          </a:xfrm>
          <a:prstGeom prst="rect">
            <a:avLst/>
          </a:prstGeom>
        </p:spPr>
      </p:pic>
    </p:spTree>
    <p:extLst>
      <p:ext uri="{BB962C8B-B14F-4D97-AF65-F5344CB8AC3E}">
        <p14:creationId xmlns:p14="http://schemas.microsoft.com/office/powerpoint/2010/main" val="4241665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3745" y="4385245"/>
            <a:ext cx="10732476" cy="1781906"/>
          </a:xfrm>
        </p:spPr>
        <p:txBody>
          <a:bodyPr anchor="t">
            <a:normAutofit/>
          </a:bodyPr>
          <a:lstStyle/>
          <a:p>
            <a:pPr algn="l"/>
            <a:br>
              <a:rPr lang="en-NZ" sz="3200" dirty="0"/>
            </a:br>
            <a:endParaRPr lang="en-NZ" sz="3200" dirty="0"/>
          </a:p>
        </p:txBody>
      </p:sp>
      <p:sp>
        <p:nvSpPr>
          <p:cNvPr id="3" name="Subtitle 2"/>
          <p:cNvSpPr>
            <a:spLocks noGrp="1"/>
          </p:cNvSpPr>
          <p:nvPr>
            <p:ph type="subTitle" idx="1"/>
          </p:nvPr>
        </p:nvSpPr>
        <p:spPr>
          <a:xfrm>
            <a:off x="4688494" y="256290"/>
            <a:ext cx="6479177" cy="1672261"/>
          </a:xfrm>
        </p:spPr>
        <p:txBody>
          <a:bodyPr>
            <a:noAutofit/>
          </a:bodyPr>
          <a:lstStyle/>
          <a:p>
            <a:pPr algn="l"/>
            <a:r>
              <a:rPr lang="en-NZ" sz="2800" b="1" dirty="0">
                <a:latin typeface="+mj-lt"/>
              </a:rPr>
              <a:t>Example </a:t>
            </a:r>
            <a:r>
              <a:rPr lang="en-NZ" sz="2800" dirty="0">
                <a:latin typeface="+mj-lt"/>
              </a:rPr>
              <a:t>– The Foundation Plan may be part of our quality assurance for Guarantees. and warranties. What are the others? These could be Method Statements?</a:t>
            </a:r>
          </a:p>
        </p:txBody>
      </p:sp>
      <p:sp>
        <p:nvSpPr>
          <p:cNvPr id="5" name="Footer Placeholder 4"/>
          <p:cNvSpPr>
            <a:spLocks noGrp="1"/>
          </p:cNvSpPr>
          <p:nvPr>
            <p:ph type="ftr" sz="quarter" idx="11"/>
          </p:nvPr>
        </p:nvSpPr>
        <p:spPr/>
        <p:txBody>
          <a:bodyPr/>
          <a:lstStyle/>
          <a:p>
            <a:r>
              <a:rPr lang="en-NZ"/>
              <a:t>Unitec - Auckland New Zealand </a:t>
            </a:r>
          </a:p>
        </p:txBody>
      </p:sp>
      <p:sp>
        <p:nvSpPr>
          <p:cNvPr id="6" name="Slide Number Placeholder 5"/>
          <p:cNvSpPr>
            <a:spLocks noGrp="1"/>
          </p:cNvSpPr>
          <p:nvPr>
            <p:ph type="sldNum" sz="quarter" idx="12"/>
          </p:nvPr>
        </p:nvSpPr>
        <p:spPr/>
        <p:txBody>
          <a:bodyPr/>
          <a:lstStyle/>
          <a:p>
            <a:fld id="{B3AB16A3-7636-4809-B05B-BA253C059162}" type="slidenum">
              <a:rPr lang="en-NZ" smtClean="0"/>
              <a:t>13</a:t>
            </a:fld>
            <a:endParaRPr lang="en-NZ"/>
          </a:p>
        </p:txBody>
      </p:sp>
      <p:pic>
        <p:nvPicPr>
          <p:cNvPr id="7" name="Picture 6"/>
          <p:cNvPicPr>
            <a:picLocks noChangeAspect="1"/>
          </p:cNvPicPr>
          <p:nvPr/>
        </p:nvPicPr>
        <p:blipFill>
          <a:blip r:embed="rId2"/>
          <a:stretch>
            <a:fillRect/>
          </a:stretch>
        </p:blipFill>
        <p:spPr>
          <a:xfrm>
            <a:off x="1094234" y="2212350"/>
            <a:ext cx="9134101" cy="4144000"/>
          </a:xfrm>
          <a:prstGeom prst="rect">
            <a:avLst/>
          </a:prstGeom>
        </p:spPr>
      </p:pic>
      <p:pic>
        <p:nvPicPr>
          <p:cNvPr id="8" name="Picture 7">
            <a:extLst>
              <a:ext uri="{FF2B5EF4-FFF2-40B4-BE49-F238E27FC236}">
                <a16:creationId xmlns:a16="http://schemas.microsoft.com/office/drawing/2014/main" id="{B5CFD4EF-8935-43B1-8342-30545FC6933F}"/>
              </a:ext>
            </a:extLst>
          </p:cNvPr>
          <p:cNvPicPr>
            <a:picLocks noChangeAspect="1"/>
          </p:cNvPicPr>
          <p:nvPr/>
        </p:nvPicPr>
        <p:blipFill>
          <a:blip r:embed="rId3"/>
          <a:stretch>
            <a:fillRect/>
          </a:stretch>
        </p:blipFill>
        <p:spPr>
          <a:xfrm>
            <a:off x="843745" y="661769"/>
            <a:ext cx="2603218" cy="627942"/>
          </a:xfrm>
          <a:prstGeom prst="rect">
            <a:avLst/>
          </a:prstGeom>
        </p:spPr>
      </p:pic>
    </p:spTree>
    <p:extLst>
      <p:ext uri="{BB962C8B-B14F-4D97-AF65-F5344CB8AC3E}">
        <p14:creationId xmlns:p14="http://schemas.microsoft.com/office/powerpoint/2010/main" val="23380309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3745" y="4385245"/>
            <a:ext cx="10732476" cy="1781906"/>
          </a:xfrm>
        </p:spPr>
        <p:txBody>
          <a:bodyPr anchor="t">
            <a:normAutofit/>
          </a:bodyPr>
          <a:lstStyle/>
          <a:p>
            <a:pPr algn="l"/>
            <a:br>
              <a:rPr lang="en-NZ" sz="3200" dirty="0"/>
            </a:br>
            <a:endParaRPr lang="en-NZ" sz="3200" dirty="0"/>
          </a:p>
        </p:txBody>
      </p:sp>
      <p:sp>
        <p:nvSpPr>
          <p:cNvPr id="3" name="Subtitle 2"/>
          <p:cNvSpPr>
            <a:spLocks noGrp="1"/>
          </p:cNvSpPr>
          <p:nvPr>
            <p:ph type="subTitle" idx="1"/>
          </p:nvPr>
        </p:nvSpPr>
        <p:spPr>
          <a:xfrm>
            <a:off x="732693" y="1847732"/>
            <a:ext cx="7994212" cy="4508618"/>
          </a:xfrm>
        </p:spPr>
        <p:txBody>
          <a:bodyPr>
            <a:noAutofit/>
          </a:bodyPr>
          <a:lstStyle/>
          <a:p>
            <a:pPr algn="l"/>
            <a:r>
              <a:rPr lang="en-NZ" sz="2800" b="1" dirty="0">
                <a:latin typeface="+mj-lt"/>
              </a:rPr>
              <a:t>The Contractual Parties</a:t>
            </a:r>
          </a:p>
          <a:p>
            <a:pPr algn="l"/>
            <a:r>
              <a:rPr lang="en-NZ" sz="2800" dirty="0">
                <a:latin typeface="+mj-lt"/>
              </a:rPr>
              <a:t>Generally, the higher up the chain of command this is intended for, the broader the view (i.e. macro level), with main activities summarised and milestones identified. </a:t>
            </a:r>
          </a:p>
          <a:p>
            <a:pPr algn="l"/>
            <a:r>
              <a:rPr lang="en-NZ" sz="2800" b="1" dirty="0">
                <a:latin typeface="+mj-lt"/>
              </a:rPr>
              <a:t>The Elemental and Trade Suppliers</a:t>
            </a:r>
          </a:p>
          <a:p>
            <a:pPr algn="l"/>
            <a:r>
              <a:rPr lang="en-NZ" sz="2800" dirty="0">
                <a:latin typeface="+mj-lt"/>
              </a:rPr>
              <a:t>Conversely with programmes prepared for site operation (i.e. micro level) use, the degree of detail increases as the practicalities of the scope of works are outlined.</a:t>
            </a:r>
          </a:p>
        </p:txBody>
      </p:sp>
      <p:sp>
        <p:nvSpPr>
          <p:cNvPr id="5" name="Footer Placeholder 4"/>
          <p:cNvSpPr>
            <a:spLocks noGrp="1"/>
          </p:cNvSpPr>
          <p:nvPr>
            <p:ph type="ftr" sz="quarter" idx="11"/>
          </p:nvPr>
        </p:nvSpPr>
        <p:spPr/>
        <p:txBody>
          <a:bodyPr/>
          <a:lstStyle/>
          <a:p>
            <a:r>
              <a:rPr lang="en-NZ"/>
              <a:t>Unitec - Auckland New Zealand </a:t>
            </a:r>
          </a:p>
        </p:txBody>
      </p:sp>
      <p:sp>
        <p:nvSpPr>
          <p:cNvPr id="6" name="Slide Number Placeholder 5"/>
          <p:cNvSpPr>
            <a:spLocks noGrp="1"/>
          </p:cNvSpPr>
          <p:nvPr>
            <p:ph type="sldNum" sz="quarter" idx="12"/>
          </p:nvPr>
        </p:nvSpPr>
        <p:spPr/>
        <p:txBody>
          <a:bodyPr/>
          <a:lstStyle/>
          <a:p>
            <a:fld id="{B3AB16A3-7636-4809-B05B-BA253C059162}" type="slidenum">
              <a:rPr lang="en-NZ" smtClean="0"/>
              <a:t>14</a:t>
            </a:fld>
            <a:endParaRPr lang="en-NZ"/>
          </a:p>
        </p:txBody>
      </p:sp>
      <p:pic>
        <p:nvPicPr>
          <p:cNvPr id="7" name="Picture 6">
            <a:extLst>
              <a:ext uri="{FF2B5EF4-FFF2-40B4-BE49-F238E27FC236}">
                <a16:creationId xmlns:a16="http://schemas.microsoft.com/office/drawing/2014/main" id="{7EF87AD7-56A1-4E95-A30D-C7FB330D2714}"/>
              </a:ext>
            </a:extLst>
          </p:cNvPr>
          <p:cNvPicPr>
            <a:picLocks noChangeAspect="1"/>
          </p:cNvPicPr>
          <p:nvPr/>
        </p:nvPicPr>
        <p:blipFill>
          <a:blip r:embed="rId2"/>
          <a:stretch>
            <a:fillRect/>
          </a:stretch>
        </p:blipFill>
        <p:spPr>
          <a:xfrm>
            <a:off x="843745" y="715637"/>
            <a:ext cx="2603218" cy="627942"/>
          </a:xfrm>
          <a:prstGeom prst="rect">
            <a:avLst/>
          </a:prstGeom>
        </p:spPr>
      </p:pic>
    </p:spTree>
    <p:extLst>
      <p:ext uri="{BB962C8B-B14F-4D97-AF65-F5344CB8AC3E}">
        <p14:creationId xmlns:p14="http://schemas.microsoft.com/office/powerpoint/2010/main" val="20605501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3745" y="4385245"/>
            <a:ext cx="10732476" cy="1781906"/>
          </a:xfrm>
        </p:spPr>
        <p:txBody>
          <a:bodyPr anchor="t">
            <a:normAutofit/>
          </a:bodyPr>
          <a:lstStyle/>
          <a:p>
            <a:pPr algn="l"/>
            <a:br>
              <a:rPr lang="en-NZ" sz="3200" dirty="0"/>
            </a:br>
            <a:endParaRPr lang="en-NZ" sz="3200" dirty="0"/>
          </a:p>
        </p:txBody>
      </p:sp>
      <p:sp>
        <p:nvSpPr>
          <p:cNvPr id="3" name="Subtitle 2"/>
          <p:cNvSpPr>
            <a:spLocks noGrp="1"/>
          </p:cNvSpPr>
          <p:nvPr>
            <p:ph type="subTitle" idx="1"/>
          </p:nvPr>
        </p:nvSpPr>
        <p:spPr>
          <a:xfrm>
            <a:off x="732693" y="1847732"/>
            <a:ext cx="10843528" cy="4508618"/>
          </a:xfrm>
        </p:spPr>
        <p:txBody>
          <a:bodyPr>
            <a:normAutofit fontScale="92500" lnSpcReduction="10000"/>
          </a:bodyPr>
          <a:lstStyle/>
          <a:p>
            <a:pPr algn="l"/>
            <a:r>
              <a:rPr lang="en-NZ" sz="2800" b="1" dirty="0">
                <a:latin typeface="+mj-lt"/>
              </a:rPr>
              <a:t>Logical Links in the Methodology </a:t>
            </a:r>
          </a:p>
          <a:p>
            <a:pPr algn="l"/>
            <a:r>
              <a:rPr lang="en-NZ" sz="2800" dirty="0">
                <a:latin typeface="+mj-lt"/>
              </a:rPr>
              <a:t>Look at what each component within the plan influences, and in turn, is influenced by, in terms of iteration of other components. </a:t>
            </a:r>
          </a:p>
          <a:p>
            <a:pPr algn="l"/>
            <a:r>
              <a:rPr lang="en-NZ" sz="2800" dirty="0">
                <a:latin typeface="+mj-lt"/>
              </a:rPr>
              <a:t>For example, the construction methodology influences the programme and vice versa. </a:t>
            </a:r>
          </a:p>
          <a:p>
            <a:pPr algn="l"/>
            <a:endParaRPr lang="en-NZ" sz="2800" dirty="0">
              <a:latin typeface="+mj-lt"/>
            </a:endParaRPr>
          </a:p>
          <a:p>
            <a:pPr algn="l"/>
            <a:r>
              <a:rPr lang="en-NZ" sz="2800" b="1" dirty="0">
                <a:latin typeface="+mj-lt"/>
              </a:rPr>
              <a:t>Component Links</a:t>
            </a:r>
          </a:p>
          <a:p>
            <a:pPr algn="l"/>
            <a:r>
              <a:rPr lang="en-NZ" sz="2800" dirty="0">
                <a:latin typeface="+mj-lt"/>
              </a:rPr>
              <a:t>Similarly, the health and safety plan influences methodology and vice versa.</a:t>
            </a:r>
          </a:p>
          <a:p>
            <a:pPr algn="l"/>
            <a:r>
              <a:rPr lang="en-NZ" sz="2800" dirty="0">
                <a:latin typeface="+mj-lt"/>
              </a:rPr>
              <a:t>This can result in numerous circular discussions – ‘to-ing and fro-ing’ – during the development of the plan and programme.</a:t>
            </a:r>
          </a:p>
          <a:p>
            <a:pPr algn="l"/>
            <a:r>
              <a:rPr lang="en-NZ" sz="2600" dirty="0">
                <a:latin typeface="+mj-lt"/>
              </a:rPr>
              <a:t>.</a:t>
            </a:r>
          </a:p>
        </p:txBody>
      </p:sp>
      <p:sp>
        <p:nvSpPr>
          <p:cNvPr id="5" name="Footer Placeholder 4"/>
          <p:cNvSpPr>
            <a:spLocks noGrp="1"/>
          </p:cNvSpPr>
          <p:nvPr>
            <p:ph type="ftr" sz="quarter" idx="11"/>
          </p:nvPr>
        </p:nvSpPr>
        <p:spPr/>
        <p:txBody>
          <a:bodyPr/>
          <a:lstStyle/>
          <a:p>
            <a:r>
              <a:rPr lang="en-NZ"/>
              <a:t>Unitec - Auckland New Zealand </a:t>
            </a:r>
          </a:p>
        </p:txBody>
      </p:sp>
      <p:sp>
        <p:nvSpPr>
          <p:cNvPr id="6" name="Slide Number Placeholder 5"/>
          <p:cNvSpPr>
            <a:spLocks noGrp="1"/>
          </p:cNvSpPr>
          <p:nvPr>
            <p:ph type="sldNum" sz="quarter" idx="12"/>
          </p:nvPr>
        </p:nvSpPr>
        <p:spPr/>
        <p:txBody>
          <a:bodyPr/>
          <a:lstStyle/>
          <a:p>
            <a:fld id="{B3AB16A3-7636-4809-B05B-BA253C059162}" type="slidenum">
              <a:rPr lang="en-NZ" smtClean="0"/>
              <a:t>15</a:t>
            </a:fld>
            <a:endParaRPr lang="en-NZ"/>
          </a:p>
        </p:txBody>
      </p:sp>
      <p:pic>
        <p:nvPicPr>
          <p:cNvPr id="7" name="Picture 6">
            <a:extLst>
              <a:ext uri="{FF2B5EF4-FFF2-40B4-BE49-F238E27FC236}">
                <a16:creationId xmlns:a16="http://schemas.microsoft.com/office/drawing/2014/main" id="{88E7BBC4-B3E5-4BC7-ADA9-E52D8FA46353}"/>
              </a:ext>
            </a:extLst>
          </p:cNvPr>
          <p:cNvPicPr>
            <a:picLocks noChangeAspect="1"/>
          </p:cNvPicPr>
          <p:nvPr/>
        </p:nvPicPr>
        <p:blipFill>
          <a:blip r:embed="rId2"/>
          <a:stretch>
            <a:fillRect/>
          </a:stretch>
        </p:blipFill>
        <p:spPr>
          <a:xfrm>
            <a:off x="843745" y="854665"/>
            <a:ext cx="2603218" cy="627942"/>
          </a:xfrm>
          <a:prstGeom prst="rect">
            <a:avLst/>
          </a:prstGeom>
        </p:spPr>
      </p:pic>
    </p:spTree>
    <p:extLst>
      <p:ext uri="{BB962C8B-B14F-4D97-AF65-F5344CB8AC3E}">
        <p14:creationId xmlns:p14="http://schemas.microsoft.com/office/powerpoint/2010/main" val="1115886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3745" y="4385245"/>
            <a:ext cx="10732476" cy="1781906"/>
          </a:xfrm>
        </p:spPr>
        <p:txBody>
          <a:bodyPr anchor="t">
            <a:normAutofit/>
          </a:bodyPr>
          <a:lstStyle/>
          <a:p>
            <a:pPr algn="l"/>
            <a:br>
              <a:rPr lang="en-NZ" sz="3200" dirty="0"/>
            </a:br>
            <a:endParaRPr lang="en-NZ" sz="3200" dirty="0"/>
          </a:p>
        </p:txBody>
      </p:sp>
      <p:sp>
        <p:nvSpPr>
          <p:cNvPr id="3" name="Subtitle 2"/>
          <p:cNvSpPr>
            <a:spLocks noGrp="1"/>
          </p:cNvSpPr>
          <p:nvPr>
            <p:ph type="subTitle" idx="1"/>
          </p:nvPr>
        </p:nvSpPr>
        <p:spPr>
          <a:xfrm>
            <a:off x="732692" y="1847732"/>
            <a:ext cx="10843529" cy="4508618"/>
          </a:xfrm>
        </p:spPr>
        <p:txBody>
          <a:bodyPr>
            <a:normAutofit/>
          </a:bodyPr>
          <a:lstStyle/>
          <a:p>
            <a:pPr algn="l"/>
            <a:r>
              <a:rPr lang="en-NZ" sz="2800" b="1" dirty="0">
                <a:latin typeface="+mj-lt"/>
              </a:rPr>
              <a:t>In summary Then For The Construction Plan: </a:t>
            </a:r>
          </a:p>
          <a:p>
            <a:pPr algn="l"/>
            <a:r>
              <a:rPr lang="en-NZ" sz="2800" dirty="0">
                <a:latin typeface="+mj-lt"/>
              </a:rPr>
              <a:t>In planning construction work there must be:</a:t>
            </a:r>
          </a:p>
          <a:p>
            <a:pPr algn="l"/>
            <a:r>
              <a:rPr lang="en-NZ" sz="2800" dirty="0">
                <a:latin typeface="+mj-lt"/>
              </a:rPr>
              <a:t>•	An understanding of what has to be built;</a:t>
            </a:r>
          </a:p>
          <a:p>
            <a:pPr algn="l"/>
            <a:r>
              <a:rPr lang="en-NZ" sz="2800" dirty="0">
                <a:latin typeface="+mj-lt"/>
              </a:rPr>
              <a:t>•	Establishment of the correct construction method;</a:t>
            </a:r>
          </a:p>
          <a:p>
            <a:pPr algn="l"/>
            <a:r>
              <a:rPr lang="en-NZ" sz="2800" dirty="0">
                <a:latin typeface="+mj-lt"/>
              </a:rPr>
              <a:t>•	Use of the right plant and right labour to carry out the work;</a:t>
            </a:r>
          </a:p>
          <a:p>
            <a:pPr algn="l"/>
            <a:r>
              <a:rPr lang="en-NZ" sz="2800" dirty="0">
                <a:latin typeface="+mj-lt"/>
              </a:rPr>
              <a:t>•	Heath and Safety considerations;</a:t>
            </a:r>
          </a:p>
          <a:p>
            <a:pPr algn="l"/>
            <a:r>
              <a:rPr lang="en-NZ" sz="2800" dirty="0">
                <a:latin typeface="+mj-lt"/>
              </a:rPr>
              <a:t>•	Delivery of quality in the most economic manner; and</a:t>
            </a:r>
          </a:p>
          <a:p>
            <a:pPr algn="l"/>
            <a:r>
              <a:rPr lang="en-NZ" sz="2800" dirty="0">
                <a:latin typeface="+mj-lt"/>
              </a:rPr>
              <a:t>•	Satisfaction of the Client's requirements.</a:t>
            </a:r>
          </a:p>
          <a:p>
            <a:pPr algn="l"/>
            <a:endParaRPr lang="en-NZ" sz="2600" dirty="0">
              <a:latin typeface="+mj-lt"/>
            </a:endParaRPr>
          </a:p>
        </p:txBody>
      </p:sp>
      <p:sp>
        <p:nvSpPr>
          <p:cNvPr id="5" name="Footer Placeholder 4"/>
          <p:cNvSpPr>
            <a:spLocks noGrp="1"/>
          </p:cNvSpPr>
          <p:nvPr>
            <p:ph type="ftr" sz="quarter" idx="11"/>
          </p:nvPr>
        </p:nvSpPr>
        <p:spPr/>
        <p:txBody>
          <a:bodyPr/>
          <a:lstStyle/>
          <a:p>
            <a:r>
              <a:rPr lang="en-NZ"/>
              <a:t>Unitec - Auckland New Zealand </a:t>
            </a:r>
          </a:p>
        </p:txBody>
      </p:sp>
      <p:sp>
        <p:nvSpPr>
          <p:cNvPr id="6" name="Slide Number Placeholder 5"/>
          <p:cNvSpPr>
            <a:spLocks noGrp="1"/>
          </p:cNvSpPr>
          <p:nvPr>
            <p:ph type="sldNum" sz="quarter" idx="12"/>
          </p:nvPr>
        </p:nvSpPr>
        <p:spPr/>
        <p:txBody>
          <a:bodyPr/>
          <a:lstStyle/>
          <a:p>
            <a:fld id="{B3AB16A3-7636-4809-B05B-BA253C059162}" type="slidenum">
              <a:rPr lang="en-NZ" smtClean="0"/>
              <a:t>16</a:t>
            </a:fld>
            <a:endParaRPr lang="en-NZ"/>
          </a:p>
        </p:txBody>
      </p:sp>
      <p:pic>
        <p:nvPicPr>
          <p:cNvPr id="7" name="Picture 6">
            <a:extLst>
              <a:ext uri="{FF2B5EF4-FFF2-40B4-BE49-F238E27FC236}">
                <a16:creationId xmlns:a16="http://schemas.microsoft.com/office/drawing/2014/main" id="{89C760ED-3C9C-4EAA-B266-29A1C5C2990F}"/>
              </a:ext>
            </a:extLst>
          </p:cNvPr>
          <p:cNvPicPr>
            <a:picLocks noChangeAspect="1"/>
          </p:cNvPicPr>
          <p:nvPr/>
        </p:nvPicPr>
        <p:blipFill>
          <a:blip r:embed="rId2"/>
          <a:stretch>
            <a:fillRect/>
          </a:stretch>
        </p:blipFill>
        <p:spPr>
          <a:xfrm>
            <a:off x="843745" y="912504"/>
            <a:ext cx="2603218" cy="627942"/>
          </a:xfrm>
          <a:prstGeom prst="rect">
            <a:avLst/>
          </a:prstGeom>
        </p:spPr>
      </p:pic>
    </p:spTree>
    <p:extLst>
      <p:ext uri="{BB962C8B-B14F-4D97-AF65-F5344CB8AC3E}">
        <p14:creationId xmlns:p14="http://schemas.microsoft.com/office/powerpoint/2010/main" val="31721958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3745" y="4385245"/>
            <a:ext cx="10732476" cy="1781906"/>
          </a:xfrm>
        </p:spPr>
        <p:txBody>
          <a:bodyPr anchor="t">
            <a:normAutofit/>
          </a:bodyPr>
          <a:lstStyle/>
          <a:p>
            <a:pPr algn="l"/>
            <a:br>
              <a:rPr lang="en-NZ" sz="3200" dirty="0"/>
            </a:br>
            <a:endParaRPr lang="en-NZ" sz="3200" dirty="0"/>
          </a:p>
        </p:txBody>
      </p:sp>
      <p:sp>
        <p:nvSpPr>
          <p:cNvPr id="3" name="Subtitle 2"/>
          <p:cNvSpPr>
            <a:spLocks noGrp="1"/>
          </p:cNvSpPr>
          <p:nvPr>
            <p:ph type="subTitle" idx="1"/>
          </p:nvPr>
        </p:nvSpPr>
        <p:spPr>
          <a:xfrm>
            <a:off x="732692" y="1847732"/>
            <a:ext cx="10621108" cy="4508618"/>
          </a:xfrm>
        </p:spPr>
        <p:txBody>
          <a:bodyPr>
            <a:normAutofit lnSpcReduction="10000"/>
          </a:bodyPr>
          <a:lstStyle/>
          <a:p>
            <a:pPr algn="l"/>
            <a:r>
              <a:rPr lang="en-NZ" sz="2800" b="1" dirty="0">
                <a:latin typeface="+mj-lt"/>
              </a:rPr>
              <a:t>In Summary For the Construction Methodologies - Read The Contract Documents</a:t>
            </a:r>
          </a:p>
          <a:p>
            <a:pPr algn="l"/>
            <a:r>
              <a:rPr lang="en-NZ" sz="2800" dirty="0">
                <a:latin typeface="+mj-lt"/>
              </a:rPr>
              <a:t>Understanding what has to be built is essential and this is developed through a study of:</a:t>
            </a:r>
          </a:p>
          <a:p>
            <a:pPr algn="l"/>
            <a:r>
              <a:rPr lang="en-NZ" sz="2800" dirty="0">
                <a:latin typeface="+mj-lt"/>
              </a:rPr>
              <a:t>•	Drawings;</a:t>
            </a:r>
          </a:p>
          <a:p>
            <a:pPr algn="l"/>
            <a:r>
              <a:rPr lang="en-NZ" sz="2800" dirty="0">
                <a:latin typeface="+mj-lt"/>
              </a:rPr>
              <a:t>•	Specifications;</a:t>
            </a:r>
          </a:p>
          <a:p>
            <a:pPr algn="l"/>
            <a:r>
              <a:rPr lang="en-NZ" sz="2800" dirty="0">
                <a:latin typeface="+mj-lt"/>
              </a:rPr>
              <a:t>•	Schedule of Quantities;</a:t>
            </a:r>
          </a:p>
          <a:p>
            <a:pPr algn="l"/>
            <a:r>
              <a:rPr lang="en-NZ" sz="2800" dirty="0">
                <a:latin typeface="+mj-lt"/>
              </a:rPr>
              <a:t>•	Special Conditions of Contract;</a:t>
            </a:r>
          </a:p>
          <a:p>
            <a:pPr algn="l"/>
            <a:r>
              <a:rPr lang="en-NZ" sz="2800" dirty="0">
                <a:latin typeface="+mj-lt"/>
              </a:rPr>
              <a:t>•	Statute Law, Codes and Standards; and</a:t>
            </a:r>
          </a:p>
          <a:p>
            <a:pPr algn="l"/>
            <a:r>
              <a:rPr lang="en-NZ" sz="2800" dirty="0">
                <a:latin typeface="+mj-lt"/>
              </a:rPr>
              <a:t>•	Site conditions.</a:t>
            </a:r>
          </a:p>
          <a:p>
            <a:pPr algn="l"/>
            <a:endParaRPr lang="en-NZ" sz="2600" dirty="0">
              <a:latin typeface="+mj-lt"/>
            </a:endParaRPr>
          </a:p>
        </p:txBody>
      </p:sp>
      <p:sp>
        <p:nvSpPr>
          <p:cNvPr id="5" name="Footer Placeholder 4"/>
          <p:cNvSpPr>
            <a:spLocks noGrp="1"/>
          </p:cNvSpPr>
          <p:nvPr>
            <p:ph type="ftr" sz="quarter" idx="11"/>
          </p:nvPr>
        </p:nvSpPr>
        <p:spPr/>
        <p:txBody>
          <a:bodyPr/>
          <a:lstStyle/>
          <a:p>
            <a:r>
              <a:rPr lang="en-NZ"/>
              <a:t>Unitec - Auckland New Zealand </a:t>
            </a:r>
          </a:p>
        </p:txBody>
      </p:sp>
      <p:sp>
        <p:nvSpPr>
          <p:cNvPr id="6" name="Slide Number Placeholder 5"/>
          <p:cNvSpPr>
            <a:spLocks noGrp="1"/>
          </p:cNvSpPr>
          <p:nvPr>
            <p:ph type="sldNum" sz="quarter" idx="12"/>
          </p:nvPr>
        </p:nvSpPr>
        <p:spPr/>
        <p:txBody>
          <a:bodyPr/>
          <a:lstStyle/>
          <a:p>
            <a:fld id="{B3AB16A3-7636-4809-B05B-BA253C059162}" type="slidenum">
              <a:rPr lang="en-NZ" smtClean="0"/>
              <a:t>17</a:t>
            </a:fld>
            <a:endParaRPr lang="en-NZ"/>
          </a:p>
        </p:txBody>
      </p:sp>
      <p:pic>
        <p:nvPicPr>
          <p:cNvPr id="7" name="Picture 6">
            <a:extLst>
              <a:ext uri="{FF2B5EF4-FFF2-40B4-BE49-F238E27FC236}">
                <a16:creationId xmlns:a16="http://schemas.microsoft.com/office/drawing/2014/main" id="{F3CFA46D-7778-4C3C-9E88-5D7394692912}"/>
              </a:ext>
            </a:extLst>
          </p:cNvPr>
          <p:cNvPicPr>
            <a:picLocks noChangeAspect="1"/>
          </p:cNvPicPr>
          <p:nvPr/>
        </p:nvPicPr>
        <p:blipFill>
          <a:blip r:embed="rId2"/>
          <a:stretch>
            <a:fillRect/>
          </a:stretch>
        </p:blipFill>
        <p:spPr>
          <a:xfrm>
            <a:off x="843745" y="748688"/>
            <a:ext cx="2603218" cy="627942"/>
          </a:xfrm>
          <a:prstGeom prst="rect">
            <a:avLst/>
          </a:prstGeom>
        </p:spPr>
      </p:pic>
    </p:spTree>
    <p:extLst>
      <p:ext uri="{BB962C8B-B14F-4D97-AF65-F5344CB8AC3E}">
        <p14:creationId xmlns:p14="http://schemas.microsoft.com/office/powerpoint/2010/main" val="26591287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3745" y="4385245"/>
            <a:ext cx="10732476" cy="1781906"/>
          </a:xfrm>
        </p:spPr>
        <p:txBody>
          <a:bodyPr anchor="t">
            <a:normAutofit/>
          </a:bodyPr>
          <a:lstStyle/>
          <a:p>
            <a:pPr algn="l"/>
            <a:br>
              <a:rPr lang="en-NZ" sz="3200" dirty="0"/>
            </a:br>
            <a:endParaRPr lang="en-NZ" sz="3200" dirty="0"/>
          </a:p>
        </p:txBody>
      </p:sp>
      <p:sp>
        <p:nvSpPr>
          <p:cNvPr id="3" name="Subtitle 2"/>
          <p:cNvSpPr>
            <a:spLocks noGrp="1"/>
          </p:cNvSpPr>
          <p:nvPr>
            <p:ph type="subTitle" idx="1"/>
          </p:nvPr>
        </p:nvSpPr>
        <p:spPr>
          <a:xfrm>
            <a:off x="732692" y="1847732"/>
            <a:ext cx="10843529" cy="4508618"/>
          </a:xfrm>
        </p:spPr>
        <p:txBody>
          <a:bodyPr>
            <a:normAutofit/>
          </a:bodyPr>
          <a:lstStyle/>
          <a:p>
            <a:pPr algn="l"/>
            <a:r>
              <a:rPr lang="en-NZ" sz="2800" b="1" dirty="0">
                <a:latin typeface="+mj-lt"/>
              </a:rPr>
              <a:t>But How Do We Communicate The Plan and  its Methodology to all the Actors and  Crew?</a:t>
            </a:r>
          </a:p>
          <a:p>
            <a:pPr algn="l"/>
            <a:r>
              <a:rPr lang="en-NZ" sz="2800" dirty="0">
                <a:latin typeface="+mj-lt"/>
              </a:rPr>
              <a:t>The key actors and crew are client and contractor.</a:t>
            </a:r>
          </a:p>
          <a:p>
            <a:pPr marL="514350" indent="-514350" algn="l">
              <a:buAutoNum type="arabicPeriod"/>
            </a:pPr>
            <a:r>
              <a:rPr lang="en-NZ" sz="2800" dirty="0">
                <a:latin typeface="+mj-lt"/>
              </a:rPr>
              <a:t>We present the plan and its methodology parts at Tender to illustrate risks addressed or omitted.</a:t>
            </a:r>
          </a:p>
          <a:p>
            <a:pPr marL="514350" indent="-514350" algn="l">
              <a:buAutoNum type="arabicPeriod"/>
            </a:pPr>
            <a:r>
              <a:rPr lang="en-NZ" sz="2800" dirty="0">
                <a:latin typeface="+mj-lt"/>
              </a:rPr>
              <a:t>If shortlisted, we negotiate the parts of the risk of the Plan during Tender.</a:t>
            </a:r>
          </a:p>
          <a:p>
            <a:pPr marL="514350" indent="-514350" algn="l">
              <a:buAutoNum type="arabicPeriod"/>
            </a:pPr>
            <a:r>
              <a:rPr lang="en-NZ" sz="2800" dirty="0">
                <a:latin typeface="+mj-lt"/>
              </a:rPr>
              <a:t>If awarded the Project, then the final plan and methodology becomes the signed contract documents. Then we can all build one project.</a:t>
            </a:r>
          </a:p>
        </p:txBody>
      </p:sp>
      <p:sp>
        <p:nvSpPr>
          <p:cNvPr id="5" name="Footer Placeholder 4"/>
          <p:cNvSpPr>
            <a:spLocks noGrp="1"/>
          </p:cNvSpPr>
          <p:nvPr>
            <p:ph type="ftr" sz="quarter" idx="11"/>
          </p:nvPr>
        </p:nvSpPr>
        <p:spPr/>
        <p:txBody>
          <a:bodyPr/>
          <a:lstStyle/>
          <a:p>
            <a:r>
              <a:rPr lang="en-NZ"/>
              <a:t>Unitec - Auckland New Zealand </a:t>
            </a:r>
          </a:p>
        </p:txBody>
      </p:sp>
      <p:sp>
        <p:nvSpPr>
          <p:cNvPr id="6" name="Slide Number Placeholder 5"/>
          <p:cNvSpPr>
            <a:spLocks noGrp="1"/>
          </p:cNvSpPr>
          <p:nvPr>
            <p:ph type="sldNum" sz="quarter" idx="12"/>
          </p:nvPr>
        </p:nvSpPr>
        <p:spPr/>
        <p:txBody>
          <a:bodyPr/>
          <a:lstStyle/>
          <a:p>
            <a:fld id="{B3AB16A3-7636-4809-B05B-BA253C059162}" type="slidenum">
              <a:rPr lang="en-NZ" smtClean="0"/>
              <a:t>18</a:t>
            </a:fld>
            <a:endParaRPr lang="en-NZ"/>
          </a:p>
        </p:txBody>
      </p:sp>
      <p:pic>
        <p:nvPicPr>
          <p:cNvPr id="7" name="Picture 6">
            <a:extLst>
              <a:ext uri="{FF2B5EF4-FFF2-40B4-BE49-F238E27FC236}">
                <a16:creationId xmlns:a16="http://schemas.microsoft.com/office/drawing/2014/main" id="{09451178-D76B-409A-ADC3-2103C96BA787}"/>
              </a:ext>
            </a:extLst>
          </p:cNvPr>
          <p:cNvPicPr>
            <a:picLocks noChangeAspect="1"/>
          </p:cNvPicPr>
          <p:nvPr/>
        </p:nvPicPr>
        <p:blipFill>
          <a:blip r:embed="rId2"/>
          <a:stretch>
            <a:fillRect/>
          </a:stretch>
        </p:blipFill>
        <p:spPr>
          <a:xfrm>
            <a:off x="732692" y="854665"/>
            <a:ext cx="2603218" cy="627942"/>
          </a:xfrm>
          <a:prstGeom prst="rect">
            <a:avLst/>
          </a:prstGeom>
        </p:spPr>
      </p:pic>
    </p:spTree>
    <p:extLst>
      <p:ext uri="{BB962C8B-B14F-4D97-AF65-F5344CB8AC3E}">
        <p14:creationId xmlns:p14="http://schemas.microsoft.com/office/powerpoint/2010/main" val="396479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2693" y="1641232"/>
            <a:ext cx="10732476" cy="1781906"/>
          </a:xfrm>
        </p:spPr>
        <p:txBody>
          <a:bodyPr anchor="t">
            <a:normAutofit/>
          </a:bodyPr>
          <a:lstStyle/>
          <a:p>
            <a:pPr algn="l"/>
            <a:br>
              <a:rPr lang="en-NZ" sz="3200" dirty="0"/>
            </a:br>
            <a:br>
              <a:rPr lang="en-NZ" sz="3200" dirty="0"/>
            </a:br>
            <a:endParaRPr lang="en-NZ" sz="3200" dirty="0"/>
          </a:p>
        </p:txBody>
      </p:sp>
      <p:pic>
        <p:nvPicPr>
          <p:cNvPr id="8" name="Picture 7"/>
          <p:cNvPicPr>
            <a:picLocks noChangeAspect="1"/>
          </p:cNvPicPr>
          <p:nvPr/>
        </p:nvPicPr>
        <p:blipFill>
          <a:blip r:embed="rId2"/>
          <a:stretch>
            <a:fillRect/>
          </a:stretch>
        </p:blipFill>
        <p:spPr>
          <a:xfrm>
            <a:off x="5455649" y="610099"/>
            <a:ext cx="5714129" cy="4062576"/>
          </a:xfrm>
          <a:prstGeom prst="rect">
            <a:avLst/>
          </a:prstGeom>
        </p:spPr>
      </p:pic>
      <p:sp>
        <p:nvSpPr>
          <p:cNvPr id="5" name="Footer Placeholder 4"/>
          <p:cNvSpPr>
            <a:spLocks noGrp="1"/>
          </p:cNvSpPr>
          <p:nvPr>
            <p:ph type="ftr" sz="quarter" idx="11"/>
          </p:nvPr>
        </p:nvSpPr>
        <p:spPr/>
        <p:txBody>
          <a:bodyPr/>
          <a:lstStyle/>
          <a:p>
            <a:r>
              <a:rPr lang="en-NZ"/>
              <a:t>Unitec - Auckland New Zealand </a:t>
            </a:r>
          </a:p>
        </p:txBody>
      </p:sp>
      <p:sp>
        <p:nvSpPr>
          <p:cNvPr id="6" name="Slide Number Placeholder 5"/>
          <p:cNvSpPr>
            <a:spLocks noGrp="1"/>
          </p:cNvSpPr>
          <p:nvPr>
            <p:ph type="sldNum" sz="quarter" idx="12"/>
          </p:nvPr>
        </p:nvSpPr>
        <p:spPr/>
        <p:txBody>
          <a:bodyPr/>
          <a:lstStyle/>
          <a:p>
            <a:fld id="{B3AB16A3-7636-4809-B05B-BA253C059162}" type="slidenum">
              <a:rPr lang="en-NZ" smtClean="0"/>
              <a:t>2</a:t>
            </a:fld>
            <a:endParaRPr lang="en-NZ"/>
          </a:p>
        </p:txBody>
      </p:sp>
      <p:sp>
        <p:nvSpPr>
          <p:cNvPr id="9" name="TextBox 8"/>
          <p:cNvSpPr txBox="1"/>
          <p:nvPr/>
        </p:nvSpPr>
        <p:spPr>
          <a:xfrm>
            <a:off x="267254" y="4116961"/>
            <a:ext cx="4437739" cy="2246769"/>
          </a:xfrm>
          <a:prstGeom prst="rect">
            <a:avLst/>
          </a:prstGeom>
          <a:noFill/>
        </p:spPr>
        <p:txBody>
          <a:bodyPr wrap="square" rtlCol="0">
            <a:spAutoFit/>
          </a:bodyPr>
          <a:lstStyle/>
          <a:p>
            <a:r>
              <a:rPr lang="en-NZ" sz="2800" dirty="0"/>
              <a:t>Example - Actors in an Operatic Scene as the consultants and Players entering and departing the Construction Site.</a:t>
            </a:r>
          </a:p>
        </p:txBody>
      </p:sp>
      <p:sp>
        <p:nvSpPr>
          <p:cNvPr id="10" name="TextBox 9"/>
          <p:cNvSpPr txBox="1"/>
          <p:nvPr/>
        </p:nvSpPr>
        <p:spPr>
          <a:xfrm>
            <a:off x="5197642" y="5011310"/>
            <a:ext cx="6849979" cy="1384995"/>
          </a:xfrm>
          <a:prstGeom prst="rect">
            <a:avLst/>
          </a:prstGeom>
          <a:noFill/>
        </p:spPr>
        <p:txBody>
          <a:bodyPr wrap="square" rtlCol="0">
            <a:spAutoFit/>
          </a:bodyPr>
          <a:lstStyle/>
          <a:p>
            <a:r>
              <a:rPr lang="en-NZ" sz="2800" dirty="0"/>
              <a:t>Example - The Cover of a NZ Resource Consent Application reused for height, breadth, depth of Temporary Building Works.</a:t>
            </a:r>
          </a:p>
        </p:txBody>
      </p:sp>
      <p:pic>
        <p:nvPicPr>
          <p:cNvPr id="11" name="Picture 10">
            <a:extLst>
              <a:ext uri="{FF2B5EF4-FFF2-40B4-BE49-F238E27FC236}">
                <a16:creationId xmlns:a16="http://schemas.microsoft.com/office/drawing/2014/main" id="{B5B30727-07BF-42B8-A297-2A2A090AC3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254" y="1914845"/>
            <a:ext cx="4930388" cy="1951432"/>
          </a:xfrm>
          <a:prstGeom prst="rect">
            <a:avLst/>
          </a:prstGeom>
        </p:spPr>
      </p:pic>
      <p:pic>
        <p:nvPicPr>
          <p:cNvPr id="13" name="Picture 12">
            <a:extLst>
              <a:ext uri="{FF2B5EF4-FFF2-40B4-BE49-F238E27FC236}">
                <a16:creationId xmlns:a16="http://schemas.microsoft.com/office/drawing/2014/main" id="{42D97B7A-7321-45D7-9131-B56DC6F1E1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7254" y="613521"/>
            <a:ext cx="4362151" cy="1050640"/>
          </a:xfrm>
          <a:prstGeom prst="rect">
            <a:avLst/>
          </a:prstGeom>
        </p:spPr>
      </p:pic>
    </p:spTree>
    <p:extLst>
      <p:ext uri="{BB962C8B-B14F-4D97-AF65-F5344CB8AC3E}">
        <p14:creationId xmlns:p14="http://schemas.microsoft.com/office/powerpoint/2010/main" val="263103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3745" y="4385245"/>
            <a:ext cx="10732476" cy="1781906"/>
          </a:xfrm>
        </p:spPr>
        <p:txBody>
          <a:bodyPr anchor="t">
            <a:normAutofit/>
          </a:bodyPr>
          <a:lstStyle/>
          <a:p>
            <a:pPr algn="l"/>
            <a:br>
              <a:rPr lang="en-NZ" sz="3200" dirty="0"/>
            </a:br>
            <a:endParaRPr lang="en-NZ" sz="3200" dirty="0"/>
          </a:p>
        </p:txBody>
      </p:sp>
      <p:sp>
        <p:nvSpPr>
          <p:cNvPr id="3" name="Subtitle 2"/>
          <p:cNvSpPr>
            <a:spLocks noGrp="1"/>
          </p:cNvSpPr>
          <p:nvPr>
            <p:ph type="subTitle" idx="1"/>
          </p:nvPr>
        </p:nvSpPr>
        <p:spPr>
          <a:xfrm>
            <a:off x="732692" y="1847732"/>
            <a:ext cx="10480739" cy="4508618"/>
          </a:xfrm>
        </p:spPr>
        <p:txBody>
          <a:bodyPr>
            <a:normAutofit/>
          </a:bodyPr>
          <a:lstStyle/>
          <a:p>
            <a:pPr algn="l"/>
            <a:r>
              <a:rPr lang="en-NZ" sz="2600" b="1" dirty="0">
                <a:latin typeface="+mj-lt"/>
              </a:rPr>
              <a:t>Different Groups</a:t>
            </a:r>
          </a:p>
          <a:p>
            <a:pPr algn="l"/>
            <a:r>
              <a:rPr lang="en-NZ" sz="2600" dirty="0">
                <a:latin typeface="+mj-lt"/>
              </a:rPr>
              <a:t>Frequently, the person (or groups of people) preparing the plan are not the same group as those supervising and undertaking the work. </a:t>
            </a:r>
          </a:p>
          <a:p>
            <a:pPr algn="l"/>
            <a:r>
              <a:rPr lang="en-NZ" sz="2600" b="1" dirty="0">
                <a:latin typeface="+mj-lt"/>
              </a:rPr>
              <a:t>Different Times and History</a:t>
            </a:r>
          </a:p>
          <a:p>
            <a:pPr algn="l"/>
            <a:r>
              <a:rPr lang="en-NZ" sz="2600" dirty="0">
                <a:latin typeface="+mj-lt"/>
              </a:rPr>
              <a:t>This often occurs because there is a time lag between tendering / bidding for the work (when the initial plans are made) and the start of the work on site. </a:t>
            </a:r>
          </a:p>
          <a:p>
            <a:pPr algn="l"/>
            <a:r>
              <a:rPr lang="en-NZ" sz="2600" b="1" dirty="0">
                <a:latin typeface="+mj-lt"/>
              </a:rPr>
              <a:t>Different Authors </a:t>
            </a:r>
          </a:p>
          <a:p>
            <a:pPr algn="l"/>
            <a:r>
              <a:rPr lang="en-NZ" sz="2600" dirty="0">
                <a:latin typeface="+mj-lt"/>
              </a:rPr>
              <a:t>Often a supervisor arrives on site and is presented with a plan / schedule in which they had little or no involvement.</a:t>
            </a:r>
          </a:p>
        </p:txBody>
      </p:sp>
      <p:sp>
        <p:nvSpPr>
          <p:cNvPr id="5" name="Footer Placeholder 4"/>
          <p:cNvSpPr>
            <a:spLocks noGrp="1"/>
          </p:cNvSpPr>
          <p:nvPr>
            <p:ph type="ftr" sz="quarter" idx="11"/>
          </p:nvPr>
        </p:nvSpPr>
        <p:spPr/>
        <p:txBody>
          <a:bodyPr/>
          <a:lstStyle/>
          <a:p>
            <a:r>
              <a:rPr lang="en-NZ"/>
              <a:t>Unitec - Auckland New Zealand </a:t>
            </a:r>
          </a:p>
        </p:txBody>
      </p:sp>
      <p:sp>
        <p:nvSpPr>
          <p:cNvPr id="6" name="Slide Number Placeholder 5"/>
          <p:cNvSpPr>
            <a:spLocks noGrp="1"/>
          </p:cNvSpPr>
          <p:nvPr>
            <p:ph type="sldNum" sz="quarter" idx="12"/>
          </p:nvPr>
        </p:nvSpPr>
        <p:spPr/>
        <p:txBody>
          <a:bodyPr/>
          <a:lstStyle/>
          <a:p>
            <a:fld id="{B3AB16A3-7636-4809-B05B-BA253C059162}" type="slidenum">
              <a:rPr lang="en-NZ" smtClean="0"/>
              <a:t>3</a:t>
            </a:fld>
            <a:endParaRPr lang="en-NZ"/>
          </a:p>
        </p:txBody>
      </p:sp>
      <p:pic>
        <p:nvPicPr>
          <p:cNvPr id="8" name="Picture 7">
            <a:extLst>
              <a:ext uri="{FF2B5EF4-FFF2-40B4-BE49-F238E27FC236}">
                <a16:creationId xmlns:a16="http://schemas.microsoft.com/office/drawing/2014/main" id="{894B7B88-E12E-4321-943E-7AD8ED00C2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745" y="585228"/>
            <a:ext cx="4456253" cy="1073305"/>
          </a:xfrm>
          <a:prstGeom prst="rect">
            <a:avLst/>
          </a:prstGeom>
        </p:spPr>
      </p:pic>
    </p:spTree>
    <p:extLst>
      <p:ext uri="{BB962C8B-B14F-4D97-AF65-F5344CB8AC3E}">
        <p14:creationId xmlns:p14="http://schemas.microsoft.com/office/powerpoint/2010/main" val="4141920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3745" y="4385245"/>
            <a:ext cx="10732476" cy="1781906"/>
          </a:xfrm>
        </p:spPr>
        <p:txBody>
          <a:bodyPr anchor="t">
            <a:normAutofit/>
          </a:bodyPr>
          <a:lstStyle/>
          <a:p>
            <a:pPr algn="l"/>
            <a:br>
              <a:rPr lang="en-NZ" sz="3200" dirty="0"/>
            </a:br>
            <a:endParaRPr lang="en-NZ" sz="3200" dirty="0"/>
          </a:p>
        </p:txBody>
      </p:sp>
      <p:sp>
        <p:nvSpPr>
          <p:cNvPr id="5" name="Footer Placeholder 4"/>
          <p:cNvSpPr>
            <a:spLocks noGrp="1"/>
          </p:cNvSpPr>
          <p:nvPr>
            <p:ph type="ftr" sz="quarter" idx="11"/>
          </p:nvPr>
        </p:nvSpPr>
        <p:spPr/>
        <p:txBody>
          <a:bodyPr/>
          <a:lstStyle/>
          <a:p>
            <a:r>
              <a:rPr lang="en-NZ"/>
              <a:t>Unitec - Auckland New Zealand </a:t>
            </a:r>
          </a:p>
        </p:txBody>
      </p:sp>
      <p:sp>
        <p:nvSpPr>
          <p:cNvPr id="6" name="Slide Number Placeholder 5"/>
          <p:cNvSpPr>
            <a:spLocks noGrp="1"/>
          </p:cNvSpPr>
          <p:nvPr>
            <p:ph type="sldNum" sz="quarter" idx="12"/>
          </p:nvPr>
        </p:nvSpPr>
        <p:spPr/>
        <p:txBody>
          <a:bodyPr/>
          <a:lstStyle/>
          <a:p>
            <a:fld id="{B3AB16A3-7636-4809-B05B-BA253C059162}" type="slidenum">
              <a:rPr lang="en-NZ" smtClean="0"/>
              <a:t>4</a:t>
            </a:fld>
            <a:endParaRPr lang="en-NZ"/>
          </a:p>
        </p:txBody>
      </p:sp>
      <p:pic>
        <p:nvPicPr>
          <p:cNvPr id="7" name="Picture 6"/>
          <p:cNvPicPr>
            <a:picLocks noChangeAspect="1"/>
          </p:cNvPicPr>
          <p:nvPr/>
        </p:nvPicPr>
        <p:blipFill>
          <a:blip r:embed="rId2"/>
          <a:stretch>
            <a:fillRect/>
          </a:stretch>
        </p:blipFill>
        <p:spPr>
          <a:xfrm>
            <a:off x="3533069" y="344821"/>
            <a:ext cx="8254181" cy="6194091"/>
          </a:xfrm>
          <a:prstGeom prst="rect">
            <a:avLst/>
          </a:prstGeom>
        </p:spPr>
      </p:pic>
      <p:sp>
        <p:nvSpPr>
          <p:cNvPr id="8" name="TextBox 7"/>
          <p:cNvSpPr txBox="1"/>
          <p:nvPr/>
        </p:nvSpPr>
        <p:spPr>
          <a:xfrm>
            <a:off x="590980" y="1440498"/>
            <a:ext cx="2689324" cy="5693866"/>
          </a:xfrm>
          <a:prstGeom prst="rect">
            <a:avLst/>
          </a:prstGeom>
          <a:noFill/>
        </p:spPr>
        <p:txBody>
          <a:bodyPr wrap="square" rtlCol="0">
            <a:spAutoFit/>
          </a:bodyPr>
          <a:lstStyle/>
          <a:p>
            <a:r>
              <a:rPr lang="en-NZ" sz="2800" b="1" dirty="0"/>
              <a:t>Example </a:t>
            </a:r>
          </a:p>
          <a:p>
            <a:r>
              <a:rPr lang="en-NZ" sz="2800" dirty="0"/>
              <a:t>To re-establish key elements the earlier Traffic Plan of the development on surrounding areas is reused for Construction Traffic - Write a method statement.</a:t>
            </a:r>
          </a:p>
          <a:p>
            <a:endParaRPr lang="en-NZ" sz="2800" dirty="0"/>
          </a:p>
        </p:txBody>
      </p:sp>
      <p:pic>
        <p:nvPicPr>
          <p:cNvPr id="9" name="Picture 8">
            <a:extLst>
              <a:ext uri="{FF2B5EF4-FFF2-40B4-BE49-F238E27FC236}">
                <a16:creationId xmlns:a16="http://schemas.microsoft.com/office/drawing/2014/main" id="{1D1573AD-23F6-49FB-B505-A373603739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7959" y="624515"/>
            <a:ext cx="2602345" cy="626784"/>
          </a:xfrm>
          <a:prstGeom prst="rect">
            <a:avLst/>
          </a:prstGeom>
        </p:spPr>
      </p:pic>
    </p:spTree>
    <p:extLst>
      <p:ext uri="{BB962C8B-B14F-4D97-AF65-F5344CB8AC3E}">
        <p14:creationId xmlns:p14="http://schemas.microsoft.com/office/powerpoint/2010/main" val="1049783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3745" y="4385245"/>
            <a:ext cx="10732476" cy="1781906"/>
          </a:xfrm>
        </p:spPr>
        <p:txBody>
          <a:bodyPr anchor="t">
            <a:normAutofit/>
          </a:bodyPr>
          <a:lstStyle/>
          <a:p>
            <a:pPr algn="l"/>
            <a:br>
              <a:rPr lang="en-NZ" sz="3200" dirty="0"/>
            </a:br>
            <a:endParaRPr lang="en-NZ" sz="3200" dirty="0"/>
          </a:p>
        </p:txBody>
      </p:sp>
      <p:sp>
        <p:nvSpPr>
          <p:cNvPr id="3" name="Subtitle 2"/>
          <p:cNvSpPr>
            <a:spLocks noGrp="1"/>
          </p:cNvSpPr>
          <p:nvPr>
            <p:ph type="subTitle" idx="1"/>
          </p:nvPr>
        </p:nvSpPr>
        <p:spPr>
          <a:xfrm>
            <a:off x="732693" y="1847732"/>
            <a:ext cx="3335215" cy="4508618"/>
          </a:xfrm>
        </p:spPr>
        <p:txBody>
          <a:bodyPr>
            <a:normAutofit/>
          </a:bodyPr>
          <a:lstStyle/>
          <a:p>
            <a:pPr algn="l"/>
            <a:r>
              <a:rPr lang="en-NZ" sz="2800" b="1" dirty="0">
                <a:latin typeface="+mj-lt"/>
              </a:rPr>
              <a:t>Example</a:t>
            </a:r>
          </a:p>
          <a:p>
            <a:pPr algn="l"/>
            <a:r>
              <a:rPr lang="en-NZ" sz="2800" dirty="0">
                <a:latin typeface="+mj-lt"/>
              </a:rPr>
              <a:t>Another check of key scenes - the Topographical Plan can be used to check the surrounding ground levels and to check the positions of Geotechnical Investigations. Write a method statement.</a:t>
            </a:r>
          </a:p>
          <a:p>
            <a:pPr algn="l"/>
            <a:endParaRPr lang="en-NZ" sz="2800" dirty="0">
              <a:latin typeface="+mj-lt"/>
            </a:endParaRPr>
          </a:p>
        </p:txBody>
      </p:sp>
      <p:sp>
        <p:nvSpPr>
          <p:cNvPr id="5" name="Footer Placeholder 4"/>
          <p:cNvSpPr>
            <a:spLocks noGrp="1"/>
          </p:cNvSpPr>
          <p:nvPr>
            <p:ph type="ftr" sz="quarter" idx="11"/>
          </p:nvPr>
        </p:nvSpPr>
        <p:spPr/>
        <p:txBody>
          <a:bodyPr/>
          <a:lstStyle/>
          <a:p>
            <a:r>
              <a:rPr lang="en-NZ"/>
              <a:t>Unitec - Auckland New Zealand </a:t>
            </a:r>
          </a:p>
        </p:txBody>
      </p:sp>
      <p:sp>
        <p:nvSpPr>
          <p:cNvPr id="6" name="Slide Number Placeholder 5"/>
          <p:cNvSpPr>
            <a:spLocks noGrp="1"/>
          </p:cNvSpPr>
          <p:nvPr>
            <p:ph type="sldNum" sz="quarter" idx="12"/>
          </p:nvPr>
        </p:nvSpPr>
        <p:spPr/>
        <p:txBody>
          <a:bodyPr/>
          <a:lstStyle/>
          <a:p>
            <a:fld id="{B3AB16A3-7636-4809-B05B-BA253C059162}" type="slidenum">
              <a:rPr lang="en-NZ" smtClean="0"/>
              <a:t>5</a:t>
            </a:fld>
            <a:endParaRPr lang="en-NZ"/>
          </a:p>
        </p:txBody>
      </p:sp>
      <p:pic>
        <p:nvPicPr>
          <p:cNvPr id="7" name="Picture 6"/>
          <p:cNvPicPr>
            <a:picLocks noChangeAspect="1"/>
          </p:cNvPicPr>
          <p:nvPr/>
        </p:nvPicPr>
        <p:blipFill>
          <a:blip r:embed="rId2"/>
          <a:stretch>
            <a:fillRect/>
          </a:stretch>
        </p:blipFill>
        <p:spPr>
          <a:xfrm>
            <a:off x="4348280" y="555040"/>
            <a:ext cx="7610240" cy="5277301"/>
          </a:xfrm>
          <a:prstGeom prst="rect">
            <a:avLst/>
          </a:prstGeom>
        </p:spPr>
      </p:pic>
      <p:pic>
        <p:nvPicPr>
          <p:cNvPr id="8" name="Picture 7">
            <a:extLst>
              <a:ext uri="{FF2B5EF4-FFF2-40B4-BE49-F238E27FC236}">
                <a16:creationId xmlns:a16="http://schemas.microsoft.com/office/drawing/2014/main" id="{1A1B3068-91A2-44A7-8F77-171141B07AC3}"/>
              </a:ext>
            </a:extLst>
          </p:cNvPr>
          <p:cNvPicPr>
            <a:picLocks noChangeAspect="1"/>
          </p:cNvPicPr>
          <p:nvPr/>
        </p:nvPicPr>
        <p:blipFill>
          <a:blip r:embed="rId3"/>
          <a:stretch>
            <a:fillRect/>
          </a:stretch>
        </p:blipFill>
        <p:spPr>
          <a:xfrm>
            <a:off x="843745" y="854665"/>
            <a:ext cx="2603218" cy="627942"/>
          </a:xfrm>
          <a:prstGeom prst="rect">
            <a:avLst/>
          </a:prstGeom>
        </p:spPr>
      </p:pic>
    </p:spTree>
    <p:extLst>
      <p:ext uri="{BB962C8B-B14F-4D97-AF65-F5344CB8AC3E}">
        <p14:creationId xmlns:p14="http://schemas.microsoft.com/office/powerpoint/2010/main" val="1853070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3745" y="4385245"/>
            <a:ext cx="10732476" cy="1781906"/>
          </a:xfrm>
        </p:spPr>
        <p:txBody>
          <a:bodyPr anchor="t">
            <a:normAutofit/>
          </a:bodyPr>
          <a:lstStyle/>
          <a:p>
            <a:pPr algn="l"/>
            <a:br>
              <a:rPr lang="en-NZ" sz="3200" dirty="0"/>
            </a:br>
            <a:endParaRPr lang="en-NZ" sz="3200" dirty="0"/>
          </a:p>
        </p:txBody>
      </p:sp>
      <p:sp>
        <p:nvSpPr>
          <p:cNvPr id="3" name="Subtitle 2"/>
          <p:cNvSpPr>
            <a:spLocks noGrp="1"/>
          </p:cNvSpPr>
          <p:nvPr>
            <p:ph type="subTitle" idx="1"/>
          </p:nvPr>
        </p:nvSpPr>
        <p:spPr>
          <a:xfrm>
            <a:off x="577516" y="1604211"/>
            <a:ext cx="10998705" cy="4752139"/>
          </a:xfrm>
        </p:spPr>
        <p:txBody>
          <a:bodyPr>
            <a:normAutofit lnSpcReduction="10000"/>
          </a:bodyPr>
          <a:lstStyle/>
          <a:p>
            <a:pPr algn="l"/>
            <a:r>
              <a:rPr lang="en-NZ" sz="2600" b="1" dirty="0">
                <a:latin typeface="+mj-lt"/>
              </a:rPr>
              <a:t>Cost Plans Can Be Out Of Date </a:t>
            </a:r>
          </a:p>
          <a:p>
            <a:pPr algn="l"/>
            <a:r>
              <a:rPr lang="en-NZ" sz="2600" dirty="0">
                <a:latin typeface="+mj-lt"/>
              </a:rPr>
              <a:t>The plan often lacks detail or makes assumptions about the scope of work, productivity rates, work methods, resources to be used and other pertinent information. </a:t>
            </a:r>
          </a:p>
          <a:p>
            <a:pPr algn="l"/>
            <a:r>
              <a:rPr lang="en-NZ" sz="2600" b="1" dirty="0">
                <a:latin typeface="+mj-lt"/>
              </a:rPr>
              <a:t>Start and Finish Dates </a:t>
            </a:r>
          </a:p>
          <a:p>
            <a:pPr algn="l"/>
            <a:r>
              <a:rPr lang="en-NZ" sz="2600" dirty="0">
                <a:latin typeface="+mj-lt"/>
              </a:rPr>
              <a:t>It may have been assumed, for example, that the work will start during good weather, but as a result of delays in awarding the contract, commencement may not occur until after inclement season weather. </a:t>
            </a:r>
          </a:p>
          <a:p>
            <a:pPr algn="l"/>
            <a:r>
              <a:rPr lang="en-NZ" sz="2600" b="1" dirty="0">
                <a:latin typeface="+mj-lt"/>
              </a:rPr>
              <a:t>Key Resources </a:t>
            </a:r>
          </a:p>
          <a:p>
            <a:pPr algn="l"/>
            <a:r>
              <a:rPr lang="en-NZ" sz="2600" dirty="0">
                <a:latin typeface="+mj-lt"/>
              </a:rPr>
              <a:t>Furthermore, key resources assumed to be available may no longer be available and the scope of work may change between the initial plan being formulated and the start on site.</a:t>
            </a:r>
          </a:p>
        </p:txBody>
      </p:sp>
      <p:sp>
        <p:nvSpPr>
          <p:cNvPr id="5" name="Footer Placeholder 4"/>
          <p:cNvSpPr>
            <a:spLocks noGrp="1"/>
          </p:cNvSpPr>
          <p:nvPr>
            <p:ph type="ftr" sz="quarter" idx="11"/>
          </p:nvPr>
        </p:nvSpPr>
        <p:spPr/>
        <p:txBody>
          <a:bodyPr/>
          <a:lstStyle/>
          <a:p>
            <a:r>
              <a:rPr lang="en-NZ"/>
              <a:t>Unitec - Auckland New Zealand </a:t>
            </a:r>
          </a:p>
        </p:txBody>
      </p:sp>
      <p:sp>
        <p:nvSpPr>
          <p:cNvPr id="6" name="Slide Number Placeholder 5"/>
          <p:cNvSpPr>
            <a:spLocks noGrp="1"/>
          </p:cNvSpPr>
          <p:nvPr>
            <p:ph type="sldNum" sz="quarter" idx="12"/>
          </p:nvPr>
        </p:nvSpPr>
        <p:spPr/>
        <p:txBody>
          <a:bodyPr/>
          <a:lstStyle/>
          <a:p>
            <a:fld id="{B3AB16A3-7636-4809-B05B-BA253C059162}" type="slidenum">
              <a:rPr lang="en-NZ" smtClean="0"/>
              <a:t>6</a:t>
            </a:fld>
            <a:endParaRPr lang="en-NZ"/>
          </a:p>
        </p:txBody>
      </p:sp>
      <p:pic>
        <p:nvPicPr>
          <p:cNvPr id="7" name="Picture 6">
            <a:extLst>
              <a:ext uri="{FF2B5EF4-FFF2-40B4-BE49-F238E27FC236}">
                <a16:creationId xmlns:a16="http://schemas.microsoft.com/office/drawing/2014/main" id="{995E49D8-B5A7-4EC5-BBCD-DEB55D119B87}"/>
              </a:ext>
            </a:extLst>
          </p:cNvPr>
          <p:cNvPicPr>
            <a:picLocks noChangeAspect="1"/>
          </p:cNvPicPr>
          <p:nvPr/>
        </p:nvPicPr>
        <p:blipFill>
          <a:blip r:embed="rId2"/>
          <a:stretch>
            <a:fillRect/>
          </a:stretch>
        </p:blipFill>
        <p:spPr>
          <a:xfrm>
            <a:off x="707133" y="611144"/>
            <a:ext cx="2603218" cy="627942"/>
          </a:xfrm>
          <a:prstGeom prst="rect">
            <a:avLst/>
          </a:prstGeom>
        </p:spPr>
      </p:pic>
    </p:spTree>
    <p:extLst>
      <p:ext uri="{BB962C8B-B14F-4D97-AF65-F5344CB8AC3E}">
        <p14:creationId xmlns:p14="http://schemas.microsoft.com/office/powerpoint/2010/main" val="284580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3745" y="4385245"/>
            <a:ext cx="10732476" cy="1781906"/>
          </a:xfrm>
        </p:spPr>
        <p:txBody>
          <a:bodyPr anchor="t">
            <a:normAutofit/>
          </a:bodyPr>
          <a:lstStyle/>
          <a:p>
            <a:pPr algn="l"/>
            <a:br>
              <a:rPr lang="en-NZ" sz="3200" dirty="0"/>
            </a:br>
            <a:endParaRPr lang="en-NZ" sz="3200" dirty="0"/>
          </a:p>
        </p:txBody>
      </p:sp>
      <p:sp>
        <p:nvSpPr>
          <p:cNvPr id="3" name="Subtitle 2"/>
          <p:cNvSpPr>
            <a:spLocks noGrp="1"/>
          </p:cNvSpPr>
          <p:nvPr>
            <p:ph type="subTitle" idx="1"/>
          </p:nvPr>
        </p:nvSpPr>
        <p:spPr>
          <a:xfrm>
            <a:off x="9086435" y="686434"/>
            <a:ext cx="2489785" cy="5136850"/>
          </a:xfrm>
        </p:spPr>
        <p:txBody>
          <a:bodyPr>
            <a:normAutofit lnSpcReduction="10000"/>
          </a:bodyPr>
          <a:lstStyle/>
          <a:p>
            <a:pPr algn="l"/>
            <a:r>
              <a:rPr lang="en-NZ" sz="2800" b="1" dirty="0">
                <a:latin typeface="+mj-lt"/>
              </a:rPr>
              <a:t>Example </a:t>
            </a:r>
          </a:p>
          <a:p>
            <a:pPr algn="l"/>
            <a:r>
              <a:rPr lang="en-NZ" sz="2800" dirty="0">
                <a:latin typeface="+mj-lt"/>
              </a:rPr>
              <a:t>Check FFL’s (Finished Floor Levels), or RL’s (Reduced Levels), by observing what excavating material we require and monitoring them. Write a method statement.</a:t>
            </a:r>
          </a:p>
          <a:p>
            <a:pPr algn="l"/>
            <a:endParaRPr lang="en-NZ" sz="2800" dirty="0">
              <a:latin typeface="+mj-lt"/>
            </a:endParaRPr>
          </a:p>
        </p:txBody>
      </p:sp>
      <p:sp>
        <p:nvSpPr>
          <p:cNvPr id="5" name="Footer Placeholder 4"/>
          <p:cNvSpPr>
            <a:spLocks noGrp="1"/>
          </p:cNvSpPr>
          <p:nvPr>
            <p:ph type="ftr" sz="quarter" idx="11"/>
          </p:nvPr>
        </p:nvSpPr>
        <p:spPr/>
        <p:txBody>
          <a:bodyPr/>
          <a:lstStyle/>
          <a:p>
            <a:r>
              <a:rPr lang="en-NZ"/>
              <a:t>Unitec - Auckland New Zealand </a:t>
            </a:r>
          </a:p>
        </p:txBody>
      </p:sp>
      <p:sp>
        <p:nvSpPr>
          <p:cNvPr id="6" name="Slide Number Placeholder 5"/>
          <p:cNvSpPr>
            <a:spLocks noGrp="1"/>
          </p:cNvSpPr>
          <p:nvPr>
            <p:ph type="sldNum" sz="quarter" idx="12"/>
          </p:nvPr>
        </p:nvSpPr>
        <p:spPr/>
        <p:txBody>
          <a:bodyPr/>
          <a:lstStyle/>
          <a:p>
            <a:fld id="{B3AB16A3-7636-4809-B05B-BA253C059162}" type="slidenum">
              <a:rPr lang="en-NZ" smtClean="0"/>
              <a:t>7</a:t>
            </a:fld>
            <a:endParaRPr lang="en-NZ"/>
          </a:p>
        </p:txBody>
      </p:sp>
      <p:pic>
        <p:nvPicPr>
          <p:cNvPr id="8" name="Picture 7"/>
          <p:cNvPicPr>
            <a:picLocks noChangeAspect="1"/>
          </p:cNvPicPr>
          <p:nvPr/>
        </p:nvPicPr>
        <p:blipFill>
          <a:blip r:embed="rId2"/>
          <a:stretch>
            <a:fillRect/>
          </a:stretch>
        </p:blipFill>
        <p:spPr>
          <a:xfrm>
            <a:off x="474785" y="315081"/>
            <a:ext cx="8135815" cy="5246008"/>
          </a:xfrm>
          <a:prstGeom prst="rect">
            <a:avLst/>
          </a:prstGeom>
        </p:spPr>
      </p:pic>
      <p:pic>
        <p:nvPicPr>
          <p:cNvPr id="7" name="Picture 6">
            <a:extLst>
              <a:ext uri="{FF2B5EF4-FFF2-40B4-BE49-F238E27FC236}">
                <a16:creationId xmlns:a16="http://schemas.microsoft.com/office/drawing/2014/main" id="{F547DB11-77F2-47B1-8A86-F1F2D0D3B44A}"/>
              </a:ext>
            </a:extLst>
          </p:cNvPr>
          <p:cNvPicPr>
            <a:picLocks noChangeAspect="1"/>
          </p:cNvPicPr>
          <p:nvPr/>
        </p:nvPicPr>
        <p:blipFill>
          <a:blip r:embed="rId3"/>
          <a:stretch>
            <a:fillRect/>
          </a:stretch>
        </p:blipFill>
        <p:spPr>
          <a:xfrm>
            <a:off x="615779" y="5709128"/>
            <a:ext cx="2603218" cy="627942"/>
          </a:xfrm>
          <a:prstGeom prst="rect">
            <a:avLst/>
          </a:prstGeom>
        </p:spPr>
      </p:pic>
    </p:spTree>
    <p:extLst>
      <p:ext uri="{BB962C8B-B14F-4D97-AF65-F5344CB8AC3E}">
        <p14:creationId xmlns:p14="http://schemas.microsoft.com/office/powerpoint/2010/main" val="2076251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3745" y="4385245"/>
            <a:ext cx="10732476" cy="1781906"/>
          </a:xfrm>
        </p:spPr>
        <p:txBody>
          <a:bodyPr anchor="t">
            <a:normAutofit/>
          </a:bodyPr>
          <a:lstStyle/>
          <a:p>
            <a:pPr algn="l"/>
            <a:br>
              <a:rPr lang="en-NZ" sz="3200" dirty="0"/>
            </a:br>
            <a:endParaRPr lang="en-NZ" sz="3200" dirty="0"/>
          </a:p>
        </p:txBody>
      </p:sp>
      <p:sp>
        <p:nvSpPr>
          <p:cNvPr id="3" name="Subtitle 2"/>
          <p:cNvSpPr>
            <a:spLocks noGrp="1"/>
          </p:cNvSpPr>
          <p:nvPr>
            <p:ph type="subTitle" idx="1"/>
          </p:nvPr>
        </p:nvSpPr>
        <p:spPr>
          <a:xfrm>
            <a:off x="732693" y="1847732"/>
            <a:ext cx="7689412" cy="4508618"/>
          </a:xfrm>
        </p:spPr>
        <p:txBody>
          <a:bodyPr>
            <a:noAutofit/>
          </a:bodyPr>
          <a:lstStyle/>
          <a:p>
            <a:pPr algn="l"/>
            <a:r>
              <a:rPr lang="en-NZ" sz="2800" b="1" dirty="0">
                <a:latin typeface="+mj-lt"/>
              </a:rPr>
              <a:t>The Contract Documents</a:t>
            </a:r>
          </a:p>
          <a:p>
            <a:pPr algn="l"/>
            <a:r>
              <a:rPr lang="en-NZ" sz="2800" dirty="0">
                <a:latin typeface="+mj-lt"/>
              </a:rPr>
              <a:t>Many different types of plans and programmes are drawn up to cover the various aspects of the construction work. </a:t>
            </a:r>
          </a:p>
          <a:p>
            <a:pPr algn="l"/>
            <a:r>
              <a:rPr lang="en-NZ" sz="2800" b="1" dirty="0">
                <a:latin typeface="+mj-lt"/>
              </a:rPr>
              <a:t>Key Documents </a:t>
            </a:r>
          </a:p>
          <a:p>
            <a:pPr algn="l"/>
            <a:r>
              <a:rPr lang="en-NZ" sz="2800" dirty="0">
                <a:latin typeface="+mj-lt"/>
              </a:rPr>
              <a:t>Depending on the objective of your individual element or supply planning exercise, the scope of the plan or programme may vary considerably, as well as the degree of detail included between each Element or Supply.</a:t>
            </a:r>
          </a:p>
        </p:txBody>
      </p:sp>
      <p:sp>
        <p:nvSpPr>
          <p:cNvPr id="5" name="Footer Placeholder 4"/>
          <p:cNvSpPr>
            <a:spLocks noGrp="1"/>
          </p:cNvSpPr>
          <p:nvPr>
            <p:ph type="ftr" sz="quarter" idx="11"/>
          </p:nvPr>
        </p:nvSpPr>
        <p:spPr/>
        <p:txBody>
          <a:bodyPr/>
          <a:lstStyle/>
          <a:p>
            <a:r>
              <a:rPr lang="en-NZ"/>
              <a:t>Unitec - Auckland New Zealand </a:t>
            </a:r>
          </a:p>
        </p:txBody>
      </p:sp>
      <p:sp>
        <p:nvSpPr>
          <p:cNvPr id="6" name="Slide Number Placeholder 5"/>
          <p:cNvSpPr>
            <a:spLocks noGrp="1"/>
          </p:cNvSpPr>
          <p:nvPr>
            <p:ph type="sldNum" sz="quarter" idx="12"/>
          </p:nvPr>
        </p:nvSpPr>
        <p:spPr/>
        <p:txBody>
          <a:bodyPr/>
          <a:lstStyle/>
          <a:p>
            <a:fld id="{B3AB16A3-7636-4809-B05B-BA253C059162}" type="slidenum">
              <a:rPr lang="en-NZ" smtClean="0"/>
              <a:t>8</a:t>
            </a:fld>
            <a:endParaRPr lang="en-NZ"/>
          </a:p>
        </p:txBody>
      </p:sp>
      <p:pic>
        <p:nvPicPr>
          <p:cNvPr id="7" name="Picture 6">
            <a:extLst>
              <a:ext uri="{FF2B5EF4-FFF2-40B4-BE49-F238E27FC236}">
                <a16:creationId xmlns:a16="http://schemas.microsoft.com/office/drawing/2014/main" id="{B3180D1A-5DA6-4596-9199-698503BC2BEC}"/>
              </a:ext>
            </a:extLst>
          </p:cNvPr>
          <p:cNvPicPr>
            <a:picLocks noChangeAspect="1"/>
          </p:cNvPicPr>
          <p:nvPr/>
        </p:nvPicPr>
        <p:blipFill>
          <a:blip r:embed="rId2"/>
          <a:stretch>
            <a:fillRect/>
          </a:stretch>
        </p:blipFill>
        <p:spPr>
          <a:xfrm>
            <a:off x="858434" y="1030591"/>
            <a:ext cx="2603218" cy="627942"/>
          </a:xfrm>
          <a:prstGeom prst="rect">
            <a:avLst/>
          </a:prstGeom>
        </p:spPr>
      </p:pic>
    </p:spTree>
    <p:extLst>
      <p:ext uri="{BB962C8B-B14F-4D97-AF65-F5344CB8AC3E}">
        <p14:creationId xmlns:p14="http://schemas.microsoft.com/office/powerpoint/2010/main" val="1209945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3745" y="4385245"/>
            <a:ext cx="10732476" cy="1781906"/>
          </a:xfrm>
        </p:spPr>
        <p:txBody>
          <a:bodyPr anchor="t">
            <a:normAutofit/>
          </a:bodyPr>
          <a:lstStyle/>
          <a:p>
            <a:pPr algn="l"/>
            <a:br>
              <a:rPr lang="en-NZ" sz="3200" dirty="0"/>
            </a:br>
            <a:endParaRPr lang="en-NZ" sz="3200" dirty="0"/>
          </a:p>
        </p:txBody>
      </p:sp>
      <p:sp>
        <p:nvSpPr>
          <p:cNvPr id="3" name="Subtitle 2"/>
          <p:cNvSpPr>
            <a:spLocks noGrp="1"/>
          </p:cNvSpPr>
          <p:nvPr>
            <p:ph type="subTitle" idx="1"/>
          </p:nvPr>
        </p:nvSpPr>
        <p:spPr>
          <a:xfrm>
            <a:off x="732693" y="1847732"/>
            <a:ext cx="2555939" cy="4508618"/>
          </a:xfrm>
        </p:spPr>
        <p:txBody>
          <a:bodyPr>
            <a:normAutofit/>
          </a:bodyPr>
          <a:lstStyle/>
          <a:p>
            <a:pPr algn="l"/>
            <a:r>
              <a:rPr lang="en-NZ" sz="2600" b="1" dirty="0">
                <a:latin typeface="+mj-lt"/>
              </a:rPr>
              <a:t>Example</a:t>
            </a:r>
          </a:p>
          <a:p>
            <a:pPr algn="l"/>
            <a:r>
              <a:rPr lang="en-NZ" sz="2600" dirty="0">
                <a:latin typeface="+mj-lt"/>
              </a:rPr>
              <a:t>The Site Setting Out Plan should show bench marks from which we can obtain site levels and check our heights and distances. Write a method statement.</a:t>
            </a:r>
          </a:p>
        </p:txBody>
      </p:sp>
      <p:sp>
        <p:nvSpPr>
          <p:cNvPr id="5" name="Footer Placeholder 4"/>
          <p:cNvSpPr>
            <a:spLocks noGrp="1"/>
          </p:cNvSpPr>
          <p:nvPr>
            <p:ph type="ftr" sz="quarter" idx="11"/>
          </p:nvPr>
        </p:nvSpPr>
        <p:spPr/>
        <p:txBody>
          <a:bodyPr/>
          <a:lstStyle/>
          <a:p>
            <a:r>
              <a:rPr lang="en-NZ"/>
              <a:t>Unitec - Auckland New Zealand </a:t>
            </a:r>
          </a:p>
        </p:txBody>
      </p:sp>
      <p:sp>
        <p:nvSpPr>
          <p:cNvPr id="6" name="Slide Number Placeholder 5"/>
          <p:cNvSpPr>
            <a:spLocks noGrp="1"/>
          </p:cNvSpPr>
          <p:nvPr>
            <p:ph type="sldNum" sz="quarter" idx="12"/>
          </p:nvPr>
        </p:nvSpPr>
        <p:spPr/>
        <p:txBody>
          <a:bodyPr/>
          <a:lstStyle/>
          <a:p>
            <a:fld id="{B3AB16A3-7636-4809-B05B-BA253C059162}" type="slidenum">
              <a:rPr lang="en-NZ" smtClean="0"/>
              <a:t>9</a:t>
            </a:fld>
            <a:endParaRPr lang="en-NZ"/>
          </a:p>
        </p:txBody>
      </p:sp>
      <p:pic>
        <p:nvPicPr>
          <p:cNvPr id="7" name="Picture 6"/>
          <p:cNvPicPr>
            <a:picLocks noChangeAspect="1"/>
          </p:cNvPicPr>
          <p:nvPr/>
        </p:nvPicPr>
        <p:blipFill>
          <a:blip r:embed="rId2"/>
          <a:stretch>
            <a:fillRect/>
          </a:stretch>
        </p:blipFill>
        <p:spPr>
          <a:xfrm>
            <a:off x="4488644" y="465773"/>
            <a:ext cx="6281084" cy="4384727"/>
          </a:xfrm>
          <a:prstGeom prst="rect">
            <a:avLst/>
          </a:prstGeom>
        </p:spPr>
      </p:pic>
      <p:pic>
        <p:nvPicPr>
          <p:cNvPr id="8" name="Picture 7"/>
          <p:cNvPicPr>
            <a:picLocks noChangeAspect="1"/>
          </p:cNvPicPr>
          <p:nvPr/>
        </p:nvPicPr>
        <p:blipFill>
          <a:blip r:embed="rId3"/>
          <a:stretch>
            <a:fillRect/>
          </a:stretch>
        </p:blipFill>
        <p:spPr>
          <a:xfrm>
            <a:off x="3709368" y="2297232"/>
            <a:ext cx="4901232" cy="4028259"/>
          </a:xfrm>
          <a:prstGeom prst="rect">
            <a:avLst/>
          </a:prstGeom>
        </p:spPr>
      </p:pic>
      <p:pic>
        <p:nvPicPr>
          <p:cNvPr id="9" name="Picture 8">
            <a:extLst>
              <a:ext uri="{FF2B5EF4-FFF2-40B4-BE49-F238E27FC236}">
                <a16:creationId xmlns:a16="http://schemas.microsoft.com/office/drawing/2014/main" id="{8BCAF498-7F5A-471A-9357-C3455E286EE6}"/>
              </a:ext>
            </a:extLst>
          </p:cNvPr>
          <p:cNvPicPr>
            <a:picLocks noChangeAspect="1"/>
          </p:cNvPicPr>
          <p:nvPr/>
        </p:nvPicPr>
        <p:blipFill>
          <a:blip r:embed="rId4"/>
          <a:stretch>
            <a:fillRect/>
          </a:stretch>
        </p:blipFill>
        <p:spPr>
          <a:xfrm>
            <a:off x="843745" y="845554"/>
            <a:ext cx="2603218" cy="627942"/>
          </a:xfrm>
          <a:prstGeom prst="rect">
            <a:avLst/>
          </a:prstGeom>
        </p:spPr>
      </p:pic>
    </p:spTree>
    <p:extLst>
      <p:ext uri="{BB962C8B-B14F-4D97-AF65-F5344CB8AC3E}">
        <p14:creationId xmlns:p14="http://schemas.microsoft.com/office/powerpoint/2010/main" val="32751748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C2F68623001264E9C00AF7127E1F82C" ma:contentTypeVersion="13" ma:contentTypeDescription="Create a new document." ma:contentTypeScope="" ma:versionID="0c4ffd4e5d7ec8a8d0e1b77a24a42b66">
  <xsd:schema xmlns:xsd="http://www.w3.org/2001/XMLSchema" xmlns:xs="http://www.w3.org/2001/XMLSchema" xmlns:p="http://schemas.microsoft.com/office/2006/metadata/properties" xmlns:ns3="092ce407-eaf6-4265-be55-618f9834aee2" xmlns:ns4="9972710e-e72d-4ba9-96a6-02395eaa4096" targetNamespace="http://schemas.microsoft.com/office/2006/metadata/properties" ma:root="true" ma:fieldsID="6f8e01f067d053ed0969f782a97153cd" ns3:_="" ns4:_="">
    <xsd:import namespace="092ce407-eaf6-4265-be55-618f9834aee2"/>
    <xsd:import namespace="9972710e-e72d-4ba9-96a6-02395eaa409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2ce407-eaf6-4265-be55-618f9834aee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972710e-e72d-4ba9-96a6-02395eaa4096"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27067F1-772F-425B-9F07-BA97A35B6F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2ce407-eaf6-4265-be55-618f9834aee2"/>
    <ds:schemaRef ds:uri="9972710e-e72d-4ba9-96a6-02395eaa409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1DD3189-CB05-4423-9F88-5CF66B10FA58}">
  <ds:schemaRefs>
    <ds:schemaRef ds:uri="http://schemas.microsoft.com/sharepoint/v3/contenttype/forms"/>
  </ds:schemaRefs>
</ds:datastoreItem>
</file>

<file path=customXml/itemProps3.xml><?xml version="1.0" encoding="utf-8"?>
<ds:datastoreItem xmlns:ds="http://schemas.openxmlformats.org/officeDocument/2006/customXml" ds:itemID="{C4D31D82-47E0-49CD-AF9A-6593AE9CDC2E}">
  <ds:schemaRefs>
    <ds:schemaRef ds:uri="http://schemas.microsoft.com/office/2006/documentManagement/types"/>
    <ds:schemaRef ds:uri="http://schemas.openxmlformats.org/package/2006/metadata/core-properties"/>
    <ds:schemaRef ds:uri="http://purl.org/dc/elements/1.1/"/>
    <ds:schemaRef ds:uri="http://purl.org/dc/dcmitype/"/>
    <ds:schemaRef ds:uri="http://purl.org/dc/terms/"/>
    <ds:schemaRef ds:uri="http://schemas.microsoft.com/office/infopath/2007/PartnerControls"/>
    <ds:schemaRef ds:uri="9972710e-e72d-4ba9-96a6-02395eaa4096"/>
    <ds:schemaRef ds:uri="http://schemas.microsoft.com/office/2006/metadata/properties"/>
    <ds:schemaRef ds:uri="092ce407-eaf6-4265-be55-618f9834aee2"/>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239</TotalTime>
  <Words>1191</Words>
  <Application>Microsoft Office PowerPoint</Application>
  <PresentationFormat>Widescreen</PresentationFormat>
  <Paragraphs>124</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CIBC5022 Site Survey Preparation and Analysis Site Reports Introduction We look at Site Reports. These are a description or a brief of the scope of works and the basis by which a construction plan for, say tendering, and the eventual winning tenderer’s site management plan is formulated. </vt:lpstr>
      <vt:lpstr>  </vt:lpstr>
      <vt:lpstr> </vt:lpstr>
      <vt:lpstr> </vt:lpstr>
      <vt:lpstr> </vt:lpstr>
      <vt:lpstr> </vt:lpstr>
      <vt:lpstr> </vt:lpstr>
      <vt:lpstr> </vt:lpstr>
      <vt:lpstr> </vt:lpstr>
      <vt:lpstr> </vt:lpstr>
      <vt:lpstr> </vt:lpstr>
      <vt:lpstr>PowerPoint Presentation</vt:lpstr>
      <vt:lpstr> </vt:lpstr>
      <vt:lpstr> </vt:lpstr>
      <vt:lpstr> </vt:lpstr>
      <vt:lpstr> </vt:lpstr>
      <vt:lpstr> </vt:lpstr>
      <vt:lpstr> </vt:lpstr>
    </vt:vector>
  </TitlesOfParts>
  <Company>Unitec Institute of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Rodney Harvey</dc:creator>
  <cp:lastModifiedBy>Rod Harvey</cp:lastModifiedBy>
  <cp:revision>45</cp:revision>
  <dcterms:created xsi:type="dcterms:W3CDTF">2017-03-08T00:09:41Z</dcterms:created>
  <dcterms:modified xsi:type="dcterms:W3CDTF">2022-03-07T02:19:46Z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0x0101004C2F68623001264E9C00AF7127E1F82C</vt:lpwstr>
  </property>
</Properties>
</file>