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2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 Harvey" userId="4cdca796-8466-4000-9132-2426858e5682" providerId="ADAL" clId="{3FC03BC9-C42F-4103-8C54-28EA6F41A37F}"/>
    <pc:docChg chg="undo custSel delSld modSld">
      <pc:chgData name="Rod Harvey" userId="4cdca796-8466-4000-9132-2426858e5682" providerId="ADAL" clId="{3FC03BC9-C42F-4103-8C54-28EA6F41A37F}" dt="2022-05-30T00:36:04.828" v="273" actId="114"/>
      <pc:docMkLst>
        <pc:docMk/>
      </pc:docMkLst>
      <pc:sldChg chg="delSp modSp">
        <pc:chgData name="Rod Harvey" userId="4cdca796-8466-4000-9132-2426858e5682" providerId="ADAL" clId="{3FC03BC9-C42F-4103-8C54-28EA6F41A37F}" dt="2022-05-30T00:27:59.606" v="101" actId="1076"/>
        <pc:sldMkLst>
          <pc:docMk/>
          <pc:sldMk cId="0" sldId="256"/>
        </pc:sldMkLst>
        <pc:spChg chg="mod">
          <ac:chgData name="Rod Harvey" userId="4cdca796-8466-4000-9132-2426858e5682" providerId="ADAL" clId="{3FC03BC9-C42F-4103-8C54-28EA6F41A37F}" dt="2022-05-30T00:27:11.968" v="91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Rod Harvey" userId="4cdca796-8466-4000-9132-2426858e5682" providerId="ADAL" clId="{3FC03BC9-C42F-4103-8C54-28EA6F41A37F}" dt="2022-05-30T00:27:59.606" v="101" actId="1076"/>
          <ac:spMkLst>
            <pc:docMk/>
            <pc:sldMk cId="0" sldId="256"/>
            <ac:spMk id="5" creationId="{00000000-0000-0000-0000-000000000000}"/>
          </ac:spMkLst>
        </pc:spChg>
        <pc:spChg chg="del">
          <ac:chgData name="Rod Harvey" userId="4cdca796-8466-4000-9132-2426858e5682" providerId="ADAL" clId="{3FC03BC9-C42F-4103-8C54-28EA6F41A37F}" dt="2022-05-30T00:27:48.016" v="97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Rod Harvey" userId="4cdca796-8466-4000-9132-2426858e5682" providerId="ADAL" clId="{3FC03BC9-C42F-4103-8C54-28EA6F41A37F}" dt="2022-05-30T00:26:11.977" v="26" actId="20577"/>
          <ac:spMkLst>
            <pc:docMk/>
            <pc:sldMk cId="0" sldId="256"/>
            <ac:spMk id="7" creationId="{00000000-0000-0000-0000-000000000000}"/>
          </ac:spMkLst>
        </pc:spChg>
      </pc:sldChg>
      <pc:sldChg chg="del">
        <pc:chgData name="Rod Harvey" userId="4cdca796-8466-4000-9132-2426858e5682" providerId="ADAL" clId="{3FC03BC9-C42F-4103-8C54-28EA6F41A37F}" dt="2022-05-30T00:28:21.938" v="102" actId="2696"/>
        <pc:sldMkLst>
          <pc:docMk/>
          <pc:sldMk cId="0" sldId="257"/>
        </pc:sldMkLst>
      </pc:sldChg>
      <pc:sldChg chg="addSp delSp modSp">
        <pc:chgData name="Rod Harvey" userId="4cdca796-8466-4000-9132-2426858e5682" providerId="ADAL" clId="{3FC03BC9-C42F-4103-8C54-28EA6F41A37F}" dt="2022-05-30T00:29:43.606" v="156" actId="1076"/>
        <pc:sldMkLst>
          <pc:docMk/>
          <pc:sldMk cId="0" sldId="263"/>
        </pc:sldMkLst>
        <pc:spChg chg="add del mod">
          <ac:chgData name="Rod Harvey" userId="4cdca796-8466-4000-9132-2426858e5682" providerId="ADAL" clId="{3FC03BC9-C42F-4103-8C54-28EA6F41A37F}" dt="2022-05-30T00:29:43.606" v="156" actId="1076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Rod Harvey" userId="4cdca796-8466-4000-9132-2426858e5682" providerId="ADAL" clId="{3FC03BC9-C42F-4103-8C54-28EA6F41A37F}" dt="2022-05-30T00:29:12.668" v="105" actId="478"/>
          <ac:spMkLst>
            <pc:docMk/>
            <pc:sldMk cId="0" sldId="263"/>
            <ac:spMk id="7" creationId="{E9FD481F-31B5-4917-AD7D-0202FE954549}"/>
          </ac:spMkLst>
        </pc:spChg>
      </pc:sldChg>
      <pc:sldChg chg="addSp delSp modSp">
        <pc:chgData name="Rod Harvey" userId="4cdca796-8466-4000-9132-2426858e5682" providerId="ADAL" clId="{3FC03BC9-C42F-4103-8C54-28EA6F41A37F}" dt="2022-05-30T00:30:23.254" v="181" actId="1076"/>
        <pc:sldMkLst>
          <pc:docMk/>
          <pc:sldMk cId="0" sldId="264"/>
        </pc:sldMkLst>
        <pc:spChg chg="del">
          <ac:chgData name="Rod Harvey" userId="4cdca796-8466-4000-9132-2426858e5682" providerId="ADAL" clId="{3FC03BC9-C42F-4103-8C54-28EA6F41A37F}" dt="2022-05-30T00:29:54.557" v="157" actId="478"/>
          <ac:spMkLst>
            <pc:docMk/>
            <pc:sldMk cId="0" sldId="264"/>
            <ac:spMk id="2" creationId="{00000000-0000-0000-0000-000000000000}"/>
          </ac:spMkLst>
        </pc:spChg>
        <pc:spChg chg="add mod">
          <ac:chgData name="Rod Harvey" userId="4cdca796-8466-4000-9132-2426858e5682" providerId="ADAL" clId="{3FC03BC9-C42F-4103-8C54-28EA6F41A37F}" dt="2022-05-30T00:30:23.254" v="181" actId="1076"/>
          <ac:spMkLst>
            <pc:docMk/>
            <pc:sldMk cId="0" sldId="264"/>
            <ac:spMk id="6" creationId="{662CCF00-16E7-45BF-8620-31ED3D51492B}"/>
          </ac:spMkLst>
        </pc:spChg>
      </pc:sldChg>
      <pc:sldChg chg="addSp delSp modSp">
        <pc:chgData name="Rod Harvey" userId="4cdca796-8466-4000-9132-2426858e5682" providerId="ADAL" clId="{3FC03BC9-C42F-4103-8C54-28EA6F41A37F}" dt="2022-05-30T00:36:04.828" v="273" actId="114"/>
        <pc:sldMkLst>
          <pc:docMk/>
          <pc:sldMk cId="0" sldId="265"/>
        </pc:sldMkLst>
        <pc:spChg chg="del mod">
          <ac:chgData name="Rod Harvey" userId="4cdca796-8466-4000-9132-2426858e5682" providerId="ADAL" clId="{3FC03BC9-C42F-4103-8C54-28EA6F41A37F}" dt="2022-05-30T00:30:41.712" v="212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Rod Harvey" userId="4cdca796-8466-4000-9132-2426858e5682" providerId="ADAL" clId="{3FC03BC9-C42F-4103-8C54-28EA6F41A37F}" dt="2022-05-30T00:36:04.828" v="273" actId="114"/>
          <ac:spMkLst>
            <pc:docMk/>
            <pc:sldMk cId="0" sldId="265"/>
            <ac:spMk id="6" creationId="{09865404-A603-4A37-B63B-06F7463A1D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E881-0FE7-4717-833B-C5BC4B4A8461}" type="datetimeFigureOut">
              <a:rPr lang="en-NZ" smtClean="0"/>
              <a:t>30/05/2022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6D0DF-DE98-4F57-B159-0CDE9C3934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59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6615" y="2143015"/>
            <a:ext cx="206628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D36DAF66-29BB-436C-AF3F-2A1E0DCF0462}" type="datetime1">
              <a:rPr lang="en-US" smtClean="0"/>
              <a:t>5/30/2022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0A8C418F-710A-4C9F-95F8-69EC99323134}" type="datetime1">
              <a:rPr lang="en-US" smtClean="0"/>
              <a:t>5/30/2022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BA69E450-B8EF-4672-B3A5-CBF1B5D1FBF7}" type="datetime1">
              <a:rPr lang="en-US" smtClean="0"/>
              <a:t>5/30/2022</a:t>
            </a:fld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7FA4163-39C3-4C5F-8906-15BEF48B33F0}" type="datetime1">
              <a:rPr lang="en-US" smtClean="0"/>
              <a:t>5/30/2022</a:t>
            </a:fld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5498D705-ADC9-4F10-8FBE-10B8F0DC3AD5}" type="datetime1">
              <a:rPr lang="en-US" smtClean="0"/>
              <a:t>5/30/2022</a:t>
            </a:fld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76" y="29685"/>
            <a:ext cx="93154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896" y="1926992"/>
            <a:ext cx="8628206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3803" y="6372288"/>
            <a:ext cx="2134870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65" y="6463728"/>
            <a:ext cx="76644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D3885326-454A-4E07-8F38-2B8786BD43BF}" type="datetime1">
              <a:rPr lang="en-US" smtClean="0"/>
              <a:t>5/30/2022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2850967" cy="2853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91" y="998220"/>
            <a:ext cx="2133587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8810" y="1524000"/>
            <a:ext cx="410845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3E3E3E"/>
                </a:solidFill>
                <a:latin typeface="Verdana"/>
                <a:cs typeface="Verdana"/>
              </a:rPr>
              <a:t>Lecture</a:t>
            </a:r>
            <a:r>
              <a:rPr sz="4800" b="1" spc="-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NZ" sz="4800" b="1" spc="-5" dirty="0">
                <a:solidFill>
                  <a:srgbClr val="3E3E3E"/>
                </a:solidFill>
                <a:latin typeface="Verdana"/>
                <a:cs typeface="Verdana"/>
              </a:rPr>
              <a:t>12</a:t>
            </a:r>
            <a:endParaRPr sz="4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NZ" sz="4800" spc="-100" dirty="0">
                <a:solidFill>
                  <a:srgbClr val="3E3E3E"/>
                </a:solidFill>
                <a:latin typeface="Verdana"/>
                <a:cs typeface="Verdana"/>
              </a:rPr>
              <a:t>Graphical Interface</a:t>
            </a:r>
            <a:endParaRPr sz="4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2973" y="4447219"/>
            <a:ext cx="4919456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3E3E3E"/>
                </a:solidFill>
                <a:latin typeface="Verdana"/>
                <a:cs typeface="Verdana"/>
              </a:rPr>
              <a:t>(Using </a:t>
            </a:r>
            <a:r>
              <a:rPr sz="2800" spc="-5" dirty="0">
                <a:solidFill>
                  <a:srgbClr val="3E3E3E"/>
                </a:solidFill>
                <a:latin typeface="Verdana"/>
                <a:cs typeface="Verdana"/>
              </a:rPr>
              <a:t>The</a:t>
            </a:r>
            <a:r>
              <a:rPr sz="2800" spc="-1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Verdana"/>
                <a:cs typeface="Verdana"/>
              </a:rPr>
              <a:t>Builder</a:t>
            </a:r>
            <a:r>
              <a:rPr lang="en-NZ" sz="2800" spc="-10" dirty="0">
                <a:solidFill>
                  <a:srgbClr val="3E3E3E"/>
                </a:solidFill>
                <a:latin typeface="Verdana"/>
                <a:cs typeface="Verdana"/>
              </a:rPr>
              <a:t>'</a:t>
            </a:r>
            <a:r>
              <a:rPr sz="2800" spc="-10" dirty="0">
                <a:solidFill>
                  <a:srgbClr val="3E3E3E"/>
                </a:solidFill>
                <a:latin typeface="Verdana"/>
                <a:cs typeface="Verdana"/>
              </a:rPr>
              <a:t>s</a:t>
            </a:r>
            <a:r>
              <a:rPr lang="en-NZ" sz="2800" spc="-1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NZ" sz="2800" spc="-5" dirty="0">
                <a:solidFill>
                  <a:srgbClr val="3E3E3E"/>
                </a:solidFill>
                <a:latin typeface="Verdana"/>
                <a:cs typeface="Verdana"/>
              </a:rPr>
              <a:t>Le</a:t>
            </a:r>
            <a:r>
              <a:rPr lang="en-NZ" sz="2800" spc="-30" dirty="0">
                <a:solidFill>
                  <a:srgbClr val="3E3E3E"/>
                </a:solidFill>
                <a:latin typeface="Verdana"/>
                <a:cs typeface="Verdana"/>
              </a:rPr>
              <a:t>v</a:t>
            </a:r>
            <a:r>
              <a:rPr lang="en-NZ" sz="2800" spc="-5" dirty="0">
                <a:solidFill>
                  <a:srgbClr val="3E3E3E"/>
                </a:solidFill>
                <a:latin typeface="Verdana"/>
                <a:cs typeface="Verdana"/>
              </a:rPr>
              <a:t>e</a:t>
            </a:r>
            <a:r>
              <a:rPr lang="en-NZ" sz="2800" spc="-20" dirty="0">
                <a:solidFill>
                  <a:srgbClr val="3E3E3E"/>
                </a:solidFill>
                <a:latin typeface="Verdana"/>
                <a:cs typeface="Verdana"/>
              </a:rPr>
              <a:t>l</a:t>
            </a:r>
            <a:r>
              <a:rPr lang="en-NZ" sz="2800" spc="-5" dirty="0">
                <a:solidFill>
                  <a:srgbClr val="3E3E3E"/>
                </a:solidFill>
                <a:latin typeface="Verdana"/>
                <a:cs typeface="Verdana"/>
              </a:rPr>
              <a:t>)</a:t>
            </a:r>
            <a:endParaRPr lang="en-NZ"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715" y="533138"/>
            <a:ext cx="3766820" cy="49275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500"/>
              </a:spcBef>
            </a:pPr>
            <a:r>
              <a:rPr sz="1700" spc="-5" dirty="0">
                <a:solidFill>
                  <a:srgbClr val="3E3E3E"/>
                </a:solidFill>
                <a:latin typeface="Verdana"/>
                <a:cs typeface="Verdana"/>
              </a:rPr>
              <a:t>CIBC5022 </a:t>
            </a:r>
            <a:r>
              <a:rPr sz="1700" dirty="0">
                <a:solidFill>
                  <a:srgbClr val="3E3E3E"/>
                </a:solidFill>
                <a:latin typeface="Verdana"/>
                <a:cs typeface="Verdana"/>
              </a:rPr>
              <a:t>Site </a:t>
            </a:r>
            <a:r>
              <a:rPr sz="1700" spc="-5" dirty="0">
                <a:solidFill>
                  <a:srgbClr val="3E3E3E"/>
                </a:solidFill>
                <a:latin typeface="Verdana"/>
                <a:cs typeface="Verdana"/>
              </a:rPr>
              <a:t>Survey</a:t>
            </a:r>
            <a:r>
              <a:rPr sz="1700" spc="-9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Verdana"/>
                <a:cs typeface="Verdana"/>
              </a:rPr>
              <a:t>Preparation  </a:t>
            </a:r>
            <a:r>
              <a:rPr sz="1700" dirty="0">
                <a:solidFill>
                  <a:srgbClr val="3E3E3E"/>
                </a:solidFill>
                <a:latin typeface="Verdana"/>
                <a:cs typeface="Verdana"/>
              </a:rPr>
              <a:t>and Analysis </a:t>
            </a:r>
            <a:r>
              <a:rPr lang="en-NZ" sz="1700" dirty="0">
                <a:solidFill>
                  <a:srgbClr val="3E3E3E"/>
                </a:solidFill>
                <a:latin typeface="Verdana"/>
                <a:cs typeface="Verdana"/>
              </a:rPr>
              <a:t>May 30</a:t>
            </a:r>
            <a:r>
              <a:rPr lang="en-NZ" sz="1700" baseline="30000" dirty="0">
                <a:solidFill>
                  <a:srgbClr val="3E3E3E"/>
                </a:solidFill>
                <a:latin typeface="Verdana"/>
                <a:cs typeface="Verdana"/>
              </a:rPr>
              <a:t>th</a:t>
            </a:r>
            <a:r>
              <a:rPr lang="en-NZ" sz="1700" dirty="0">
                <a:solidFill>
                  <a:srgbClr val="3E3E3E"/>
                </a:solidFill>
                <a:latin typeface="Verdana"/>
                <a:cs typeface="Verdana"/>
              </a:rPr>
              <a:t> 2022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4956" y="5749512"/>
            <a:ext cx="16167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Rodney </a:t>
            </a:r>
            <a:r>
              <a:rPr sz="2000" spc="-5" dirty="0">
                <a:latin typeface="Calibri"/>
                <a:cs typeface="Calibri"/>
              </a:rPr>
              <a:t>Harvey  Unitec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Lecturer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4C1C249-863E-4699-904D-6701BC3267B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A480C8CD-9711-4551-B28D-EED464FEAD08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D9A20E9-6C03-4C09-AE4F-AEBC48B7EF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08" y="206419"/>
            <a:ext cx="174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Levelling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3804" y="396240"/>
            <a:ext cx="5888735" cy="569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C4D773B-9C5E-45D8-9850-B36E89904E7A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2088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Levelling </a:t>
            </a:r>
            <a:r>
              <a:rPr i="0" dirty="0">
                <a:latin typeface="Calibri"/>
                <a:cs typeface="Calibri"/>
              </a:rPr>
              <a:t>and</a:t>
            </a:r>
            <a:r>
              <a:rPr i="0" spc="-12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Booking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6F816580-25F9-4432-920E-0FADF8A93305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267" y="918879"/>
            <a:ext cx="823404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Levelling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Staff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Standard </a:t>
            </a:r>
            <a:r>
              <a:rPr sz="2800" spc="-30" dirty="0">
                <a:latin typeface="Calibri"/>
                <a:cs typeface="Calibri"/>
              </a:rPr>
              <a:t>staffs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3 </a:t>
            </a:r>
            <a:r>
              <a:rPr sz="2800" b="1" spc="-15" dirty="0">
                <a:latin typeface="Calibri"/>
                <a:cs typeface="Calibri"/>
              </a:rPr>
              <a:t>metres, </a:t>
            </a:r>
            <a:r>
              <a:rPr sz="2800" b="1" spc="-5" dirty="0">
                <a:latin typeface="Calibri"/>
                <a:cs typeface="Calibri"/>
              </a:rPr>
              <a:t>4 </a:t>
            </a:r>
            <a:r>
              <a:rPr sz="2800" b="1" spc="-15" dirty="0">
                <a:latin typeface="Calibri"/>
                <a:cs typeface="Calibri"/>
              </a:rPr>
              <a:t>metres, </a:t>
            </a:r>
            <a:r>
              <a:rPr sz="2800" b="1" spc="-5" dirty="0">
                <a:latin typeface="Calibri"/>
                <a:cs typeface="Calibri"/>
              </a:rPr>
              <a:t>or 5 </a:t>
            </a:r>
            <a:r>
              <a:rPr sz="2800" b="1" spc="-15" dirty="0">
                <a:latin typeface="Calibri"/>
                <a:cs typeface="Calibri"/>
              </a:rPr>
              <a:t>metres </a:t>
            </a:r>
            <a:r>
              <a:rPr sz="2800" b="1" spc="-10" dirty="0">
                <a:latin typeface="Calibri"/>
                <a:cs typeface="Calibri"/>
              </a:rPr>
              <a:t>long</a:t>
            </a:r>
            <a:r>
              <a:rPr sz="2800" spc="-10" dirty="0">
                <a:latin typeface="Calibri"/>
                <a:cs typeface="Calibri"/>
              </a:rPr>
              <a:t>,  they </a:t>
            </a:r>
            <a:r>
              <a:rPr sz="2800" spc="-25" dirty="0">
                <a:latin typeface="Calibri"/>
                <a:cs typeface="Calibri"/>
              </a:rPr>
              <a:t>fold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telescope down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about1200 </a:t>
            </a:r>
            <a:r>
              <a:rPr sz="2800" spc="-10" dirty="0">
                <a:latin typeface="Calibri"/>
                <a:cs typeface="Calibri"/>
              </a:rPr>
              <a:t>mm,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reading </a:t>
            </a:r>
            <a:r>
              <a:rPr sz="2800" spc="-20" dirty="0">
                <a:latin typeface="Calibri"/>
                <a:cs typeface="Calibri"/>
              </a:rPr>
              <a:t>face </a:t>
            </a:r>
            <a:r>
              <a:rPr sz="2800" spc="-15" dirty="0">
                <a:latin typeface="Calibri"/>
                <a:cs typeface="Calibri"/>
              </a:rPr>
              <a:t>at least </a:t>
            </a:r>
            <a:r>
              <a:rPr sz="2800" spc="-5" dirty="0">
                <a:latin typeface="Calibri"/>
                <a:cs typeface="Calibri"/>
              </a:rPr>
              <a:t>38 </a:t>
            </a:r>
            <a:r>
              <a:rPr sz="2800" spc="-10" dirty="0">
                <a:latin typeface="Calibri"/>
                <a:cs typeface="Calibri"/>
              </a:rPr>
              <a:t>mm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wide.</a:t>
            </a:r>
            <a:endParaRPr sz="2800">
              <a:latin typeface="Calibri"/>
              <a:cs typeface="Calibri"/>
            </a:endParaRPr>
          </a:p>
          <a:p>
            <a:pPr marL="12700" marR="43751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staff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graduated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b="1" spc="-5" dirty="0">
                <a:latin typeface="Calibri"/>
                <a:cs typeface="Calibri"/>
              </a:rPr>
              <a:t>10mm </a:t>
            </a:r>
            <a:r>
              <a:rPr sz="2800" b="1" spc="-10" dirty="0">
                <a:latin typeface="Calibri"/>
                <a:cs typeface="Calibri"/>
              </a:rPr>
              <a:t>increments </a:t>
            </a:r>
            <a:r>
              <a:rPr sz="2800" spc="-5" dirty="0">
                <a:latin typeface="Calibri"/>
                <a:cs typeface="Calibri"/>
              </a:rPr>
              <a:t>with  </a:t>
            </a:r>
            <a:r>
              <a:rPr sz="2800" spc="-15" dirty="0">
                <a:latin typeface="Calibri"/>
                <a:cs typeface="Calibri"/>
              </a:rPr>
              <a:t>alternating </a:t>
            </a:r>
            <a:r>
              <a:rPr sz="2800" spc="-5" dirty="0">
                <a:latin typeface="Calibri"/>
                <a:cs typeface="Calibri"/>
              </a:rPr>
              <a:t>black and </a:t>
            </a:r>
            <a:r>
              <a:rPr sz="2800" spc="-20" dirty="0">
                <a:latin typeface="Calibri"/>
                <a:cs typeface="Calibri"/>
              </a:rPr>
              <a:t>red </a:t>
            </a:r>
            <a:r>
              <a:rPr sz="2800" spc="-15" dirty="0">
                <a:latin typeface="Calibri"/>
                <a:cs typeface="Calibri"/>
              </a:rPr>
              <a:t>figures </a:t>
            </a:r>
            <a:r>
              <a:rPr sz="2800" spc="-5" dirty="0">
                <a:latin typeface="Calibri"/>
                <a:cs typeface="Calibri"/>
              </a:rPr>
              <a:t>per </a:t>
            </a:r>
            <a:r>
              <a:rPr sz="2800" spc="-15" dirty="0">
                <a:latin typeface="Calibri"/>
                <a:cs typeface="Calibri"/>
              </a:rPr>
              <a:t>metre </a:t>
            </a:r>
            <a:r>
              <a:rPr sz="2800" spc="-5" dirty="0">
                <a:latin typeface="Calibri"/>
                <a:cs typeface="Calibri"/>
              </a:rPr>
              <a:t>on a </a:t>
            </a:r>
            <a:r>
              <a:rPr sz="2800" spc="-10" dirty="0">
                <a:latin typeface="Calibri"/>
                <a:cs typeface="Calibri"/>
              </a:rPr>
              <a:t>white  </a:t>
            </a:r>
            <a:r>
              <a:rPr sz="2800" spc="-55" dirty="0">
                <a:latin typeface="Calibri"/>
                <a:cs typeface="Calibri"/>
              </a:rPr>
              <a:t>staff.</a:t>
            </a:r>
            <a:endParaRPr sz="2800">
              <a:latin typeface="Calibri"/>
              <a:cs typeface="Calibri"/>
            </a:endParaRPr>
          </a:p>
          <a:p>
            <a:pPr marL="12700" marR="941069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Reading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staff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graduation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give </a:t>
            </a:r>
            <a:r>
              <a:rPr sz="2800" b="1" spc="-10" dirty="0">
                <a:latin typeface="Calibri"/>
                <a:cs typeface="Calibri"/>
              </a:rPr>
              <a:t>0.01m  </a:t>
            </a:r>
            <a:r>
              <a:rPr sz="2800" b="1" spc="-30" dirty="0">
                <a:latin typeface="Calibri"/>
                <a:cs typeface="Calibri"/>
              </a:rPr>
              <a:t>accuracy.</a:t>
            </a:r>
            <a:endParaRPr sz="2800">
              <a:latin typeface="Calibri"/>
              <a:cs typeface="Calibri"/>
            </a:endParaRPr>
          </a:p>
          <a:p>
            <a:pPr marL="12700" marR="132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b="1" spc="-15" dirty="0">
                <a:latin typeface="Calibri"/>
                <a:cs typeface="Calibri"/>
              </a:rPr>
              <a:t>three </a:t>
            </a:r>
            <a:r>
              <a:rPr sz="2800" b="1" spc="-5" dirty="0">
                <a:latin typeface="Calibri"/>
                <a:cs typeface="Calibri"/>
              </a:rPr>
              <a:t>decimal places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accuracy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needed, </a:t>
            </a:r>
            <a:r>
              <a:rPr sz="2800" spc="-10" dirty="0">
                <a:latin typeface="Calibri"/>
                <a:cs typeface="Calibri"/>
              </a:rPr>
              <a:t>it </a:t>
            </a:r>
            <a:r>
              <a:rPr sz="2800" spc="-5" dirty="0">
                <a:latin typeface="Calibri"/>
                <a:cs typeface="Calibri"/>
              </a:rPr>
              <a:t>has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estimated.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671"/>
            <a:ext cx="1435608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0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0708"/>
            <a:ext cx="1406651" cy="1313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2388" y="336720"/>
            <a:ext cx="3197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0" dirty="0">
                <a:solidFill>
                  <a:srgbClr val="FFFFFF"/>
                </a:solidFill>
                <a:latin typeface="Calibri"/>
                <a:cs typeface="Calibri"/>
              </a:rPr>
              <a:t>Taking </a:t>
            </a:r>
            <a:r>
              <a:rPr sz="3600" i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i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i="0" spc="-10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202" y="6283071"/>
            <a:ext cx="3326765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17/06/2019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&gt;&gt;FACULTY OF TECHNOLOGY AND BUILT</a:t>
            </a:r>
            <a:r>
              <a:rPr sz="900" spc="-1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Verdana"/>
                <a:cs typeface="Verdana"/>
              </a:rPr>
              <a:t>ENVIRONMENT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612" y="6523558"/>
            <a:ext cx="281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Unitec School </a:t>
            </a:r>
            <a:r>
              <a:rPr sz="900" dirty="0">
                <a:solidFill>
                  <a:srgbClr val="3E3E3E"/>
                </a:solidFill>
                <a:latin typeface="Verdana"/>
                <a:cs typeface="Verdana"/>
              </a:rPr>
              <a:t>of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Construction and</a:t>
            </a:r>
            <a:r>
              <a:rPr sz="900" spc="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Infrastructure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7EDBA9-CCD0-4C1E-BFD1-0719D50D266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6BA1AC89-7E9F-46C8-AA64-7CEE472EAD22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0D71B3-C318-4C5E-965C-52A8C97459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08" y="206419"/>
            <a:ext cx="2088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Levelling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Booking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572" y="981456"/>
            <a:ext cx="7141451" cy="5391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49E74D5F-BF0F-4DE8-BB3D-125676EB87A6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161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5" dirty="0">
                <a:latin typeface="Calibri"/>
                <a:cs typeface="Calibri"/>
              </a:rPr>
              <a:t>Taking </a:t>
            </a:r>
            <a:r>
              <a:rPr i="0" dirty="0">
                <a:latin typeface="Calibri"/>
                <a:cs typeface="Calibri"/>
              </a:rPr>
              <a:t>a</a:t>
            </a:r>
            <a:r>
              <a:rPr i="0" spc="-5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Reading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F881C473-C788-4D19-BD18-8E3E96067754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7896" y="746517"/>
            <a:ext cx="860107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method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taking </a:t>
            </a:r>
            <a:r>
              <a:rPr sz="2800" spc="-10" dirty="0">
                <a:latin typeface="Calibri"/>
                <a:cs typeface="Calibri"/>
              </a:rPr>
              <a:t>readings </a:t>
            </a:r>
            <a:r>
              <a:rPr sz="2800" spc="-30" dirty="0">
                <a:latin typeface="Calibri"/>
                <a:cs typeface="Calibri"/>
              </a:rPr>
              <a:t>differs </a:t>
            </a:r>
            <a:r>
              <a:rPr sz="2800" spc="-15" dirty="0">
                <a:latin typeface="Calibri"/>
                <a:cs typeface="Calibri"/>
              </a:rPr>
              <a:t>slightly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the type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instrument </a:t>
            </a:r>
            <a:r>
              <a:rPr sz="2800" spc="-10" dirty="0">
                <a:latin typeface="Calibri"/>
                <a:cs typeface="Calibri"/>
              </a:rPr>
              <a:t>being used; </a:t>
            </a:r>
            <a:r>
              <a:rPr sz="2800" spc="-15" dirty="0">
                <a:latin typeface="Calibri"/>
                <a:cs typeface="Calibri"/>
              </a:rPr>
              <a:t>However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</a:t>
            </a:r>
            <a:r>
              <a:rPr sz="2800" b="1" spc="-25" dirty="0">
                <a:latin typeface="Calibri"/>
                <a:cs typeface="Calibri"/>
              </a:rPr>
              <a:t>must 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5" dirty="0">
                <a:latin typeface="Calibri"/>
                <a:cs typeface="Calibri"/>
              </a:rPr>
              <a:t>set </a:t>
            </a:r>
            <a:r>
              <a:rPr sz="2800" b="1" spc="-5" dirty="0">
                <a:latin typeface="Calibri"/>
                <a:cs typeface="Calibri"/>
              </a:rPr>
              <a:t>up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level.</a:t>
            </a:r>
            <a:endParaRPr sz="2800">
              <a:latin typeface="Calibri"/>
              <a:cs typeface="Calibri"/>
            </a:endParaRPr>
          </a:p>
          <a:p>
            <a:pPr marL="12700" marR="56705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staff </a:t>
            </a:r>
            <a:r>
              <a:rPr sz="2800" spc="-10" dirty="0">
                <a:latin typeface="Calibri"/>
                <a:cs typeface="Calibri"/>
              </a:rPr>
              <a:t>holder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10" dirty="0">
                <a:latin typeface="Calibri"/>
                <a:cs typeface="Calibri"/>
              </a:rPr>
              <a:t>hold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staff </a:t>
            </a:r>
            <a:r>
              <a:rPr sz="2800" spc="-5" dirty="0">
                <a:latin typeface="Calibri"/>
                <a:cs typeface="Calibri"/>
              </a:rPr>
              <a:t>on the mark or peg.  </a:t>
            </a:r>
            <a:r>
              <a:rPr sz="2800" spc="-15" dirty="0">
                <a:latin typeface="Calibri"/>
                <a:cs typeface="Calibri"/>
              </a:rPr>
              <a:t>Ensure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spc="-20" dirty="0">
                <a:latin typeface="Calibri"/>
                <a:cs typeface="Calibri"/>
              </a:rPr>
              <a:t>staff </a:t>
            </a:r>
            <a:r>
              <a:rPr sz="2800" b="1" spc="-5" dirty="0">
                <a:latin typeface="Calibri"/>
                <a:cs typeface="Calibri"/>
              </a:rPr>
              <a:t>is plumb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facing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instrument.</a:t>
            </a:r>
            <a:endParaRPr sz="2800">
              <a:latin typeface="Calibri"/>
              <a:cs typeface="Calibri"/>
            </a:endParaRPr>
          </a:p>
          <a:p>
            <a:pPr marL="12700" marR="205104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Ensure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spc="-20" dirty="0">
                <a:latin typeface="Calibri"/>
                <a:cs typeface="Calibri"/>
              </a:rPr>
              <a:t>staff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visible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to focus </a:t>
            </a:r>
            <a:r>
              <a:rPr sz="2800" spc="-5" dirty="0">
                <a:latin typeface="Calibri"/>
                <a:cs typeface="Calibri"/>
              </a:rPr>
              <a:t>on.  If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parallax </a:t>
            </a:r>
            <a:r>
              <a:rPr sz="2800" spc="-5" dirty="0">
                <a:latin typeface="Calibri"/>
                <a:cs typeface="Calibri"/>
              </a:rPr>
              <a:t>has been </a:t>
            </a:r>
            <a:r>
              <a:rPr sz="2800" spc="-15" dirty="0">
                <a:latin typeface="Calibri"/>
                <a:cs typeface="Calibri"/>
              </a:rPr>
              <a:t>eliminated,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black </a:t>
            </a:r>
            <a:r>
              <a:rPr sz="2800" b="1" spc="-10" dirty="0">
                <a:latin typeface="Calibri"/>
                <a:cs typeface="Calibri"/>
              </a:rPr>
              <a:t>hair line will  </a:t>
            </a:r>
            <a:r>
              <a:rPr sz="2800" b="1" spc="-5" dirty="0">
                <a:latin typeface="Calibri"/>
                <a:cs typeface="Calibri"/>
              </a:rPr>
              <a:t>be sharply </a:t>
            </a:r>
            <a:r>
              <a:rPr sz="2800" b="1" spc="-10" dirty="0">
                <a:latin typeface="Calibri"/>
                <a:cs typeface="Calibri"/>
              </a:rPr>
              <a:t>outlined </a:t>
            </a:r>
            <a:r>
              <a:rPr sz="2800" b="1" spc="-20" dirty="0">
                <a:latin typeface="Calibri"/>
                <a:cs typeface="Calibri"/>
              </a:rPr>
              <a:t>against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staff.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30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remove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parallax you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15" dirty="0">
                <a:latin typeface="Calibri"/>
                <a:cs typeface="Calibri"/>
              </a:rPr>
              <a:t>to focus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cross  </a:t>
            </a:r>
            <a:r>
              <a:rPr sz="2800" spc="-20" dirty="0">
                <a:latin typeface="Calibri"/>
                <a:cs typeface="Calibri"/>
              </a:rPr>
              <a:t>hairs </a:t>
            </a:r>
            <a:r>
              <a:rPr sz="2800" spc="-35" dirty="0">
                <a:latin typeface="Calibri"/>
                <a:cs typeface="Calibri"/>
              </a:rPr>
              <a:t>separately.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done </a:t>
            </a:r>
            <a:r>
              <a:rPr sz="2800" spc="-15" dirty="0">
                <a:latin typeface="Calibri"/>
                <a:cs typeface="Calibri"/>
              </a:rPr>
              <a:t>by having </a:t>
            </a:r>
            <a:r>
              <a:rPr sz="2800" spc="-10" dirty="0">
                <a:latin typeface="Calibri"/>
                <a:cs typeface="Calibri"/>
              </a:rPr>
              <a:t>the background </a:t>
            </a:r>
            <a:r>
              <a:rPr sz="2800" spc="-5" dirty="0">
                <a:latin typeface="Calibri"/>
                <a:cs typeface="Calibri"/>
              </a:rPr>
              <a:t>out  of </a:t>
            </a:r>
            <a:r>
              <a:rPr sz="2800" spc="-20" dirty="0">
                <a:latin typeface="Calibri"/>
                <a:cs typeface="Calibri"/>
              </a:rPr>
              <a:t>focus </a:t>
            </a:r>
            <a:r>
              <a:rPr sz="2800" spc="-5" dirty="0">
                <a:latin typeface="Calibri"/>
                <a:cs typeface="Calibri"/>
              </a:rPr>
              <a:t>and then </a:t>
            </a:r>
            <a:r>
              <a:rPr sz="2800" spc="-15" dirty="0">
                <a:latin typeface="Calibri"/>
                <a:cs typeface="Calibri"/>
              </a:rPr>
              <a:t>focusing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cross </a:t>
            </a:r>
            <a:r>
              <a:rPr sz="2800" spc="-20" dirty="0">
                <a:latin typeface="Calibri"/>
                <a:cs typeface="Calibri"/>
              </a:rPr>
              <a:t>hairs against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out of  </a:t>
            </a:r>
            <a:r>
              <a:rPr sz="2800" spc="-15" dirty="0">
                <a:latin typeface="Calibri"/>
                <a:cs typeface="Calibri"/>
              </a:rPr>
              <a:t>focus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background.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244" y="854491"/>
            <a:ext cx="361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STADIA </a:t>
            </a:r>
            <a:r>
              <a:rPr sz="1800" spc="-5" dirty="0">
                <a:latin typeface="Calibri"/>
                <a:cs typeface="Calibri"/>
              </a:rPr>
              <a:t>LINES (view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telescope)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26" y="134401"/>
            <a:ext cx="553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alibri"/>
                <a:cs typeface="Calibri"/>
              </a:rPr>
              <a:t>No</a:t>
            </a:r>
            <a:r>
              <a:rPr i="0" spc="-25" dirty="0">
                <a:latin typeface="Calibri"/>
                <a:cs typeface="Calibri"/>
              </a:rPr>
              <a:t>t</a:t>
            </a:r>
            <a:r>
              <a:rPr i="0" spc="5" dirty="0">
                <a:latin typeface="Calibri"/>
                <a:cs typeface="Calibri"/>
              </a:rPr>
              <a:t>e</a:t>
            </a:r>
            <a:r>
              <a:rPr i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3832" y="134401"/>
            <a:ext cx="539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degree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accuracy for stadia </a:t>
            </a:r>
            <a:r>
              <a:rPr sz="1800" b="1" dirty="0">
                <a:latin typeface="Calibri"/>
                <a:cs typeface="Calibri"/>
              </a:rPr>
              <a:t>is 100 </a:t>
            </a:r>
            <a:r>
              <a:rPr sz="1800" b="1" spc="-5" dirty="0">
                <a:latin typeface="Calibri"/>
                <a:cs typeface="Calibri"/>
              </a:rPr>
              <a:t>mm </a:t>
            </a:r>
            <a:r>
              <a:rPr sz="1800" b="1" dirty="0">
                <a:latin typeface="Calibri"/>
                <a:cs typeface="Calibri"/>
              </a:rPr>
              <a:t>in 30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metres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9973" y="1408175"/>
            <a:ext cx="3519255" cy="3284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536" y="1960502"/>
            <a:ext cx="4441719" cy="2299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5121746"/>
            <a:ext cx="82550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EXAMPLE </a:t>
            </a:r>
            <a:r>
              <a:rPr sz="2800" spc="-15" dirty="0">
                <a:latin typeface="Calibri"/>
                <a:cs typeface="Calibri"/>
              </a:rPr>
              <a:t>Stadia </a:t>
            </a:r>
            <a:r>
              <a:rPr sz="2800" spc="-10" dirty="0">
                <a:latin typeface="Calibri"/>
                <a:cs typeface="Calibri"/>
              </a:rPr>
              <a:t>lines </a:t>
            </a:r>
            <a:r>
              <a:rPr sz="2800" spc="-15" dirty="0">
                <a:latin typeface="Calibri"/>
                <a:cs typeface="Calibri"/>
              </a:rPr>
              <a:t>read </a:t>
            </a:r>
            <a:r>
              <a:rPr sz="2800" spc="-10" dirty="0">
                <a:latin typeface="Calibri"/>
                <a:cs typeface="Calibri"/>
              </a:rPr>
              <a:t>2.043(top)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1.872(bottom)  </a:t>
            </a:r>
            <a:r>
              <a:rPr sz="2800" spc="-20" dirty="0">
                <a:latin typeface="Calibri"/>
                <a:cs typeface="Calibri"/>
              </a:rPr>
              <a:t>Difference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10" dirty="0">
                <a:latin typeface="Calibri"/>
                <a:cs typeface="Calibri"/>
              </a:rPr>
              <a:t>.171 That is, 171 </a:t>
            </a:r>
            <a:r>
              <a:rPr sz="2800" spc="-5" dirty="0">
                <a:latin typeface="Calibri"/>
                <a:cs typeface="Calibri"/>
              </a:rPr>
              <a:t>x </a:t>
            </a:r>
            <a:r>
              <a:rPr sz="2800" spc="-10" dirty="0">
                <a:latin typeface="Calibri"/>
                <a:cs typeface="Calibri"/>
              </a:rPr>
              <a:t>100= 17100mm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3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17.1m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AC4D992B-342C-43C8-BB76-A8C13D5C0383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284" y="206419"/>
            <a:ext cx="339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alibri"/>
                <a:cs typeface="Calibri"/>
              </a:rPr>
              <a:t>Booking and </a:t>
            </a:r>
            <a:r>
              <a:rPr i="0" spc="-5" dirty="0">
                <a:latin typeface="Calibri"/>
                <a:cs typeface="Calibri"/>
              </a:rPr>
              <a:t>Reducing </a:t>
            </a:r>
            <a:r>
              <a:rPr i="0" dirty="0">
                <a:latin typeface="Calibri"/>
                <a:cs typeface="Calibri"/>
              </a:rPr>
              <a:t>the</a:t>
            </a:r>
            <a:r>
              <a:rPr i="0" spc="-14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Readings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626" y="6252532"/>
            <a:ext cx="3262629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5" dirty="0">
                <a:latin typeface="Calibri"/>
                <a:cs typeface="Calibri"/>
              </a:rPr>
              <a:t>•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805" dirty="0">
                <a:latin typeface="Calibri"/>
                <a:cs typeface="Calibri"/>
              </a:rPr>
              <a:t>E</a:t>
            </a:r>
            <a:r>
              <a:rPr sz="1800" baseline="-20833" dirty="0">
                <a:solidFill>
                  <a:srgbClr val="8A8A8A"/>
                </a:solidFill>
                <a:latin typeface="Calibri"/>
                <a:cs typeface="Calibri"/>
              </a:rPr>
              <a:t>1</a:t>
            </a:r>
            <a:r>
              <a:rPr sz="1800" spc="-637" baseline="-20833" dirty="0">
                <a:solidFill>
                  <a:srgbClr val="8A8A8A"/>
                </a:solidFill>
                <a:latin typeface="Calibri"/>
                <a:cs typeface="Calibri"/>
              </a:rPr>
              <a:t>7</a:t>
            </a:r>
            <a:r>
              <a:rPr sz="2800" spc="-795" dirty="0">
                <a:latin typeface="Calibri"/>
                <a:cs typeface="Calibri"/>
              </a:rPr>
              <a:t>x</a:t>
            </a:r>
            <a:r>
              <a:rPr sz="1800" spc="7" baseline="-20833" dirty="0">
                <a:solidFill>
                  <a:srgbClr val="8A8A8A"/>
                </a:solidFill>
                <a:latin typeface="Calibri"/>
                <a:cs typeface="Calibri"/>
              </a:rPr>
              <a:t>/</a:t>
            </a:r>
            <a:r>
              <a:rPr sz="1800" spc="-509" baseline="-20833" dirty="0">
                <a:solidFill>
                  <a:srgbClr val="8A8A8A"/>
                </a:solidFill>
                <a:latin typeface="Calibri"/>
                <a:cs typeface="Calibri"/>
              </a:rPr>
              <a:t>0</a:t>
            </a:r>
            <a:r>
              <a:rPr sz="2800" spc="-1005" dirty="0">
                <a:latin typeface="Calibri"/>
                <a:cs typeface="Calibri"/>
              </a:rPr>
              <a:t>a</a:t>
            </a:r>
            <a:r>
              <a:rPr sz="1800" baseline="-20833" dirty="0">
                <a:solidFill>
                  <a:srgbClr val="8A8A8A"/>
                </a:solidFill>
                <a:latin typeface="Calibri"/>
                <a:cs typeface="Calibri"/>
              </a:rPr>
              <a:t>6</a:t>
            </a:r>
            <a:r>
              <a:rPr sz="1800" spc="-112" baseline="-20833" dirty="0">
                <a:solidFill>
                  <a:srgbClr val="8A8A8A"/>
                </a:solidFill>
                <a:latin typeface="Calibri"/>
                <a:cs typeface="Calibri"/>
              </a:rPr>
              <a:t>/</a:t>
            </a:r>
            <a:r>
              <a:rPr sz="2800" spc="-2165" dirty="0">
                <a:latin typeface="Calibri"/>
                <a:cs typeface="Calibri"/>
              </a:rPr>
              <a:t>m</a:t>
            </a:r>
            <a:r>
              <a:rPr sz="1800" baseline="-20833" dirty="0">
                <a:solidFill>
                  <a:srgbClr val="8A8A8A"/>
                </a:solidFill>
                <a:latin typeface="Calibri"/>
                <a:cs typeface="Calibri"/>
              </a:rPr>
              <a:t>201</a:t>
            </a:r>
            <a:r>
              <a:rPr sz="1800" spc="-434" baseline="-20833" dirty="0">
                <a:solidFill>
                  <a:srgbClr val="8A8A8A"/>
                </a:solidFill>
                <a:latin typeface="Calibri"/>
                <a:cs typeface="Calibri"/>
              </a:rPr>
              <a:t>9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3803" y="6252532"/>
            <a:ext cx="21348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05"/>
              </a:lnSpc>
            </a:pPr>
            <a:r>
              <a:rPr sz="1200" spc="-635" dirty="0">
                <a:solidFill>
                  <a:srgbClr val="8A8A8A"/>
                </a:solidFill>
                <a:latin typeface="Calibri"/>
                <a:cs typeface="Calibri"/>
              </a:rPr>
              <a:t>U</a:t>
            </a:r>
            <a:r>
              <a:rPr sz="4200" spc="-472" baseline="-4960" dirty="0">
                <a:latin typeface="Calibri"/>
                <a:cs typeface="Calibri"/>
              </a:rPr>
              <a:t>t</a:t>
            </a:r>
            <a:r>
              <a:rPr sz="1200" spc="-325" dirty="0">
                <a:solidFill>
                  <a:srgbClr val="8A8A8A"/>
                </a:solidFill>
                <a:latin typeface="Calibri"/>
                <a:cs typeface="Calibri"/>
              </a:rPr>
              <a:t>n</a:t>
            </a:r>
            <a:r>
              <a:rPr sz="4200" spc="-1725" baseline="-4960" dirty="0"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t</a:t>
            </a:r>
            <a:r>
              <a:rPr sz="1200" spc="-135" dirty="0">
                <a:solidFill>
                  <a:srgbClr val="8A8A8A"/>
                </a:solidFill>
                <a:latin typeface="Calibri"/>
                <a:cs typeface="Calibri"/>
              </a:rPr>
              <a:t>e</a:t>
            </a:r>
            <a:r>
              <a:rPr sz="4200" spc="-1889" baseline="-4960" dirty="0"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c</a:t>
            </a:r>
            <a:r>
              <a:rPr sz="1200" spc="-555" dirty="0">
                <a:solidFill>
                  <a:srgbClr val="8A8A8A"/>
                </a:solidFill>
                <a:latin typeface="Calibri"/>
                <a:cs typeface="Calibri"/>
              </a:rPr>
              <a:t>h</a:t>
            </a:r>
            <a:r>
              <a:rPr sz="4200" spc="-1380" baseline="-4960" dirty="0"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o</a:t>
            </a:r>
            <a:r>
              <a:rPr sz="1200" spc="-365" dirty="0">
                <a:solidFill>
                  <a:srgbClr val="8A8A8A"/>
                </a:solidFill>
                <a:latin typeface="Calibri"/>
                <a:cs typeface="Calibri"/>
              </a:rPr>
              <a:t>o</a:t>
            </a:r>
            <a:r>
              <a:rPr sz="4200" spc="-1477" baseline="-4960" dirty="0"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l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spc="-204" dirty="0">
                <a:solidFill>
                  <a:srgbClr val="8A8A8A"/>
                </a:solidFill>
                <a:latin typeface="Calibri"/>
                <a:cs typeface="Calibri"/>
              </a:rPr>
              <a:t>o</a:t>
            </a:r>
            <a:r>
              <a:rPr sz="4200" spc="-1672" baseline="-4960" dirty="0"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f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spc="-190" dirty="0">
                <a:solidFill>
                  <a:srgbClr val="8A8A8A"/>
                </a:solidFill>
                <a:latin typeface="Calibri"/>
                <a:cs typeface="Calibri"/>
              </a:rPr>
              <a:t>C</a:t>
            </a:r>
            <a:r>
              <a:rPr sz="4200" spc="-1822" baseline="-4960" dirty="0"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A8A8A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ion</a:t>
            </a:r>
            <a:r>
              <a:rPr sz="1200" spc="-30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3215" y="6555168"/>
            <a:ext cx="876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Infrastructure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271" y="615447"/>
            <a:ext cx="869442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Booking and </a:t>
            </a:r>
            <a:r>
              <a:rPr sz="2800" b="1" spc="-10" dirty="0">
                <a:latin typeface="Calibri"/>
                <a:cs typeface="Calibri"/>
              </a:rPr>
              <a:t>reducing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readings by </a:t>
            </a:r>
            <a:r>
              <a:rPr sz="2800" b="1" spc="-5" dirty="0">
                <a:latin typeface="Calibri"/>
                <a:cs typeface="Calibri"/>
              </a:rPr>
              <a:t>Rise &amp; </a:t>
            </a:r>
            <a:r>
              <a:rPr sz="2800" b="1" spc="-25" dirty="0">
                <a:latin typeface="Calibri"/>
                <a:cs typeface="Calibri"/>
              </a:rPr>
              <a:t>Fall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method.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5" dirty="0">
                <a:latin typeface="Calibri"/>
                <a:cs typeface="Calibri"/>
              </a:rPr>
              <a:t>Rule up a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10" dirty="0">
                <a:latin typeface="Calibri"/>
                <a:cs typeface="Calibri"/>
              </a:rPr>
              <a:t>sheet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shown.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BS = Back;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IS = </a:t>
            </a:r>
            <a:r>
              <a:rPr sz="2800" spc="-15" dirty="0">
                <a:latin typeface="Calibri"/>
                <a:cs typeface="Calibri"/>
              </a:rPr>
              <a:t>Intermediate </a:t>
            </a:r>
            <a:r>
              <a:rPr sz="2800" spc="-10" dirty="0">
                <a:latin typeface="Calibri"/>
                <a:cs typeface="Calibri"/>
              </a:rPr>
              <a:t>Site; </a:t>
            </a:r>
            <a:r>
              <a:rPr sz="2800" spc="-25" dirty="0">
                <a:latin typeface="Calibri"/>
                <a:cs typeface="Calibri"/>
              </a:rPr>
              <a:t>FS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20" dirty="0">
                <a:latin typeface="Calibri"/>
                <a:cs typeface="Calibri"/>
              </a:rPr>
              <a:t>Forward </a:t>
            </a:r>
            <a:r>
              <a:rPr sz="2800" spc="-10" dirty="0">
                <a:latin typeface="Calibri"/>
                <a:cs typeface="Calibri"/>
              </a:rPr>
              <a:t>Site;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10" dirty="0">
                <a:latin typeface="Calibri"/>
                <a:cs typeface="Calibri"/>
              </a:rPr>
              <a:t>Rising?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Falling?</a:t>
            </a:r>
            <a:endParaRPr sz="2800">
              <a:latin typeface="Calibri"/>
              <a:cs typeface="Calibri"/>
            </a:endParaRPr>
          </a:p>
          <a:p>
            <a:pPr marL="12700" marR="84963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RL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FS; Dist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15" dirty="0">
                <a:latin typeface="Calibri"/>
                <a:cs typeface="Calibri"/>
              </a:rPr>
              <a:t>Distance by  </a:t>
            </a:r>
            <a:r>
              <a:rPr sz="2800" spc="-10" dirty="0">
                <a:latin typeface="Calibri"/>
                <a:cs typeface="Calibri"/>
              </a:rPr>
              <a:t>Measuring </a:t>
            </a:r>
            <a:r>
              <a:rPr sz="2800" spc="-60" dirty="0">
                <a:latin typeface="Calibri"/>
                <a:cs typeface="Calibri"/>
              </a:rPr>
              <a:t>Tape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FS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Staff;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Remarks</a:t>
            </a:r>
            <a:endParaRPr sz="2800">
              <a:latin typeface="Calibri"/>
              <a:cs typeface="Calibri"/>
            </a:endParaRPr>
          </a:p>
          <a:p>
            <a:pPr marL="12700" marR="345440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20" dirty="0">
                <a:latin typeface="Calibri"/>
                <a:cs typeface="Calibri"/>
              </a:rPr>
              <a:t>Record </a:t>
            </a:r>
            <a:r>
              <a:rPr sz="2800" spc="-5" dirty="0">
                <a:latin typeface="Calibri"/>
                <a:cs typeface="Calibri"/>
              </a:rPr>
              <a:t>BS, IS, </a:t>
            </a:r>
            <a:r>
              <a:rPr sz="2800" spc="-20" dirty="0">
                <a:latin typeface="Calibri"/>
                <a:cs typeface="Calibri"/>
              </a:rPr>
              <a:t>FS, </a:t>
            </a:r>
            <a:r>
              <a:rPr sz="2800" spc="-10" dirty="0">
                <a:latin typeface="Calibri"/>
                <a:cs typeface="Calibri"/>
              </a:rPr>
              <a:t>readings in the </a:t>
            </a:r>
            <a:r>
              <a:rPr sz="2800" spc="-15" dirty="0">
                <a:latin typeface="Calibri"/>
                <a:cs typeface="Calibri"/>
              </a:rPr>
              <a:t>correct </a:t>
            </a:r>
            <a:r>
              <a:rPr sz="2800" spc="-10" dirty="0">
                <a:latin typeface="Calibri"/>
                <a:cs typeface="Calibri"/>
              </a:rPr>
              <a:t>columns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20" dirty="0">
                <a:latin typeface="Calibri"/>
                <a:cs typeface="Calibri"/>
              </a:rPr>
              <a:t>you 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readings.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readings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complete, calculate </a:t>
            </a:r>
            <a:r>
              <a:rPr sz="2800" spc="-10" dirty="0">
                <a:latin typeface="Calibri"/>
                <a:cs typeface="Calibri"/>
              </a:rPr>
              <a:t>rises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falls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5" dirty="0">
                <a:latin typeface="Calibri"/>
                <a:cs typeface="Calibri"/>
              </a:rPr>
              <a:t>Calculate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levels </a:t>
            </a:r>
            <a:r>
              <a:rPr sz="2800" spc="-5" dirty="0">
                <a:latin typeface="Calibri"/>
                <a:cs typeface="Calibri"/>
              </a:rPr>
              <a:t>and Check </a:t>
            </a:r>
            <a:r>
              <a:rPr sz="2800" spc="-15" dirty="0">
                <a:latin typeface="Calibri"/>
                <a:cs typeface="Calibri"/>
              </a:rPr>
              <a:t>your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calculations.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3198" y="1694458"/>
          <a:ext cx="8423273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37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Remarks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703178F-83EF-4D76-A3FA-77A6A3A222E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C32ACB7C-15BD-442A-AFC6-B94A60357A21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E73262-51EB-4534-BEA2-509A2974C7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dirty="0"/>
              <a:t>XA</a:t>
            </a:r>
            <a:r>
              <a:rPr spc="-5" dirty="0"/>
              <a:t>M</a:t>
            </a:r>
            <a:r>
              <a:rPr dirty="0"/>
              <a:t>P</a:t>
            </a:r>
            <a:r>
              <a:rPr spc="-10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276" y="304005"/>
            <a:ext cx="595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sketch </a:t>
            </a:r>
            <a:r>
              <a:rPr sz="1800" b="1" spc="-5" dirty="0">
                <a:latin typeface="Calibri"/>
                <a:cs typeface="Calibri"/>
              </a:rPr>
              <a:t>below shows </a:t>
            </a:r>
            <a:r>
              <a:rPr sz="1800" b="1" dirty="0">
                <a:latin typeface="Calibri"/>
                <a:cs typeface="Calibri"/>
              </a:rPr>
              <a:t>the spot </a:t>
            </a:r>
            <a:r>
              <a:rPr sz="1800" b="1" spc="-5" dirty="0">
                <a:latin typeface="Calibri"/>
                <a:cs typeface="Calibri"/>
              </a:rPr>
              <a:t>levels </a:t>
            </a:r>
            <a:r>
              <a:rPr sz="1800" b="1" spc="-15" dirty="0">
                <a:latin typeface="Calibri"/>
                <a:cs typeface="Calibri"/>
              </a:rPr>
              <a:t>taken </a:t>
            </a:r>
            <a:r>
              <a:rPr sz="1800" b="1" dirty="0">
                <a:latin typeface="Calibri"/>
                <a:cs typeface="Calibri"/>
              </a:rPr>
              <a:t>on a </a:t>
            </a:r>
            <a:r>
              <a:rPr sz="1800" b="1" spc="-5" dirty="0">
                <a:latin typeface="Calibri"/>
                <a:cs typeface="Calibri"/>
              </a:rPr>
              <a:t>sloping</a:t>
            </a:r>
            <a:r>
              <a:rPr sz="1800" b="1" spc="-1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473" y="2339700"/>
            <a:ext cx="8724349" cy="295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59" y="783197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Back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5779" y="1851445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Forward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304" y="1117867"/>
            <a:ext cx="174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6463" y="1485456"/>
            <a:ext cx="174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4701" y="764452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Back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0754" y="1587183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Forward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3988" y="898640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Back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3958" y="1134555"/>
            <a:ext cx="174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07579" y="1295400"/>
            <a:ext cx="1706879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063" y="935736"/>
            <a:ext cx="242315" cy="2714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222" y="957833"/>
            <a:ext cx="0" cy="2486660"/>
          </a:xfrm>
          <a:custGeom>
            <a:avLst/>
            <a:gdLst/>
            <a:ahLst/>
            <a:cxnLst/>
            <a:rect l="l" t="t" r="r" b="b"/>
            <a:pathLst>
              <a:path h="2486660">
                <a:moveTo>
                  <a:pt x="0" y="0"/>
                </a:moveTo>
                <a:lnTo>
                  <a:pt x="0" y="2486152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65" y="343103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692" y="3467100"/>
            <a:ext cx="1178051" cy="822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222" y="3501390"/>
            <a:ext cx="953769" cy="613410"/>
          </a:xfrm>
          <a:custGeom>
            <a:avLst/>
            <a:gdLst/>
            <a:ahLst/>
            <a:cxnLst/>
            <a:rect l="l" t="t" r="r" b="b"/>
            <a:pathLst>
              <a:path w="953769" h="613410">
                <a:moveTo>
                  <a:pt x="0" y="0"/>
                </a:moveTo>
                <a:lnTo>
                  <a:pt x="953630" y="613041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3935" y="4074740"/>
            <a:ext cx="86995" cy="74930"/>
          </a:xfrm>
          <a:custGeom>
            <a:avLst/>
            <a:gdLst/>
            <a:ahLst/>
            <a:cxnLst/>
            <a:rect l="l" t="t" r="r" b="b"/>
            <a:pathLst>
              <a:path w="86994" h="74929">
                <a:moveTo>
                  <a:pt x="42037" y="0"/>
                </a:moveTo>
                <a:lnTo>
                  <a:pt x="0" y="65379"/>
                </a:lnTo>
                <a:lnTo>
                  <a:pt x="86398" y="74726"/>
                </a:lnTo>
                <a:lnTo>
                  <a:pt x="4203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727" y="1263396"/>
            <a:ext cx="242315" cy="1328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886" y="1285494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1763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9" y="237429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3" y="0"/>
                </a:moveTo>
                <a:lnTo>
                  <a:pt x="0" y="0"/>
                </a:lnTo>
                <a:lnTo>
                  <a:pt x="38861" y="77724"/>
                </a:lnTo>
                <a:lnTo>
                  <a:pt x="7772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356" y="2388107"/>
            <a:ext cx="1970531" cy="1182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886" y="2422398"/>
            <a:ext cx="1743710" cy="976630"/>
          </a:xfrm>
          <a:custGeom>
            <a:avLst/>
            <a:gdLst/>
            <a:ahLst/>
            <a:cxnLst/>
            <a:rect l="l" t="t" r="r" b="b"/>
            <a:pathLst>
              <a:path w="1743710" h="976629">
                <a:moveTo>
                  <a:pt x="0" y="0"/>
                </a:moveTo>
                <a:lnTo>
                  <a:pt x="1743684" y="976464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5277" y="3358624"/>
            <a:ext cx="86995" cy="72390"/>
          </a:xfrm>
          <a:custGeom>
            <a:avLst/>
            <a:gdLst/>
            <a:ahLst/>
            <a:cxnLst/>
            <a:rect l="l" t="t" r="r" b="b"/>
            <a:pathLst>
              <a:path w="86994" h="72389">
                <a:moveTo>
                  <a:pt x="37985" y="0"/>
                </a:moveTo>
                <a:lnTo>
                  <a:pt x="0" y="67818"/>
                </a:lnTo>
                <a:lnTo>
                  <a:pt x="86804" y="71882"/>
                </a:lnTo>
                <a:lnTo>
                  <a:pt x="3798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7344" y="1630679"/>
            <a:ext cx="242315" cy="867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502" y="1652777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708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9645" y="227853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8972" y="2314955"/>
            <a:ext cx="2528315" cy="1470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8502" y="2349245"/>
            <a:ext cx="2301875" cy="1265555"/>
          </a:xfrm>
          <a:custGeom>
            <a:avLst/>
            <a:gdLst/>
            <a:ahLst/>
            <a:cxnLst/>
            <a:rect l="l" t="t" r="r" b="b"/>
            <a:pathLst>
              <a:path w="2301875" h="1265554">
                <a:moveTo>
                  <a:pt x="0" y="0"/>
                </a:moveTo>
                <a:lnTo>
                  <a:pt x="2301379" y="1264945"/>
                </a:lnTo>
              </a:path>
            </a:pathLst>
          </a:custGeom>
          <a:ln w="2590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9810" y="3573893"/>
            <a:ext cx="86995" cy="71755"/>
          </a:xfrm>
          <a:custGeom>
            <a:avLst/>
            <a:gdLst/>
            <a:ahLst/>
            <a:cxnLst/>
            <a:rect l="l" t="t" r="r" b="b"/>
            <a:pathLst>
              <a:path w="86995" h="71754">
                <a:moveTo>
                  <a:pt x="37439" y="0"/>
                </a:moveTo>
                <a:lnTo>
                  <a:pt x="0" y="68110"/>
                </a:lnTo>
                <a:lnTo>
                  <a:pt x="86829" y="71501"/>
                </a:lnTo>
                <a:lnTo>
                  <a:pt x="3743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6736" y="1996439"/>
            <a:ext cx="242315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7894" y="2018538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821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99035" y="227840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9700" y="2322576"/>
            <a:ext cx="2923031" cy="1635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7705" y="2356866"/>
            <a:ext cx="2697480" cy="1430020"/>
          </a:xfrm>
          <a:custGeom>
            <a:avLst/>
            <a:gdLst/>
            <a:ahLst/>
            <a:cxnLst/>
            <a:rect l="l" t="t" r="r" b="b"/>
            <a:pathLst>
              <a:path w="2697479" h="1430020">
                <a:moveTo>
                  <a:pt x="0" y="0"/>
                </a:moveTo>
                <a:lnTo>
                  <a:pt x="2697327" y="1429893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25380" y="3746347"/>
            <a:ext cx="86995" cy="71120"/>
          </a:xfrm>
          <a:custGeom>
            <a:avLst/>
            <a:gdLst/>
            <a:ahLst/>
            <a:cxnLst/>
            <a:rect l="l" t="t" r="r" b="b"/>
            <a:pathLst>
              <a:path w="86995" h="71120">
                <a:moveTo>
                  <a:pt x="36410" y="0"/>
                </a:moveTo>
                <a:lnTo>
                  <a:pt x="0" y="68668"/>
                </a:lnTo>
                <a:lnTo>
                  <a:pt x="86880" y="70739"/>
                </a:lnTo>
                <a:lnTo>
                  <a:pt x="3641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4972" y="890016"/>
            <a:ext cx="242315" cy="14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129" y="912113"/>
            <a:ext cx="0" cy="1226820"/>
          </a:xfrm>
          <a:custGeom>
            <a:avLst/>
            <a:gdLst/>
            <a:ahLst/>
            <a:cxnLst/>
            <a:rect l="l" t="t" r="r" b="b"/>
            <a:pathLst>
              <a:path h="1226820">
                <a:moveTo>
                  <a:pt x="0" y="0"/>
                </a:moveTo>
                <a:lnTo>
                  <a:pt x="0" y="1226566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87272" y="212572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5555" y="2153411"/>
            <a:ext cx="2170175" cy="11460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53561" y="2187701"/>
            <a:ext cx="1943735" cy="943610"/>
          </a:xfrm>
          <a:custGeom>
            <a:avLst/>
            <a:gdLst/>
            <a:ahLst/>
            <a:cxnLst/>
            <a:rect l="l" t="t" r="r" b="b"/>
            <a:pathLst>
              <a:path w="1943735" h="943610">
                <a:moveTo>
                  <a:pt x="0" y="0"/>
                </a:moveTo>
                <a:lnTo>
                  <a:pt x="1943696" y="943127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68639" y="3090208"/>
            <a:ext cx="86995" cy="70485"/>
          </a:xfrm>
          <a:custGeom>
            <a:avLst/>
            <a:gdLst/>
            <a:ahLst/>
            <a:cxnLst/>
            <a:rect l="l" t="t" r="r" b="b"/>
            <a:pathLst>
              <a:path w="86995" h="70485">
                <a:moveTo>
                  <a:pt x="33934" y="0"/>
                </a:moveTo>
                <a:lnTo>
                  <a:pt x="0" y="69926"/>
                </a:lnTo>
                <a:lnTo>
                  <a:pt x="86893" y="68897"/>
                </a:lnTo>
                <a:lnTo>
                  <a:pt x="3393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65220" y="1280160"/>
            <a:ext cx="242315" cy="947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86378" y="1302258"/>
            <a:ext cx="0" cy="720090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19505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47519" y="2008817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47515" y="2049780"/>
            <a:ext cx="1988819" cy="10134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95521" y="2084070"/>
            <a:ext cx="1760855" cy="810895"/>
          </a:xfrm>
          <a:custGeom>
            <a:avLst/>
            <a:gdLst/>
            <a:ahLst/>
            <a:cxnLst/>
            <a:rect l="l" t="t" r="r" b="b"/>
            <a:pathLst>
              <a:path w="1760854" h="810894">
                <a:moveTo>
                  <a:pt x="0" y="0"/>
                </a:moveTo>
                <a:lnTo>
                  <a:pt x="1760372" y="810755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7879" y="2854098"/>
            <a:ext cx="86995" cy="71120"/>
          </a:xfrm>
          <a:custGeom>
            <a:avLst/>
            <a:gdLst/>
            <a:ahLst/>
            <a:cxnLst/>
            <a:rect l="l" t="t" r="r" b="b"/>
            <a:pathLst>
              <a:path w="86995" h="71119">
                <a:moveTo>
                  <a:pt x="32512" y="0"/>
                </a:moveTo>
                <a:lnTo>
                  <a:pt x="0" y="70599"/>
                </a:lnTo>
                <a:lnTo>
                  <a:pt x="86842" y="67818"/>
                </a:lnTo>
                <a:lnTo>
                  <a:pt x="3251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91940" y="1732788"/>
            <a:ext cx="242315" cy="4495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13097" y="17548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37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4239" y="196336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65091" y="2049779"/>
            <a:ext cx="2328671" cy="11780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13097" y="2084070"/>
            <a:ext cx="2101850" cy="976630"/>
          </a:xfrm>
          <a:custGeom>
            <a:avLst/>
            <a:gdLst/>
            <a:ahLst/>
            <a:cxnLst/>
            <a:rect l="l" t="t" r="r" b="b"/>
            <a:pathLst>
              <a:path w="2101850" h="976630">
                <a:moveTo>
                  <a:pt x="0" y="0"/>
                </a:moveTo>
                <a:lnTo>
                  <a:pt x="2101494" y="976083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86479" y="3019445"/>
            <a:ext cx="86995" cy="70485"/>
          </a:xfrm>
          <a:custGeom>
            <a:avLst/>
            <a:gdLst/>
            <a:ahLst/>
            <a:cxnLst/>
            <a:rect l="l" t="t" r="r" b="b"/>
            <a:pathLst>
              <a:path w="86995" h="70485">
                <a:moveTo>
                  <a:pt x="32740" y="0"/>
                </a:moveTo>
                <a:lnTo>
                  <a:pt x="0" y="70485"/>
                </a:lnTo>
                <a:lnTo>
                  <a:pt x="86855" y="67995"/>
                </a:lnTo>
                <a:lnTo>
                  <a:pt x="3274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92823" y="1043939"/>
            <a:ext cx="242315" cy="28361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13981" y="1066038"/>
            <a:ext cx="0" cy="2607945"/>
          </a:xfrm>
          <a:custGeom>
            <a:avLst/>
            <a:gdLst/>
            <a:ahLst/>
            <a:cxnLst/>
            <a:rect l="l" t="t" r="r" b="b"/>
            <a:pathLst>
              <a:path h="2607945">
                <a:moveTo>
                  <a:pt x="0" y="0"/>
                </a:moveTo>
                <a:lnTo>
                  <a:pt x="0" y="2607843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5123" y="366092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0"/>
                </a:lnTo>
                <a:lnTo>
                  <a:pt x="38862" y="77723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87183" y="1524000"/>
            <a:ext cx="242315" cy="21244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8342" y="1546097"/>
            <a:ext cx="0" cy="1897380"/>
          </a:xfrm>
          <a:custGeom>
            <a:avLst/>
            <a:gdLst/>
            <a:ahLst/>
            <a:cxnLst/>
            <a:rect l="l" t="t" r="r" b="b"/>
            <a:pathLst>
              <a:path h="1897379">
                <a:moveTo>
                  <a:pt x="0" y="0"/>
                </a:moveTo>
                <a:lnTo>
                  <a:pt x="0" y="189724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69484" y="343039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89291" y="3474720"/>
            <a:ext cx="694943" cy="426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37297" y="3509009"/>
            <a:ext cx="467995" cy="224154"/>
          </a:xfrm>
          <a:custGeom>
            <a:avLst/>
            <a:gdLst/>
            <a:ahLst/>
            <a:cxnLst/>
            <a:rect l="l" t="t" r="r" b="b"/>
            <a:pathLst>
              <a:path w="467995" h="224154">
                <a:moveTo>
                  <a:pt x="0" y="0"/>
                </a:moveTo>
                <a:lnTo>
                  <a:pt x="467804" y="224053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6627" y="3692411"/>
            <a:ext cx="86995" cy="70485"/>
          </a:xfrm>
          <a:custGeom>
            <a:avLst/>
            <a:gdLst/>
            <a:ahLst/>
            <a:cxnLst/>
            <a:rect l="l" t="t" r="r" b="b"/>
            <a:pathLst>
              <a:path w="86995" h="70485">
                <a:moveTo>
                  <a:pt x="33578" y="0"/>
                </a:moveTo>
                <a:lnTo>
                  <a:pt x="0" y="70091"/>
                </a:lnTo>
                <a:lnTo>
                  <a:pt x="86893" y="68630"/>
                </a:lnTo>
                <a:lnTo>
                  <a:pt x="3357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46792" y="5448113"/>
            <a:ext cx="75876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Chainman </a:t>
            </a:r>
            <a:r>
              <a:rPr sz="2800" spc="-20" dirty="0">
                <a:latin typeface="Calibri"/>
                <a:cs typeface="Calibri"/>
              </a:rPr>
              <a:t>(Staff </a:t>
            </a:r>
            <a:r>
              <a:rPr sz="2800" spc="-10" dirty="0">
                <a:latin typeface="Calibri"/>
                <a:cs typeface="Calibri"/>
              </a:rPr>
              <a:t>Holder), </a:t>
            </a:r>
            <a:r>
              <a:rPr sz="2800" spc="-35" dirty="0">
                <a:latin typeface="Calibri"/>
                <a:cs typeface="Calibri"/>
              </a:rPr>
              <a:t>stays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D </a:t>
            </a:r>
            <a:r>
              <a:rPr sz="2800" spc="-10" dirty="0">
                <a:latin typeface="Calibri"/>
                <a:cs typeface="Calibri"/>
              </a:rPr>
              <a:t>during Change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Station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Resighting </a:t>
            </a:r>
            <a:r>
              <a:rPr sz="2800" spc="-20" dirty="0">
                <a:latin typeface="Calibri"/>
                <a:cs typeface="Calibri"/>
              </a:rPr>
              <a:t>onto </a:t>
            </a:r>
            <a:r>
              <a:rPr sz="2800" spc="-45" dirty="0">
                <a:latin typeface="Calibri"/>
                <a:cs typeface="Calibri"/>
              </a:rPr>
              <a:t>D, </a:t>
            </a:r>
            <a:r>
              <a:rPr sz="2800" spc="-5" dirty="0">
                <a:latin typeface="Calibri"/>
                <a:cs typeface="Calibri"/>
              </a:rPr>
              <a:t>E and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135" dirty="0">
                <a:latin typeface="Calibri"/>
                <a:cs typeface="Calibri"/>
              </a:rPr>
              <a:t>F.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7B7C5E36-4163-4183-9B70-0B3472B11D39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6503" y="6384988"/>
            <a:ext cx="2109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Unitec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School of 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Construction</a:t>
            </a:r>
            <a:r>
              <a:rPr sz="1200" spc="-5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3215" y="6517068"/>
            <a:ext cx="876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Infrastructure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299" y="134411"/>
            <a:ext cx="161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Taking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Reading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115" y="2205228"/>
            <a:ext cx="8811767" cy="439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04" y="848775"/>
            <a:ext cx="3860362" cy="1313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16624" y="705906"/>
            <a:ext cx="43738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Chainman </a:t>
            </a:r>
            <a:r>
              <a:rPr sz="2800" spc="-20" dirty="0">
                <a:latin typeface="Calibri"/>
                <a:cs typeface="Calibri"/>
              </a:rPr>
              <a:t>(Staff </a:t>
            </a:r>
            <a:r>
              <a:rPr sz="2800" spc="-10" dirty="0">
                <a:latin typeface="Calibri"/>
                <a:cs typeface="Calibri"/>
              </a:rPr>
              <a:t>Holder), </a:t>
            </a:r>
            <a:r>
              <a:rPr sz="2800" spc="-35" dirty="0">
                <a:latin typeface="Calibri"/>
                <a:cs typeface="Calibri"/>
              </a:rPr>
              <a:t>stays 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F </a:t>
            </a:r>
            <a:r>
              <a:rPr sz="2800" spc="-10" dirty="0">
                <a:latin typeface="Calibri"/>
                <a:cs typeface="Calibri"/>
              </a:rPr>
              <a:t>during Change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Station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Resighting </a:t>
            </a:r>
            <a:r>
              <a:rPr sz="2800" spc="-20" dirty="0">
                <a:latin typeface="Calibri"/>
                <a:cs typeface="Calibri"/>
              </a:rPr>
              <a:t>onto </a:t>
            </a:r>
            <a:r>
              <a:rPr sz="2800" spc="-5" dirty="0">
                <a:latin typeface="Calibri"/>
                <a:cs typeface="Calibri"/>
              </a:rPr>
              <a:t>F and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6425628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17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06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44B7AE-4630-44D1-BE7A-E6376CC64AA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58302B85-C37B-4494-B5E8-417AC4570B78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D1DCD8-F0DD-4719-B5DD-B0C59C1D827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2495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80" dirty="0">
                <a:latin typeface="Calibri"/>
                <a:cs typeface="Calibri"/>
              </a:rPr>
              <a:t>To </a:t>
            </a:r>
            <a:r>
              <a:rPr i="0" spc="-10" dirty="0">
                <a:latin typeface="Calibri"/>
                <a:cs typeface="Calibri"/>
              </a:rPr>
              <a:t>calculate </a:t>
            </a:r>
            <a:r>
              <a:rPr i="0" dirty="0">
                <a:latin typeface="Calibri"/>
                <a:cs typeface="Calibri"/>
              </a:rPr>
              <a:t>the </a:t>
            </a:r>
            <a:r>
              <a:rPr i="0" spc="-5" dirty="0">
                <a:latin typeface="Calibri"/>
                <a:cs typeface="Calibri"/>
              </a:rPr>
              <a:t>rise </a:t>
            </a:r>
            <a:r>
              <a:rPr i="0" dirty="0">
                <a:latin typeface="Calibri"/>
                <a:cs typeface="Calibri"/>
              </a:rPr>
              <a:t>or</a:t>
            </a:r>
            <a:r>
              <a:rPr i="0" spc="-10" dirty="0">
                <a:latin typeface="Calibri"/>
                <a:cs typeface="Calibri"/>
              </a:rPr>
              <a:t> fall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702856"/>
            <a:ext cx="7446009" cy="539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7731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Subtract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second </a:t>
            </a:r>
            <a:r>
              <a:rPr sz="2800" spc="-10" dirty="0">
                <a:latin typeface="Calibri"/>
                <a:cs typeface="Calibri"/>
              </a:rPr>
              <a:t>reading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first  </a:t>
            </a:r>
            <a:r>
              <a:rPr sz="2800" spc="-10" dirty="0">
                <a:latin typeface="Calibri"/>
                <a:cs typeface="Calibri"/>
              </a:rPr>
              <a:t>reading.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If the </a:t>
            </a:r>
            <a:r>
              <a:rPr sz="2800" spc="-10" dirty="0">
                <a:latin typeface="Calibri"/>
                <a:cs typeface="Calibri"/>
              </a:rPr>
              <a:t>answer is </a:t>
            </a:r>
            <a:r>
              <a:rPr sz="2800" b="1" spc="-10" dirty="0">
                <a:latin typeface="Calibri"/>
                <a:cs typeface="Calibri"/>
              </a:rPr>
              <a:t>positive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rise.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If the </a:t>
            </a:r>
            <a:r>
              <a:rPr sz="2800" spc="-10" dirty="0">
                <a:latin typeface="Calibri"/>
                <a:cs typeface="Calibri"/>
              </a:rPr>
              <a:t>answer is </a:t>
            </a:r>
            <a:r>
              <a:rPr sz="2800" b="1" spc="-20" dirty="0">
                <a:latin typeface="Calibri"/>
                <a:cs typeface="Calibri"/>
              </a:rPr>
              <a:t>negative </a:t>
            </a:r>
            <a:r>
              <a:rPr sz="2800" spc="-5" dirty="0">
                <a:latin typeface="Calibri"/>
                <a:cs typeface="Calibri"/>
              </a:rPr>
              <a:t>(-),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fall.</a:t>
            </a:r>
            <a:endParaRPr sz="2800">
              <a:latin typeface="Calibri"/>
              <a:cs typeface="Calibri"/>
            </a:endParaRPr>
          </a:p>
          <a:p>
            <a:pPr marL="85090" marR="2607945">
              <a:lnSpc>
                <a:spcPct val="100000"/>
              </a:lnSpc>
              <a:spcBef>
                <a:spcPts val="1975"/>
              </a:spcBef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B: 4.180- 3.090 = </a:t>
            </a:r>
            <a:r>
              <a:rPr sz="2800" spc="-10" dirty="0">
                <a:latin typeface="Calibri"/>
                <a:cs typeface="Calibri"/>
              </a:rPr>
              <a:t>1.090(rise)  </a:t>
            </a:r>
            <a:r>
              <a:rPr sz="2800" spc="-5" dirty="0">
                <a:latin typeface="Calibri"/>
                <a:cs typeface="Calibri"/>
              </a:rPr>
              <a:t>B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C3: </a:t>
            </a:r>
            <a:r>
              <a:rPr sz="2800" spc="-5" dirty="0">
                <a:latin typeface="Calibri"/>
                <a:cs typeface="Calibri"/>
              </a:rPr>
              <a:t>.090- </a:t>
            </a:r>
            <a:r>
              <a:rPr sz="2800" spc="-10" dirty="0">
                <a:latin typeface="Calibri"/>
                <a:cs typeface="Calibri"/>
              </a:rPr>
              <a:t>1.980=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1.110(rise)</a:t>
            </a:r>
            <a:endParaRPr sz="28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C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D: 1 .980- 0.270=1.710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(rise)</a:t>
            </a:r>
            <a:endParaRPr sz="28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E: 2.240- </a:t>
            </a:r>
            <a:r>
              <a:rPr sz="2800" spc="-10" dirty="0">
                <a:latin typeface="Calibri"/>
                <a:cs typeface="Calibri"/>
              </a:rPr>
              <a:t>1.820= </a:t>
            </a:r>
            <a:r>
              <a:rPr sz="2800" spc="-5" dirty="0">
                <a:latin typeface="Calibri"/>
                <a:cs typeface="Calibri"/>
              </a:rPr>
              <a:t>0.420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(rise)</a:t>
            </a:r>
            <a:endParaRPr sz="28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F: 1.820- </a:t>
            </a:r>
            <a:r>
              <a:rPr sz="2800" spc="-10" dirty="0">
                <a:latin typeface="Calibri"/>
                <a:cs typeface="Calibri"/>
              </a:rPr>
              <a:t>3.170=- </a:t>
            </a:r>
            <a:r>
              <a:rPr sz="2800" spc="-5" dirty="0">
                <a:latin typeface="Calibri"/>
                <a:cs typeface="Calibri"/>
              </a:rPr>
              <a:t>1.350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(fall)</a:t>
            </a:r>
            <a:endParaRPr sz="28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F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G: 0.310- </a:t>
            </a:r>
            <a:r>
              <a:rPr sz="2800" spc="-10" dirty="0">
                <a:latin typeface="Calibri"/>
                <a:cs typeface="Calibri"/>
              </a:rPr>
              <a:t>3.590=- </a:t>
            </a:r>
            <a:r>
              <a:rPr sz="2800" spc="-5" dirty="0">
                <a:latin typeface="Calibri"/>
                <a:cs typeface="Calibri"/>
              </a:rPr>
              <a:t>3.280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(fall)</a:t>
            </a:r>
            <a:endParaRPr sz="2800">
              <a:latin typeface="Calibri"/>
              <a:cs typeface="Calibri"/>
            </a:endParaRPr>
          </a:p>
          <a:p>
            <a:pPr marL="84455" marR="5080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Calculate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reduced level </a:t>
            </a:r>
            <a:r>
              <a:rPr sz="2800" i="1" spc="-5" dirty="0">
                <a:latin typeface="Calibri"/>
                <a:cs typeface="Calibri"/>
              </a:rPr>
              <a:t>(RL) </a:t>
            </a:r>
            <a:r>
              <a:rPr sz="2800" i="1" spc="-10" dirty="0">
                <a:latin typeface="Calibri"/>
                <a:cs typeface="Calibri"/>
              </a:rPr>
              <a:t>by </a:t>
            </a:r>
            <a:r>
              <a:rPr sz="2800" i="1" spc="-5" dirty="0">
                <a:latin typeface="Calibri"/>
                <a:cs typeface="Calibri"/>
              </a:rPr>
              <a:t>adding rises and  deducting </a:t>
            </a:r>
            <a:r>
              <a:rPr sz="2800" i="1" spc="-15" dirty="0">
                <a:latin typeface="Calibri"/>
                <a:cs typeface="Calibri"/>
              </a:rPr>
              <a:t>falls </a:t>
            </a:r>
            <a:r>
              <a:rPr sz="2800" i="1" spc="-5" dirty="0">
                <a:latin typeface="Calibri"/>
                <a:cs typeface="Calibri"/>
              </a:rPr>
              <a:t>from the previous </a:t>
            </a:r>
            <a:r>
              <a:rPr sz="2800" i="1" dirty="0">
                <a:latin typeface="Calibri"/>
                <a:cs typeface="Calibri"/>
              </a:rPr>
              <a:t>RL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reading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3471" y="373379"/>
            <a:ext cx="2377439" cy="1182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5C4F56BE-DDF3-4B5B-9291-2D8CECDEB201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4996" y="134411"/>
            <a:ext cx="147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Levelling</a:t>
            </a:r>
            <a:r>
              <a:rPr i="0" spc="-105" dirty="0">
                <a:latin typeface="Calibri"/>
                <a:cs typeface="Calibri"/>
              </a:rPr>
              <a:t> </a:t>
            </a:r>
            <a:r>
              <a:rPr i="0" spc="-35" dirty="0">
                <a:latin typeface="Calibri"/>
                <a:cs typeface="Calibri"/>
              </a:rPr>
              <a:t>Terms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3D527CE5-DFFE-4620-BC61-A5453CA486A2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6244" y="255471"/>
            <a:ext cx="1130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at</a:t>
            </a:r>
            <a:r>
              <a:rPr sz="2800" b="1" spc="-10" dirty="0">
                <a:latin typeface="Arial"/>
                <a:cs typeface="Arial"/>
              </a:rPr>
              <a:t>u</a:t>
            </a:r>
            <a:r>
              <a:rPr sz="2800" b="1" spc="-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889" y="682292"/>
            <a:ext cx="8612505" cy="556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29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arbitrary horizontal </a:t>
            </a:r>
            <a:r>
              <a:rPr sz="2800" spc="-5" dirty="0">
                <a:latin typeface="Arial"/>
                <a:cs typeface="Arial"/>
              </a:rPr>
              <a:t>line </a:t>
            </a:r>
            <a:r>
              <a:rPr sz="2800" dirty="0">
                <a:latin typeface="Arial"/>
                <a:cs typeface="Arial"/>
              </a:rPr>
              <a:t>or plane </a:t>
            </a:r>
            <a:r>
              <a:rPr sz="2800" spc="-5" dirty="0">
                <a:latin typeface="Arial"/>
                <a:cs typeface="Arial"/>
              </a:rPr>
              <a:t>to which </a:t>
            </a:r>
            <a:r>
              <a:rPr sz="2800" dirty="0">
                <a:latin typeface="Arial"/>
                <a:cs typeface="Arial"/>
              </a:rPr>
              <a:t>levels are  referred. </a:t>
            </a:r>
            <a:r>
              <a:rPr sz="2800" spc="-5" dirty="0">
                <a:latin typeface="Arial"/>
                <a:cs typeface="Arial"/>
              </a:rPr>
              <a:t>Usually </a:t>
            </a:r>
            <a:r>
              <a:rPr sz="2800" dirty="0">
                <a:latin typeface="Arial"/>
                <a:cs typeface="Arial"/>
              </a:rPr>
              <a:t>taken as 10.00 or 100.00. </a:t>
            </a:r>
            <a:r>
              <a:rPr sz="2800" i="1" spc="-5" dirty="0">
                <a:latin typeface="Arial"/>
                <a:cs typeface="Arial"/>
              </a:rPr>
              <a:t>(On </a:t>
            </a:r>
            <a:r>
              <a:rPr sz="2800" i="1" dirty="0">
                <a:latin typeface="Arial"/>
                <a:cs typeface="Arial"/>
              </a:rPr>
              <a:t>most  </a:t>
            </a:r>
            <a:r>
              <a:rPr sz="2800" i="1" spc="-5" dirty="0">
                <a:latin typeface="Arial"/>
                <a:cs typeface="Arial"/>
              </a:rPr>
              <a:t>commercial </a:t>
            </a:r>
            <a:r>
              <a:rPr sz="2800" i="1" dirty="0">
                <a:latin typeface="Arial"/>
                <a:cs typeface="Arial"/>
              </a:rPr>
              <a:t>jobs, </a:t>
            </a:r>
            <a:r>
              <a:rPr sz="2800" i="1" spc="-5" dirty="0">
                <a:latin typeface="Arial"/>
                <a:cs typeface="Arial"/>
              </a:rPr>
              <a:t>the mean </a:t>
            </a:r>
            <a:r>
              <a:rPr sz="2800" i="1" dirty="0">
                <a:latin typeface="Arial"/>
                <a:cs typeface="Arial"/>
              </a:rPr>
              <a:t>sea level </a:t>
            </a:r>
            <a:r>
              <a:rPr sz="2800" i="1" spc="-5" dirty="0">
                <a:latin typeface="Arial"/>
                <a:cs typeface="Arial"/>
              </a:rPr>
              <a:t>is the </a:t>
            </a:r>
            <a:r>
              <a:rPr sz="2800" i="1" dirty="0">
                <a:latin typeface="Arial"/>
                <a:cs typeface="Arial"/>
              </a:rPr>
              <a:t>reference  point.)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i="1" spc="-20" dirty="0">
                <a:latin typeface="Arial"/>
                <a:cs typeface="Arial"/>
              </a:rPr>
              <a:t>Temporary </a:t>
            </a:r>
            <a:r>
              <a:rPr sz="2800" b="1" i="1" spc="-5" dirty="0">
                <a:latin typeface="Arial"/>
                <a:cs typeface="Arial"/>
              </a:rPr>
              <a:t>Bench</a:t>
            </a:r>
            <a:r>
              <a:rPr sz="2800" b="1" i="1" spc="6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mark</a:t>
            </a:r>
            <a:endParaRPr sz="2800">
              <a:latin typeface="Arial"/>
              <a:cs typeface="Arial"/>
            </a:endParaRPr>
          </a:p>
          <a:p>
            <a:pPr marL="12700" marR="419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levelling reference point established </a:t>
            </a:r>
            <a:r>
              <a:rPr sz="2800" spc="-5" dirty="0">
                <a:latin typeface="Arial"/>
                <a:cs typeface="Arial"/>
              </a:rPr>
              <a:t>in a </a:t>
            </a:r>
            <a:r>
              <a:rPr sz="2800" dirty="0">
                <a:latin typeface="Arial"/>
                <a:cs typeface="Arial"/>
              </a:rPr>
              <a:t>position  adjacent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on the site to </a:t>
            </a:r>
            <a:r>
              <a:rPr sz="2800" dirty="0">
                <a:latin typeface="Arial"/>
                <a:cs typeface="Arial"/>
              </a:rPr>
              <a:t>provide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convenient  reference </a:t>
            </a:r>
            <a:r>
              <a:rPr sz="2800" spc="-5" dirty="0">
                <a:latin typeface="Arial"/>
                <a:cs typeface="Arial"/>
              </a:rPr>
              <a:t>to the datum. </a:t>
            </a:r>
            <a:r>
              <a:rPr sz="2800" i="1" spc="-5" dirty="0">
                <a:latin typeface="Arial"/>
                <a:cs typeface="Arial"/>
              </a:rPr>
              <a:t>This may in </a:t>
            </a:r>
            <a:r>
              <a:rPr sz="2800" i="1" dirty="0">
                <a:latin typeface="Arial"/>
                <a:cs typeface="Arial"/>
              </a:rPr>
              <a:t>fact </a:t>
            </a:r>
            <a:r>
              <a:rPr sz="2800" i="1" spc="-5" dirty="0">
                <a:latin typeface="Arial"/>
                <a:cs typeface="Arial"/>
              </a:rPr>
              <a:t>be the datum</a:t>
            </a:r>
            <a:r>
              <a:rPr sz="2800" spc="-5" dirty="0">
                <a:latin typeface="Arial"/>
                <a:cs typeface="Arial"/>
              </a:rPr>
              <a:t>.  </a:t>
            </a:r>
            <a:r>
              <a:rPr sz="2800" b="1" i="1" spc="-5" dirty="0">
                <a:latin typeface="Arial"/>
                <a:cs typeface="Arial"/>
              </a:rPr>
              <a:t>Bench</a:t>
            </a:r>
            <a:r>
              <a:rPr sz="2800" b="1" i="1" spc="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mark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  <a:spcBef>
                <a:spcPts val="30"/>
              </a:spcBef>
            </a:pPr>
            <a:r>
              <a:rPr sz="2800" dirty="0">
                <a:latin typeface="Arial"/>
                <a:cs typeface="Arial"/>
              </a:rPr>
              <a:t>Established by Lands and Survey </a:t>
            </a:r>
            <a:r>
              <a:rPr sz="2800" spc="-5" dirty="0">
                <a:latin typeface="Arial"/>
                <a:cs typeface="Arial"/>
              </a:rPr>
              <a:t>Department,  </a:t>
            </a:r>
            <a:r>
              <a:rPr sz="2800" dirty="0">
                <a:latin typeface="Arial"/>
                <a:cs typeface="Arial"/>
              </a:rPr>
              <a:t>Councils, Registered Surveyors, Engineers. </a:t>
            </a:r>
            <a:r>
              <a:rPr sz="2800" spc="-5" dirty="0">
                <a:latin typeface="Arial"/>
                <a:cs typeface="Arial"/>
              </a:rPr>
              <a:t>These </a:t>
            </a:r>
            <a:r>
              <a:rPr sz="2800" dirty="0">
                <a:latin typeface="Arial"/>
                <a:cs typeface="Arial"/>
              </a:rPr>
              <a:t>are  recorded at certain points as </a:t>
            </a:r>
            <a:r>
              <a:rPr sz="2800" i="1" spc="-5" dirty="0">
                <a:latin typeface="Arial"/>
                <a:cs typeface="Arial"/>
              </a:rPr>
              <a:t>Above Mean Sea </a:t>
            </a:r>
            <a:r>
              <a:rPr sz="2800" i="1" dirty="0">
                <a:latin typeface="Arial"/>
                <a:cs typeface="Arial"/>
              </a:rPr>
              <a:t>Level  </a:t>
            </a:r>
            <a:r>
              <a:rPr sz="2800" spc="-5" dirty="0">
                <a:latin typeface="Arial"/>
                <a:cs typeface="Arial"/>
              </a:rPr>
              <a:t>(AMSL).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8971" y="181474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Checking Rise </a:t>
            </a:r>
            <a:r>
              <a:rPr i="0" dirty="0">
                <a:latin typeface="Calibri"/>
                <a:cs typeface="Calibri"/>
              </a:rPr>
              <a:t>and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Fall</a:t>
            </a:r>
          </a:p>
        </p:txBody>
      </p:sp>
      <p:sp>
        <p:nvSpPr>
          <p:cNvPr id="3" name="object 3"/>
          <p:cNvSpPr/>
          <p:nvPr/>
        </p:nvSpPr>
        <p:spPr>
          <a:xfrm>
            <a:off x="139515" y="3919199"/>
            <a:ext cx="8324302" cy="232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604" y="199734"/>
            <a:ext cx="4779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check on rise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20" dirty="0">
                <a:latin typeface="Calibri"/>
                <a:cs typeface="Calibri"/>
              </a:rPr>
              <a:t>fall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method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276353ED-D67A-4A11-A61B-C736A2B6DEB6}" type="datetime1">
              <a:rPr lang="en-US" smtClean="0"/>
              <a:t>5/30/2022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2604" y="626554"/>
            <a:ext cx="819404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0655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354330" algn="l"/>
              </a:tabLst>
            </a:pPr>
            <a:r>
              <a:rPr sz="2800" spc="-5" dirty="0">
                <a:latin typeface="Calibri"/>
                <a:cs typeface="Calibri"/>
              </a:rPr>
              <a:t>Add back </a:t>
            </a:r>
            <a:r>
              <a:rPr sz="2800" spc="-10" dirty="0">
                <a:latin typeface="Calibri"/>
                <a:cs typeface="Calibri"/>
              </a:rPr>
              <a:t>sights, </a:t>
            </a:r>
            <a:r>
              <a:rPr sz="2800" spc="-5" dirty="0">
                <a:latin typeface="Calibri"/>
                <a:cs typeface="Calibri"/>
              </a:rPr>
              <a:t>add </a:t>
            </a:r>
            <a:r>
              <a:rPr sz="2800" spc="-30" dirty="0">
                <a:latin typeface="Calibri"/>
                <a:cs typeface="Calibri"/>
              </a:rPr>
              <a:t>fore </a:t>
            </a:r>
            <a:r>
              <a:rPr sz="2800" spc="-10" dirty="0">
                <a:latin typeface="Calibri"/>
                <a:cs typeface="Calibri"/>
              </a:rPr>
              <a:t>sights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80" dirty="0">
                <a:latin typeface="Calibri"/>
                <a:cs typeface="Calibri"/>
              </a:rPr>
              <a:t>Take </a:t>
            </a:r>
            <a:r>
              <a:rPr sz="2800" spc="-15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0" dirty="0">
                <a:latin typeface="Calibri"/>
                <a:cs typeface="Calibri"/>
              </a:rPr>
              <a:t>fore  </a:t>
            </a:r>
            <a:r>
              <a:rPr sz="2800" spc="-10" dirty="0">
                <a:latin typeface="Calibri"/>
                <a:cs typeface="Calibri"/>
              </a:rPr>
              <a:t>sights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of back </a:t>
            </a:r>
            <a:r>
              <a:rPr sz="2800" spc="-10" dirty="0">
                <a:latin typeface="Calibri"/>
                <a:cs typeface="Calibri"/>
              </a:rPr>
              <a:t>sights </a:t>
            </a:r>
            <a:r>
              <a:rPr sz="2800" spc="-5" dirty="0">
                <a:latin typeface="Calibri"/>
                <a:cs typeface="Calibri"/>
              </a:rPr>
              <a:t>(or vice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versa).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lphaLcPeriod"/>
              <a:tabLst>
                <a:tab pos="371475" algn="l"/>
              </a:tabLst>
            </a:pPr>
            <a:r>
              <a:rPr sz="2800" spc="-5" dirty="0">
                <a:latin typeface="Calibri"/>
                <a:cs typeface="Calibri"/>
              </a:rPr>
              <a:t>Add </a:t>
            </a:r>
            <a:r>
              <a:rPr sz="2800" spc="-10" dirty="0">
                <a:latin typeface="Calibri"/>
                <a:cs typeface="Calibri"/>
              </a:rPr>
              <a:t>rises, </a:t>
            </a:r>
            <a:r>
              <a:rPr sz="2800" spc="-5" dirty="0">
                <a:latin typeface="Calibri"/>
                <a:cs typeface="Calibri"/>
              </a:rPr>
              <a:t>add </a:t>
            </a:r>
            <a:r>
              <a:rPr sz="2800" spc="-20" dirty="0">
                <a:latin typeface="Calibri"/>
                <a:cs typeface="Calibri"/>
              </a:rPr>
              <a:t>falls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80" dirty="0">
                <a:latin typeface="Calibri"/>
                <a:cs typeface="Calibri"/>
              </a:rPr>
              <a:t>Take </a:t>
            </a:r>
            <a:r>
              <a:rPr sz="2800" spc="-15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rises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20" dirty="0">
                <a:latin typeface="Calibri"/>
                <a:cs typeface="Calibri"/>
              </a:rPr>
              <a:t>falls </a:t>
            </a:r>
            <a:r>
              <a:rPr sz="2800" dirty="0">
                <a:latin typeface="Calibri"/>
                <a:cs typeface="Calibri"/>
              </a:rPr>
              <a:t>(or </a:t>
            </a:r>
            <a:r>
              <a:rPr sz="2800" spc="-5" dirty="0">
                <a:latin typeface="Calibri"/>
                <a:cs typeface="Calibri"/>
              </a:rPr>
              <a:t>vice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versa).</a:t>
            </a:r>
            <a:endParaRPr sz="2800">
              <a:latin typeface="Calibri"/>
              <a:cs typeface="Calibri"/>
            </a:endParaRPr>
          </a:p>
          <a:p>
            <a:pPr marL="12700" marR="18669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34645" algn="l"/>
              </a:tabLst>
            </a:pPr>
            <a:r>
              <a:rPr sz="2800" spc="-15" dirty="0">
                <a:latin typeface="Calibri"/>
                <a:cs typeface="Calibri"/>
              </a:rPr>
              <a:t>Subtract last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level reading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25" dirty="0">
                <a:latin typeface="Calibri"/>
                <a:cs typeface="Calibri"/>
              </a:rPr>
              <a:t>first </a:t>
            </a:r>
            <a:r>
              <a:rPr sz="2800" spc="-10" dirty="0">
                <a:latin typeface="Calibri"/>
                <a:cs typeface="Calibri"/>
              </a:rPr>
              <a:t>reduced  </a:t>
            </a:r>
            <a:r>
              <a:rPr sz="2800" spc="-15" dirty="0">
                <a:latin typeface="Calibri"/>
                <a:cs typeface="Calibri"/>
              </a:rPr>
              <a:t>level reading </a:t>
            </a:r>
            <a:r>
              <a:rPr sz="2800" spc="-5" dirty="0">
                <a:latin typeface="Calibri"/>
                <a:cs typeface="Calibri"/>
              </a:rPr>
              <a:t>(or </a:t>
            </a:r>
            <a:r>
              <a:rPr sz="2800" spc="-10" dirty="0">
                <a:latin typeface="Calibri"/>
                <a:cs typeface="Calibri"/>
              </a:rPr>
              <a:t>vice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versa).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Answers from </a:t>
            </a:r>
            <a:r>
              <a:rPr sz="2800" spc="-5" dirty="0">
                <a:latin typeface="Calibri"/>
                <a:cs typeface="Calibri"/>
              </a:rPr>
              <a:t>(a) (b) and </a:t>
            </a:r>
            <a:r>
              <a:rPr sz="2800" dirty="0">
                <a:latin typeface="Calibri"/>
                <a:cs typeface="Calibri"/>
              </a:rPr>
              <a:t>(c) </a:t>
            </a:r>
            <a:r>
              <a:rPr sz="2800" spc="-10" dirty="0">
                <a:latin typeface="Calibri"/>
                <a:cs typeface="Calibri"/>
              </a:rPr>
              <a:t>should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671"/>
            <a:ext cx="1435608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0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0708"/>
            <a:ext cx="1406651" cy="1313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2388" y="336720"/>
            <a:ext cx="267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5" dirty="0">
                <a:solidFill>
                  <a:srgbClr val="FFFFFF"/>
                </a:solidFill>
                <a:latin typeface="Calibri"/>
                <a:cs typeface="Calibri"/>
              </a:rPr>
              <a:t>Contour</a:t>
            </a:r>
            <a:r>
              <a:rPr sz="3600" i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202" y="6283071"/>
            <a:ext cx="3326765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17/06/2019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&gt;&gt;FACULTY OF TECHNOLOGY AND BUILT</a:t>
            </a:r>
            <a:r>
              <a:rPr sz="900" spc="-1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Verdana"/>
                <a:cs typeface="Verdana"/>
              </a:rPr>
              <a:t>ENVIRONMENT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612" y="6523558"/>
            <a:ext cx="281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Unitec School </a:t>
            </a:r>
            <a:r>
              <a:rPr sz="900" dirty="0">
                <a:solidFill>
                  <a:srgbClr val="3E3E3E"/>
                </a:solidFill>
                <a:latin typeface="Verdana"/>
                <a:cs typeface="Verdana"/>
              </a:rPr>
              <a:t>of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Construction and</a:t>
            </a:r>
            <a:r>
              <a:rPr sz="900" spc="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Infrastructure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6923" y="1434095"/>
            <a:ext cx="2618740" cy="470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Establishing  contours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most  suited for an  overview of the  </a:t>
            </a:r>
            <a:r>
              <a:rPr sz="2800" spc="-5" dirty="0">
                <a:latin typeface="Arial"/>
                <a:cs typeface="Arial"/>
              </a:rPr>
              <a:t>whole site </a:t>
            </a:r>
            <a:r>
              <a:rPr sz="2800" dirty="0">
                <a:latin typeface="Arial"/>
                <a:cs typeface="Arial"/>
              </a:rPr>
              <a:t>for  things such as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overland  </a:t>
            </a:r>
            <a:r>
              <a:rPr sz="2800" spc="-5" dirty="0">
                <a:latin typeface="Arial"/>
                <a:cs typeface="Arial"/>
              </a:rPr>
              <a:t>flow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water </a:t>
            </a:r>
            <a:r>
              <a:rPr sz="2800" dirty="0">
                <a:latin typeface="Arial"/>
                <a:cs typeface="Arial"/>
              </a:rPr>
              <a:t>or  gradients of  proposed  driveways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838" y="2332875"/>
            <a:ext cx="5720714" cy="3393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1EDA293-69F7-4581-A7EA-649E140B3E1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B21E09D7-930A-42BD-A1CB-0A24C4C85E33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F00C1C-CB8F-4BF4-8852-097542F6ED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1761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latin typeface="Calibri"/>
                <a:cs typeface="Calibri"/>
              </a:rPr>
              <a:t>Contours</a:t>
            </a:r>
            <a:r>
              <a:rPr i="0" spc="-8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Gradient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90888"/>
            <a:ext cx="25628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Gradient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formula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840864" algn="l"/>
              </a:tabLst>
            </a:pPr>
            <a:r>
              <a:rPr sz="2800" spc="-20" dirty="0">
                <a:latin typeface="Calibri"/>
                <a:cs typeface="Calibri"/>
              </a:rPr>
              <a:t>Gradient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	AB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2261" y="1417708"/>
            <a:ext cx="3633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080" indent="-14604">
              <a:lnSpc>
                <a:spcPct val="100000"/>
              </a:lnSpc>
              <a:spcBef>
                <a:spcPts val="95"/>
              </a:spcBef>
              <a:tabLst>
                <a:tab pos="941069" algn="l"/>
                <a:tab pos="3620135" algn="l"/>
              </a:tabLst>
            </a:pPr>
            <a:r>
              <a:rPr sz="2800" u="heavy" spc="-5" dirty="0">
                <a:uFill>
                  <a:solidFill>
                    <a:srgbClr val="4F81BD"/>
                  </a:solidFill>
                </a:uFill>
                <a:latin typeface="Calibri"/>
                <a:cs typeface="Calibri"/>
              </a:rPr>
              <a:t> 	</a:t>
            </a:r>
            <a:r>
              <a:rPr sz="2800" u="heavy" spc="-15" dirty="0">
                <a:uFill>
                  <a:solidFill>
                    <a:srgbClr val="4F81BD"/>
                  </a:solidFill>
                </a:uFill>
                <a:latin typeface="Calibri"/>
                <a:cs typeface="Calibri"/>
              </a:rPr>
              <a:t>vertical</a:t>
            </a:r>
            <a:r>
              <a:rPr sz="2800" u="heavy" spc="-55" dirty="0">
                <a:uFill>
                  <a:solidFill>
                    <a:srgbClr val="4F81BD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4F81BD"/>
                  </a:solidFill>
                </a:uFill>
                <a:latin typeface="Calibri"/>
                <a:cs typeface="Calibri"/>
              </a:rPr>
              <a:t>interval </a:t>
            </a:r>
            <a:r>
              <a:rPr sz="2800" u="heavy" dirty="0">
                <a:uFill>
                  <a:solidFill>
                    <a:srgbClr val="4F81BD"/>
                  </a:solidFill>
                </a:uFill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 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BC </a:t>
            </a:r>
            <a:r>
              <a:rPr sz="2800" spc="-20" dirty="0">
                <a:latin typeface="Calibri"/>
                <a:cs typeface="Calibri"/>
              </a:rPr>
              <a:t>horizontal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equivalent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84" y="2271349"/>
            <a:ext cx="84264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e.g.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gradient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slope between (i)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(ii)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5/28 </a:t>
            </a:r>
            <a:r>
              <a:rPr sz="2800" spc="-5" dirty="0">
                <a:latin typeface="Calibri"/>
                <a:cs typeface="Calibri"/>
              </a:rPr>
              <a:t>= 1/5.6 </a:t>
            </a:r>
            <a:r>
              <a:rPr sz="2800" spc="-25" dirty="0">
                <a:latin typeface="Calibri"/>
                <a:cs typeface="Calibri"/>
              </a:rPr>
              <a:t>Therefore for </a:t>
            </a:r>
            <a:r>
              <a:rPr sz="2800" spc="-10" dirty="0">
                <a:latin typeface="Calibri"/>
                <a:cs typeface="Calibri"/>
              </a:rPr>
              <a:t>every </a:t>
            </a:r>
            <a:r>
              <a:rPr sz="2800" spc="-15" dirty="0">
                <a:latin typeface="Calibri"/>
                <a:cs typeface="Calibri"/>
              </a:rPr>
              <a:t>5.600mtrs there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1mtr  </a:t>
            </a:r>
            <a:r>
              <a:rPr sz="2800" spc="-10" dirty="0">
                <a:latin typeface="Calibri"/>
                <a:cs typeface="Calibri"/>
              </a:rPr>
              <a:t>rise.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1527" y="1810512"/>
            <a:ext cx="3706367" cy="11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2715" y="3798923"/>
            <a:ext cx="4074238" cy="2416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E655A2AA-87BD-425C-BFA4-FE95568DBB3E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2867" y="206411"/>
            <a:ext cx="1696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Reading</a:t>
            </a:r>
            <a:r>
              <a:rPr i="0" spc="-9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Contours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896" y="1926992"/>
            <a:ext cx="818007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448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above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contours </a:t>
            </a:r>
            <a:r>
              <a:rPr sz="2800" spc="-10" dirty="0">
                <a:latin typeface="Calibri"/>
                <a:cs typeface="Calibri"/>
              </a:rPr>
              <a:t>shown </a:t>
            </a:r>
            <a:r>
              <a:rPr sz="2800" spc="-5" dirty="0">
                <a:latin typeface="Calibri"/>
                <a:cs typeface="Calibri"/>
              </a:rPr>
              <a:t>describe the </a:t>
            </a:r>
            <a:r>
              <a:rPr sz="2800" spc="-20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0" dirty="0">
                <a:latin typeface="Calibri"/>
                <a:cs typeface="Calibri"/>
              </a:rPr>
              <a:t>land</a:t>
            </a:r>
            <a:endParaRPr sz="2800">
              <a:latin typeface="Calibri"/>
              <a:cs typeface="Calibri"/>
            </a:endParaRPr>
          </a:p>
          <a:p>
            <a:pPr marL="12700" marR="521334">
              <a:lnSpc>
                <a:spcPct val="100000"/>
              </a:lnSpc>
              <a:buFont typeface="Calibri"/>
              <a:buChar char="-"/>
              <a:tabLst>
                <a:tab pos="203835" algn="l"/>
              </a:tabLst>
            </a:pPr>
            <a:r>
              <a:rPr sz="2800" b="1" spc="-10" dirty="0">
                <a:latin typeface="Calibri"/>
                <a:cs typeface="Calibri"/>
              </a:rPr>
              <a:t>Direction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be a </a:t>
            </a:r>
            <a:r>
              <a:rPr sz="2800" spc="-10" dirty="0">
                <a:latin typeface="Calibri"/>
                <a:cs typeface="Calibri"/>
              </a:rPr>
              <a:t>descending </a:t>
            </a:r>
            <a:r>
              <a:rPr sz="2800" spc="-15" dirty="0">
                <a:latin typeface="Calibri"/>
                <a:cs typeface="Calibri"/>
              </a:rPr>
              <a:t>ridge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steep  </a:t>
            </a:r>
            <a:r>
              <a:rPr sz="2800" spc="-10" dirty="0">
                <a:latin typeface="Calibri"/>
                <a:cs typeface="Calibri"/>
              </a:rPr>
              <a:t>sides</a:t>
            </a:r>
            <a:endParaRPr sz="2800">
              <a:latin typeface="Calibri"/>
              <a:cs typeface="Calibri"/>
            </a:endParaRPr>
          </a:p>
          <a:p>
            <a:pPr marL="202565" indent="-19050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03200" algn="l"/>
              </a:tabLst>
            </a:pPr>
            <a:r>
              <a:rPr sz="2800" b="1" spc="-10" dirty="0">
                <a:latin typeface="Calibri"/>
                <a:cs typeface="Calibri"/>
              </a:rPr>
              <a:t>Direction </a:t>
            </a:r>
            <a:r>
              <a:rPr sz="2800" b="1" spc="-5" dirty="0">
                <a:latin typeface="Calibri"/>
                <a:cs typeface="Calibri"/>
              </a:rPr>
              <a:t>B </a:t>
            </a:r>
            <a:r>
              <a:rPr sz="2800" spc="-10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be a </a:t>
            </a:r>
            <a:r>
              <a:rPr sz="2800" spc="-15" dirty="0">
                <a:latin typeface="Calibri"/>
                <a:cs typeface="Calibri"/>
              </a:rPr>
              <a:t>steep </a:t>
            </a:r>
            <a:r>
              <a:rPr sz="2800" spc="-10" dirty="0">
                <a:latin typeface="Calibri"/>
                <a:cs typeface="Calibri"/>
              </a:rPr>
              <a:t>descending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gulley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Calibri"/>
              <a:buChar char="-"/>
              <a:tabLst>
                <a:tab pos="203200" algn="l"/>
              </a:tabLst>
            </a:pPr>
            <a:r>
              <a:rPr sz="2800" b="1" spc="-10" dirty="0">
                <a:latin typeface="Calibri"/>
                <a:cs typeface="Calibri"/>
              </a:rPr>
              <a:t>Direction </a:t>
            </a:r>
            <a:r>
              <a:rPr sz="2800" b="1" spc="-5" dirty="0">
                <a:latin typeface="Calibri"/>
                <a:cs typeface="Calibri"/>
              </a:rPr>
              <a:t>C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gradual </a:t>
            </a:r>
            <a:r>
              <a:rPr sz="2800" spc="-10" dirty="0">
                <a:latin typeface="Calibri"/>
                <a:cs typeface="Calibri"/>
              </a:rPr>
              <a:t>descent </a:t>
            </a:r>
            <a:r>
              <a:rPr sz="2800" spc="-5" dirty="0">
                <a:latin typeface="Calibri"/>
                <a:cs typeface="Calibri"/>
              </a:rPr>
              <a:t>with a </a:t>
            </a:r>
            <a:r>
              <a:rPr sz="2800" spc="-15" dirty="0">
                <a:latin typeface="Calibri"/>
                <a:cs typeface="Calibri"/>
              </a:rPr>
              <a:t>rounded surface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graduations above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5 </a:t>
            </a:r>
            <a:r>
              <a:rPr sz="2800" spc="-15" dirty="0">
                <a:latin typeface="Calibri"/>
                <a:cs typeface="Calibri"/>
              </a:rPr>
              <a:t>meter </a:t>
            </a:r>
            <a:r>
              <a:rPr sz="2800" spc="-20" dirty="0">
                <a:latin typeface="Calibri"/>
                <a:cs typeface="Calibri"/>
              </a:rPr>
              <a:t>stages.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5" dirty="0">
                <a:latin typeface="Calibri"/>
                <a:cs typeface="Calibri"/>
              </a:rPr>
              <a:t>would 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impractical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gentle </a:t>
            </a:r>
            <a:r>
              <a:rPr sz="2800" spc="-5" dirty="0">
                <a:latin typeface="Calibri"/>
                <a:cs typeface="Calibri"/>
              </a:rPr>
              <a:t>slope, such as a </a:t>
            </a:r>
            <a:r>
              <a:rPr sz="2800" spc="-15" dirty="0">
                <a:latin typeface="Calibri"/>
                <a:cs typeface="Calibri"/>
              </a:rPr>
              <a:t>residential  </a:t>
            </a:r>
            <a:r>
              <a:rPr sz="2800" spc="-5" dirty="0">
                <a:latin typeface="Calibri"/>
                <a:cs typeface="Calibri"/>
              </a:rPr>
              <a:t>section. On </a:t>
            </a:r>
            <a:r>
              <a:rPr sz="2800" spc="-15" dirty="0">
                <a:latin typeface="Calibri"/>
                <a:cs typeface="Calibri"/>
              </a:rPr>
              <a:t>gentle </a:t>
            </a:r>
            <a:r>
              <a:rPr sz="2800" spc="-10" dirty="0">
                <a:latin typeface="Calibri"/>
                <a:cs typeface="Calibri"/>
              </a:rPr>
              <a:t>sloped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10" dirty="0">
                <a:latin typeface="Calibri"/>
                <a:cs typeface="Calibri"/>
              </a:rPr>
              <a:t>it would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more practical  to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intervals at </a:t>
            </a:r>
            <a:r>
              <a:rPr sz="2800" spc="-10" dirty="0">
                <a:latin typeface="Calibri"/>
                <a:cs typeface="Calibri"/>
              </a:rPr>
              <a:t>0.500m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intervals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904" y="274320"/>
            <a:ext cx="2737103" cy="1642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7994E08C-C50D-4032-B028-2128E04F7460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752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Formula </a:t>
            </a:r>
            <a:r>
              <a:rPr spc="-10" dirty="0"/>
              <a:t>for </a:t>
            </a:r>
            <a:r>
              <a:rPr spc="-5" dirty="0"/>
              <a:t>dividing grid points using say </a:t>
            </a:r>
            <a:r>
              <a:rPr dirty="0"/>
              <a:t>1 </a:t>
            </a:r>
            <a:r>
              <a:rPr spc="-10" dirty="0"/>
              <a:t>contour for </a:t>
            </a:r>
            <a:r>
              <a:rPr spc="-5" dirty="0"/>
              <a:t>the general rise and</a:t>
            </a:r>
            <a:r>
              <a:rPr spc="200" dirty="0"/>
              <a:t> </a:t>
            </a:r>
            <a:r>
              <a:rPr spc="-10" dirty="0"/>
              <a:t>fall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574" y="1005942"/>
            <a:ext cx="801750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From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reduced </a:t>
            </a:r>
            <a:r>
              <a:rPr sz="2800" b="1" spc="-15" dirty="0">
                <a:latin typeface="Calibri"/>
                <a:cs typeface="Calibri"/>
              </a:rPr>
              <a:t>levels </a:t>
            </a:r>
            <a:r>
              <a:rPr sz="2800" spc="-15" dirty="0">
                <a:latin typeface="Calibri"/>
                <a:cs typeface="Calibri"/>
              </a:rPr>
              <a:t>establish where </a:t>
            </a:r>
            <a:r>
              <a:rPr sz="2800" spc="-10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graduations </a:t>
            </a:r>
            <a:r>
              <a:rPr sz="2800" spc="-10" dirty="0">
                <a:latin typeface="Calibri"/>
                <a:cs typeface="Calibri"/>
              </a:rPr>
              <a:t>will land.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the grid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the reduced  </a:t>
            </a:r>
            <a:r>
              <a:rPr sz="2800" spc="-15" dirty="0">
                <a:latin typeface="Calibri"/>
                <a:cs typeface="Calibri"/>
              </a:rPr>
              <a:t>levels recorded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5" dirty="0">
                <a:latin typeface="Calibri"/>
                <a:cs typeface="Calibri"/>
              </a:rPr>
              <a:t>one of the </a:t>
            </a:r>
            <a:r>
              <a:rPr sz="2800" spc="-95" dirty="0">
                <a:latin typeface="Calibri"/>
                <a:cs typeface="Calibri"/>
              </a:rPr>
              <a:t>RL’s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greater 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graduation </a:t>
            </a:r>
            <a:r>
              <a:rPr sz="2800" spc="-5" dirty="0">
                <a:latin typeface="Calibri"/>
                <a:cs typeface="Calibri"/>
              </a:rPr>
              <a:t>means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be a </a:t>
            </a:r>
            <a:r>
              <a:rPr sz="2800" spc="-15" dirty="0">
                <a:latin typeface="Calibri"/>
                <a:cs typeface="Calibri"/>
              </a:rPr>
              <a:t>contour </a:t>
            </a:r>
            <a:r>
              <a:rPr sz="2800" spc="-10" dirty="0">
                <a:latin typeface="Calibri"/>
                <a:cs typeface="Calibri"/>
              </a:rPr>
              <a:t>line 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lines </a:t>
            </a:r>
            <a:r>
              <a:rPr sz="2800" spc="-15" dirty="0">
                <a:latin typeface="Calibri"/>
                <a:cs typeface="Calibri"/>
              </a:rPr>
              <a:t>plotted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46" y="3433477"/>
            <a:ext cx="5210588" cy="254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5122A71B-6BF0-4DAB-91CB-E1B40D2D2E60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352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latin typeface="Calibri"/>
                <a:cs typeface="Calibri"/>
              </a:rPr>
              <a:t>For Example </a:t>
            </a:r>
            <a:r>
              <a:rPr i="0" dirty="0">
                <a:latin typeface="Calibri"/>
                <a:cs typeface="Calibri"/>
              </a:rPr>
              <a:t>1 </a:t>
            </a:r>
            <a:r>
              <a:rPr i="0" spc="-5" dirty="0">
                <a:latin typeface="Calibri"/>
                <a:cs typeface="Calibri"/>
              </a:rPr>
              <a:t>Method </a:t>
            </a:r>
            <a:r>
              <a:rPr i="0" dirty="0">
                <a:latin typeface="Calibri"/>
                <a:cs typeface="Calibri"/>
              </a:rPr>
              <a:t>of</a:t>
            </a:r>
            <a:r>
              <a:rPr i="0" spc="-4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Contouring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496" y="842317"/>
            <a:ext cx="416496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Arial"/>
                <a:cs typeface="Arial"/>
              </a:rPr>
              <a:t>Using the Grid </a:t>
            </a:r>
            <a:r>
              <a:rPr sz="2800" b="1" i="1" spc="-10" dirty="0">
                <a:latin typeface="Arial"/>
                <a:cs typeface="Arial"/>
              </a:rPr>
              <a:t>Method  </a:t>
            </a:r>
            <a:r>
              <a:rPr sz="2800" spc="-5" dirty="0">
                <a:latin typeface="Arial"/>
                <a:cs typeface="Arial"/>
              </a:rPr>
              <a:t>Calculate where a </a:t>
            </a:r>
            <a:r>
              <a:rPr sz="2800" dirty="0">
                <a:latin typeface="Arial"/>
                <a:cs typeface="Arial"/>
              </a:rPr>
              <a:t>0.500  interval </a:t>
            </a:r>
            <a:r>
              <a:rPr sz="2800" spc="-5" dirty="0">
                <a:latin typeface="Arial"/>
                <a:cs typeface="Arial"/>
              </a:rPr>
              <a:t>is between </a:t>
            </a:r>
            <a:r>
              <a:rPr sz="2800" dirty="0">
                <a:latin typeface="Arial"/>
                <a:cs typeface="Arial"/>
              </a:rPr>
              <a:t>55.604  and 55.434 by subtracting  one from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55.604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55.434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 170.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496" y="3829706"/>
            <a:ext cx="4128770" cy="2575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Divide the </a:t>
            </a:r>
            <a:r>
              <a:rPr sz="2800" dirty="0">
                <a:latin typeface="Arial"/>
                <a:cs typeface="Arial"/>
              </a:rPr>
              <a:t>grid </a:t>
            </a:r>
            <a:r>
              <a:rPr sz="2800" spc="-5" dirty="0">
                <a:latin typeface="Arial"/>
                <a:cs typeface="Arial"/>
              </a:rPr>
              <a:t>into </a:t>
            </a:r>
            <a:r>
              <a:rPr sz="2800" dirty="0">
                <a:latin typeface="Arial"/>
                <a:cs typeface="Arial"/>
              </a:rPr>
              <a:t>17  parts (scaled </a:t>
            </a:r>
            <a:r>
              <a:rPr sz="2800" spc="-5" dirty="0">
                <a:latin typeface="Arial"/>
                <a:cs typeface="Arial"/>
              </a:rPr>
              <a:t>= 10mm  </a:t>
            </a:r>
            <a:r>
              <a:rPr sz="2800" dirty="0">
                <a:latin typeface="Arial"/>
                <a:cs typeface="Arial"/>
              </a:rPr>
              <a:t>rises). Therefore 55.434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  7 </a:t>
            </a:r>
            <a:r>
              <a:rPr sz="2800" dirty="0">
                <a:latin typeface="Arial"/>
                <a:cs typeface="Arial"/>
              </a:rPr>
              <a:t>parts </a:t>
            </a:r>
            <a:r>
              <a:rPr sz="2800" spc="-5" dirty="0">
                <a:latin typeface="Arial"/>
                <a:cs typeface="Arial"/>
              </a:rPr>
              <a:t>will be </a:t>
            </a:r>
            <a:r>
              <a:rPr sz="2800" dirty="0">
                <a:latin typeface="Arial"/>
                <a:cs typeface="Arial"/>
              </a:rPr>
              <a:t>where  55.500approx crosses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 line.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2559" y="967740"/>
            <a:ext cx="3416807" cy="2263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2090" y="1003547"/>
            <a:ext cx="3312795" cy="2154555"/>
          </a:xfrm>
          <a:custGeom>
            <a:avLst/>
            <a:gdLst/>
            <a:ahLst/>
            <a:cxnLst/>
            <a:rect l="l" t="t" r="r" b="b"/>
            <a:pathLst>
              <a:path w="3312795" h="2154555">
                <a:moveTo>
                  <a:pt x="0" y="2154008"/>
                </a:moveTo>
                <a:lnTo>
                  <a:pt x="3312363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8656" y="3410711"/>
            <a:ext cx="3410711" cy="111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2090" y="3446526"/>
            <a:ext cx="3312795" cy="0"/>
          </a:xfrm>
          <a:custGeom>
            <a:avLst/>
            <a:gdLst/>
            <a:ahLst/>
            <a:cxnLst/>
            <a:rect l="l" t="t" r="r" b="b"/>
            <a:pathLst>
              <a:path w="3312795">
                <a:moveTo>
                  <a:pt x="0" y="0"/>
                </a:moveTo>
                <a:lnTo>
                  <a:pt x="3312363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9640" y="981456"/>
            <a:ext cx="111251" cy="2540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05266" y="1003553"/>
            <a:ext cx="0" cy="2442210"/>
          </a:xfrm>
          <a:custGeom>
            <a:avLst/>
            <a:gdLst/>
            <a:ahLst/>
            <a:cxnLst/>
            <a:rect l="l" t="t" r="r" b="b"/>
            <a:pathLst>
              <a:path h="2442210">
                <a:moveTo>
                  <a:pt x="0" y="0"/>
                </a:moveTo>
                <a:lnTo>
                  <a:pt x="0" y="2442032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63179" y="1479744"/>
            <a:ext cx="144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55.604 </a:t>
            </a:r>
            <a:r>
              <a:rPr sz="2800" dirty="0">
                <a:latin typeface="Calibri"/>
                <a:cs typeface="Calibri"/>
              </a:rPr>
              <a:t>RL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0417" y="4505483"/>
            <a:ext cx="1014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55.434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5735" y="3122676"/>
            <a:ext cx="502919" cy="111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9170" y="3158489"/>
            <a:ext cx="403860" cy="0"/>
          </a:xfrm>
          <a:custGeom>
            <a:avLst/>
            <a:gdLst/>
            <a:ahLst/>
            <a:cxnLst/>
            <a:rect l="l" t="t" r="r" b="b"/>
            <a:pathLst>
              <a:path w="403860">
                <a:moveTo>
                  <a:pt x="0" y="0"/>
                </a:moveTo>
                <a:lnTo>
                  <a:pt x="403682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3544" y="3410711"/>
            <a:ext cx="501395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9171" y="3446526"/>
            <a:ext cx="403860" cy="0"/>
          </a:xfrm>
          <a:custGeom>
            <a:avLst/>
            <a:gdLst/>
            <a:ahLst/>
            <a:cxnLst/>
            <a:rect l="l" t="t" r="r" b="b"/>
            <a:pathLst>
              <a:path w="403860">
                <a:moveTo>
                  <a:pt x="403682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3667" y="1709928"/>
            <a:ext cx="242315" cy="1589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4826" y="1732026"/>
            <a:ext cx="0" cy="1362075"/>
          </a:xfrm>
          <a:custGeom>
            <a:avLst/>
            <a:gdLst/>
            <a:ahLst/>
            <a:cxnLst/>
            <a:rect l="l" t="t" r="r" b="b"/>
            <a:pathLst>
              <a:path h="1362075">
                <a:moveTo>
                  <a:pt x="0" y="0"/>
                </a:moveTo>
                <a:lnTo>
                  <a:pt x="0" y="1361478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5969" y="3080546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94148" y="3345179"/>
            <a:ext cx="242315" cy="1475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5305" y="3511292"/>
            <a:ext cx="0" cy="1247140"/>
          </a:xfrm>
          <a:custGeom>
            <a:avLst/>
            <a:gdLst/>
            <a:ahLst/>
            <a:cxnLst/>
            <a:rect l="l" t="t" r="r" b="b"/>
            <a:pathLst>
              <a:path h="1247139">
                <a:moveTo>
                  <a:pt x="0" y="1246657"/>
                </a:moveTo>
                <a:lnTo>
                  <a:pt x="0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6449" y="3446523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38862" y="0"/>
                </a:moveTo>
                <a:lnTo>
                  <a:pt x="0" y="77724"/>
                </a:lnTo>
                <a:lnTo>
                  <a:pt x="77724" y="77724"/>
                </a:lnTo>
                <a:lnTo>
                  <a:pt x="3886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22103" y="2897752"/>
            <a:ext cx="74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=17</a:t>
            </a:r>
            <a:r>
              <a:rPr sz="2800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16823" y="967740"/>
            <a:ext cx="385571" cy="2484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72450" y="1003553"/>
            <a:ext cx="288290" cy="2372995"/>
          </a:xfrm>
          <a:custGeom>
            <a:avLst/>
            <a:gdLst/>
            <a:ahLst/>
            <a:cxnLst/>
            <a:rect l="l" t="t" r="r" b="b"/>
            <a:pathLst>
              <a:path w="288290" h="2372995">
                <a:moveTo>
                  <a:pt x="288035" y="2372868"/>
                </a:moveTo>
                <a:lnTo>
                  <a:pt x="231977" y="2370982"/>
                </a:lnTo>
                <a:lnTo>
                  <a:pt x="186199" y="2365838"/>
                </a:lnTo>
                <a:lnTo>
                  <a:pt x="155335" y="2358209"/>
                </a:lnTo>
                <a:lnTo>
                  <a:pt x="144017" y="2348865"/>
                </a:lnTo>
                <a:lnTo>
                  <a:pt x="144017" y="1210437"/>
                </a:lnTo>
                <a:lnTo>
                  <a:pt x="132700" y="1201092"/>
                </a:lnTo>
                <a:lnTo>
                  <a:pt x="101836" y="1193463"/>
                </a:lnTo>
                <a:lnTo>
                  <a:pt x="56058" y="1188319"/>
                </a:lnTo>
                <a:lnTo>
                  <a:pt x="0" y="1186434"/>
                </a:lnTo>
                <a:lnTo>
                  <a:pt x="56058" y="1184548"/>
                </a:lnTo>
                <a:lnTo>
                  <a:pt x="101836" y="1179404"/>
                </a:lnTo>
                <a:lnTo>
                  <a:pt x="132700" y="1171775"/>
                </a:lnTo>
                <a:lnTo>
                  <a:pt x="144017" y="1162431"/>
                </a:lnTo>
                <a:lnTo>
                  <a:pt x="144017" y="24003"/>
                </a:lnTo>
                <a:lnTo>
                  <a:pt x="155335" y="14658"/>
                </a:lnTo>
                <a:lnTo>
                  <a:pt x="186199" y="7029"/>
                </a:lnTo>
                <a:lnTo>
                  <a:pt x="231977" y="1885"/>
                </a:lnTo>
                <a:lnTo>
                  <a:pt x="288035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55367" y="1076570"/>
            <a:ext cx="7543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17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Parts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mm 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28D0A3C-AB81-431B-A916-914C06DE299A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658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For Example </a:t>
            </a:r>
            <a:r>
              <a:rPr dirty="0"/>
              <a:t>– </a:t>
            </a:r>
            <a:r>
              <a:rPr spc="-5" dirty="0"/>
              <a:t>Another Formula </a:t>
            </a:r>
            <a:r>
              <a:rPr spc="-10" dirty="0"/>
              <a:t>for </a:t>
            </a:r>
            <a:r>
              <a:rPr spc="-5" dirty="0"/>
              <a:t>dividing between </a:t>
            </a:r>
            <a:r>
              <a:rPr dirty="0"/>
              <a:t>two </a:t>
            </a:r>
            <a:r>
              <a:rPr spc="-5" dirty="0"/>
              <a:t>grid</a:t>
            </a:r>
            <a:r>
              <a:rPr spc="95" dirty="0"/>
              <a:t> </a:t>
            </a:r>
            <a:r>
              <a:rPr spc="-5" dirty="0"/>
              <a:t>points</a:t>
            </a:r>
            <a:r>
              <a:rPr i="0" spc="-5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622" y="911637"/>
            <a:ext cx="262191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Otherwise, </a:t>
            </a:r>
            <a:r>
              <a:rPr sz="2800" b="1" spc="-15" dirty="0">
                <a:latin typeface="Calibri"/>
                <a:cs typeface="Calibri"/>
              </a:rPr>
              <a:t>Firstly  Establish </a:t>
            </a:r>
            <a:r>
              <a:rPr sz="2800" b="1" spc="-10" dirty="0">
                <a:latin typeface="Calibri"/>
                <a:cs typeface="Calibri"/>
              </a:rPr>
              <a:t>the  </a:t>
            </a:r>
            <a:r>
              <a:rPr sz="2800" b="1" spc="-15" dirty="0">
                <a:latin typeface="Calibri"/>
                <a:cs typeface="Calibri"/>
              </a:rPr>
              <a:t>graduations</a:t>
            </a:r>
            <a:r>
              <a:rPr sz="2800" spc="-15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graduations could  </a:t>
            </a:r>
            <a:r>
              <a:rPr sz="2800" spc="-5" dirty="0">
                <a:latin typeface="Calibri"/>
                <a:cs typeface="Calibri"/>
              </a:rPr>
              <a:t>be .250 or </a:t>
            </a:r>
            <a:r>
              <a:rPr sz="2800" spc="-10" dirty="0">
                <a:latin typeface="Calibri"/>
                <a:cs typeface="Calibri"/>
              </a:rPr>
              <a:t>.500m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small </a:t>
            </a:r>
            <a:r>
              <a:rPr sz="2800" spc="-10" dirty="0">
                <a:latin typeface="Calibri"/>
                <a:cs typeface="Calibri"/>
              </a:rPr>
              <a:t>sites </a:t>
            </a:r>
            <a:r>
              <a:rPr sz="2800" spc="-30" dirty="0">
                <a:latin typeface="Calibri"/>
                <a:cs typeface="Calibri"/>
              </a:rPr>
              <a:t>like  </a:t>
            </a:r>
            <a:r>
              <a:rPr sz="2800" spc="-15" dirty="0">
                <a:latin typeface="Calibri"/>
                <a:cs typeface="Calibri"/>
              </a:rPr>
              <a:t>residential  properties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small </a:t>
            </a:r>
            <a:r>
              <a:rPr sz="2800" spc="-20" dirty="0">
                <a:latin typeface="Calibri"/>
                <a:cs typeface="Calibri"/>
              </a:rPr>
              <a:t>lifestyle  </a:t>
            </a:r>
            <a:r>
              <a:rPr sz="2800" spc="-10" dirty="0">
                <a:latin typeface="Calibri"/>
                <a:cs typeface="Calibri"/>
              </a:rPr>
              <a:t>blocks, 1-10m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15" dirty="0">
                <a:latin typeface="Calibri"/>
                <a:cs typeface="Calibri"/>
              </a:rPr>
              <a:t>larger </a:t>
            </a:r>
            <a:r>
              <a:rPr sz="2800" spc="-10" dirty="0">
                <a:latin typeface="Calibri"/>
                <a:cs typeface="Calibri"/>
              </a:rPr>
              <a:t>areas </a:t>
            </a:r>
            <a:r>
              <a:rPr sz="2800" spc="-5" dirty="0">
                <a:latin typeface="Calibri"/>
                <a:cs typeface="Calibri"/>
              </a:rPr>
              <a:t>or  </a:t>
            </a:r>
            <a:r>
              <a:rPr sz="2800" spc="-10" dirty="0">
                <a:latin typeface="Calibri"/>
                <a:cs typeface="Calibri"/>
              </a:rPr>
              <a:t>very </a:t>
            </a:r>
            <a:r>
              <a:rPr sz="2800" spc="-15" dirty="0">
                <a:latin typeface="Calibri"/>
                <a:cs typeface="Calibri"/>
              </a:rPr>
              <a:t>steep </a:t>
            </a:r>
            <a:r>
              <a:rPr sz="2800" spc="-10" dirty="0">
                <a:latin typeface="Calibri"/>
                <a:cs typeface="Calibri"/>
              </a:rPr>
              <a:t>sites.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1976" y="938421"/>
            <a:ext cx="3896878" cy="5204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7C1B7A6D-B37A-4FBD-9009-047790AF52F6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295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Dividing Between </a:t>
            </a:r>
            <a:r>
              <a:rPr i="0" dirty="0">
                <a:latin typeface="Calibri"/>
                <a:cs typeface="Calibri"/>
              </a:rPr>
              <a:t>2 Grid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5443727" y="1124711"/>
            <a:ext cx="3067811" cy="403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59" y="990888"/>
            <a:ext cx="6239510" cy="525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7802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levels  </a:t>
            </a:r>
            <a:r>
              <a:rPr sz="2800" b="1" spc="-15" dirty="0">
                <a:latin typeface="Calibri"/>
                <a:cs typeface="Calibri"/>
              </a:rPr>
              <a:t>establish where </a:t>
            </a:r>
            <a:r>
              <a:rPr sz="2800" b="1" spc="-10" dirty="0">
                <a:latin typeface="Calibri"/>
                <a:cs typeface="Calibri"/>
              </a:rPr>
              <a:t>the  </a:t>
            </a:r>
            <a:r>
              <a:rPr sz="2800" b="1" spc="-15" dirty="0">
                <a:latin typeface="Calibri"/>
                <a:cs typeface="Calibri"/>
              </a:rPr>
              <a:t>graduations </a:t>
            </a:r>
            <a:r>
              <a:rPr sz="2800" b="1" spc="-5" dirty="0">
                <a:latin typeface="Calibri"/>
                <a:cs typeface="Calibri"/>
              </a:rPr>
              <a:t>will land</a:t>
            </a:r>
            <a:r>
              <a:rPr sz="2800" spc="-5" dirty="0">
                <a:latin typeface="Calibri"/>
                <a:cs typeface="Calibri"/>
              </a:rPr>
              <a:t>. On </a:t>
            </a:r>
            <a:r>
              <a:rPr sz="2800" spc="-10" dirty="0">
                <a:latin typeface="Calibri"/>
                <a:cs typeface="Calibri"/>
              </a:rPr>
              <a:t>the  grid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 marR="213931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levels recorded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5" dirty="0">
                <a:latin typeface="Calibri"/>
                <a:cs typeface="Calibri"/>
              </a:rPr>
              <a:t>one of the </a:t>
            </a:r>
            <a:r>
              <a:rPr sz="2800" spc="-95" dirty="0">
                <a:latin typeface="Calibri"/>
                <a:cs typeface="Calibri"/>
              </a:rPr>
              <a:t>RL’s </a:t>
            </a:r>
            <a:r>
              <a:rPr sz="2800" spc="-10" dirty="0">
                <a:latin typeface="Calibri"/>
                <a:cs typeface="Calibri"/>
              </a:rPr>
              <a:t>is  </a:t>
            </a:r>
            <a:r>
              <a:rPr sz="2800" spc="-15" dirty="0">
                <a:latin typeface="Calibri"/>
                <a:cs typeface="Calibri"/>
              </a:rPr>
              <a:t>greater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graduation  </a:t>
            </a:r>
            <a:r>
              <a:rPr sz="2800" spc="-5" dirty="0">
                <a:latin typeface="Calibri"/>
                <a:cs typeface="Calibri"/>
              </a:rPr>
              <a:t>means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there</a:t>
            </a:r>
            <a:endParaRPr sz="2800">
              <a:latin typeface="Calibri"/>
              <a:cs typeface="Calibri"/>
            </a:endParaRPr>
          </a:p>
          <a:p>
            <a:pPr marL="12700" marR="2072639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be a </a:t>
            </a:r>
            <a:r>
              <a:rPr sz="2800" spc="-15" dirty="0">
                <a:latin typeface="Calibri"/>
                <a:cs typeface="Calibri"/>
              </a:rPr>
              <a:t>contour </a:t>
            </a:r>
            <a:r>
              <a:rPr sz="2800" spc="-10" dirty="0">
                <a:latin typeface="Calibri"/>
                <a:cs typeface="Calibri"/>
              </a:rPr>
              <a:t>line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lines  </a:t>
            </a:r>
            <a:r>
              <a:rPr sz="2800" spc="-15" dirty="0">
                <a:latin typeface="Calibri"/>
                <a:cs typeface="Calibri"/>
              </a:rPr>
              <a:t>plotted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them.</a:t>
            </a:r>
            <a:endParaRPr sz="28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875"/>
              </a:spcBef>
            </a:pPr>
            <a:r>
              <a:rPr sz="2800" spc="-10" dirty="0">
                <a:latin typeface="Calibri"/>
                <a:cs typeface="Calibri"/>
              </a:rPr>
              <a:t>Below is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example:</a:t>
            </a:r>
            <a:endParaRPr sz="28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Firstly </a:t>
            </a:r>
            <a:r>
              <a:rPr sz="2800" spc="-10" dirty="0">
                <a:latin typeface="Calibri"/>
                <a:cs typeface="Calibri"/>
              </a:rPr>
              <a:t>grid the </a:t>
            </a:r>
            <a:r>
              <a:rPr sz="2800" spc="-5" dirty="0">
                <a:latin typeface="Calibri"/>
                <a:cs typeface="Calibri"/>
              </a:rPr>
              <a:t>section as </a:t>
            </a:r>
            <a:r>
              <a:rPr sz="2800" spc="-10" dirty="0">
                <a:latin typeface="Calibri"/>
                <a:cs typeface="Calibri"/>
              </a:rPr>
              <a:t>shown </a:t>
            </a:r>
            <a:r>
              <a:rPr sz="2800" spc="-5" dirty="0">
                <a:latin typeface="Calibri"/>
                <a:cs typeface="Calibri"/>
              </a:rPr>
              <a:t>adjacent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&gt;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9D01A547-C613-4E04-B9B1-5A57790B0935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311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Where </a:t>
            </a:r>
            <a:r>
              <a:rPr i="0" spc="-10" dirty="0">
                <a:latin typeface="Calibri"/>
                <a:cs typeface="Calibri"/>
              </a:rPr>
              <a:t>to </a:t>
            </a:r>
            <a:r>
              <a:rPr i="0" dirty="0">
                <a:latin typeface="Calibri"/>
                <a:cs typeface="Calibri"/>
              </a:rPr>
              <a:t>put the </a:t>
            </a:r>
            <a:r>
              <a:rPr i="0" spc="-5" dirty="0">
                <a:latin typeface="Calibri"/>
                <a:cs typeface="Calibri"/>
              </a:rPr>
              <a:t>Contour</a:t>
            </a:r>
            <a:r>
              <a:rPr i="0" spc="-14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Lines?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340" y="788579"/>
            <a:ext cx="8425815" cy="300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Let’s </a:t>
            </a:r>
            <a:r>
              <a:rPr sz="2800" dirty="0">
                <a:latin typeface="Arial"/>
                <a:cs typeface="Arial"/>
              </a:rPr>
              <a:t>say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contour lines are at 0.250 intervals.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This  means the </a:t>
            </a:r>
            <a:r>
              <a:rPr sz="2800" dirty="0">
                <a:latin typeface="Arial"/>
                <a:cs typeface="Arial"/>
              </a:rPr>
              <a:t>contours </a:t>
            </a:r>
            <a:r>
              <a:rPr sz="2800" spc="-5" dirty="0">
                <a:latin typeface="Arial"/>
                <a:cs typeface="Arial"/>
              </a:rPr>
              <a:t>will be </a:t>
            </a:r>
            <a:r>
              <a:rPr sz="2800" dirty="0">
                <a:latin typeface="Arial"/>
                <a:cs typeface="Arial"/>
              </a:rPr>
              <a:t>at …50.000, 50.250,  50.500, 50.750, 51.000…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Take </a:t>
            </a:r>
            <a:r>
              <a:rPr sz="2800" dirty="0">
                <a:latin typeface="Arial"/>
                <a:cs typeface="Arial"/>
              </a:rPr>
              <a:t>note that they could also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below 50.000,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like</a:t>
            </a:r>
            <a:endParaRPr sz="2800">
              <a:latin typeface="Arial"/>
              <a:cs typeface="Arial"/>
            </a:endParaRPr>
          </a:p>
          <a:p>
            <a:pPr marL="12700" marR="247015">
              <a:lnSpc>
                <a:spcPct val="98800"/>
              </a:lnSpc>
              <a:spcBef>
                <a:spcPts val="45"/>
              </a:spcBef>
            </a:pPr>
            <a:r>
              <a:rPr sz="2800" dirty="0">
                <a:latin typeface="Arial"/>
                <a:cs typeface="Arial"/>
              </a:rPr>
              <a:t>49.500 or 48.750. </a:t>
            </a:r>
            <a:r>
              <a:rPr sz="2800" spc="-5" dirty="0">
                <a:latin typeface="Arial"/>
                <a:cs typeface="Arial"/>
              </a:rPr>
              <a:t>Knowing this </a:t>
            </a:r>
            <a:r>
              <a:rPr sz="2800" dirty="0">
                <a:latin typeface="Arial"/>
                <a:cs typeface="Arial"/>
              </a:rPr>
              <a:t>now look at the  measurements and assess </a:t>
            </a:r>
            <a:r>
              <a:rPr sz="2800" spc="-5" dirty="0">
                <a:latin typeface="Arial"/>
                <a:cs typeface="Arial"/>
              </a:rPr>
              <a:t>where a </a:t>
            </a:r>
            <a:r>
              <a:rPr sz="2800" dirty="0">
                <a:latin typeface="Arial"/>
                <a:cs typeface="Arial"/>
              </a:rPr>
              <a:t>contour </a:t>
            </a:r>
            <a:r>
              <a:rPr sz="2800" spc="-5" dirty="0">
                <a:latin typeface="Arial"/>
                <a:cs typeface="Arial"/>
              </a:rPr>
              <a:t>line will  be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dirty="0">
                <a:latin typeface="Arial"/>
                <a:cs typeface="Arial"/>
              </a:rPr>
              <a:t>diagram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below.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084" y="3874008"/>
            <a:ext cx="3587686" cy="21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4849" y="3948105"/>
            <a:ext cx="3553563" cy="2147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E39FB6CB-80C5-4588-AD2E-8EE3F1D109E7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204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Plotting </a:t>
            </a:r>
            <a:r>
              <a:rPr i="0" dirty="0">
                <a:latin typeface="Calibri"/>
                <a:cs typeface="Calibri"/>
              </a:rPr>
              <a:t>the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Contours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5706" y="1776533"/>
            <a:ext cx="2838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2999" y="915721"/>
            <a:ext cx="4182749" cy="5307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8612" y="821419"/>
            <a:ext cx="2812415" cy="539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Calibri"/>
                <a:cs typeface="Calibri"/>
              </a:rPr>
              <a:t>Secondly, </a:t>
            </a: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spc="-20" dirty="0">
                <a:latin typeface="Calibri"/>
                <a:cs typeface="Calibri"/>
              </a:rPr>
              <a:t>you 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shot the  </a:t>
            </a:r>
            <a:r>
              <a:rPr sz="2800" spc="-10" dirty="0">
                <a:latin typeface="Calibri"/>
                <a:cs typeface="Calibri"/>
              </a:rPr>
              <a:t>heights, </a:t>
            </a:r>
            <a:r>
              <a:rPr sz="2800" spc="-20" dirty="0">
                <a:latin typeface="Calibri"/>
                <a:cs typeface="Calibri"/>
              </a:rPr>
              <a:t>record </a:t>
            </a:r>
            <a:r>
              <a:rPr sz="2800" spc="-5" dirty="0">
                <a:latin typeface="Calibri"/>
                <a:cs typeface="Calibri"/>
              </a:rPr>
              <a:t>the  on </a:t>
            </a:r>
            <a:r>
              <a:rPr sz="2800" spc="-10" dirty="0">
                <a:latin typeface="Calibri"/>
                <a:cs typeface="Calibri"/>
              </a:rPr>
              <a:t>the grid  </a:t>
            </a:r>
            <a:r>
              <a:rPr sz="2800" spc="-20" dirty="0">
                <a:latin typeface="Calibri"/>
                <a:cs typeface="Calibri"/>
              </a:rPr>
              <a:t>references </a:t>
            </a:r>
            <a:r>
              <a:rPr sz="2800" spc="-5" dirty="0">
                <a:latin typeface="Calibri"/>
                <a:cs typeface="Calibri"/>
              </a:rPr>
              <a:t>as  </a:t>
            </a:r>
            <a:r>
              <a:rPr sz="2800" spc="-10" dirty="0">
                <a:latin typeface="Calibri"/>
                <a:cs typeface="Calibri"/>
              </a:rPr>
              <a:t>adjacent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&gt;.</a:t>
            </a:r>
            <a:endParaRPr sz="2800">
              <a:latin typeface="Calibri"/>
              <a:cs typeface="Calibri"/>
            </a:endParaRPr>
          </a:p>
          <a:p>
            <a:pPr marL="12700" marR="10795">
              <a:lnSpc>
                <a:spcPct val="100000"/>
              </a:lnSpc>
              <a:spcBef>
                <a:spcPts val="1975"/>
              </a:spcBef>
            </a:pPr>
            <a:r>
              <a:rPr sz="2800" b="1" spc="-35" dirty="0">
                <a:latin typeface="Calibri"/>
                <a:cs typeface="Calibri"/>
              </a:rPr>
              <a:t>Thirdly, </a:t>
            </a:r>
            <a:r>
              <a:rPr sz="2800" spc="-20" dirty="0">
                <a:latin typeface="Calibri"/>
                <a:cs typeface="Calibri"/>
              </a:rPr>
              <a:t>start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plot the </a:t>
            </a:r>
            <a:r>
              <a:rPr sz="2800" spc="-15" dirty="0">
                <a:latin typeface="Calibri"/>
                <a:cs typeface="Calibri"/>
              </a:rPr>
              <a:t>contour  </a:t>
            </a:r>
            <a:r>
              <a:rPr sz="2800" spc="-10" dirty="0">
                <a:latin typeface="Calibri"/>
                <a:cs typeface="Calibri"/>
              </a:rPr>
              <a:t>lines between the  gridlines. </a:t>
            </a:r>
            <a:r>
              <a:rPr sz="2800" spc="-7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can  use Scaled </a:t>
            </a:r>
            <a:r>
              <a:rPr sz="2800" spc="-20" dirty="0">
                <a:latin typeface="Calibri"/>
                <a:cs typeface="Calibri"/>
              </a:rPr>
              <a:t>Drawing  </a:t>
            </a:r>
            <a:r>
              <a:rPr sz="2800" spc="-10" dirty="0">
                <a:latin typeface="Calibri"/>
                <a:cs typeface="Calibri"/>
              </a:rPr>
              <a:t>Methods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C9DD59A5-AA7C-43FB-A60D-8984A82FA5AA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47" y="241756"/>
            <a:ext cx="864108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Reduced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  <a:p>
            <a:pPr marL="12700" marR="34734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Levels expressed </a:t>
            </a:r>
            <a:r>
              <a:rPr sz="2800" spc="-10" dirty="0">
                <a:latin typeface="Calibri"/>
                <a:cs typeface="Calibri"/>
              </a:rPr>
              <a:t>in terms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datum,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indicated  </a:t>
            </a:r>
            <a:r>
              <a:rPr sz="2800" spc="-25" dirty="0">
                <a:latin typeface="Calibri"/>
                <a:cs typeface="Calibri"/>
              </a:rPr>
              <a:t>by</a:t>
            </a:r>
            <a:endParaRPr sz="2800">
              <a:latin typeface="Calibri"/>
              <a:cs typeface="Calibri"/>
            </a:endParaRPr>
          </a:p>
          <a:p>
            <a:pPr marL="478790" indent="-466725">
              <a:lnSpc>
                <a:spcPct val="100000"/>
              </a:lnSpc>
              <a:buAutoNum type="alphaLcParenBoth"/>
              <a:tabLst>
                <a:tab pos="479425" algn="l"/>
              </a:tabLst>
            </a:pPr>
            <a:r>
              <a:rPr sz="2800" spc="-10" dirty="0">
                <a:latin typeface="Calibri"/>
                <a:cs typeface="Calibri"/>
              </a:rPr>
              <a:t>Spot </a:t>
            </a:r>
            <a:r>
              <a:rPr sz="2800" spc="-15" dirty="0">
                <a:latin typeface="Calibri"/>
                <a:cs typeface="Calibri"/>
              </a:rPr>
              <a:t>levels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0" dirty="0">
                <a:latin typeface="Calibri"/>
                <a:cs typeface="Calibri"/>
              </a:rPr>
              <a:t>plan </a:t>
            </a:r>
            <a:r>
              <a:rPr sz="2800" dirty="0">
                <a:latin typeface="Calibri"/>
                <a:cs typeface="Calibri"/>
              </a:rPr>
              <a:t>e.g. </a:t>
            </a:r>
            <a:r>
              <a:rPr sz="2800" spc="-5" dirty="0">
                <a:latin typeface="Calibri"/>
                <a:cs typeface="Calibri"/>
              </a:rPr>
              <a:t>103.420,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96.820,</a:t>
            </a:r>
            <a:endParaRPr sz="2800">
              <a:latin typeface="Calibri"/>
              <a:cs typeface="Calibri"/>
            </a:endParaRPr>
          </a:p>
          <a:p>
            <a:pPr marL="497205" indent="-485140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497840" algn="l"/>
              </a:tabLst>
            </a:pPr>
            <a:r>
              <a:rPr sz="2800" spc="-30" dirty="0">
                <a:latin typeface="Calibri"/>
                <a:cs typeface="Calibri"/>
              </a:rPr>
              <a:t>Vertical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section,</a:t>
            </a:r>
            <a:endParaRPr sz="2800">
              <a:latin typeface="Calibri"/>
              <a:cs typeface="Calibri"/>
            </a:endParaRPr>
          </a:p>
          <a:p>
            <a:pPr marL="460375" indent="-448309">
              <a:lnSpc>
                <a:spcPct val="100000"/>
              </a:lnSpc>
              <a:buAutoNum type="alphaLcParenBoth"/>
              <a:tabLst>
                <a:tab pos="461009" algn="l"/>
              </a:tabLst>
            </a:pPr>
            <a:r>
              <a:rPr sz="2800" spc="-15" dirty="0">
                <a:latin typeface="Calibri"/>
                <a:cs typeface="Calibri"/>
              </a:rPr>
              <a:t>Contour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lines.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2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avoid negative </a:t>
            </a:r>
            <a:r>
              <a:rPr sz="2800" b="1" spc="-10" dirty="0">
                <a:latin typeface="Calibri"/>
                <a:cs typeface="Calibri"/>
              </a:rPr>
              <a:t>reduced </a:t>
            </a:r>
            <a:r>
              <a:rPr sz="2800" b="1" spc="-15" dirty="0">
                <a:latin typeface="Calibri"/>
                <a:cs typeface="Calibri"/>
              </a:rPr>
              <a:t>levels, </a:t>
            </a:r>
            <a:r>
              <a:rPr sz="2800" spc="-10" dirty="0">
                <a:latin typeface="Calibri"/>
                <a:cs typeface="Calibri"/>
              </a:rPr>
              <a:t>the datum will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  </a:t>
            </a:r>
            <a:r>
              <a:rPr sz="2800" spc="-10" dirty="0">
                <a:latin typeface="Calibri"/>
                <a:cs typeface="Calibri"/>
              </a:rPr>
              <a:t>set well below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lowest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being </a:t>
            </a:r>
            <a:r>
              <a:rPr sz="2800" spc="-25" dirty="0">
                <a:latin typeface="Calibri"/>
                <a:cs typeface="Calibri"/>
              </a:rPr>
              <a:t>worked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Line 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collimation</a:t>
            </a:r>
            <a:endParaRPr sz="2800">
              <a:latin typeface="Calibri"/>
              <a:cs typeface="Calibri"/>
            </a:endParaRPr>
          </a:p>
          <a:p>
            <a:pPr marL="12700" marR="117983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Horizontal </a:t>
            </a:r>
            <a:r>
              <a:rPr sz="2800" spc="-10" dirty="0">
                <a:latin typeface="Calibri"/>
                <a:cs typeface="Calibri"/>
              </a:rPr>
              <a:t>line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sight through </a:t>
            </a:r>
            <a:r>
              <a:rPr sz="2800" spc="-10" dirty="0">
                <a:latin typeface="Calibri"/>
                <a:cs typeface="Calibri"/>
              </a:rPr>
              <a:t>the telescope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instrument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latin typeface="Calibri"/>
                <a:cs typeface="Calibri"/>
              </a:rPr>
              <a:t>Station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point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Position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5" dirty="0">
                <a:latin typeface="Calibri"/>
                <a:cs typeface="Calibri"/>
              </a:rPr>
              <a:t>taking </a:t>
            </a:r>
            <a:r>
              <a:rPr sz="2800" spc="-5" dirty="0">
                <a:latin typeface="Calibri"/>
                <a:cs typeface="Calibri"/>
              </a:rPr>
              <a:t>spot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8252" y="144780"/>
            <a:ext cx="1743455" cy="49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02FA3CD6-6BC5-40C9-B5A2-A52163785C04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6256"/>
            <a:ext cx="28968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latin typeface="Calibri"/>
                <a:cs typeface="Calibri"/>
              </a:rPr>
              <a:t>How </a:t>
            </a:r>
            <a:r>
              <a:rPr sz="2000" i="0" spc="-15" dirty="0">
                <a:latin typeface="Calibri"/>
                <a:cs typeface="Calibri"/>
              </a:rPr>
              <a:t>to </a:t>
            </a:r>
            <a:r>
              <a:rPr sz="2000" i="0" spc="-10" dirty="0">
                <a:latin typeface="Calibri"/>
                <a:cs typeface="Calibri"/>
              </a:rPr>
              <a:t>calculate </a:t>
            </a:r>
            <a:r>
              <a:rPr sz="2000" i="0" dirty="0">
                <a:latin typeface="Calibri"/>
                <a:cs typeface="Calibri"/>
              </a:rPr>
              <a:t>the  position of the </a:t>
            </a:r>
            <a:r>
              <a:rPr sz="2000" i="0" spc="-10" dirty="0">
                <a:latin typeface="Calibri"/>
                <a:cs typeface="Calibri"/>
              </a:rPr>
              <a:t>contour</a:t>
            </a:r>
            <a:r>
              <a:rPr sz="2000" i="0" spc="-130" dirty="0">
                <a:latin typeface="Calibri"/>
                <a:cs typeface="Calibri"/>
              </a:rPr>
              <a:t> </a:t>
            </a:r>
            <a:r>
              <a:rPr sz="2000" i="0" spc="-5" dirty="0">
                <a:latin typeface="Calibri"/>
                <a:cs typeface="Calibri"/>
              </a:rPr>
              <a:t>line  by Scaled </a:t>
            </a:r>
            <a:r>
              <a:rPr sz="2000" i="0" spc="-15" dirty="0">
                <a:latin typeface="Calibri"/>
                <a:cs typeface="Calibri"/>
              </a:rPr>
              <a:t>Drawing</a:t>
            </a:r>
            <a:r>
              <a:rPr sz="2000" i="0" spc="-25" dirty="0">
                <a:latin typeface="Calibri"/>
                <a:cs typeface="Calibri"/>
              </a:rPr>
              <a:t> </a:t>
            </a:r>
            <a:r>
              <a:rPr sz="2000" i="0" spc="-5" dirty="0">
                <a:latin typeface="Calibri"/>
                <a:cs typeface="Calibri"/>
              </a:rPr>
              <a:t>Method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284" y="3690582"/>
            <a:ext cx="86220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945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latin typeface="Calibri"/>
                <a:cs typeface="Calibri"/>
              </a:rPr>
              <a:t>Take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two </a:t>
            </a:r>
            <a:r>
              <a:rPr sz="2800" b="1" spc="-15" dirty="0">
                <a:latin typeface="Calibri"/>
                <a:cs typeface="Calibri"/>
              </a:rPr>
              <a:t>levels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know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contour </a:t>
            </a:r>
            <a:r>
              <a:rPr sz="2800" spc="-10" dirty="0">
                <a:latin typeface="Calibri"/>
                <a:cs typeface="Calibri"/>
              </a:rPr>
              <a:t>line is going 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intersect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subtract </a:t>
            </a:r>
            <a:r>
              <a:rPr sz="2800" spc="-5" dirty="0">
                <a:latin typeface="Calibri"/>
                <a:cs typeface="Calibri"/>
              </a:rPr>
              <a:t>one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0" dirty="0">
                <a:latin typeface="Calibri"/>
                <a:cs typeface="Calibri"/>
              </a:rPr>
              <a:t>50.307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50.127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180</a:t>
            </a:r>
            <a:endParaRPr sz="2800">
              <a:latin typeface="Calibri"/>
              <a:cs typeface="Calibri"/>
            </a:endParaRPr>
          </a:p>
          <a:p>
            <a:pPr marL="13335" marR="5080" indent="-635">
              <a:lnSpc>
                <a:spcPct val="100000"/>
              </a:lnSpc>
              <a:buChar char="•"/>
              <a:tabLst>
                <a:tab pos="272415" algn="l"/>
                <a:tab pos="6002020" algn="l"/>
              </a:tabLst>
            </a:pPr>
            <a:r>
              <a:rPr sz="2800" spc="-10" dirty="0">
                <a:latin typeface="Calibri"/>
                <a:cs typeface="Calibri"/>
              </a:rPr>
              <a:t>Divide 180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20 </a:t>
            </a:r>
            <a:r>
              <a:rPr sz="2800" spc="-45" dirty="0">
                <a:latin typeface="Calibri"/>
                <a:cs typeface="Calibri"/>
              </a:rPr>
              <a:t>(We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20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scaled </a:t>
            </a:r>
            <a:r>
              <a:rPr sz="2800" spc="-20" dirty="0">
                <a:latin typeface="Calibri"/>
                <a:cs typeface="Calibri"/>
              </a:rPr>
              <a:t>drawing  </a:t>
            </a:r>
            <a:r>
              <a:rPr sz="2800" spc="-10" dirty="0">
                <a:latin typeface="Calibri"/>
                <a:cs typeface="Calibri"/>
              </a:rPr>
              <a:t>method </a:t>
            </a:r>
            <a:r>
              <a:rPr sz="2800" spc="-15" dirty="0">
                <a:latin typeface="Calibri"/>
                <a:cs typeface="Calibri"/>
              </a:rPr>
              <a:t>graphic </a:t>
            </a:r>
            <a:r>
              <a:rPr sz="2800" spc="-10" dirty="0">
                <a:latin typeface="Calibri"/>
                <a:cs typeface="Calibri"/>
              </a:rPr>
              <a:t>divider </a:t>
            </a:r>
            <a:r>
              <a:rPr sz="2800" spc="-5" dirty="0">
                <a:latin typeface="Calibri"/>
                <a:cs typeface="Calibri"/>
              </a:rPr>
              <a:t>has 20 parts)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9	</a:t>
            </a:r>
            <a:r>
              <a:rPr sz="2800" b="1" spc="-25" dirty="0">
                <a:latin typeface="Calibri"/>
                <a:cs typeface="Calibri"/>
              </a:rPr>
              <a:t>Therefore </a:t>
            </a:r>
            <a:r>
              <a:rPr sz="2800" b="1" spc="-5" dirty="0">
                <a:latin typeface="Calibri"/>
                <a:cs typeface="Calibri"/>
              </a:rPr>
              <a:t>each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260604"/>
            <a:ext cx="5562600" cy="3290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6994" y="5913457"/>
            <a:ext cx="520128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spc="-5" dirty="0">
                <a:latin typeface="Calibri"/>
                <a:cs typeface="Calibri"/>
              </a:rPr>
              <a:t>the 20 parts </a:t>
            </a:r>
            <a:r>
              <a:rPr sz="2800" spc="-15" dirty="0">
                <a:latin typeface="Calibri"/>
                <a:cs typeface="Calibri"/>
              </a:rPr>
              <a:t>represents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9mm.</a:t>
            </a:r>
            <a:endParaRPr sz="2800">
              <a:latin typeface="Calibri"/>
              <a:cs typeface="Calibri"/>
            </a:endParaRPr>
          </a:p>
          <a:p>
            <a:pPr marL="3079115">
              <a:lnSpc>
                <a:spcPct val="100000"/>
              </a:lnSpc>
              <a:spcBef>
                <a:spcPts val="655"/>
              </a:spcBef>
            </a:pP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Unitec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School of 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Construction</a:t>
            </a:r>
            <a:r>
              <a:rPr sz="1200" spc="-5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2259500A-D035-41C2-AF27-FB909AA66BEF}" type="datetime1">
              <a:rPr lang="en-US" smtClean="0"/>
              <a:t>5/30/2022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133215" y="6555168"/>
            <a:ext cx="876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Infrastructure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7339F-20CD-4FFE-8D3F-020BAB0031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51" y="3688854"/>
            <a:ext cx="82924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higher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subtract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50.250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0" dirty="0">
                <a:latin typeface="Calibri"/>
                <a:cs typeface="Calibri"/>
              </a:rPr>
              <a:t>50.307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50.250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57mm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0" dirty="0">
                <a:latin typeface="Calibri"/>
                <a:cs typeface="Calibri"/>
              </a:rPr>
              <a:t>Divide </a:t>
            </a:r>
            <a:r>
              <a:rPr sz="2800" spc="-5" dirty="0">
                <a:latin typeface="Calibri"/>
                <a:cs typeface="Calibri"/>
              </a:rPr>
              <a:t>57 </a:t>
            </a:r>
            <a:r>
              <a:rPr sz="2800" b="1" spc="-10" dirty="0">
                <a:latin typeface="Calibri"/>
                <a:cs typeface="Calibri"/>
              </a:rPr>
              <a:t>by </a:t>
            </a:r>
            <a:r>
              <a:rPr sz="2800" b="1" spc="-5" dirty="0">
                <a:latin typeface="Calibri"/>
                <a:cs typeface="Calibri"/>
              </a:rPr>
              <a:t>the 9mm </a:t>
            </a:r>
            <a:r>
              <a:rPr sz="2800" b="1" spc="-10" dirty="0">
                <a:latin typeface="Calibri"/>
                <a:cs typeface="Calibri"/>
              </a:rPr>
              <a:t>obtained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above.</a:t>
            </a:r>
            <a:endParaRPr sz="2800">
              <a:latin typeface="Calibri"/>
              <a:cs typeface="Calibri"/>
            </a:endParaRPr>
          </a:p>
          <a:p>
            <a:pPr marL="13335" marR="5080" indent="-63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= 6.3 </a:t>
            </a:r>
            <a:r>
              <a:rPr sz="2800" spc="-15" dirty="0">
                <a:latin typeface="Calibri"/>
                <a:cs typeface="Calibri"/>
              </a:rPr>
              <a:t>(round </a:t>
            </a:r>
            <a:r>
              <a:rPr sz="2800" spc="-10" dirty="0">
                <a:latin typeface="Calibri"/>
                <a:cs typeface="Calibri"/>
              </a:rPr>
              <a:t>down </a:t>
            </a:r>
            <a:r>
              <a:rPr sz="2800" spc="-5" dirty="0">
                <a:latin typeface="Calibri"/>
                <a:cs typeface="Calibri"/>
              </a:rPr>
              <a:t>or up). </a:t>
            </a:r>
            <a:r>
              <a:rPr sz="2800" spc="-20" dirty="0">
                <a:latin typeface="Calibri"/>
                <a:cs typeface="Calibri"/>
              </a:rPr>
              <a:t>Therefore, </a:t>
            </a:r>
            <a:r>
              <a:rPr sz="2800" spc="-10" dirty="0">
                <a:latin typeface="Calibri"/>
                <a:cs typeface="Calibri"/>
              </a:rPr>
              <a:t>come down </a:t>
            </a:r>
            <a:r>
              <a:rPr sz="2800" spc="-5" dirty="0">
                <a:latin typeface="Calibri"/>
                <a:cs typeface="Calibri"/>
              </a:rPr>
              <a:t>6 </a:t>
            </a:r>
            <a:r>
              <a:rPr sz="2800" spc="-10" dirty="0">
                <a:latin typeface="Calibri"/>
                <a:cs typeface="Calibri"/>
              </a:rPr>
              <a:t>units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50.307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this is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10" dirty="0">
                <a:latin typeface="Calibri"/>
                <a:cs typeface="Calibri"/>
              </a:rPr>
              <a:t>50.250 </a:t>
            </a:r>
            <a:r>
              <a:rPr sz="2800" spc="-15" dirty="0">
                <a:latin typeface="Calibri"/>
                <a:cs typeface="Calibri"/>
              </a:rPr>
              <a:t>intersects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Elevation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51" y="141654"/>
            <a:ext cx="1831339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 </a:t>
            </a:r>
            <a:r>
              <a:rPr sz="1800" b="1" dirty="0">
                <a:latin typeface="Calibri"/>
                <a:cs typeface="Calibri"/>
              </a:rPr>
              <a:t>- Now </a:t>
            </a:r>
            <a:r>
              <a:rPr sz="1800" b="1" spc="-5" dirty="0">
                <a:latin typeface="Calibri"/>
                <a:cs typeface="Calibri"/>
              </a:rPr>
              <a:t>we can  find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location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 the 50.250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contour  </a:t>
            </a:r>
            <a:r>
              <a:rPr sz="1800" b="1" dirty="0">
                <a:latin typeface="Calibri"/>
                <a:cs typeface="Calibri"/>
              </a:rPr>
              <a:t>line </a:t>
            </a:r>
            <a:r>
              <a:rPr sz="1800" b="1" spc="-5" dirty="0">
                <a:latin typeface="Calibri"/>
                <a:cs typeface="Calibri"/>
              </a:rPr>
              <a:t>by </a:t>
            </a:r>
            <a:r>
              <a:rPr sz="1800" b="1" dirty="0">
                <a:latin typeface="Calibri"/>
                <a:cs typeface="Calibri"/>
              </a:rPr>
              <a:t>using the  </a:t>
            </a:r>
            <a:r>
              <a:rPr sz="1800" b="1" spc="-5" dirty="0">
                <a:latin typeface="Calibri"/>
                <a:cs typeface="Calibri"/>
              </a:rPr>
              <a:t>Same Scaled  </a:t>
            </a:r>
            <a:r>
              <a:rPr sz="1800" b="1" spc="-10" dirty="0">
                <a:latin typeface="Calibri"/>
                <a:cs typeface="Calibri"/>
              </a:rPr>
              <a:t>Drawing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Method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7916" y="123444"/>
            <a:ext cx="5364479" cy="366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962" y="5911730"/>
            <a:ext cx="5379720" cy="63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plan view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contour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line.</a:t>
            </a:r>
            <a:endParaRPr sz="2800">
              <a:latin typeface="Calibri"/>
              <a:cs typeface="Calibri"/>
            </a:endParaRPr>
          </a:p>
          <a:p>
            <a:pPr marL="3256915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Unitec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School of 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Construction</a:t>
            </a:r>
            <a:r>
              <a:rPr sz="1200" spc="-5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9DC82293-4A26-497E-A08E-34D078C7A372}" type="datetime1">
              <a:rPr lang="en-US" smtClean="0"/>
              <a:t>5/30/2022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133215" y="6555168"/>
            <a:ext cx="876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Infrastructure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B0970-6C06-4FBF-8724-317A785EBBD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671"/>
            <a:ext cx="1435608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0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0708"/>
            <a:ext cx="1406651" cy="1313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0379" y="480735"/>
            <a:ext cx="6283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3600" i="0" dirty="0">
                <a:solidFill>
                  <a:srgbClr val="FFFFFF"/>
                </a:solidFill>
                <a:latin typeface="Calibri"/>
                <a:cs typeface="Calibri"/>
              </a:rPr>
              <a:t>Than One </a:t>
            </a:r>
            <a:r>
              <a:rPr sz="3600" i="0" spc="-15" dirty="0">
                <a:solidFill>
                  <a:srgbClr val="FFFFFF"/>
                </a:solidFill>
                <a:latin typeface="Calibri"/>
                <a:cs typeface="Calibri"/>
              </a:rPr>
              <a:t>Contour </a:t>
            </a:r>
            <a:r>
              <a:rPr sz="3600" i="0" spc="-2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600" i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202" y="6283071"/>
            <a:ext cx="3326765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17/06/2019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&gt;&gt;FACULTY OF TECHNOLOGY AND BUILT</a:t>
            </a:r>
            <a:r>
              <a:rPr sz="900" spc="-1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Verdana"/>
                <a:cs typeface="Verdana"/>
              </a:rPr>
              <a:t>ENVIRONMENT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612" y="6523558"/>
            <a:ext cx="281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Unitec School </a:t>
            </a:r>
            <a:r>
              <a:rPr sz="900" dirty="0">
                <a:solidFill>
                  <a:srgbClr val="3E3E3E"/>
                </a:solidFill>
                <a:latin typeface="Verdana"/>
                <a:cs typeface="Verdana"/>
              </a:rPr>
              <a:t>of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Construction and</a:t>
            </a:r>
            <a:r>
              <a:rPr sz="900" spc="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Infrastructure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64EF3C-4E37-4053-B37D-0058F838D7F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2E96096D-E469-4FA0-A8C6-EBF2342755C3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46341A-2A79-4F20-8AE9-1B86DCF7FC0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787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-15" dirty="0"/>
              <a:t>to </a:t>
            </a:r>
            <a:r>
              <a:rPr spc="-5" dirty="0"/>
              <a:t>do </a:t>
            </a:r>
            <a:r>
              <a:rPr dirty="0"/>
              <a:t>if more </a:t>
            </a:r>
            <a:r>
              <a:rPr spc="-5" dirty="0"/>
              <a:t>than one </a:t>
            </a:r>
            <a:r>
              <a:rPr spc="-10" dirty="0"/>
              <a:t>contour </a:t>
            </a:r>
            <a:r>
              <a:rPr spc="-5" dirty="0"/>
              <a:t>line </a:t>
            </a:r>
            <a:r>
              <a:rPr dirty="0"/>
              <a:t>is </a:t>
            </a:r>
            <a:r>
              <a:rPr spc="-5" dirty="0"/>
              <a:t>between the </a:t>
            </a:r>
            <a:r>
              <a:rPr spc="-10" dirty="0"/>
              <a:t>plotted </a:t>
            </a:r>
            <a:r>
              <a:rPr spc="-5" dirty="0"/>
              <a:t>levels on the</a:t>
            </a:r>
            <a:r>
              <a:rPr spc="215" dirty="0"/>
              <a:t> </a:t>
            </a:r>
            <a:r>
              <a:rPr spc="-5" dirty="0"/>
              <a:t>grid?</a:t>
            </a:r>
          </a:p>
        </p:txBody>
      </p:sp>
      <p:sp>
        <p:nvSpPr>
          <p:cNvPr id="3" name="object 3"/>
          <p:cNvSpPr/>
          <p:nvPr/>
        </p:nvSpPr>
        <p:spPr>
          <a:xfrm>
            <a:off x="5436108" y="1119573"/>
            <a:ext cx="3246119" cy="279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276" y="990888"/>
            <a:ext cx="440499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Find the </a:t>
            </a:r>
            <a:r>
              <a:rPr sz="2800" b="1" spc="-15" dirty="0">
                <a:latin typeface="Calibri"/>
                <a:cs typeface="Calibri"/>
              </a:rPr>
              <a:t>difference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50.364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51.581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• =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1217</a:t>
            </a:r>
            <a:endParaRPr sz="2800">
              <a:latin typeface="Calibri"/>
              <a:cs typeface="Calibri"/>
            </a:endParaRPr>
          </a:p>
          <a:p>
            <a:pPr marL="12700" marR="74930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0" dirty="0">
                <a:latin typeface="Calibri"/>
                <a:cs typeface="Calibri"/>
              </a:rPr>
              <a:t>Divide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answer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30" dirty="0">
                <a:latin typeface="Calibri"/>
                <a:cs typeface="Calibri"/>
              </a:rPr>
              <a:t>20(We 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20 </a:t>
            </a:r>
            <a:r>
              <a:rPr sz="2800" spc="-10" dirty="0">
                <a:latin typeface="Calibri"/>
                <a:cs typeface="Calibri"/>
              </a:rPr>
              <a:t>because the </a:t>
            </a:r>
            <a:r>
              <a:rPr sz="2800" spc="-20" dirty="0">
                <a:latin typeface="Calibri"/>
                <a:cs typeface="Calibri"/>
              </a:rPr>
              <a:t>graphic  </a:t>
            </a:r>
            <a:r>
              <a:rPr sz="2800" spc="-10" dirty="0">
                <a:latin typeface="Calibri"/>
                <a:cs typeface="Calibri"/>
              </a:rPr>
              <a:t>divider </a:t>
            </a:r>
            <a:r>
              <a:rPr sz="2800" spc="-5" dirty="0">
                <a:latin typeface="Calibri"/>
                <a:cs typeface="Calibri"/>
              </a:rPr>
              <a:t>has 20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parts)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• =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60.85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Therefore </a:t>
            </a:r>
            <a:r>
              <a:rPr sz="2800" dirty="0">
                <a:latin typeface="Calibri"/>
                <a:cs typeface="Calibri"/>
              </a:rPr>
              <a:t>each </a:t>
            </a:r>
            <a:r>
              <a:rPr sz="2800" spc="-5" dirty="0">
                <a:latin typeface="Calibri"/>
                <a:cs typeface="Calibri"/>
              </a:rPr>
              <a:t>of the 20 parts  </a:t>
            </a:r>
            <a:r>
              <a:rPr sz="2800" spc="-15" dirty="0">
                <a:latin typeface="Calibri"/>
                <a:cs typeface="Calibri"/>
              </a:rPr>
              <a:t>represents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60.85mm</a:t>
            </a:r>
            <a:endParaRPr sz="2800">
              <a:latin typeface="Calibri"/>
              <a:cs typeface="Calibri"/>
            </a:endParaRPr>
          </a:p>
          <a:p>
            <a:pPr marL="12700" marR="17399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Now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can find the location 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51.500 </a:t>
            </a:r>
            <a:r>
              <a:rPr sz="2800" spc="-15" dirty="0">
                <a:latin typeface="Calibri"/>
                <a:cs typeface="Calibri"/>
              </a:rPr>
              <a:t>contour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6402C0BB-6C85-41FA-81B0-10CDCCC31AD2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4944" y="1202167"/>
            <a:ext cx="3030068" cy="417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276" y="846871"/>
            <a:ext cx="4328795" cy="557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0715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latin typeface="Calibri"/>
                <a:cs typeface="Calibri"/>
              </a:rPr>
              <a:t>Take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higher </a:t>
            </a:r>
            <a:r>
              <a:rPr sz="2800" b="1" spc="-15" dirty="0">
                <a:latin typeface="Calibri"/>
                <a:cs typeface="Calibri"/>
              </a:rPr>
              <a:t>level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subtract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51.500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0" dirty="0">
                <a:latin typeface="Calibri"/>
                <a:cs typeface="Calibri"/>
              </a:rPr>
              <a:t>51.581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51.500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81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10" dirty="0">
                <a:latin typeface="Calibri"/>
                <a:cs typeface="Calibri"/>
              </a:rPr>
              <a:t>Divide </a:t>
            </a:r>
            <a:r>
              <a:rPr sz="2800" spc="-5" dirty="0">
                <a:latin typeface="Calibri"/>
                <a:cs typeface="Calibri"/>
              </a:rPr>
              <a:t>81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60.85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= 1.33 </a:t>
            </a:r>
            <a:r>
              <a:rPr sz="2800" spc="-15" dirty="0">
                <a:latin typeface="Calibri"/>
                <a:cs typeface="Calibri"/>
              </a:rPr>
              <a:t>(round </a:t>
            </a:r>
            <a:r>
              <a:rPr sz="2800" spc="-5" dirty="0">
                <a:latin typeface="Calibri"/>
                <a:cs typeface="Calibri"/>
              </a:rPr>
              <a:t>up or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down)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Therefore, </a:t>
            </a:r>
            <a:r>
              <a:rPr sz="2800" b="1" spc="-5" dirty="0">
                <a:latin typeface="Calibri"/>
                <a:cs typeface="Calibri"/>
              </a:rPr>
              <a:t>come down 1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unit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51.581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this is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51.500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intersects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0" dirty="0">
                <a:latin typeface="Calibri"/>
                <a:cs typeface="Calibri"/>
              </a:rPr>
              <a:t>divide 250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60.85</a:t>
            </a:r>
            <a:endParaRPr sz="2800">
              <a:latin typeface="Calibri"/>
              <a:cs typeface="Calibri"/>
            </a:endParaRPr>
          </a:p>
          <a:p>
            <a:pPr marL="12700" marR="14668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= 4.1 </a:t>
            </a:r>
            <a:r>
              <a:rPr sz="2800" spc="-15" dirty="0">
                <a:latin typeface="Calibri"/>
                <a:cs typeface="Calibri"/>
              </a:rPr>
              <a:t>(round </a:t>
            </a:r>
            <a:r>
              <a:rPr sz="2800" spc="-5" dirty="0">
                <a:latin typeface="Calibri"/>
                <a:cs typeface="Calibri"/>
              </a:rPr>
              <a:t>up or </a:t>
            </a:r>
            <a:r>
              <a:rPr sz="2800" spc="-10" dirty="0">
                <a:latin typeface="Calibri"/>
                <a:cs typeface="Calibri"/>
              </a:rPr>
              <a:t>down) 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Therefore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every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along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250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5E5DD040-7B34-4545-9FE1-322916AED26F}" type="datetime1">
              <a:rPr lang="en-US" smtClean="0"/>
              <a:t>5/30/2022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276" y="173612"/>
            <a:ext cx="787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-15" dirty="0"/>
              <a:t>to </a:t>
            </a:r>
            <a:r>
              <a:rPr spc="-5" dirty="0"/>
              <a:t>do </a:t>
            </a:r>
            <a:r>
              <a:rPr dirty="0"/>
              <a:t>if more </a:t>
            </a:r>
            <a:r>
              <a:rPr spc="-5" dirty="0"/>
              <a:t>than one </a:t>
            </a:r>
            <a:r>
              <a:rPr spc="-10" dirty="0"/>
              <a:t>contour </a:t>
            </a:r>
            <a:r>
              <a:rPr spc="-5" dirty="0"/>
              <a:t>line </a:t>
            </a:r>
            <a:r>
              <a:rPr dirty="0"/>
              <a:t>is </a:t>
            </a:r>
            <a:r>
              <a:rPr spc="-5" dirty="0"/>
              <a:t>between the </a:t>
            </a:r>
            <a:r>
              <a:rPr spc="-10" dirty="0"/>
              <a:t>plotted </a:t>
            </a:r>
            <a:r>
              <a:rPr spc="-5" dirty="0"/>
              <a:t>levels on the</a:t>
            </a:r>
            <a:r>
              <a:rPr spc="215" dirty="0"/>
              <a:t> </a:t>
            </a:r>
            <a:r>
              <a:rPr spc="-5" dirty="0"/>
              <a:t>grid?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51" y="27269"/>
            <a:ext cx="249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Finished </a:t>
            </a:r>
            <a:r>
              <a:rPr sz="1800" b="1" spc="-10" dirty="0">
                <a:latin typeface="Calibri"/>
                <a:cs typeface="Calibri"/>
              </a:rPr>
              <a:t>Contour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9608" y="332231"/>
            <a:ext cx="5885687" cy="6027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Grid </a:t>
            </a:r>
            <a:r>
              <a:rPr spc="-5" dirty="0"/>
              <a:t>Plan</a:t>
            </a:r>
            <a:r>
              <a:rPr spc="-35" dirty="0"/>
              <a:t> </a:t>
            </a:r>
            <a:r>
              <a:rPr spc="-5" dirty="0"/>
              <a:t>with  </a:t>
            </a:r>
            <a:r>
              <a:rPr spc="-10" dirty="0"/>
              <a:t>the </a:t>
            </a:r>
            <a:r>
              <a:rPr spc="-20" dirty="0"/>
              <a:t>Contours  Drawn</a:t>
            </a:r>
            <a:r>
              <a:rPr spc="10" dirty="0"/>
              <a:t> </a:t>
            </a:r>
            <a:r>
              <a:rPr spc="-25" dirty="0"/>
              <a:t>at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2A48777D-3A4D-4BBA-A492-DD2DE02A572B}" type="datetime1">
              <a:rPr lang="en-US" smtClean="0"/>
              <a:t>5/30/2022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86615" y="3423477"/>
            <a:ext cx="1812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0.250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Metre  </a:t>
            </a:r>
            <a:r>
              <a:rPr sz="2800" spc="-10" dirty="0">
                <a:latin typeface="Calibri"/>
                <a:cs typeface="Calibri"/>
              </a:rPr>
              <a:t>Heights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91" y="206419"/>
            <a:ext cx="361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Setting </a:t>
            </a:r>
            <a:r>
              <a:rPr sz="1800" b="1" dirty="0">
                <a:latin typeface="Calibri"/>
                <a:cs typeface="Calibri"/>
              </a:rPr>
              <a:t>Up of the </a:t>
            </a:r>
            <a:r>
              <a:rPr sz="1800" b="1" spc="-5" dirty="0">
                <a:latin typeface="Calibri"/>
                <a:cs typeface="Calibri"/>
              </a:rPr>
              <a:t>Levelling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Instrument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9F044EE7-E6E6-4F0E-9D8E-078BC1EC2881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334" y="1459891"/>
            <a:ext cx="3020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i="0" spc="-5" dirty="0">
                <a:latin typeface="Calibri"/>
                <a:cs typeface="Calibri"/>
              </a:rPr>
              <a:t>The</a:t>
            </a:r>
            <a:r>
              <a:rPr sz="7200" b="0" i="0" spc="-85" dirty="0">
                <a:latin typeface="Calibri"/>
                <a:cs typeface="Calibri"/>
              </a:rPr>
              <a:t> </a:t>
            </a:r>
            <a:r>
              <a:rPr sz="7200" b="0" i="0" spc="-5" dirty="0">
                <a:latin typeface="Calibri"/>
                <a:cs typeface="Calibri"/>
              </a:rPr>
              <a:t>End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990888"/>
            <a:ext cx="7534909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Back </a:t>
            </a:r>
            <a:r>
              <a:rPr sz="2800" b="1" spc="-10" dirty="0">
                <a:latin typeface="Calibri"/>
                <a:cs typeface="Calibri"/>
              </a:rPr>
              <a:t>sight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(BS)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first </a:t>
            </a:r>
            <a:r>
              <a:rPr sz="2800" spc="-15" dirty="0">
                <a:latin typeface="Calibri"/>
                <a:cs typeface="Calibri"/>
              </a:rPr>
              <a:t>sight </a:t>
            </a:r>
            <a:r>
              <a:rPr sz="2800" spc="-30" dirty="0">
                <a:latin typeface="Calibri"/>
                <a:cs typeface="Calibri"/>
              </a:rPr>
              <a:t>taken </a:t>
            </a:r>
            <a:r>
              <a:rPr sz="2800" spc="-15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</a:t>
            </a:r>
            <a:r>
              <a:rPr sz="2800" spc="-10" dirty="0">
                <a:latin typeface="Calibri"/>
                <a:cs typeface="Calibri"/>
              </a:rPr>
              <a:t>is set </a:t>
            </a:r>
            <a:r>
              <a:rPr sz="2800" spc="-5" dirty="0">
                <a:latin typeface="Calibri"/>
                <a:cs typeface="Calibri"/>
              </a:rPr>
              <a:t>up or  </a:t>
            </a:r>
            <a:r>
              <a:rPr sz="2800" spc="-15" dirty="0">
                <a:latin typeface="Calibri"/>
                <a:cs typeface="Calibri"/>
              </a:rPr>
              <a:t>moved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re-setup.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latin typeface="Calibri"/>
                <a:cs typeface="Calibri"/>
              </a:rPr>
              <a:t>Fore </a:t>
            </a:r>
            <a:r>
              <a:rPr sz="2800" b="1" spc="-10" dirty="0">
                <a:latin typeface="Calibri"/>
                <a:cs typeface="Calibri"/>
              </a:rPr>
              <a:t>sight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(FS)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last sight </a:t>
            </a:r>
            <a:r>
              <a:rPr sz="2800" spc="-30" dirty="0">
                <a:latin typeface="Calibri"/>
                <a:cs typeface="Calibri"/>
              </a:rPr>
              <a:t>taken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moved.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Intermediate </a:t>
            </a:r>
            <a:r>
              <a:rPr sz="2800" b="1" spc="-10" dirty="0">
                <a:latin typeface="Calibri"/>
                <a:cs typeface="Calibri"/>
              </a:rPr>
              <a:t>sight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(IS)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Any </a:t>
            </a:r>
            <a:r>
              <a:rPr sz="2800" spc="-15" dirty="0">
                <a:latin typeface="Calibri"/>
                <a:cs typeface="Calibri"/>
              </a:rPr>
              <a:t>sight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30" dirty="0">
                <a:latin typeface="Calibri"/>
                <a:cs typeface="Calibri"/>
              </a:rPr>
              <a:t>fore </a:t>
            </a:r>
            <a:r>
              <a:rPr sz="2800" spc="-15" dirty="0">
                <a:latin typeface="Calibri"/>
                <a:cs typeface="Calibri"/>
              </a:rPr>
              <a:t>sight </a:t>
            </a:r>
            <a:r>
              <a:rPr sz="2800" spc="-5" dirty="0">
                <a:latin typeface="Calibri"/>
                <a:cs typeface="Calibri"/>
              </a:rPr>
              <a:t>and back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sight.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295" y="117347"/>
            <a:ext cx="1743455" cy="49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F377DEA3-F71F-4CA8-B7A8-B4F93DCBBB70}" type="datetime1">
              <a:rPr lang="en-US" smtClean="0"/>
              <a:t>5/30/2022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308" y="206419"/>
            <a:ext cx="2088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Calibri"/>
                <a:cs typeface="Calibri"/>
              </a:rPr>
              <a:t>Levelling </a:t>
            </a:r>
            <a:r>
              <a:rPr i="0" dirty="0">
                <a:latin typeface="Calibri"/>
                <a:cs typeface="Calibri"/>
              </a:rPr>
              <a:t>and</a:t>
            </a:r>
            <a:r>
              <a:rPr i="0" spc="-12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Booking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B1051A0E-1210-4469-B6FC-D43D4E24BEB3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918879"/>
            <a:ext cx="839279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Change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station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15" dirty="0">
                <a:latin typeface="Calibri"/>
                <a:cs typeface="Calibri"/>
              </a:rPr>
              <a:t>point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instrument,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point at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the  </a:t>
            </a:r>
            <a:r>
              <a:rPr sz="2800" spc="-30" dirty="0">
                <a:latin typeface="Calibri"/>
                <a:cs typeface="Calibri"/>
              </a:rPr>
              <a:t>fore </a:t>
            </a:r>
            <a:r>
              <a:rPr sz="2800" spc="-15" dirty="0">
                <a:latin typeface="Calibri"/>
                <a:cs typeface="Calibri"/>
              </a:rPr>
              <a:t>sight </a:t>
            </a:r>
            <a:r>
              <a:rPr sz="2800" spc="-5" dirty="0">
                <a:latin typeface="Calibri"/>
                <a:cs typeface="Calibri"/>
              </a:rPr>
              <a:t>of one </a:t>
            </a:r>
            <a:r>
              <a:rPr sz="2800" spc="-10" dirty="0">
                <a:latin typeface="Calibri"/>
                <a:cs typeface="Calibri"/>
              </a:rPr>
              <a:t>collimation line is </a:t>
            </a:r>
            <a:r>
              <a:rPr sz="2800" spc="-25" dirty="0">
                <a:latin typeface="Calibri"/>
                <a:cs typeface="Calibri"/>
              </a:rPr>
              <a:t>linked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back </a:t>
            </a:r>
            <a:r>
              <a:rPr sz="2800" spc="-10" dirty="0">
                <a:latin typeface="Calibri"/>
                <a:cs typeface="Calibri"/>
              </a:rPr>
              <a:t>sight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next </a:t>
            </a:r>
            <a:r>
              <a:rPr sz="2800" spc="-10" dirty="0">
                <a:latin typeface="Calibri"/>
                <a:cs typeface="Calibri"/>
              </a:rPr>
              <a:t>collimation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Stadia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lines</a:t>
            </a:r>
            <a:endParaRPr sz="2800">
              <a:latin typeface="Calibri"/>
              <a:cs typeface="Calibri"/>
            </a:endParaRPr>
          </a:p>
          <a:p>
            <a:pPr marL="12700" marR="165100">
              <a:lnSpc>
                <a:spcPct val="100000"/>
              </a:lnSpc>
            </a:pPr>
            <a:r>
              <a:rPr sz="2800" spc="-5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short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10" dirty="0">
                <a:latin typeface="Calibri"/>
                <a:cs typeface="Calibri"/>
              </a:rPr>
              <a:t>lines </a:t>
            </a:r>
            <a:r>
              <a:rPr sz="2800" spc="-5" dirty="0">
                <a:latin typeface="Calibri"/>
                <a:cs typeface="Calibri"/>
              </a:rPr>
              <a:t>equal </a:t>
            </a:r>
            <a:r>
              <a:rPr sz="2800" spc="-15" dirty="0">
                <a:latin typeface="Calibri"/>
                <a:cs typeface="Calibri"/>
              </a:rPr>
              <a:t>distance above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below the  </a:t>
            </a:r>
            <a:r>
              <a:rPr sz="2800" spc="-15" dirty="0">
                <a:latin typeface="Calibri"/>
                <a:cs typeface="Calibri"/>
              </a:rPr>
              <a:t>levelling </a:t>
            </a:r>
            <a:r>
              <a:rPr sz="2800" spc="-10" dirty="0">
                <a:latin typeface="Calibri"/>
                <a:cs typeface="Calibri"/>
              </a:rPr>
              <a:t>line in 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telescope.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distance </a:t>
            </a:r>
            <a:r>
              <a:rPr sz="2800" spc="-10" dirty="0">
                <a:latin typeface="Calibri"/>
                <a:cs typeface="Calibri"/>
              </a:rPr>
              <a:t>between the </a:t>
            </a:r>
            <a:r>
              <a:rPr sz="2800" spc="-20" dirty="0">
                <a:latin typeface="Calibri"/>
                <a:cs typeface="Calibri"/>
              </a:rPr>
              <a:t>stadias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read off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staff.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Distance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20" dirty="0">
                <a:latin typeface="Calibri"/>
                <a:cs typeface="Calibri"/>
              </a:rPr>
              <a:t>stadia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multiplied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100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15" dirty="0">
                <a:latin typeface="Calibri"/>
                <a:cs typeface="Calibri"/>
              </a:rPr>
              <a:t>distance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instrument to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staff.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671"/>
            <a:ext cx="1435608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08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0708"/>
            <a:ext cx="1406651" cy="1313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2388" y="336720"/>
            <a:ext cx="4133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FFFFFF"/>
                </a:solidFill>
                <a:latin typeface="Calibri"/>
                <a:cs typeface="Calibri"/>
              </a:rPr>
              <a:t>Setting </a:t>
            </a:r>
            <a:r>
              <a:rPr sz="3600" i="0" dirty="0">
                <a:solidFill>
                  <a:srgbClr val="FFFFFF"/>
                </a:solidFill>
                <a:latin typeface="Calibri"/>
                <a:cs typeface="Calibri"/>
              </a:rPr>
              <a:t>Up The</a:t>
            </a:r>
            <a:r>
              <a:rPr sz="3600" i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i="0" spc="-30" dirty="0">
                <a:solidFill>
                  <a:srgbClr val="FFFFFF"/>
                </a:solidFill>
                <a:latin typeface="Calibri"/>
                <a:cs typeface="Calibri"/>
              </a:rPr>
              <a:t>Tripod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6264" y="3572255"/>
            <a:ext cx="1679355" cy="1680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68227" y="3265162"/>
            <a:ext cx="317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CONSTRUCTION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LEVELLING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202" y="6283071"/>
            <a:ext cx="3326765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17/06/2019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&gt;&gt;FACULTY OF TECHNOLOGY AND BUILT</a:t>
            </a:r>
            <a:r>
              <a:rPr sz="900" spc="-1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3E3E3E"/>
                </a:solidFill>
                <a:latin typeface="Verdana"/>
                <a:cs typeface="Verdana"/>
              </a:rPr>
              <a:t>ENVIRONMENT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6612" y="6523558"/>
            <a:ext cx="281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Unitec School </a:t>
            </a:r>
            <a:r>
              <a:rPr sz="900" dirty="0">
                <a:solidFill>
                  <a:srgbClr val="3E3E3E"/>
                </a:solidFill>
                <a:latin typeface="Verdana"/>
                <a:cs typeface="Verdana"/>
              </a:rPr>
              <a:t>of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Construction and</a:t>
            </a:r>
            <a:r>
              <a:rPr sz="900" spc="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Verdana"/>
                <a:cs typeface="Verdana"/>
              </a:rPr>
              <a:t>Infrastructure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4D86D03-07E0-4686-B45A-8747D49BDBC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fld id="{B195B412-D8A6-4656-BD38-FBA9F39EED20}" type="datetime1">
              <a:rPr lang="en-US" smtClean="0"/>
              <a:t>5/30/2022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102190-E523-4ABC-96BB-2C4FFA780EE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NZ" spc="-5"/>
              <a:t>Unitec </a:t>
            </a:r>
            <a:r>
              <a:rPr lang="en-NZ"/>
              <a:t>School of </a:t>
            </a:r>
            <a:r>
              <a:rPr lang="en-NZ" spc="-5"/>
              <a:t>Construction</a:t>
            </a:r>
            <a:r>
              <a:rPr lang="en-NZ" spc="-55"/>
              <a:t> </a:t>
            </a:r>
            <a:r>
              <a:rPr lang="en-NZ"/>
              <a:t>and</a:t>
            </a:r>
          </a:p>
          <a:p>
            <a:pPr marL="635" algn="ctr">
              <a:lnSpc>
                <a:spcPct val="100000"/>
              </a:lnSpc>
            </a:pPr>
            <a:r>
              <a:rPr lang="en-NZ" spc="-10"/>
              <a:t>Infrastructure</a:t>
            </a:r>
            <a:endParaRPr lang="en-NZ"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156" y="70948"/>
            <a:ext cx="8001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3200" i="0" spc="-5" dirty="0"/>
              <a:t>Remember Our Setting Up?</a:t>
            </a:r>
            <a:endParaRPr sz="3200" i="0" spc="-2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5A453E03-B9E8-4F14-9786-D1FBB191184E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4149" y="744627"/>
            <a:ext cx="8242300" cy="557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Push </a:t>
            </a:r>
            <a:r>
              <a:rPr sz="2800" spc="-15" dirty="0">
                <a:latin typeface="Calibri"/>
                <a:cs typeface="Calibri"/>
              </a:rPr>
              <a:t>two </a:t>
            </a:r>
            <a:r>
              <a:rPr sz="2800" spc="-10" dirty="0">
                <a:latin typeface="Calibri"/>
                <a:cs typeface="Calibri"/>
              </a:rPr>
              <a:t>legs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tripod firmly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ground.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7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sz="2800" spc="-10" dirty="0">
                <a:latin typeface="Calibri"/>
                <a:cs typeface="Calibri"/>
              </a:rPr>
              <a:t>Get tripod </a:t>
            </a:r>
            <a:r>
              <a:rPr sz="2800" spc="-5" dirty="0">
                <a:latin typeface="Calibri"/>
                <a:cs typeface="Calibri"/>
              </a:rPr>
              <a:t>head </a:t>
            </a:r>
            <a:r>
              <a:rPr sz="2800" spc="-20" dirty="0">
                <a:latin typeface="Calibri"/>
                <a:cs typeface="Calibri"/>
              </a:rPr>
              <a:t>approximately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push </a:t>
            </a:r>
            <a:r>
              <a:rPr sz="2800" spc="-15" dirty="0">
                <a:latin typeface="Calibri"/>
                <a:cs typeface="Calibri"/>
              </a:rPr>
              <a:t>third </a:t>
            </a:r>
            <a:r>
              <a:rPr sz="2800" spc="-10" dirty="0">
                <a:latin typeface="Calibri"/>
                <a:cs typeface="Calibri"/>
              </a:rPr>
              <a:t>leg 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ground. </a:t>
            </a:r>
            <a:r>
              <a:rPr sz="2800" spc="-5" dirty="0">
                <a:latin typeface="Calibri"/>
                <a:cs typeface="Calibri"/>
              </a:rPr>
              <a:t>Do not </a:t>
            </a:r>
            <a:r>
              <a:rPr sz="2800" spc="-10" dirty="0">
                <a:latin typeface="Calibri"/>
                <a:cs typeface="Calibri"/>
              </a:rPr>
              <a:t>set the tripod </a:t>
            </a:r>
            <a:r>
              <a:rPr sz="2800" spc="-15" dirty="0">
                <a:latin typeface="Calibri"/>
                <a:cs typeface="Calibri"/>
              </a:rPr>
              <a:t>too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low!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</a:pPr>
            <a:endParaRPr sz="2750" dirty="0">
              <a:latin typeface="Calibri"/>
              <a:cs typeface="Calibri"/>
            </a:endParaRPr>
          </a:p>
          <a:p>
            <a:pPr marL="12700" marR="584200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sz="2800" spc="-5" dirty="0">
                <a:latin typeface="Calibri"/>
                <a:cs typeface="Calibri"/>
              </a:rPr>
              <a:t>If the tripod </a:t>
            </a:r>
            <a:r>
              <a:rPr sz="2800" spc="-10" dirty="0">
                <a:latin typeface="Calibri"/>
                <a:cs typeface="Calibri"/>
              </a:rPr>
              <a:t>is set </a:t>
            </a:r>
            <a:r>
              <a:rPr sz="2800" spc="-5" dirty="0">
                <a:latin typeface="Calibri"/>
                <a:cs typeface="Calibri"/>
              </a:rPr>
              <a:t>on a </a:t>
            </a:r>
            <a:r>
              <a:rPr sz="2800" spc="-15" dirty="0">
                <a:latin typeface="Calibri"/>
                <a:cs typeface="Calibri"/>
              </a:rPr>
              <a:t>steep </a:t>
            </a:r>
            <a:r>
              <a:rPr sz="2800" spc="-5" dirty="0">
                <a:latin typeface="Calibri"/>
                <a:cs typeface="Calibri"/>
              </a:rPr>
              <a:t>slope,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of the legs 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secured in the </a:t>
            </a:r>
            <a:r>
              <a:rPr sz="2800" spc="-15" dirty="0">
                <a:latin typeface="Calibri"/>
                <a:cs typeface="Calibri"/>
              </a:rPr>
              <a:t>ground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roughly</a:t>
            </a:r>
            <a:endParaRPr sz="2800" dirty="0">
              <a:latin typeface="Calibri"/>
              <a:cs typeface="Calibri"/>
            </a:endParaRPr>
          </a:p>
          <a:p>
            <a:pPr marL="12700" marR="157924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same </a:t>
            </a:r>
            <a:r>
              <a:rPr sz="2800" spc="-10" dirty="0">
                <a:latin typeface="Calibri"/>
                <a:cs typeface="Calibri"/>
              </a:rPr>
              <a:t>height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the downhill side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5" dirty="0">
                <a:latin typeface="Calibri"/>
                <a:cs typeface="Calibri"/>
              </a:rPr>
              <a:t>instrument.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 dirty="0">
              <a:latin typeface="Calibri"/>
              <a:cs typeface="Calibri"/>
            </a:endParaRPr>
          </a:p>
          <a:p>
            <a:pPr marL="12700" marR="1905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6512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remaining </a:t>
            </a:r>
            <a:r>
              <a:rPr sz="2800" spc="-10" dirty="0">
                <a:latin typeface="Calibri"/>
                <a:cs typeface="Calibri"/>
              </a:rPr>
              <a:t>leg is secured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uphill side. </a:t>
            </a:r>
            <a:r>
              <a:rPr sz="2800" spc="-15" dirty="0">
                <a:latin typeface="Calibri"/>
                <a:cs typeface="Calibri"/>
              </a:rPr>
              <a:t>Adjust 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remaining </a:t>
            </a:r>
            <a:r>
              <a:rPr sz="2800" spc="-10" dirty="0">
                <a:latin typeface="Calibri"/>
                <a:cs typeface="Calibri"/>
              </a:rPr>
              <a:t>leg </a:t>
            </a:r>
            <a:r>
              <a:rPr sz="2800" spc="-15" dirty="0">
                <a:latin typeface="Calibri"/>
                <a:cs typeface="Calibri"/>
              </a:rPr>
              <a:t>to level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tripod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head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sliding leg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adjustment.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93332" y="1499068"/>
            <a:ext cx="7327899" cy="376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9D19C015-22F5-44D5-A14A-E23A8FF29116}" type="datetime1">
              <a:rPr lang="en-US" smtClean="0"/>
              <a:t>5/30/2022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CCF00-16E7-45BF-8620-31ED3D51492B}"/>
              </a:ext>
            </a:extLst>
          </p:cNvPr>
          <p:cNvSpPr/>
          <p:nvPr/>
        </p:nvSpPr>
        <p:spPr>
          <a:xfrm>
            <a:off x="891554" y="6863"/>
            <a:ext cx="5359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b="1" spc="-5" dirty="0"/>
              <a:t>Remember Our Level?</a:t>
            </a:r>
            <a:endParaRPr lang="en-NZ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Unitec </a:t>
            </a:r>
            <a:r>
              <a:rPr dirty="0"/>
              <a:t>School of </a:t>
            </a:r>
            <a:r>
              <a:rPr spc="-5" dirty="0"/>
              <a:t>Construction</a:t>
            </a:r>
            <a:r>
              <a:rPr spc="-55" dirty="0"/>
              <a:t> </a:t>
            </a:r>
            <a:r>
              <a:rPr dirty="0"/>
              <a:t>and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Infrastructure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442E1F53-3DC8-4A4D-ABDD-C0489760D2F6}" type="datetime1">
              <a:rPr lang="en-US" smtClean="0"/>
              <a:t>5/30/2022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8251" y="774863"/>
            <a:ext cx="8361045" cy="557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95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sz="2800" b="1" spc="-30" dirty="0">
                <a:latin typeface="Calibri"/>
                <a:cs typeface="Calibri"/>
              </a:rPr>
              <a:t>Attach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levelling instrument </a:t>
            </a:r>
            <a:r>
              <a:rPr sz="2800" spc="-10" dirty="0">
                <a:latin typeface="Calibri"/>
                <a:cs typeface="Calibri"/>
              </a:rPr>
              <a:t>firmly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tripod  </a:t>
            </a:r>
            <a:r>
              <a:rPr sz="2800" spc="-5" dirty="0">
                <a:latin typeface="Calibri"/>
                <a:cs typeface="Calibri"/>
              </a:rPr>
              <a:t>head. If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setting </a:t>
            </a:r>
            <a:r>
              <a:rPr sz="2800" spc="-5" dirty="0">
                <a:latin typeface="Calibri"/>
                <a:cs typeface="Calibri"/>
              </a:rPr>
              <a:t>up </a:t>
            </a:r>
            <a:r>
              <a:rPr sz="2800" spc="-10" dirty="0">
                <a:latin typeface="Calibri"/>
                <a:cs typeface="Calibri"/>
              </a:rPr>
              <a:t>bubble is </a:t>
            </a:r>
            <a:r>
              <a:rPr sz="2800" spc="-35" dirty="0">
                <a:latin typeface="Calibri"/>
                <a:cs typeface="Calibri"/>
              </a:rPr>
              <a:t>circular, </a:t>
            </a:r>
            <a:r>
              <a:rPr sz="2800" spc="-10" dirty="0">
                <a:latin typeface="Calibri"/>
                <a:cs typeface="Calibri"/>
              </a:rPr>
              <a:t>the bubble </a:t>
            </a:r>
            <a:r>
              <a:rPr sz="2800" spc="-15" dirty="0">
                <a:latin typeface="Calibri"/>
                <a:cs typeface="Calibri"/>
              </a:rPr>
              <a:t>must 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centre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ring.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7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sz="2800" b="1" spc="-15" dirty="0">
                <a:latin typeface="Calibri"/>
                <a:cs typeface="Calibri"/>
              </a:rPr>
              <a:t>Move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bubble </a:t>
            </a:r>
            <a:r>
              <a:rPr sz="2800" spc="-20" dirty="0">
                <a:latin typeface="Calibri"/>
                <a:cs typeface="Calibri"/>
              </a:rPr>
              <a:t>towards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centre </a:t>
            </a:r>
            <a:r>
              <a:rPr sz="2800" spc="-10" dirty="0">
                <a:latin typeface="Calibri"/>
                <a:cs typeface="Calibri"/>
              </a:rPr>
              <a:t>direction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using  </a:t>
            </a:r>
            <a:r>
              <a:rPr sz="2800" spc="-15" dirty="0">
                <a:latin typeface="Calibri"/>
                <a:cs typeface="Calibri"/>
              </a:rPr>
              <a:t>screws </a:t>
            </a:r>
            <a:r>
              <a:rPr sz="2800" spc="-5" dirty="0">
                <a:latin typeface="Calibri"/>
                <a:cs typeface="Calibri"/>
              </a:rPr>
              <a:t>1 and 2 </a:t>
            </a:r>
            <a:r>
              <a:rPr sz="2800" spc="-15" dirty="0">
                <a:latin typeface="Calibri"/>
                <a:cs typeface="Calibri"/>
              </a:rPr>
              <a:t>to level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bubble.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750" dirty="0">
              <a:latin typeface="Calibri"/>
              <a:cs typeface="Calibri"/>
            </a:endParaRPr>
          </a:p>
          <a:p>
            <a:pPr marL="12700" marR="121920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sz="2800" spc="-15" dirty="0">
                <a:latin typeface="Calibri"/>
                <a:cs typeface="Calibri"/>
              </a:rPr>
              <a:t>Move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third screw to </a:t>
            </a:r>
            <a:r>
              <a:rPr sz="2800" b="1" spc="-15" dirty="0">
                <a:latin typeface="Calibri"/>
                <a:cs typeface="Calibri"/>
              </a:rPr>
              <a:t>centralise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bubble</a:t>
            </a:r>
            <a:r>
              <a:rPr sz="2800" spc="-10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Once  </a:t>
            </a:r>
            <a:r>
              <a:rPr sz="2800" spc="-10" dirty="0">
                <a:latin typeface="Calibri"/>
                <a:cs typeface="Calibri"/>
              </a:rPr>
              <a:t>the bubble is </a:t>
            </a:r>
            <a:r>
              <a:rPr sz="2800" spc="-15" dirty="0">
                <a:latin typeface="Calibri"/>
                <a:cs typeface="Calibri"/>
              </a:rPr>
              <a:t>centralised, </a:t>
            </a: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15" dirty="0">
                <a:latin typeface="Calibri"/>
                <a:cs typeface="Calibri"/>
              </a:rPr>
              <a:t>to ensure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levelled by </a:t>
            </a:r>
            <a:r>
              <a:rPr sz="2800" spc="-20" dirty="0">
                <a:latin typeface="Calibri"/>
                <a:cs typeface="Calibri"/>
              </a:rPr>
              <a:t>rotating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instrument at </a:t>
            </a:r>
            <a:r>
              <a:rPr sz="2800" spc="-10" dirty="0">
                <a:latin typeface="Calibri"/>
                <a:cs typeface="Calibri"/>
              </a:rPr>
              <a:t>180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360. </a:t>
            </a:r>
            <a:r>
              <a:rPr sz="2800" spc="-5" dirty="0">
                <a:latin typeface="Calibri"/>
                <a:cs typeface="Calibri"/>
              </a:rPr>
              <a:t>If  </a:t>
            </a:r>
            <a:r>
              <a:rPr sz="2800" spc="-10" dirty="0">
                <a:latin typeface="Calibri"/>
                <a:cs typeface="Calibri"/>
              </a:rPr>
              <a:t>the bubble </a:t>
            </a:r>
            <a:r>
              <a:rPr sz="2800" spc="-15" dirty="0">
                <a:latin typeface="Calibri"/>
                <a:cs typeface="Calibri"/>
              </a:rPr>
              <a:t>remains </a:t>
            </a:r>
            <a:r>
              <a:rPr sz="2800" spc="-10" dirty="0">
                <a:latin typeface="Calibri"/>
                <a:cs typeface="Calibri"/>
              </a:rPr>
              <a:t>within the </a:t>
            </a:r>
            <a:r>
              <a:rPr sz="2800" spc="-15" dirty="0">
                <a:latin typeface="Calibri"/>
                <a:cs typeface="Calibri"/>
              </a:rPr>
              <a:t>circle after </a:t>
            </a:r>
            <a:r>
              <a:rPr sz="2800" dirty="0">
                <a:latin typeface="Calibri"/>
                <a:cs typeface="Calibri"/>
              </a:rPr>
              <a:t>each </a:t>
            </a:r>
            <a:r>
              <a:rPr sz="2800" spc="-20" dirty="0">
                <a:latin typeface="Calibri"/>
                <a:cs typeface="Calibri"/>
              </a:rPr>
              <a:t>rotation  </a:t>
            </a:r>
            <a:r>
              <a:rPr sz="2800" spc="-5" dirty="0">
                <a:latin typeface="Calibri"/>
                <a:cs typeface="Calibri"/>
              </a:rPr>
              <a:t>then the </a:t>
            </a:r>
            <a:r>
              <a:rPr sz="2800" spc="-15" dirty="0">
                <a:latin typeface="Calibri"/>
                <a:cs typeface="Calibri"/>
              </a:rPr>
              <a:t>instrument </a:t>
            </a:r>
            <a:r>
              <a:rPr sz="2800" spc="-10" dirty="0">
                <a:latin typeface="Calibri"/>
                <a:cs typeface="Calibri"/>
              </a:rPr>
              <a:t>is correctly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(Note: </a:t>
            </a:r>
            <a:r>
              <a:rPr sz="2800" spc="-5" dirty="0">
                <a:latin typeface="Calibri"/>
                <a:cs typeface="Calibri"/>
              </a:rPr>
              <a:t>not necessary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automatic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865404-A603-4A37-B63B-06F7463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206375"/>
            <a:ext cx="7932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b="1" spc="-5" dirty="0"/>
              <a:t>Remember Our </a:t>
            </a:r>
            <a:r>
              <a:rPr lang="en-NZ" sz="3200" spc="-5" dirty="0"/>
              <a:t>B</a:t>
            </a:r>
            <a:r>
              <a:rPr lang="en-NZ" sz="3200" b="1" spc="-5" dirty="0"/>
              <a:t>ub</a:t>
            </a:r>
            <a:r>
              <a:rPr lang="en-NZ" sz="3200" spc="-5" dirty="0"/>
              <a:t>ble and Screw Adjustment</a:t>
            </a:r>
            <a:r>
              <a:rPr lang="en-NZ" sz="3200" b="1" spc="-5" dirty="0"/>
              <a:t>?</a:t>
            </a:r>
            <a:endParaRPr lang="en-NZ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2F68623001264E9C00AF7127E1F82C" ma:contentTypeVersion="14" ma:contentTypeDescription="Create a new document." ma:contentTypeScope="" ma:versionID="be40d9f23ad2a01b49f69336ce9219c1">
  <xsd:schema xmlns:xsd="http://www.w3.org/2001/XMLSchema" xmlns:xs="http://www.w3.org/2001/XMLSchema" xmlns:p="http://schemas.microsoft.com/office/2006/metadata/properties" xmlns:ns3="092ce407-eaf6-4265-be55-618f9834aee2" xmlns:ns4="9972710e-e72d-4ba9-96a6-02395eaa4096" targetNamespace="http://schemas.microsoft.com/office/2006/metadata/properties" ma:root="true" ma:fieldsID="9e82fcb8898b6065d4446dd9b371bfa7" ns3:_="" ns4:_="">
    <xsd:import namespace="092ce407-eaf6-4265-be55-618f9834aee2"/>
    <xsd:import namespace="9972710e-e72d-4ba9-96a6-02395eaa40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ce407-eaf6-4265-be55-618f9834ae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2710e-e72d-4ba9-96a6-02395eaa4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0511E2-652F-453E-AB9A-F7F64EBC9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ce407-eaf6-4265-be55-618f9834aee2"/>
    <ds:schemaRef ds:uri="9972710e-e72d-4ba9-96a6-02395eaa4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AD677D-C114-4D39-9E27-CE6DCD9A05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186D7-6F84-491B-8D07-726A12FE7968}">
  <ds:schemaRefs>
    <ds:schemaRef ds:uri="http://schemas.microsoft.com/office/2006/documentManagement/types"/>
    <ds:schemaRef ds:uri="http://purl.org/dc/dcmitype/"/>
    <ds:schemaRef ds:uri="http://purl.org/dc/terms/"/>
    <ds:schemaRef ds:uri="092ce407-eaf6-4265-be55-618f9834aee2"/>
    <ds:schemaRef ds:uri="9972710e-e72d-4ba9-96a6-02395eaa409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2356</Words>
  <Application>Microsoft Office PowerPoint</Application>
  <PresentationFormat>On-screen Show (4:3)</PresentationFormat>
  <Paragraphs>334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Office Theme</vt:lpstr>
      <vt:lpstr>PowerPoint Presentation</vt:lpstr>
      <vt:lpstr>Levelling Terms</vt:lpstr>
      <vt:lpstr>PowerPoint Presentation</vt:lpstr>
      <vt:lpstr>PowerPoint Presentation</vt:lpstr>
      <vt:lpstr>Levelling and Booking</vt:lpstr>
      <vt:lpstr>Setting Up The Tripod</vt:lpstr>
      <vt:lpstr>Remember Our Setting Up?</vt:lpstr>
      <vt:lpstr>PowerPoint Presentation</vt:lpstr>
      <vt:lpstr>Remember Our Bubble and Screw Adjustment?</vt:lpstr>
      <vt:lpstr>PowerPoint Presentation</vt:lpstr>
      <vt:lpstr>Levelling and Booking</vt:lpstr>
      <vt:lpstr>Taking a Reading</vt:lpstr>
      <vt:lpstr>PowerPoint Presentation</vt:lpstr>
      <vt:lpstr>Taking a Reading</vt:lpstr>
      <vt:lpstr>Note.</vt:lpstr>
      <vt:lpstr>Booking and Reducing the Readings</vt:lpstr>
      <vt:lpstr>EXAMPLE</vt:lpstr>
      <vt:lpstr>PowerPoint Presentation</vt:lpstr>
      <vt:lpstr>To calculate the rise or fall</vt:lpstr>
      <vt:lpstr>Checking Rise and Fall</vt:lpstr>
      <vt:lpstr>Contour Plans</vt:lpstr>
      <vt:lpstr>Contours Gradient</vt:lpstr>
      <vt:lpstr>Reading Contours</vt:lpstr>
      <vt:lpstr>Formula for dividing grid points using say 1 contour for the general rise and fall</vt:lpstr>
      <vt:lpstr>For Example 1 Method of Contouring</vt:lpstr>
      <vt:lpstr>For Example – Another Formula for dividing between two grid points.</vt:lpstr>
      <vt:lpstr>Dividing Between 2 Grid Points</vt:lpstr>
      <vt:lpstr>Where to put the Contour Lines?</vt:lpstr>
      <vt:lpstr>Plotting the Contours</vt:lpstr>
      <vt:lpstr>How to calculate the  position of the contour line  by Scaled Drawing Method</vt:lpstr>
      <vt:lpstr>PowerPoint Presentation</vt:lpstr>
      <vt:lpstr>More Than One Contour Per Grid</vt:lpstr>
      <vt:lpstr>What to do if more than one contour line is between the plotted levels on the grid?</vt:lpstr>
      <vt:lpstr>What to do if more than one contour line is between the plotted levels on the grid?</vt:lpstr>
      <vt:lpstr>Grid Plan with  the Contours  Drawn at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</dc:title>
  <dc:creator>Raymond Courtney</dc:creator>
  <cp:lastModifiedBy>Rod Harvey</cp:lastModifiedBy>
  <cp:revision>1</cp:revision>
  <dcterms:created xsi:type="dcterms:W3CDTF">2022-05-30T00:25:24Z</dcterms:created>
  <dcterms:modified xsi:type="dcterms:W3CDTF">2022-05-30T00:36:52Z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2022-05-30T00:00:00Z</vt:filetime>
  </property>
  <property fmtid="{D5CDD505-2E9C-101B-9397-08002B2CF9AE}" pid="5" name="ContentTypeId">
    <vt:lpwstr>0x0101004C2F68623001264E9C00AF7127E1F82C</vt:lpwstr>
  </property>
</Properties>
</file>