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65" r:id="rId2"/>
    <p:sldId id="268" r:id="rId3"/>
    <p:sldId id="272" r:id="rId4"/>
    <p:sldId id="259" r:id="rId5"/>
    <p:sldId id="269" r:id="rId6"/>
    <p:sldId id="257" r:id="rId7"/>
    <p:sldId id="256" r:id="rId8"/>
    <p:sldId id="263" r:id="rId9"/>
    <p:sldId id="267" r:id="rId10"/>
    <p:sldId id="270" r:id="rId11"/>
    <p:sldId id="273" r:id="rId12"/>
    <p:sldId id="261" r:id="rId13"/>
    <p:sldId id="266" r:id="rId14"/>
    <p:sldId id="264" r:id="rId15"/>
    <p:sldId id="260" r:id="rId16"/>
    <p:sldId id="258" r:id="rId17"/>
    <p:sldId id="417" r:id="rId18"/>
    <p:sldId id="41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2643" autoAdjust="0"/>
  </p:normalViewPr>
  <p:slideViewPr>
    <p:cSldViewPr>
      <p:cViewPr varScale="1">
        <p:scale>
          <a:sx n="59" d="100"/>
          <a:sy n="59" d="100"/>
        </p:scale>
        <p:origin x="1508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FBFEF009-E58A-4369-B78F-E310539BF8D3}" type="datetimeFigureOut">
              <a:rPr lang="en-NZ" smtClean="0"/>
              <a:pPr/>
              <a:t>4/03/2022</a:t>
            </a:fld>
            <a:endParaRPr lang="en-N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963225C-AB23-47D4-9F7F-DB0FFD56B180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F009-E58A-4369-B78F-E310539BF8D3}" type="datetimeFigureOut">
              <a:rPr lang="en-NZ" smtClean="0"/>
              <a:pPr/>
              <a:t>4/03/2022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225C-AB23-47D4-9F7F-DB0FFD56B180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F009-E58A-4369-B78F-E310539BF8D3}" type="datetimeFigureOut">
              <a:rPr lang="en-NZ" smtClean="0"/>
              <a:pPr/>
              <a:t>4/03/2022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225C-AB23-47D4-9F7F-DB0FFD56B180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C4A9364-0B80-4259-B912-3F13E01FC2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F009-E58A-4369-B78F-E310539BF8D3}" type="datetimeFigureOut">
              <a:rPr lang="en-NZ" smtClean="0"/>
              <a:pPr/>
              <a:t>4/03/2022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225C-AB23-47D4-9F7F-DB0FFD56B180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FBFEF009-E58A-4369-B78F-E310539BF8D3}" type="datetimeFigureOut">
              <a:rPr lang="en-NZ" smtClean="0"/>
              <a:pPr/>
              <a:t>4/03/2022</a:t>
            </a:fld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963225C-AB23-47D4-9F7F-DB0FFD56B180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F009-E58A-4369-B78F-E310539BF8D3}" type="datetimeFigureOut">
              <a:rPr lang="en-NZ" smtClean="0"/>
              <a:pPr/>
              <a:t>4/03/2022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8963225C-AB23-47D4-9F7F-DB0FFD56B180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F009-E58A-4369-B78F-E310539BF8D3}" type="datetimeFigureOut">
              <a:rPr lang="en-NZ" smtClean="0"/>
              <a:pPr/>
              <a:t>4/03/2022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8963225C-AB23-47D4-9F7F-DB0FFD56B180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F009-E58A-4369-B78F-E310539BF8D3}" type="datetimeFigureOut">
              <a:rPr lang="en-NZ" smtClean="0"/>
              <a:pPr/>
              <a:t>4/03/2022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225C-AB23-47D4-9F7F-DB0FFD56B180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F009-E58A-4369-B78F-E310539BF8D3}" type="datetimeFigureOut">
              <a:rPr lang="en-NZ" smtClean="0"/>
              <a:pPr/>
              <a:t>4/03/2022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225C-AB23-47D4-9F7F-DB0FFD56B180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FBFEF009-E58A-4369-B78F-E310539BF8D3}" type="datetimeFigureOut">
              <a:rPr lang="en-NZ" smtClean="0"/>
              <a:pPr/>
              <a:t>4/03/2022</a:t>
            </a:fld>
            <a:endParaRPr lang="en-N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963225C-AB23-47D4-9F7F-DB0FFD56B180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FBFEF009-E58A-4369-B78F-E310539BF8D3}" type="datetimeFigureOut">
              <a:rPr lang="en-NZ" smtClean="0"/>
              <a:pPr/>
              <a:t>4/03/2022</a:t>
            </a:fld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963225C-AB23-47D4-9F7F-DB0FFD56B180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NZ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BFEF009-E58A-4369-B78F-E310539BF8D3}" type="datetimeFigureOut">
              <a:rPr lang="en-NZ" smtClean="0"/>
              <a:pPr/>
              <a:t>4/03/2022</a:t>
            </a:fld>
            <a:endParaRPr lang="en-N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963225C-AB23-47D4-9F7F-DB0FFD56B180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http://www.stuff.co.nz/business/6922780/Not-guilty-plea-in-10m-bank-error-tria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zherald.co.nz/business/11-billion-wiped-off-telecoms-value-as-shares-plunge/6E7YYFVRYFS3Q5HMPF5DS7QJVU/" TargetMode="External"/><Relationship Id="rId2" Type="http://schemas.openxmlformats.org/officeDocument/2006/relationships/hyperlink" Target="https://www.nzherald.co.nz/nz/messenger-leaked-telecom-document/PPFRS7ERSTA32UEQ5IGAMOKY2I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teresayap/" TargetMode="External"/><Relationship Id="rId2" Type="http://schemas.openxmlformats.org/officeDocument/2006/relationships/hyperlink" Target="mailto:tyap@unitec.ac.n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JXww8aizAM" TargetMode="External"/><Relationship Id="rId2" Type="http://schemas.openxmlformats.org/officeDocument/2006/relationships/hyperlink" Target="https://www.youtube.com/watch?v=rksCTVFtjM4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Welcome Class </a:t>
            </a:r>
            <a:r>
              <a:rPr lang="en-US" sz="3200">
                <a:solidFill>
                  <a:srgbClr val="FFFF00"/>
                </a:solidFill>
              </a:rPr>
              <a:t>ISCG 5430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Introduction to I.T. Professional Skills</a:t>
            </a:r>
            <a:endParaRPr lang="en-AU" sz="3200" dirty="0">
              <a:solidFill>
                <a:srgbClr val="FFFF00"/>
              </a:solidFill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331640" y="1844824"/>
            <a:ext cx="30974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NZ" sz="3200" dirty="0">
                <a:solidFill>
                  <a:srgbClr val="99FF66"/>
                </a:solidFill>
              </a:rPr>
              <a:t>Welcome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NZ" sz="3200" dirty="0">
                <a:solidFill>
                  <a:srgbClr val="99FF66"/>
                </a:solidFill>
              </a:rPr>
              <a:t>Kia </a:t>
            </a:r>
            <a:r>
              <a:rPr lang="en-NZ" sz="3200" dirty="0" err="1">
                <a:solidFill>
                  <a:srgbClr val="99FF66"/>
                </a:solidFill>
              </a:rPr>
              <a:t>ora</a:t>
            </a:r>
            <a:endParaRPr lang="en-NZ" sz="3200" dirty="0">
              <a:solidFill>
                <a:srgbClr val="99FF66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NZ" sz="3200" dirty="0">
                <a:solidFill>
                  <a:srgbClr val="99FF66"/>
                </a:solidFill>
              </a:rPr>
              <a:t>Namaste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NZ" sz="3200" dirty="0">
                <a:solidFill>
                  <a:srgbClr val="99FF66"/>
                </a:solidFill>
              </a:rPr>
              <a:t>Talofa lava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NZ" sz="3200" dirty="0" err="1">
                <a:solidFill>
                  <a:srgbClr val="99FF66"/>
                </a:solidFill>
              </a:rPr>
              <a:t>Malo</a:t>
            </a:r>
            <a:r>
              <a:rPr lang="en-NZ" sz="3200" dirty="0">
                <a:solidFill>
                  <a:srgbClr val="99FF66"/>
                </a:solidFill>
              </a:rPr>
              <a:t> e </a:t>
            </a:r>
            <a:r>
              <a:rPr lang="en-NZ" sz="3200" dirty="0" err="1">
                <a:solidFill>
                  <a:srgbClr val="99FF66"/>
                </a:solidFill>
              </a:rPr>
              <a:t>lelei</a:t>
            </a:r>
            <a:endParaRPr lang="en-NZ" sz="3200" dirty="0">
              <a:solidFill>
                <a:srgbClr val="99FF66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NZ" sz="3200" dirty="0" err="1">
                <a:solidFill>
                  <a:srgbClr val="99FF66"/>
                </a:solidFill>
              </a:rPr>
              <a:t>Bula</a:t>
            </a:r>
            <a:r>
              <a:rPr lang="en-NZ" sz="3200" dirty="0">
                <a:solidFill>
                  <a:srgbClr val="99FF66"/>
                </a:solidFill>
              </a:rPr>
              <a:t> </a:t>
            </a:r>
            <a:r>
              <a:rPr lang="en-NZ" sz="3200" dirty="0" err="1">
                <a:solidFill>
                  <a:srgbClr val="99FF66"/>
                </a:solidFill>
              </a:rPr>
              <a:t>vinaka</a:t>
            </a:r>
            <a:endParaRPr lang="en-NZ" sz="3200" dirty="0">
              <a:solidFill>
                <a:srgbClr val="99FF66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NZ" sz="3200" dirty="0">
                <a:solidFill>
                  <a:srgbClr val="99FF66"/>
                </a:solidFill>
              </a:rPr>
              <a:t>Ni </a:t>
            </a:r>
            <a:r>
              <a:rPr lang="en-NZ" sz="3200" dirty="0" err="1">
                <a:solidFill>
                  <a:srgbClr val="99FF66"/>
                </a:solidFill>
              </a:rPr>
              <a:t>hao</a:t>
            </a:r>
            <a:endParaRPr lang="en-NZ" sz="3200" dirty="0">
              <a:solidFill>
                <a:srgbClr val="99FF66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NZ" sz="3200" dirty="0">
                <a:solidFill>
                  <a:srgbClr val="99FF66"/>
                </a:solidFill>
              </a:rPr>
              <a:t>Xin Chao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endParaRPr lang="en-NZ" sz="3200" dirty="0">
              <a:solidFill>
                <a:srgbClr val="99FF66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0" y="1857364"/>
            <a:ext cx="3786214" cy="459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NZ" sz="3200" dirty="0" err="1">
                <a:solidFill>
                  <a:srgbClr val="99FF66"/>
                </a:solidFill>
              </a:rPr>
              <a:t>Konichiwa</a:t>
            </a:r>
            <a:endParaRPr lang="en-NZ" sz="3200" dirty="0">
              <a:solidFill>
                <a:srgbClr val="99FF66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NZ" sz="3200" dirty="0">
                <a:solidFill>
                  <a:srgbClr val="99FF66"/>
                </a:solidFill>
              </a:rPr>
              <a:t>Kia </a:t>
            </a:r>
            <a:r>
              <a:rPr lang="en-NZ" sz="3200" dirty="0" err="1">
                <a:solidFill>
                  <a:srgbClr val="99FF66"/>
                </a:solidFill>
              </a:rPr>
              <a:t>orana</a:t>
            </a:r>
            <a:endParaRPr lang="en-NZ" sz="3200" dirty="0">
              <a:solidFill>
                <a:srgbClr val="99FF66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NZ" sz="3200" dirty="0" err="1">
                <a:solidFill>
                  <a:srgbClr val="99FF66"/>
                </a:solidFill>
              </a:rPr>
              <a:t>Marhaba</a:t>
            </a:r>
            <a:endParaRPr lang="en-NZ" sz="3200" dirty="0">
              <a:solidFill>
                <a:srgbClr val="99FF66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NZ" sz="3200" dirty="0" err="1">
                <a:solidFill>
                  <a:srgbClr val="99FF66"/>
                </a:solidFill>
              </a:rPr>
              <a:t>Sawatdee</a:t>
            </a:r>
            <a:endParaRPr lang="en-NZ" sz="3200" dirty="0">
              <a:solidFill>
                <a:srgbClr val="99FF66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NZ" sz="3200" dirty="0" err="1">
                <a:solidFill>
                  <a:srgbClr val="99FF66"/>
                </a:solidFill>
              </a:rPr>
              <a:t>Selamat</a:t>
            </a:r>
            <a:r>
              <a:rPr lang="en-NZ" sz="3200" dirty="0">
                <a:solidFill>
                  <a:srgbClr val="99FF66"/>
                </a:solidFill>
              </a:rPr>
              <a:t> </a:t>
            </a:r>
            <a:r>
              <a:rPr lang="en-NZ" sz="3200" dirty="0" err="1">
                <a:solidFill>
                  <a:srgbClr val="99FF66"/>
                </a:solidFill>
              </a:rPr>
              <a:t>datang</a:t>
            </a:r>
            <a:endParaRPr lang="en-NZ" sz="3200" dirty="0">
              <a:solidFill>
                <a:srgbClr val="99FF66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NZ" sz="3200" dirty="0">
                <a:solidFill>
                  <a:srgbClr val="99FF66"/>
                </a:solidFill>
              </a:rPr>
              <a:t>An-</a:t>
            </a:r>
            <a:r>
              <a:rPr lang="en-NZ" sz="3200" dirty="0" err="1">
                <a:solidFill>
                  <a:srgbClr val="99FF66"/>
                </a:solidFill>
              </a:rPr>
              <a:t>yong</a:t>
            </a:r>
            <a:r>
              <a:rPr lang="en-NZ" sz="3200" dirty="0">
                <a:solidFill>
                  <a:srgbClr val="99FF66"/>
                </a:solidFill>
              </a:rPr>
              <a:t>-ha-se-</a:t>
            </a:r>
            <a:r>
              <a:rPr lang="en-NZ" sz="3200" dirty="0" err="1">
                <a:solidFill>
                  <a:srgbClr val="99FF66"/>
                </a:solidFill>
              </a:rPr>
              <a:t>yo</a:t>
            </a:r>
            <a:endParaRPr lang="en-NZ" sz="3200" dirty="0">
              <a:solidFill>
                <a:srgbClr val="99FF66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NZ" sz="3200" dirty="0" err="1">
                <a:solidFill>
                  <a:srgbClr val="99FF66"/>
                </a:solidFill>
              </a:rPr>
              <a:t>Selamat</a:t>
            </a:r>
            <a:r>
              <a:rPr lang="en-NZ" sz="3200" dirty="0">
                <a:solidFill>
                  <a:srgbClr val="99FF66"/>
                </a:solidFill>
              </a:rPr>
              <a:t> </a:t>
            </a:r>
            <a:r>
              <a:rPr lang="en-NZ" sz="3200" dirty="0" err="1">
                <a:solidFill>
                  <a:srgbClr val="99FF66"/>
                </a:solidFill>
              </a:rPr>
              <a:t>Pagi</a:t>
            </a:r>
            <a:endParaRPr lang="en-NZ" sz="3200" dirty="0">
              <a:solidFill>
                <a:srgbClr val="99FF66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NZ" sz="3200" dirty="0">
                <a:solidFill>
                  <a:srgbClr val="99FF66"/>
                </a:solidFill>
              </a:rPr>
              <a:t>Kamusta ka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7702624" cy="4114800"/>
          </a:xfrm>
        </p:spPr>
        <p:txBody>
          <a:bodyPr/>
          <a:lstStyle/>
          <a:p>
            <a:pPr>
              <a:buNone/>
            </a:pPr>
            <a:endParaRPr lang="en-NZ" dirty="0"/>
          </a:p>
          <a:p>
            <a:pPr>
              <a:buNone/>
            </a:pPr>
            <a:r>
              <a:rPr lang="en-NZ" i="1" dirty="0">
                <a:solidFill>
                  <a:srgbClr val="FFFF00"/>
                </a:solidFill>
              </a:rPr>
              <a:t>… our background and circumstances may have influenced who we are, but we are responsible for who we become…  </a:t>
            </a:r>
          </a:p>
          <a:p>
            <a:pPr algn="r">
              <a:buNone/>
            </a:pPr>
            <a:r>
              <a:rPr lang="en-NZ" sz="2400" i="1" dirty="0">
                <a:solidFill>
                  <a:srgbClr val="FFFF00"/>
                </a:solidFill>
              </a:rPr>
              <a:t>James </a:t>
            </a:r>
            <a:r>
              <a:rPr lang="en-NZ" sz="2400" i="1" dirty="0" err="1">
                <a:solidFill>
                  <a:srgbClr val="FFFF00"/>
                </a:solidFill>
              </a:rPr>
              <a:t>Rhineheart</a:t>
            </a:r>
            <a:endParaRPr lang="en-NZ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01368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9E0E56-A0BB-42A5-84AE-F25A6A83F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822" y="764704"/>
            <a:ext cx="4174356" cy="56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58842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676400"/>
            <a:ext cx="7772400" cy="2590800"/>
          </a:xfrm>
        </p:spPr>
        <p:txBody>
          <a:bodyPr>
            <a:normAutofit fontScale="90000"/>
          </a:bodyPr>
          <a:lstStyle/>
          <a:p>
            <a:pPr algn="ctr"/>
            <a:r>
              <a:rPr lang="en-AU" sz="20000" i="0" dirty="0">
                <a:solidFill>
                  <a:srgbClr val="66CCFF"/>
                </a:solidFill>
              </a:rPr>
              <a:t>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962400"/>
            <a:ext cx="5715000" cy="2209800"/>
          </a:xfrm>
        </p:spPr>
        <p:txBody>
          <a:bodyPr/>
          <a:lstStyle/>
          <a:p>
            <a:pPr algn="ctr">
              <a:buFontTx/>
              <a:buNone/>
            </a:pPr>
            <a:endParaRPr lang="en-US" dirty="0">
              <a:solidFill>
                <a:srgbClr val="FFFF00"/>
              </a:solidFill>
            </a:endParaRPr>
          </a:p>
          <a:p>
            <a:pPr algn="ctr">
              <a:buFontTx/>
              <a:buNone/>
            </a:pPr>
            <a:r>
              <a:rPr lang="en-US" sz="4800" dirty="0">
                <a:solidFill>
                  <a:srgbClr val="FFFF00"/>
                </a:solidFill>
              </a:rPr>
              <a:t>Questions ??</a:t>
            </a:r>
            <a:endParaRPr lang="en-AU" sz="4800" dirty="0">
              <a:solidFill>
                <a:srgbClr val="FFFF00"/>
              </a:solidFill>
            </a:endParaRPr>
          </a:p>
        </p:txBody>
      </p:sp>
      <p:pic>
        <p:nvPicPr>
          <p:cNvPr id="40964" name="Picture 4" descr="Animated_mouse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2200" y="2362200"/>
            <a:ext cx="1905000" cy="142875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Some Types of Communication</a:t>
            </a:r>
            <a:endParaRPr lang="en-AU" sz="3200" dirty="0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403648" y="1772816"/>
            <a:ext cx="6858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3200" dirty="0">
                <a:solidFill>
                  <a:srgbClr val="99FF66"/>
                </a:solidFill>
              </a:rPr>
              <a:t>Face-to-face, verbal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3200" dirty="0">
                <a:solidFill>
                  <a:srgbClr val="99FF66"/>
                </a:solidFill>
              </a:rPr>
              <a:t>Formal </a:t>
            </a:r>
            <a:r>
              <a:rPr lang="en-NZ" sz="3200" dirty="0" err="1">
                <a:solidFill>
                  <a:srgbClr val="99FF66"/>
                </a:solidFill>
              </a:rPr>
              <a:t>eg</a:t>
            </a:r>
            <a:r>
              <a:rPr lang="en-NZ" sz="3200" dirty="0">
                <a:solidFill>
                  <a:srgbClr val="99FF66"/>
                </a:solidFill>
              </a:rPr>
              <a:t>. letters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3200" dirty="0">
                <a:solidFill>
                  <a:srgbClr val="99FF66"/>
                </a:solidFill>
              </a:rPr>
              <a:t>Email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3200" dirty="0">
                <a:solidFill>
                  <a:srgbClr val="99FF66"/>
                </a:solidFill>
              </a:rPr>
              <a:t>Telephone, voicemail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3200" dirty="0">
                <a:solidFill>
                  <a:srgbClr val="99FF66"/>
                </a:solidFill>
              </a:rPr>
              <a:t>Body language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3200" dirty="0">
                <a:solidFill>
                  <a:srgbClr val="99FF66"/>
                </a:solidFill>
              </a:rPr>
              <a:t>Sign language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3200" dirty="0" err="1">
                <a:solidFill>
                  <a:srgbClr val="99FF66"/>
                </a:solidFill>
              </a:rPr>
              <a:t>Facebook</a:t>
            </a:r>
            <a:endParaRPr lang="en-NZ" sz="3200" dirty="0">
              <a:solidFill>
                <a:srgbClr val="99FF66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NZ" sz="3200" dirty="0">
              <a:solidFill>
                <a:srgbClr val="99FF66"/>
              </a:solidFill>
            </a:endParaRPr>
          </a:p>
        </p:txBody>
      </p:sp>
      <p:sp>
        <p:nvSpPr>
          <p:cNvPr id="6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019800"/>
            <a:ext cx="304800" cy="304800"/>
          </a:xfrm>
          <a:prstGeom prst="actionButtonBackPrevious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N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Business Employer Views </a:t>
            </a:r>
            <a:br>
              <a:rPr lang="en-US" sz="3200" dirty="0"/>
            </a:br>
            <a:r>
              <a:rPr lang="en-US" sz="2400" dirty="0"/>
              <a:t>by Dave Hodges, Associate Dean, </a:t>
            </a:r>
            <a:r>
              <a:rPr lang="en-US" sz="2400" dirty="0" err="1"/>
              <a:t>Unitec</a:t>
            </a:r>
            <a:endParaRPr lang="en-AU" sz="2400" dirty="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47800" y="1828800"/>
            <a:ext cx="7162800" cy="39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NZ" sz="2800" dirty="0">
                <a:solidFill>
                  <a:schemeClr val="tx2"/>
                </a:solidFill>
              </a:rPr>
              <a:t>Top 10 competencies in order of importance</a:t>
            </a:r>
          </a:p>
          <a:p>
            <a:pPr marL="742950" lvl="1" indent="-28575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NZ" dirty="0">
                <a:solidFill>
                  <a:schemeClr val="tx2"/>
                </a:solidFill>
              </a:rPr>
              <a:t>Ability &amp; willingness to learn</a:t>
            </a:r>
          </a:p>
          <a:p>
            <a:pPr marL="742950" lvl="1" indent="-28575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NZ" dirty="0">
                <a:solidFill>
                  <a:schemeClr val="tx2"/>
                </a:solidFill>
              </a:rPr>
              <a:t>Energy &amp; passion</a:t>
            </a:r>
          </a:p>
          <a:p>
            <a:pPr marL="742950" lvl="1" indent="-28575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NZ" dirty="0">
                <a:solidFill>
                  <a:schemeClr val="tx2"/>
                </a:solidFill>
              </a:rPr>
              <a:t>Teamwork &amp; co-operation</a:t>
            </a:r>
          </a:p>
          <a:p>
            <a:pPr marL="742950" lvl="1" indent="-28575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NZ" dirty="0">
                <a:solidFill>
                  <a:schemeClr val="tx2"/>
                </a:solidFill>
              </a:rPr>
              <a:t>Interpersonal communication   </a:t>
            </a:r>
          </a:p>
          <a:p>
            <a:pPr marL="742950" lvl="1" indent="-28575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NZ" dirty="0">
                <a:solidFill>
                  <a:schemeClr val="tx2"/>
                </a:solidFill>
              </a:rPr>
              <a:t>Customer (client) service focus</a:t>
            </a:r>
          </a:p>
          <a:p>
            <a:pPr marL="742950" lvl="1" indent="-28575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NZ" dirty="0">
                <a:solidFill>
                  <a:schemeClr val="tx2"/>
                </a:solidFill>
              </a:rPr>
              <a:t>Order, quality and accuracy</a:t>
            </a:r>
          </a:p>
          <a:p>
            <a:pPr marL="742950" lvl="1" indent="-28575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NZ" dirty="0">
                <a:solidFill>
                  <a:schemeClr val="tx2"/>
                </a:solidFill>
              </a:rPr>
              <a:t>Flexibility</a:t>
            </a:r>
          </a:p>
          <a:p>
            <a:pPr marL="742950" lvl="1" indent="-28575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NZ" dirty="0">
                <a:solidFill>
                  <a:schemeClr val="tx2"/>
                </a:solidFill>
              </a:rPr>
              <a:t>Problem solving</a:t>
            </a:r>
          </a:p>
          <a:p>
            <a:pPr marL="742950" lvl="1" indent="-28575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NZ" dirty="0">
                <a:solidFill>
                  <a:schemeClr val="tx2"/>
                </a:solidFill>
              </a:rPr>
              <a:t>Achievement focus</a:t>
            </a:r>
          </a:p>
          <a:p>
            <a:pPr marL="742950" lvl="1" indent="-28575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NZ" dirty="0">
                <a:solidFill>
                  <a:schemeClr val="tx2"/>
                </a:solidFill>
              </a:rPr>
              <a:t>Initiative</a:t>
            </a: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228600" y="3657600"/>
            <a:ext cx="17526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NZ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953000" y="6019800"/>
            <a:ext cx="37338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1"/>
                </a:solidFill>
              </a:rPr>
              <a:t>Click to go back to Slide 1</a:t>
            </a:r>
          </a:p>
        </p:txBody>
      </p:sp>
      <p:sp>
        <p:nvSpPr>
          <p:cNvPr id="44044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019800"/>
            <a:ext cx="304800" cy="304800"/>
          </a:xfrm>
          <a:prstGeom prst="actionButtonBackPrevious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N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2952328"/>
          </a:xfrm>
        </p:spPr>
        <p:txBody>
          <a:bodyPr>
            <a:normAutofit/>
          </a:bodyPr>
          <a:lstStyle/>
          <a:p>
            <a:br>
              <a:rPr lang="en-NZ" dirty="0"/>
            </a:br>
            <a:br>
              <a:rPr lang="en-NZ" dirty="0"/>
            </a:br>
            <a:endParaRPr lang="en-NZ" dirty="0"/>
          </a:p>
        </p:txBody>
      </p:sp>
      <p:sp>
        <p:nvSpPr>
          <p:cNvPr id="4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019800"/>
            <a:ext cx="304800" cy="304800"/>
          </a:xfrm>
          <a:prstGeom prst="actionButtonBackPrevious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NZ"/>
          </a:p>
        </p:txBody>
      </p:sp>
      <p:pic>
        <p:nvPicPr>
          <p:cNvPr id="3" name="Secretary - Cop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1455930"/>
            <a:ext cx="7202760" cy="54020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1612" y="70354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NZ" sz="3000" dirty="0">
                <a:solidFill>
                  <a:srgbClr val="FFC000"/>
                </a:solidFill>
              </a:rPr>
              <a:t>Listening…</a:t>
            </a:r>
            <a:br>
              <a:rPr lang="en-NZ" sz="3000" dirty="0">
                <a:solidFill>
                  <a:srgbClr val="FFC000"/>
                </a:solidFill>
              </a:rPr>
            </a:br>
            <a:endParaRPr lang="en-NZ" sz="3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924943"/>
            <a:ext cx="8229600" cy="3247573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NZ" dirty="0">
                <a:hlinkClick r:id="rId2"/>
              </a:rPr>
              <a:t>http://www.stuff.co.nz/business/6922780/Not-guilty-plea-in-10m-bank-error-trial</a:t>
            </a:r>
            <a:endParaRPr lang="en-NZ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NZ" dirty="0"/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/>
              <a:t>Ethics</a:t>
            </a:r>
          </a:p>
        </p:txBody>
      </p:sp>
      <p:sp>
        <p:nvSpPr>
          <p:cNvPr id="4" name="AutoShape 1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2DA603B-48D8-450B-94EE-70241AD73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368" y="5661248"/>
            <a:ext cx="304800" cy="304800"/>
          </a:xfrm>
          <a:prstGeom prst="actionButtonBackPrevious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0496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924943"/>
            <a:ext cx="8229600" cy="3247573"/>
          </a:xfrm>
        </p:spPr>
        <p:txBody>
          <a:bodyPr>
            <a:normAutofit/>
          </a:bodyPr>
          <a:lstStyle/>
          <a:p>
            <a:r>
              <a:rPr lang="en-NZ" sz="2400" u="sng" dirty="0">
                <a:hlinkClick r:id="rId2"/>
              </a:rPr>
              <a:t>https://www.nzherald.co.nz/nz/messenger-leaked-telecom-document/PPFRS7ERSTA32UEQ5IGAMOKY2I/</a:t>
            </a:r>
            <a:endParaRPr lang="en-NZ" sz="2400" u="sng" dirty="0"/>
          </a:p>
          <a:p>
            <a:endParaRPr lang="en-NZ" sz="2400" u="sng" dirty="0"/>
          </a:p>
          <a:p>
            <a:r>
              <a:rPr lang="en-NZ" sz="2400" u="sng" dirty="0">
                <a:hlinkClick r:id="rId3"/>
              </a:rPr>
              <a:t>https://www.nzherald.co.nz/business/11-billion-wiped-off-telecoms-value-as-shares-plunge/6E7YYFVRYFS3Q5HMPF5DS7QJVU/</a:t>
            </a:r>
            <a:endParaRPr lang="en-NZ" sz="2400" dirty="0"/>
          </a:p>
          <a:p>
            <a:endParaRPr lang="en-NZ" sz="24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NZ" sz="2400" dirty="0"/>
          </a:p>
          <a:p>
            <a:endParaRPr lang="en-NZ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/>
              <a:t>Maintaining Confidentiality</a:t>
            </a:r>
          </a:p>
        </p:txBody>
      </p:sp>
      <p:sp>
        <p:nvSpPr>
          <p:cNvPr id="4" name="AutoShape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2DA603B-48D8-450B-94EE-70241AD73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368" y="5661248"/>
            <a:ext cx="304800" cy="304800"/>
          </a:xfrm>
          <a:prstGeom prst="actionButtonBackPrevious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A85D12-371A-4540-BE5B-C6186F47F656}"/>
              </a:ext>
            </a:extLst>
          </p:cNvPr>
          <p:cNvSpPr/>
          <p:nvPr/>
        </p:nvSpPr>
        <p:spPr>
          <a:xfrm>
            <a:off x="457200" y="1976073"/>
            <a:ext cx="7300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NZ" sz="2800" dirty="0">
                <a:solidFill>
                  <a:srgbClr val="99FF66"/>
                </a:solidFill>
              </a:rPr>
              <a:t>In 2006, Telecom’s shares plummeted $1.1b</a:t>
            </a:r>
          </a:p>
        </p:txBody>
      </p:sp>
    </p:spTree>
    <p:extLst>
      <p:ext uri="{BB962C8B-B14F-4D97-AF65-F5344CB8AC3E}">
        <p14:creationId xmlns:p14="http://schemas.microsoft.com/office/powerpoint/2010/main" val="130821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Welcome Class ISCG 4510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Introduction to I.T. Professional Skills</a:t>
            </a:r>
            <a:endParaRPr lang="en-AU" sz="3200" dirty="0">
              <a:solidFill>
                <a:srgbClr val="FFFF00"/>
              </a:solidFill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761338" y="2132856"/>
            <a:ext cx="8072494" cy="419174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defTabSz="2114550">
              <a:spcBef>
                <a:spcPct val="20000"/>
              </a:spcBef>
              <a:buClr>
                <a:schemeClr val="tx2"/>
              </a:buClr>
              <a:tabLst>
                <a:tab pos="800100" algn="l"/>
              </a:tabLst>
            </a:pPr>
            <a:r>
              <a:rPr lang="en-NZ" sz="3200" dirty="0">
                <a:solidFill>
                  <a:srgbClr val="FFC000"/>
                </a:solidFill>
              </a:rPr>
              <a:t>Lecturer: 	Teresa Yap</a:t>
            </a:r>
          </a:p>
          <a:p>
            <a:pPr marL="342900" indent="-342900" defTabSz="2114550">
              <a:spcBef>
                <a:spcPct val="20000"/>
              </a:spcBef>
              <a:buClr>
                <a:schemeClr val="tx2"/>
              </a:buClr>
              <a:tabLst>
                <a:tab pos="800100" algn="l"/>
              </a:tabLst>
            </a:pPr>
            <a:r>
              <a:rPr lang="en-NZ" sz="3200" dirty="0">
                <a:solidFill>
                  <a:srgbClr val="FFC000"/>
                </a:solidFill>
              </a:rPr>
              <a:t>			</a:t>
            </a:r>
            <a:r>
              <a:rPr lang="en-NZ" sz="3200" dirty="0">
                <a:solidFill>
                  <a:srgbClr val="FFC000"/>
                </a:solidFill>
                <a:hlinkClick r:id="rId2"/>
              </a:rPr>
              <a:t>tyap@unitec.ac.nz</a:t>
            </a:r>
            <a:endParaRPr lang="en-NZ" sz="3200" dirty="0">
              <a:solidFill>
                <a:srgbClr val="FFC000"/>
              </a:solidFill>
            </a:endParaRPr>
          </a:p>
          <a:p>
            <a:pPr marL="342900" indent="-342900" defTabSz="2114550">
              <a:spcBef>
                <a:spcPct val="20000"/>
              </a:spcBef>
              <a:buClr>
                <a:schemeClr val="tx2"/>
              </a:buClr>
              <a:tabLst>
                <a:tab pos="800100" algn="l"/>
              </a:tabLst>
            </a:pPr>
            <a:r>
              <a:rPr lang="en-NZ" sz="3200" dirty="0">
                <a:solidFill>
                  <a:srgbClr val="FFC000"/>
                </a:solidFill>
              </a:rPr>
              <a:t>			</a:t>
            </a:r>
          </a:p>
          <a:p>
            <a:pPr marL="342900" indent="-342900" defTabSz="2114550">
              <a:spcBef>
                <a:spcPct val="20000"/>
              </a:spcBef>
              <a:buClr>
                <a:schemeClr val="tx2"/>
              </a:buClr>
              <a:tabLst>
                <a:tab pos="800100" algn="l"/>
              </a:tabLst>
            </a:pPr>
            <a:r>
              <a:rPr lang="en-NZ" sz="3200" dirty="0">
                <a:solidFill>
                  <a:srgbClr val="FFC000"/>
                </a:solidFill>
              </a:rPr>
              <a:t>Office:  	B183-3001 </a:t>
            </a:r>
            <a:r>
              <a:rPr lang="en-NZ" sz="2400" dirty="0">
                <a:solidFill>
                  <a:srgbClr val="FFC000"/>
                </a:solidFill>
              </a:rPr>
              <a:t>(by appointment only)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NZ" sz="2400" dirty="0">
                <a:solidFill>
                  <a:srgbClr val="FFC000"/>
                </a:solidFill>
              </a:rPr>
              <a:t>			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NZ" sz="2400" dirty="0">
                <a:solidFill>
                  <a:srgbClr val="0070C0"/>
                </a:solidFill>
                <a:hlinkClick r:id="rId3"/>
              </a:rPr>
              <a:t>https://www.linkedin.com/in/teresayap/</a:t>
            </a:r>
            <a:endParaRPr lang="en-NZ" sz="2400" dirty="0">
              <a:solidFill>
                <a:srgbClr val="0070C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endParaRPr lang="en-NZ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836712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000" dirty="0">
                <a:solidFill>
                  <a:srgbClr val="FFC000"/>
                </a:solidFill>
              </a:rPr>
              <a:t>What previous students say about this class:</a:t>
            </a:r>
          </a:p>
          <a:p>
            <a:endParaRPr lang="en-NZ" sz="3000" dirty="0"/>
          </a:p>
        </p:txBody>
      </p:sp>
      <p:sp>
        <p:nvSpPr>
          <p:cNvPr id="6" name="Rectangle 5"/>
          <p:cNvSpPr/>
          <p:nvPr/>
        </p:nvSpPr>
        <p:spPr>
          <a:xfrm>
            <a:off x="683568" y="1628800"/>
            <a:ext cx="795688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Everything, probably all the topics we cover in class was so interesting nothing was boring or underrated overall I love the course 10/10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/>
              <a:t>The class discussions are fun and interesting, I enjoyed the lectures because a lot of the things we learnt are relevant to what we will be expected to do in the work force or in the real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I enjoyed the most about this course is the way the interaction is given to the student and displayed to the student to learn a lot of new things…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I enjoy having open discussions in class, the lecturer is very open to all opinions.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I enjoyed everything in this class because [the lecturer] build the confidence on me</a:t>
            </a:r>
            <a:endParaRPr lang="en-N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I liked the interactive delivery of the lessons and how much humour was brought to the class room.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393867730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0070C0"/>
                </a:solidFill>
              </a:rPr>
              <a:t>Professionals Skills….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57200" y="1340768"/>
            <a:ext cx="82296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2600" dirty="0">
                <a:solidFill>
                  <a:srgbClr val="FFFF00"/>
                </a:solidFill>
              </a:rPr>
              <a:t>Communication Skills	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2600" dirty="0">
                <a:solidFill>
                  <a:srgbClr val="FFFF00"/>
                </a:solidFill>
              </a:rPr>
              <a:t>Interpersonal Skills		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2600" dirty="0">
                <a:solidFill>
                  <a:srgbClr val="FFFF00"/>
                </a:solidFill>
              </a:rPr>
              <a:t>Telephone </a:t>
            </a:r>
            <a:r>
              <a:rPr lang="en-NZ" sz="2400" dirty="0">
                <a:solidFill>
                  <a:srgbClr val="FFFF00"/>
                </a:solidFill>
              </a:rPr>
              <a:t>Skills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2600" dirty="0">
                <a:solidFill>
                  <a:srgbClr val="FFFF00"/>
                </a:solidFill>
              </a:rPr>
              <a:t>Listening Skills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2600" dirty="0">
                <a:solidFill>
                  <a:srgbClr val="FFFF00"/>
                </a:solidFill>
              </a:rPr>
              <a:t>Speaking skills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2400" dirty="0">
                <a:solidFill>
                  <a:srgbClr val="FFFF00"/>
                </a:solidFill>
              </a:rPr>
              <a:t>Presentation</a:t>
            </a:r>
            <a:r>
              <a:rPr lang="en-NZ" sz="2600" dirty="0">
                <a:solidFill>
                  <a:srgbClr val="FFFF00"/>
                </a:solidFill>
              </a:rPr>
              <a:t> skills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2600" dirty="0">
                <a:solidFill>
                  <a:srgbClr val="FFFF00"/>
                </a:solidFill>
              </a:rPr>
              <a:t>Time Management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2600" dirty="0">
                <a:solidFill>
                  <a:srgbClr val="FFFF00"/>
                </a:solidFill>
              </a:rPr>
              <a:t>Stress Management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2600" dirty="0">
                <a:solidFill>
                  <a:srgbClr val="FFFF00"/>
                </a:solidFill>
              </a:rPr>
              <a:t>Writing Skills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2600" dirty="0">
                <a:solidFill>
                  <a:srgbClr val="FFFF00"/>
                </a:solidFill>
              </a:rPr>
              <a:t>Ability to work/behave ethically 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NZ" sz="2600" dirty="0">
                <a:solidFill>
                  <a:srgbClr val="FFFF00"/>
                </a:solidFill>
              </a:rPr>
              <a:t>Ability to maintain confidentiality  </a:t>
            </a:r>
            <a:endParaRPr lang="en-NZ" sz="2800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NZ" sz="2800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NZ" sz="2800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NZ" sz="2800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NZ" sz="2800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NZ" sz="2800" dirty="0">
                <a:solidFill>
                  <a:srgbClr val="FFFF00"/>
                </a:solidFill>
              </a:rPr>
              <a:t>etc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NZ" sz="2800" dirty="0">
              <a:solidFill>
                <a:srgbClr val="FFFF00"/>
              </a:solidFill>
            </a:endParaRPr>
          </a:p>
        </p:txBody>
      </p:sp>
      <p:sp>
        <p:nvSpPr>
          <p:cNvPr id="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1988840"/>
            <a:ext cx="288032" cy="288032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NZ"/>
          </a:p>
        </p:txBody>
      </p:sp>
      <p:sp>
        <p:nvSpPr>
          <p:cNvPr id="8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1448780"/>
            <a:ext cx="288032" cy="288032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NZ"/>
          </a:p>
        </p:txBody>
      </p:sp>
      <p:sp>
        <p:nvSpPr>
          <p:cNvPr id="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210960"/>
            <a:ext cx="288032" cy="288032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NZ"/>
          </a:p>
        </p:txBody>
      </p:sp>
      <p:sp>
        <p:nvSpPr>
          <p:cNvPr id="10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2852936"/>
            <a:ext cx="288032" cy="288032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NZ"/>
          </a:p>
        </p:txBody>
      </p:sp>
      <p:sp>
        <p:nvSpPr>
          <p:cNvPr id="11" name="AutoShape 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7AE08E2A-849C-4373-B885-6D4FEC470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448" y="5742908"/>
            <a:ext cx="288032" cy="288032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NZ"/>
          </a:p>
        </p:txBody>
      </p:sp>
      <p:sp>
        <p:nvSpPr>
          <p:cNvPr id="12" name="AutoShape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143F8E5-B02A-406A-B5C1-90CDB5C9A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448" y="6210960"/>
            <a:ext cx="288032" cy="288032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NZ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/>
      <p:bldP spid="47107" grpId="2" uiExpand="1" build="allAtOnce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836712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4000" dirty="0">
                <a:solidFill>
                  <a:srgbClr val="FFC000"/>
                </a:solidFill>
              </a:rPr>
              <a:t>Professional Skills</a:t>
            </a:r>
          </a:p>
          <a:p>
            <a:endParaRPr lang="en-NZ" sz="4000" dirty="0"/>
          </a:p>
        </p:txBody>
      </p:sp>
      <p:sp>
        <p:nvSpPr>
          <p:cNvPr id="6" name="Rectangle 5"/>
          <p:cNvSpPr/>
          <p:nvPr/>
        </p:nvSpPr>
        <p:spPr>
          <a:xfrm>
            <a:off x="899592" y="2413338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200" dirty="0"/>
              <a:t>Let’s now watch a video and then discuss the importance of professional conduct: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en-NZ" sz="3200" dirty="0">
                <a:hlinkClick r:id="rId2"/>
              </a:rPr>
              <a:t>https://www.youtube.com/watch?v=rksCTVFtjM4</a:t>
            </a:r>
            <a:endParaRPr lang="en-NZ" sz="3200" dirty="0"/>
          </a:p>
          <a:p>
            <a:pPr marL="357188" indent="-357188">
              <a:buFont typeface="Arial" pitchFamily="34" charset="0"/>
              <a:buChar char="•"/>
            </a:pPr>
            <a:r>
              <a:rPr lang="en-NZ" sz="3200" dirty="0">
                <a:hlinkClick r:id="rId3"/>
              </a:rPr>
              <a:t>https://www.youtube.com/watch?v=MJXww8aizAM</a:t>
            </a:r>
            <a:endParaRPr lang="en-NZ" sz="3200" dirty="0"/>
          </a:p>
          <a:p>
            <a:endParaRPr lang="en-NZ" sz="3200" dirty="0"/>
          </a:p>
          <a:p>
            <a:pPr marL="357188" indent="-357188">
              <a:buFont typeface="Arial" pitchFamily="34" charset="0"/>
              <a:buChar char="•"/>
            </a:pPr>
            <a:endParaRPr lang="en-NZ" sz="3200" dirty="0"/>
          </a:p>
          <a:p>
            <a:pPr marL="357188" indent="-357188">
              <a:buFont typeface="Arial" pitchFamily="34" charset="0"/>
              <a:buChar char="•"/>
            </a:pP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858262535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/>
          <a:lstStyle/>
          <a:p>
            <a:r>
              <a:rPr lang="en-NZ" dirty="0"/>
              <a:t>Spelling….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ellin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548680"/>
            <a:ext cx="6120680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91680" y="2708920"/>
          <a:ext cx="6096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sz="2400" dirty="0">
                          <a:solidFill>
                            <a:srgbClr val="FFFF00"/>
                          </a:solidFill>
                        </a:rPr>
                        <a:t>Stationery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>
                          <a:solidFill>
                            <a:srgbClr val="FFFF00"/>
                          </a:solidFill>
                        </a:rPr>
                        <a:t>Stationary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2400" dirty="0">
                          <a:solidFill>
                            <a:srgbClr val="FFFF00"/>
                          </a:solidFill>
                        </a:rPr>
                        <a:t>Desert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>
                          <a:solidFill>
                            <a:srgbClr val="FFFF00"/>
                          </a:solidFill>
                        </a:rPr>
                        <a:t>Dessert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2400" dirty="0">
                          <a:solidFill>
                            <a:srgbClr val="FFFF00"/>
                          </a:solidFill>
                        </a:rPr>
                        <a:t>Receive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 err="1">
                          <a:solidFill>
                            <a:srgbClr val="FFFF00"/>
                          </a:solidFill>
                        </a:rPr>
                        <a:t>Recieve</a:t>
                      </a:r>
                      <a:r>
                        <a:rPr lang="en-NZ" sz="2400" dirty="0">
                          <a:solidFill>
                            <a:srgbClr val="FFFF00"/>
                          </a:solidFill>
                        </a:rPr>
                        <a:t>      </a:t>
                      </a:r>
                      <a:r>
                        <a:rPr lang="en-NZ" sz="2400" baseline="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2400" dirty="0">
                          <a:solidFill>
                            <a:srgbClr val="FFFF00"/>
                          </a:solidFill>
                        </a:rPr>
                        <a:t>Principal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>
                          <a:solidFill>
                            <a:srgbClr val="FFFF00"/>
                          </a:solidFill>
                        </a:rPr>
                        <a:t>Principle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2400" dirty="0">
                          <a:solidFill>
                            <a:srgbClr val="FFFF00"/>
                          </a:solidFill>
                        </a:rPr>
                        <a:t>Your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>
                          <a:solidFill>
                            <a:srgbClr val="FFFF00"/>
                          </a:solidFill>
                        </a:rPr>
                        <a:t>You’re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2400" dirty="0">
                          <a:solidFill>
                            <a:srgbClr val="FFFF00"/>
                          </a:solidFill>
                        </a:rPr>
                        <a:t>Its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>
                          <a:solidFill>
                            <a:srgbClr val="FFFF00"/>
                          </a:solidFill>
                        </a:rPr>
                        <a:t>It’s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2400" dirty="0">
                          <a:solidFill>
                            <a:srgbClr val="FFFF00"/>
                          </a:solidFill>
                        </a:rPr>
                        <a:t>Then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>
                          <a:solidFill>
                            <a:srgbClr val="FFFF00"/>
                          </a:solidFill>
                        </a:rPr>
                        <a:t>Than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2400" dirty="0">
                          <a:solidFill>
                            <a:srgbClr val="FFFF00"/>
                          </a:solidFill>
                        </a:rPr>
                        <a:t>Practise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>
                          <a:solidFill>
                            <a:srgbClr val="FFFF00"/>
                          </a:solidFill>
                        </a:rPr>
                        <a:t>Practice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NZ" dirty="0"/>
              <a:t>Difference between….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bcdn-sphotos-h-a.akamaihd.net/hphotos-ak-ash4/t1/1656424_10152136483852707_1828315337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6408712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7187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949</TotalTime>
  <Words>512</Words>
  <Application>Microsoft Office PowerPoint</Application>
  <PresentationFormat>On-screen Show (4:3)</PresentationFormat>
  <Paragraphs>108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Rockwell</vt:lpstr>
      <vt:lpstr>Wingdings</vt:lpstr>
      <vt:lpstr>Wingdings 2</vt:lpstr>
      <vt:lpstr>Foundry</vt:lpstr>
      <vt:lpstr>Welcome Class ISCG 5430 Introduction to I.T. Professional Skills</vt:lpstr>
      <vt:lpstr>Welcome Class ISCG 4510 Introduction to I.T. Professional Skills</vt:lpstr>
      <vt:lpstr>PowerPoint Presentation</vt:lpstr>
      <vt:lpstr>Professionals Skills….</vt:lpstr>
      <vt:lpstr>PowerPoint Presentation</vt:lpstr>
      <vt:lpstr>Spelling….</vt:lpstr>
      <vt:lpstr>PowerPoint Presentation</vt:lpstr>
      <vt:lpstr>Difference between….</vt:lpstr>
      <vt:lpstr>PowerPoint Presentation</vt:lpstr>
      <vt:lpstr>PowerPoint Presentation</vt:lpstr>
      <vt:lpstr>PowerPoint Presentation</vt:lpstr>
      <vt:lpstr>?</vt:lpstr>
      <vt:lpstr>PowerPoint Presentation</vt:lpstr>
      <vt:lpstr>Some Types of Communication</vt:lpstr>
      <vt:lpstr>Business Employer Views  by Dave Hodges, Associate Dean, Unitec</vt:lpstr>
      <vt:lpstr>  </vt:lpstr>
      <vt:lpstr>Ethics</vt:lpstr>
      <vt:lpstr>Maintaining Confidentiality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Teresa Yap</cp:lastModifiedBy>
  <cp:revision>67</cp:revision>
  <dcterms:created xsi:type="dcterms:W3CDTF">2011-03-05T12:13:40Z</dcterms:created>
  <dcterms:modified xsi:type="dcterms:W3CDTF">2022-03-03T22:30:44Z</dcterms:modified>
</cp:coreProperties>
</file>