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8644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299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82048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9792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038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985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45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560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392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07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949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BDAD-CCAA-4CA3-9C88-99E13DE96B58}" type="datetimeFigureOut">
              <a:rPr lang="en-NZ" smtClean="0"/>
              <a:t>16/10/2019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5BA38-53A1-4BB8-8154-A7D8A8E5CE9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621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Measures of centre and </a:t>
            </a:r>
            <a:r>
              <a:rPr lang="en-NZ" dirty="0" smtClean="0"/>
              <a:t>measures </a:t>
            </a:r>
            <a:r>
              <a:rPr lang="en-NZ" dirty="0" smtClean="0"/>
              <a:t>of spread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9989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 smtClean="0"/>
              <a:t>Measures of Centre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u="sng" dirty="0" smtClean="0"/>
              <a:t>Mean </a:t>
            </a:r>
          </a:p>
          <a:p>
            <a:pPr marL="0" indent="0">
              <a:buNone/>
            </a:pPr>
            <a:r>
              <a:rPr lang="en-NZ" dirty="0" smtClean="0"/>
              <a:t>The mean is commonly called the average. </a:t>
            </a:r>
          </a:p>
          <a:p>
            <a:pPr marL="0" indent="0">
              <a:buNone/>
            </a:pPr>
            <a:r>
              <a:rPr lang="en-NZ" dirty="0" smtClean="0"/>
              <a:t>It is found by adding up all the values and then dividing by the number of values.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Example: Find the mean of 6, 4, 12, 9 and 7</a:t>
            </a:r>
          </a:p>
          <a:p>
            <a:pPr marL="0" indent="0">
              <a:buNone/>
            </a:pPr>
            <a:r>
              <a:rPr lang="en-NZ" dirty="0"/>
              <a:t> </a:t>
            </a:r>
            <a:r>
              <a:rPr lang="en-NZ" dirty="0" smtClean="0"/>
              <a:t>                 38 ÷ 5 = 7.6</a:t>
            </a:r>
          </a:p>
          <a:p>
            <a:pPr marL="0" indent="0">
              <a:buNone/>
            </a:pPr>
            <a:r>
              <a:rPr lang="en-NZ" dirty="0" smtClean="0"/>
              <a:t>                   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471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u="sng" dirty="0" smtClean="0"/>
              <a:t>Median</a:t>
            </a:r>
            <a:endParaRPr lang="en-NZ" u="sng" dirty="0"/>
          </a:p>
          <a:p>
            <a:pPr marL="0" indent="0">
              <a:buNone/>
            </a:pPr>
            <a:r>
              <a:rPr lang="en-NZ" dirty="0" smtClean="0"/>
              <a:t>The value that is in the middle of all the values, when they are placed in order from smallest to largest.  </a:t>
            </a: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(This is often used as a measure of the centre of a data set when there are outliers which may distort the calculation of the mean.)</a:t>
            </a:r>
            <a:endParaRPr lang="en-NZ" dirty="0" smtClean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Example 6, 4, 12, 9 ,7 </a:t>
            </a:r>
          </a:p>
          <a:p>
            <a:pPr marL="0" indent="0">
              <a:buNone/>
            </a:pPr>
            <a:r>
              <a:rPr lang="en-NZ" dirty="0" smtClean="0"/>
              <a:t>In order: 4, 6, 7, 9, 12 </a:t>
            </a:r>
          </a:p>
          <a:p>
            <a:pPr marL="0" indent="0">
              <a:buNone/>
            </a:pPr>
            <a:r>
              <a:rPr lang="en-NZ" dirty="0" smtClean="0"/>
              <a:t>The middle value is = median=7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2928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u="sng" dirty="0" smtClean="0"/>
              <a:t>Mode</a:t>
            </a:r>
            <a:endParaRPr lang="en-NZ" u="sng" dirty="0"/>
          </a:p>
          <a:p>
            <a:pPr marL="0" indent="0">
              <a:buNone/>
            </a:pPr>
            <a:r>
              <a:rPr lang="en-NZ" dirty="0" smtClean="0"/>
              <a:t>The most common value. 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Examples:</a:t>
            </a:r>
          </a:p>
          <a:p>
            <a:pPr marL="0" indent="0">
              <a:buNone/>
            </a:pPr>
            <a:r>
              <a:rPr lang="en-NZ" dirty="0" smtClean="0"/>
              <a:t>1. In the frequency table data for age at which people first got their driver’s licence, the mode is 17. </a:t>
            </a:r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2. For </a:t>
            </a:r>
            <a:r>
              <a:rPr lang="en-NZ" dirty="0"/>
              <a:t>the data 6, 4, 12 ,9, 7, there is no mode.</a:t>
            </a:r>
          </a:p>
          <a:p>
            <a:pPr marL="0" indent="0">
              <a:buNone/>
            </a:pPr>
            <a:endParaRPr lang="en-NZ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184673"/>
              </p:ext>
            </p:extLst>
          </p:nvPr>
        </p:nvGraphicFramePr>
        <p:xfrm>
          <a:off x="7462215" y="605710"/>
          <a:ext cx="3443383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344">
                  <a:extLst>
                    <a:ext uri="{9D8B030D-6E8A-4147-A177-3AD203B41FA5}">
                      <a16:colId xmlns:a16="http://schemas.microsoft.com/office/drawing/2014/main" val="567425151"/>
                    </a:ext>
                  </a:extLst>
                </a:gridCol>
                <a:gridCol w="2750039">
                  <a:extLst>
                    <a:ext uri="{9D8B030D-6E8A-4147-A177-3AD203B41FA5}">
                      <a16:colId xmlns:a16="http://schemas.microsoft.com/office/drawing/2014/main" val="51294887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2000" dirty="0" smtClean="0"/>
                        <a:t>Age at which people first got there driver’s licence</a:t>
                      </a:r>
                    </a:p>
                    <a:p>
                      <a:endParaRPr lang="en-NZ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940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Age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 Frequency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460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15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3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57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16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7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820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17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15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543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18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12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558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19</a:t>
                      </a:r>
                      <a:endParaRPr lang="en-N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2000" dirty="0" smtClean="0"/>
                        <a:t>8</a:t>
                      </a:r>
                      <a:endParaRPr lang="en-N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610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7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Measures of spread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u="sng" dirty="0" smtClean="0"/>
              <a:t>Range</a:t>
            </a:r>
          </a:p>
          <a:p>
            <a:pPr marL="0" indent="0">
              <a:buNone/>
            </a:pPr>
            <a:r>
              <a:rPr lang="en-NZ" dirty="0" smtClean="0"/>
              <a:t> </a:t>
            </a:r>
            <a:r>
              <a:rPr lang="en-NZ" dirty="0" smtClean="0"/>
              <a:t>The difference between the highest value and the lowest value. This is calculated as </a:t>
            </a:r>
            <a:r>
              <a:rPr lang="en-NZ" dirty="0" smtClean="0"/>
              <a:t>highest value – the lowest value = range</a:t>
            </a:r>
          </a:p>
          <a:p>
            <a:pPr marL="0" indent="0">
              <a:buNone/>
            </a:pPr>
            <a:r>
              <a:rPr lang="en-NZ" dirty="0" smtClean="0"/>
              <a:t>Example:</a:t>
            </a:r>
          </a:p>
          <a:p>
            <a:pPr marL="0" indent="0">
              <a:buNone/>
            </a:pPr>
            <a:r>
              <a:rPr lang="en-NZ" dirty="0" smtClean="0"/>
              <a:t>For the data 6, 9, 8, 10, 12, 4, 9, 7, The range is 12 - 4 = 8</a:t>
            </a:r>
          </a:p>
          <a:p>
            <a:pPr marL="0" indent="0">
              <a:buNone/>
            </a:pPr>
            <a:r>
              <a:rPr lang="en-NZ" dirty="0" smtClean="0"/>
              <a:t>The range for getting a driver’s licence is 19 – 15 = 4</a:t>
            </a:r>
          </a:p>
          <a:p>
            <a:pPr marL="0" indent="0">
              <a:buNone/>
            </a:pPr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97495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Quartiles (examples on the next slide)</a:t>
            </a:r>
            <a:r>
              <a:rPr lang="en-NZ" dirty="0" smtClean="0"/>
              <a:t/>
            </a:r>
            <a:br>
              <a:rPr lang="en-NZ" dirty="0" smtClean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855"/>
            <a:ext cx="10515600" cy="4965108"/>
          </a:xfrm>
        </p:spPr>
        <p:txBody>
          <a:bodyPr/>
          <a:lstStyle/>
          <a:p>
            <a:pPr marL="0" indent="0">
              <a:buNone/>
            </a:pPr>
            <a:r>
              <a:rPr lang="en-NZ" dirty="0" smtClean="0"/>
              <a:t>The middle value of a set of data is called the median. If the top half is split in half again, the middle of this value of this top half is called the </a:t>
            </a:r>
            <a:r>
              <a:rPr lang="en-NZ" b="1" dirty="0" smtClean="0"/>
              <a:t>upper quartile. </a:t>
            </a:r>
            <a:r>
              <a:rPr lang="en-NZ" dirty="0" smtClean="0"/>
              <a:t>It gives the value of above which a quarter of the values are.</a:t>
            </a:r>
          </a:p>
          <a:p>
            <a:endParaRPr lang="en-NZ" sz="2000" b="1" dirty="0"/>
          </a:p>
          <a:p>
            <a:pPr marL="0" indent="0">
              <a:buNone/>
            </a:pPr>
            <a:r>
              <a:rPr lang="en-NZ" dirty="0" smtClean="0"/>
              <a:t>The middle value of the bottom half is called the </a:t>
            </a:r>
            <a:r>
              <a:rPr lang="en-NZ" b="1" dirty="0" smtClean="0"/>
              <a:t>lower quartile. </a:t>
            </a:r>
            <a:r>
              <a:rPr lang="en-NZ" dirty="0" smtClean="0"/>
              <a:t>It gives the value below which a quarter of the values are.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 smtClean="0"/>
              <a:t>The spread of the middle half of the data values is called the </a:t>
            </a:r>
            <a:r>
              <a:rPr lang="en-NZ" b="1" dirty="0" smtClean="0"/>
              <a:t>interquartile range. </a:t>
            </a:r>
            <a:r>
              <a:rPr lang="en-NZ" dirty="0" smtClean="0"/>
              <a:t>It gives a summary of the spread of data which ignores the top and the bottom quarters where extreme values may lie.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08250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683046"/>
            <a:ext cx="11015949" cy="5493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 smtClean="0"/>
              <a:t>Example 1 </a:t>
            </a:r>
          </a:p>
          <a:p>
            <a:pPr marL="0" indent="0">
              <a:buNone/>
            </a:pPr>
            <a:r>
              <a:rPr lang="en-NZ" dirty="0" smtClean="0"/>
              <a:t>Using the data values: 6, 9, 8, 10, 4, 12, 9 and 7.</a:t>
            </a:r>
          </a:p>
          <a:p>
            <a:pPr marL="0" indent="0">
              <a:buNone/>
            </a:pPr>
            <a:r>
              <a:rPr lang="en-NZ" dirty="0" smtClean="0"/>
              <a:t>In order: 4, 6, 7, 8, 9, 9, 10, 12</a:t>
            </a:r>
          </a:p>
          <a:p>
            <a:pPr marL="0" indent="0">
              <a:buNone/>
            </a:pPr>
            <a:r>
              <a:rPr lang="en-NZ" dirty="0" smtClean="0"/>
              <a:t>The </a:t>
            </a:r>
            <a:r>
              <a:rPr lang="en-NZ" b="1" dirty="0" smtClean="0"/>
              <a:t>median</a:t>
            </a:r>
            <a:r>
              <a:rPr lang="en-NZ" dirty="0" smtClean="0"/>
              <a:t> is halfway between 8 and 9   </a:t>
            </a:r>
          </a:p>
          <a:p>
            <a:pPr marL="0" indent="0">
              <a:buNone/>
            </a:pPr>
            <a:r>
              <a:rPr lang="en-NZ" dirty="0" smtClean="0"/>
              <a:t> 4</a:t>
            </a:r>
            <a:r>
              <a:rPr lang="en-NZ" dirty="0" smtClean="0"/>
              <a:t>, 6, 7, 8</a:t>
            </a:r>
            <a:r>
              <a:rPr lang="en-NZ" dirty="0" smtClean="0"/>
              <a:t>,    9</a:t>
            </a:r>
            <a:r>
              <a:rPr lang="en-NZ" dirty="0" smtClean="0"/>
              <a:t>, 9, 10, 12  </a:t>
            </a:r>
            <a:r>
              <a:rPr lang="en-NZ" dirty="0" smtClean="0"/>
              <a:t>so it is </a:t>
            </a:r>
            <a:r>
              <a:rPr lang="en-NZ" dirty="0" smtClean="0"/>
              <a:t>8.5</a:t>
            </a:r>
          </a:p>
          <a:p>
            <a:pPr marL="0" indent="0">
              <a:buNone/>
            </a:pPr>
            <a:r>
              <a:rPr lang="en-NZ" dirty="0" smtClean="0"/>
              <a:t>The </a:t>
            </a:r>
            <a:r>
              <a:rPr lang="en-NZ" b="1" dirty="0" smtClean="0"/>
              <a:t>lower quartile </a:t>
            </a:r>
            <a:r>
              <a:rPr lang="en-NZ" dirty="0" smtClean="0"/>
              <a:t>is  the middle of the bottom </a:t>
            </a:r>
            <a:r>
              <a:rPr lang="en-NZ" dirty="0" smtClean="0"/>
              <a:t>half of the data, (4, 6, 7, 8) between </a:t>
            </a:r>
            <a:r>
              <a:rPr lang="en-NZ" dirty="0" smtClean="0"/>
              <a:t>6 and 7 so it is 6.5</a:t>
            </a:r>
          </a:p>
          <a:p>
            <a:pPr marL="0" indent="0">
              <a:buNone/>
            </a:pPr>
            <a:r>
              <a:rPr lang="en-NZ" dirty="0" smtClean="0"/>
              <a:t>The </a:t>
            </a:r>
            <a:r>
              <a:rPr lang="en-NZ" b="1" dirty="0" smtClean="0"/>
              <a:t>upper quartile </a:t>
            </a:r>
            <a:r>
              <a:rPr lang="en-NZ" dirty="0" smtClean="0"/>
              <a:t>is the middle of the top half </a:t>
            </a:r>
            <a:r>
              <a:rPr lang="en-NZ" dirty="0" smtClean="0"/>
              <a:t>of the data (9, 9, 10, 12) between 9 and 10, so </a:t>
            </a:r>
            <a:r>
              <a:rPr lang="en-NZ" dirty="0" smtClean="0"/>
              <a:t>it is 9.5</a:t>
            </a:r>
          </a:p>
          <a:p>
            <a:r>
              <a:rPr lang="en-NZ" dirty="0" smtClean="0"/>
              <a:t>The </a:t>
            </a:r>
            <a:r>
              <a:rPr lang="en-NZ" b="1" dirty="0" smtClean="0"/>
              <a:t>interquartile range </a:t>
            </a:r>
            <a:r>
              <a:rPr lang="en-NZ" dirty="0" smtClean="0"/>
              <a:t>is the upper quartile range – lower quartile range 9.5 - 6.5 = 3</a:t>
            </a:r>
          </a:p>
          <a:p>
            <a:endParaRPr lang="en-NZ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45745" y="2787267"/>
            <a:ext cx="11017" cy="3635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015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555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Measures of centre and measures of spread</vt:lpstr>
      <vt:lpstr>Measures of Centre</vt:lpstr>
      <vt:lpstr>PowerPoint Presentation</vt:lpstr>
      <vt:lpstr>PowerPoint Presentation</vt:lpstr>
      <vt:lpstr>Measures of spread</vt:lpstr>
      <vt:lpstr>Quartiles (examples on the next slide) </vt:lpstr>
      <vt:lpstr>PowerPoint Presentation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centre and measure of spread</dc:title>
  <dc:creator>Debbie Loveridge</dc:creator>
  <cp:lastModifiedBy>Debbie Loveridge</cp:lastModifiedBy>
  <cp:revision>13</cp:revision>
  <dcterms:created xsi:type="dcterms:W3CDTF">2019-10-15T21:04:15Z</dcterms:created>
  <dcterms:modified xsi:type="dcterms:W3CDTF">2019-10-16T02:24:14Z</dcterms:modified>
</cp:coreProperties>
</file>