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37"/>
  </p:notesMasterIdLst>
  <p:handoutMasterIdLst>
    <p:handoutMasterId r:id="rId38"/>
  </p:handoutMasterIdLst>
  <p:sldIdLst>
    <p:sldId id="272" r:id="rId2"/>
    <p:sldId id="302" r:id="rId3"/>
    <p:sldId id="293" r:id="rId4"/>
    <p:sldId id="261" r:id="rId5"/>
    <p:sldId id="262" r:id="rId6"/>
    <p:sldId id="300" r:id="rId7"/>
    <p:sldId id="450" r:id="rId8"/>
    <p:sldId id="263" r:id="rId9"/>
    <p:sldId id="274" r:id="rId10"/>
    <p:sldId id="306" r:id="rId11"/>
    <p:sldId id="280" r:id="rId12"/>
    <p:sldId id="318" r:id="rId13"/>
    <p:sldId id="283" r:id="rId14"/>
    <p:sldId id="275" r:id="rId15"/>
    <p:sldId id="267" r:id="rId16"/>
    <p:sldId id="277" r:id="rId17"/>
    <p:sldId id="290" r:id="rId18"/>
    <p:sldId id="276" r:id="rId19"/>
    <p:sldId id="303" r:id="rId20"/>
    <p:sldId id="313" r:id="rId21"/>
    <p:sldId id="316" r:id="rId22"/>
    <p:sldId id="270" r:id="rId23"/>
    <p:sldId id="296" r:id="rId24"/>
    <p:sldId id="297" r:id="rId25"/>
    <p:sldId id="301" r:id="rId26"/>
    <p:sldId id="304" r:id="rId27"/>
    <p:sldId id="281" r:id="rId28"/>
    <p:sldId id="317" r:id="rId29"/>
    <p:sldId id="309" r:id="rId30"/>
    <p:sldId id="310" r:id="rId31"/>
    <p:sldId id="311" r:id="rId32"/>
    <p:sldId id="292" r:id="rId33"/>
    <p:sldId id="278" r:id="rId34"/>
    <p:sldId id="279" r:id="rId35"/>
    <p:sldId id="291" r:id="rId3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na Pelling" initials="NP" lastIdx="1" clrIdx="0">
    <p:extLst>
      <p:ext uri="{19B8F6BF-5375-455C-9EA6-DF929625EA0E}">
        <p15:presenceInfo xmlns:p15="http://schemas.microsoft.com/office/powerpoint/2012/main" userId="S-1-5-21-149251146-2169925306-3769764739-26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5" autoAdjust="0"/>
    <p:restoredTop sz="92819" autoAdjust="0"/>
  </p:normalViewPr>
  <p:slideViewPr>
    <p:cSldViewPr snapToGrid="0">
      <p:cViewPr varScale="1">
        <p:scale>
          <a:sx n="62" d="100"/>
          <a:sy n="62" d="100"/>
        </p:scale>
        <p:origin x="828" y="40"/>
      </p:cViewPr>
      <p:guideLst/>
    </p:cSldViewPr>
  </p:slideViewPr>
  <p:notesTextViewPr>
    <p:cViewPr>
      <p:scale>
        <a:sx n="1" d="1"/>
        <a:sy n="1" d="1"/>
      </p:scale>
      <p:origin x="0" y="0"/>
    </p:cViewPr>
  </p:notesTextViewPr>
  <p:sorterViewPr>
    <p:cViewPr>
      <p:scale>
        <a:sx n="100" d="100"/>
        <a:sy n="100" d="100"/>
      </p:scale>
      <p:origin x="0" y="-13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17T00:45:41.381" idx="1">
    <p:pos x="3475" y="3590"/>
    <p:text/>
    <p:extLst>
      <p:ext uri="{C676402C-5697-4E1C-873F-D02D1690AC5C}">
        <p15:threadingInfo xmlns:p15="http://schemas.microsoft.com/office/powerpoint/2012/main" timeZoneBias="-7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4DD0BE7-9AF7-439A-809C-7B438FDF698A}" type="datetimeFigureOut">
              <a:rPr lang="en-NZ" smtClean="0"/>
              <a:t>16/09/2021</a:t>
            </a:fld>
            <a:endParaRPr lang="en-NZ"/>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AF60825-BAE4-4398-878E-63F97BD00339}" type="slidenum">
              <a:rPr lang="en-NZ" smtClean="0"/>
              <a:t>‹#›</a:t>
            </a:fld>
            <a:endParaRPr lang="en-NZ"/>
          </a:p>
        </p:txBody>
      </p:sp>
    </p:spTree>
    <p:extLst>
      <p:ext uri="{BB962C8B-B14F-4D97-AF65-F5344CB8AC3E}">
        <p14:creationId xmlns:p14="http://schemas.microsoft.com/office/powerpoint/2010/main" val="4289122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B47AF12-DCA8-4735-985A-1B1AB7E58877}" type="datetimeFigureOut">
              <a:rPr lang="en-NZ" smtClean="0"/>
              <a:t>16/09/2021</a:t>
            </a:fld>
            <a:endParaRPr lang="en-NZ"/>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623325B-007E-48E1-B92A-3F0D3381265E}" type="slidenum">
              <a:rPr lang="en-NZ" smtClean="0"/>
              <a:t>‹#›</a:t>
            </a:fld>
            <a:endParaRPr lang="en-NZ"/>
          </a:p>
        </p:txBody>
      </p:sp>
    </p:spTree>
    <p:extLst>
      <p:ext uri="{BB962C8B-B14F-4D97-AF65-F5344CB8AC3E}">
        <p14:creationId xmlns:p14="http://schemas.microsoft.com/office/powerpoint/2010/main" val="3283677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NZ" altLang="en-US" dirty="0"/>
              <a:t> </a:t>
            </a:r>
          </a:p>
        </p:txBody>
      </p:sp>
      <p:sp>
        <p:nvSpPr>
          <p:cNvPr id="1638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200" dirty="0">
                <a:solidFill>
                  <a:srgbClr val="000000"/>
                </a:solidFill>
              </a:rPr>
              <a:t>Unitec New Zealand</a:t>
            </a:r>
          </a:p>
        </p:txBody>
      </p:sp>
    </p:spTree>
    <p:extLst>
      <p:ext uri="{BB962C8B-B14F-4D97-AF65-F5344CB8AC3E}">
        <p14:creationId xmlns:p14="http://schemas.microsoft.com/office/powerpoint/2010/main" val="407643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623325B-007E-48E1-B92A-3F0D3381265E}" type="slidenum">
              <a:rPr lang="en-NZ" smtClean="0"/>
              <a:t>11</a:t>
            </a:fld>
            <a:endParaRPr lang="en-NZ"/>
          </a:p>
        </p:txBody>
      </p:sp>
    </p:spTree>
    <p:extLst>
      <p:ext uri="{BB962C8B-B14F-4D97-AF65-F5344CB8AC3E}">
        <p14:creationId xmlns:p14="http://schemas.microsoft.com/office/powerpoint/2010/main" val="599387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A23C976-4B94-4FDA-B8DB-C6E38469FAA5}" type="slidenum">
              <a:rPr lang="en-NZ" altLang="en-US" sz="1200"/>
              <a:pPr/>
              <a:t>13</a:t>
            </a:fld>
            <a:endParaRPr lang="en-NZ" alt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a:p>
            <a:endParaRPr lang="en-GB" altLang="en-US" dirty="0"/>
          </a:p>
        </p:txBody>
      </p:sp>
    </p:spTree>
    <p:extLst>
      <p:ext uri="{BB962C8B-B14F-4D97-AF65-F5344CB8AC3E}">
        <p14:creationId xmlns:p14="http://schemas.microsoft.com/office/powerpoint/2010/main" val="2388776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623325B-007E-48E1-B92A-3F0D3381265E}" type="slidenum">
              <a:rPr lang="en-NZ" smtClean="0"/>
              <a:t>14</a:t>
            </a:fld>
            <a:endParaRPr lang="en-NZ"/>
          </a:p>
        </p:txBody>
      </p:sp>
    </p:spTree>
    <p:extLst>
      <p:ext uri="{BB962C8B-B14F-4D97-AF65-F5344CB8AC3E}">
        <p14:creationId xmlns:p14="http://schemas.microsoft.com/office/powerpoint/2010/main" val="1248465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altLang="en-US" dirty="0"/>
              <a:t> </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27DDD72-CAEC-4111-AE1A-AB0B1BFF32ED}" type="slidenum">
              <a:rPr lang="en-NZ" altLang="en-US" sz="1200"/>
              <a:pPr/>
              <a:t>15</a:t>
            </a:fld>
            <a:endParaRPr lang="en-NZ" altLang="en-US" sz="1200"/>
          </a:p>
        </p:txBody>
      </p:sp>
    </p:spTree>
    <p:extLst>
      <p:ext uri="{BB962C8B-B14F-4D97-AF65-F5344CB8AC3E}">
        <p14:creationId xmlns:p14="http://schemas.microsoft.com/office/powerpoint/2010/main" val="2445235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623325B-007E-48E1-B92A-3F0D3381265E}" type="slidenum">
              <a:rPr lang="en-NZ" smtClean="0"/>
              <a:t>16</a:t>
            </a:fld>
            <a:endParaRPr lang="en-NZ"/>
          </a:p>
        </p:txBody>
      </p:sp>
    </p:spTree>
    <p:extLst>
      <p:ext uri="{BB962C8B-B14F-4D97-AF65-F5344CB8AC3E}">
        <p14:creationId xmlns:p14="http://schemas.microsoft.com/office/powerpoint/2010/main" val="2552469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623325B-007E-48E1-B92A-3F0D3381265E}" type="slidenum">
              <a:rPr lang="en-NZ" smtClean="0"/>
              <a:t>17</a:t>
            </a:fld>
            <a:endParaRPr lang="en-NZ"/>
          </a:p>
        </p:txBody>
      </p:sp>
    </p:spTree>
    <p:extLst>
      <p:ext uri="{BB962C8B-B14F-4D97-AF65-F5344CB8AC3E}">
        <p14:creationId xmlns:p14="http://schemas.microsoft.com/office/powerpoint/2010/main" val="2293966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dirty="0">
              <a:latin typeface="Times New Roman"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963B0996-6430-4DFB-A460-5B374B5E993B}" type="slidenum">
              <a:rPr lang="en-NZ" altLang="en-US" sz="1200" smtClean="0">
                <a:solidFill>
                  <a:srgbClr val="000000"/>
                </a:solidFill>
              </a:rPr>
              <a:pPr/>
              <a:t>20</a:t>
            </a:fld>
            <a:endParaRPr lang="en-NZ" altLang="en-US" sz="1200">
              <a:solidFill>
                <a:srgbClr val="000000"/>
              </a:solidFill>
            </a:endParaRPr>
          </a:p>
        </p:txBody>
      </p:sp>
    </p:spTree>
    <p:extLst>
      <p:ext uri="{BB962C8B-B14F-4D97-AF65-F5344CB8AC3E}">
        <p14:creationId xmlns:p14="http://schemas.microsoft.com/office/powerpoint/2010/main" val="890397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latin typeface="Times New Roman"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DED3CBF8-DACA-4424-B7E0-137EB804844E}" type="slidenum">
              <a:rPr lang="en-NZ" altLang="en-US" sz="1200" smtClean="0"/>
              <a:pPr/>
              <a:t>21</a:t>
            </a:fld>
            <a:endParaRPr lang="en-NZ" altLang="en-US" sz="1200"/>
          </a:p>
        </p:txBody>
      </p:sp>
    </p:spTree>
    <p:extLst>
      <p:ext uri="{BB962C8B-B14F-4D97-AF65-F5344CB8AC3E}">
        <p14:creationId xmlns:p14="http://schemas.microsoft.com/office/powerpoint/2010/main" val="3694625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 typeface="Times New Roman" pitchFamily="18" charset="0"/>
              <a:buNone/>
            </a:pPr>
            <a:fld id="{AE6DA353-3D04-4735-8B5B-07B3528C6BC2}" type="slidenum">
              <a:rPr lang="en-GB" sz="1200">
                <a:solidFill>
                  <a:prstClr val="black"/>
                </a:solidFill>
              </a:rPr>
              <a:pPr>
                <a:buFont typeface="Times New Roman" pitchFamily="18" charset="0"/>
                <a:buNone/>
              </a:pPr>
              <a:t>22</a:t>
            </a:fld>
            <a:endParaRPr lang="en-GB" sz="1200">
              <a:solidFill>
                <a:prstClr val="black"/>
              </a:solidFill>
            </a:endParaRPr>
          </a:p>
        </p:txBody>
      </p:sp>
      <p:sp>
        <p:nvSpPr>
          <p:cNvPr id="40963" name="Text Box 1"/>
          <p:cNvSpPr txBox="1">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itchFamily="18" charset="0"/>
              </a:defRPr>
            </a:lvl9pPr>
          </a:lstStyle>
          <a:p>
            <a:pPr algn="r" eaLnBrk="0" fontAlgn="base" hangingPunct="0">
              <a:spcBef>
                <a:spcPct val="0"/>
              </a:spcBef>
              <a:spcAft>
                <a:spcPct val="0"/>
              </a:spcAft>
            </a:pPr>
            <a:fld id="{1F85B5AB-A625-4EA3-A78F-9D5D6119884C}" type="slidenum">
              <a:rPr lang="en-GB" sz="1200" smtClean="0">
                <a:solidFill>
                  <a:srgbClr val="FFFFCC"/>
                </a:solidFill>
                <a:ea typeface="MS Gothic" charset="-128"/>
              </a:rPr>
              <a:pPr algn="r" eaLnBrk="0" fontAlgn="base" hangingPunct="0">
                <a:spcBef>
                  <a:spcPct val="0"/>
                </a:spcBef>
                <a:spcAft>
                  <a:spcPct val="0"/>
                </a:spcAft>
              </a:pPr>
              <a:t>22</a:t>
            </a:fld>
            <a:endParaRPr lang="en-GB" sz="1200">
              <a:solidFill>
                <a:srgbClr val="FFFFCC"/>
              </a:solidFill>
              <a:ea typeface="MS Gothic" charset="-128"/>
            </a:endParaRPr>
          </a:p>
        </p:txBody>
      </p:sp>
      <p:sp>
        <p:nvSpPr>
          <p:cNvPr id="40964"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endParaRPr lang="en-NZ">
              <a:solidFill>
                <a:prstClr val="black"/>
              </a:solidFill>
              <a:ea typeface="MS Gothic" charset="-128"/>
            </a:endParaRPr>
          </a:p>
        </p:txBody>
      </p:sp>
      <p:sp>
        <p:nvSpPr>
          <p:cNvPr id="40965" name="Rectangle 3"/>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114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623325B-007E-48E1-B92A-3F0D3381265E}" type="slidenum">
              <a:rPr lang="en-NZ" smtClean="0"/>
              <a:t>23</a:t>
            </a:fld>
            <a:endParaRPr lang="en-NZ"/>
          </a:p>
        </p:txBody>
      </p:sp>
    </p:spTree>
    <p:extLst>
      <p:ext uri="{BB962C8B-B14F-4D97-AF65-F5344CB8AC3E}">
        <p14:creationId xmlns:p14="http://schemas.microsoft.com/office/powerpoint/2010/main" val="1125442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623325B-007E-48E1-B92A-3F0D3381265E}" type="slidenum">
              <a:rPr lang="en-NZ" smtClean="0"/>
              <a:t>2</a:t>
            </a:fld>
            <a:endParaRPr lang="en-NZ"/>
          </a:p>
        </p:txBody>
      </p:sp>
    </p:spTree>
    <p:extLst>
      <p:ext uri="{BB962C8B-B14F-4D97-AF65-F5344CB8AC3E}">
        <p14:creationId xmlns:p14="http://schemas.microsoft.com/office/powerpoint/2010/main" val="1899702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623325B-007E-48E1-B92A-3F0D3381265E}" type="slidenum">
              <a:rPr lang="en-NZ" smtClean="0"/>
              <a:t>24</a:t>
            </a:fld>
            <a:endParaRPr lang="en-NZ"/>
          </a:p>
        </p:txBody>
      </p:sp>
    </p:spTree>
    <p:extLst>
      <p:ext uri="{BB962C8B-B14F-4D97-AF65-F5344CB8AC3E}">
        <p14:creationId xmlns:p14="http://schemas.microsoft.com/office/powerpoint/2010/main" val="2747678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623325B-007E-48E1-B92A-3F0D3381265E}" type="slidenum">
              <a:rPr lang="en-NZ" smtClean="0"/>
              <a:t>26</a:t>
            </a:fld>
            <a:endParaRPr lang="en-NZ"/>
          </a:p>
        </p:txBody>
      </p:sp>
    </p:spTree>
    <p:extLst>
      <p:ext uri="{BB962C8B-B14F-4D97-AF65-F5344CB8AC3E}">
        <p14:creationId xmlns:p14="http://schemas.microsoft.com/office/powerpoint/2010/main" val="948342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dirty="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CA7E1A8-6E81-4404-BD9C-2279399B6709}" type="slidenum">
              <a:rPr lang="en-GB" altLang="en-US" smtClean="0"/>
              <a:pPr>
                <a:spcBef>
                  <a:spcPct val="0"/>
                </a:spcBef>
              </a:pPr>
              <a:t>27</a:t>
            </a:fld>
            <a:endParaRPr lang="en-GB" altLang="en-US"/>
          </a:p>
        </p:txBody>
      </p:sp>
    </p:spTree>
    <p:extLst>
      <p:ext uri="{BB962C8B-B14F-4D97-AF65-F5344CB8AC3E}">
        <p14:creationId xmlns:p14="http://schemas.microsoft.com/office/powerpoint/2010/main" val="2445975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dirty="0"/>
              <a:t>The treaty now is supported in many ways</a:t>
            </a:r>
          </a:p>
        </p:txBody>
      </p:sp>
      <p:sp>
        <p:nvSpPr>
          <p:cNvPr id="4" name="Slide Number Placeholder 3"/>
          <p:cNvSpPr>
            <a:spLocks noGrp="1"/>
          </p:cNvSpPr>
          <p:nvPr>
            <p:ph type="sldNum" sz="quarter" idx="10"/>
          </p:nvPr>
        </p:nvSpPr>
        <p:spPr/>
        <p:txBody>
          <a:bodyPr/>
          <a:lstStyle/>
          <a:p>
            <a:fld id="{E623325B-007E-48E1-B92A-3F0D3381265E}" type="slidenum">
              <a:rPr lang="en-NZ" smtClean="0"/>
              <a:t>32</a:t>
            </a:fld>
            <a:endParaRPr lang="en-NZ"/>
          </a:p>
        </p:txBody>
      </p:sp>
    </p:spTree>
    <p:extLst>
      <p:ext uri="{BB962C8B-B14F-4D97-AF65-F5344CB8AC3E}">
        <p14:creationId xmlns:p14="http://schemas.microsoft.com/office/powerpoint/2010/main" val="2204657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Find out about</a:t>
            </a:r>
            <a:r>
              <a:rPr lang="en-NZ" baseline="0" dirty="0"/>
              <a:t> Maori culture</a:t>
            </a:r>
            <a:r>
              <a:rPr lang="en-NZ" dirty="0"/>
              <a:t>  </a:t>
            </a:r>
          </a:p>
        </p:txBody>
      </p:sp>
      <p:sp>
        <p:nvSpPr>
          <p:cNvPr id="4" name="Slide Number Placeholder 3"/>
          <p:cNvSpPr>
            <a:spLocks noGrp="1"/>
          </p:cNvSpPr>
          <p:nvPr>
            <p:ph type="sldNum" sz="quarter" idx="10"/>
          </p:nvPr>
        </p:nvSpPr>
        <p:spPr/>
        <p:txBody>
          <a:bodyPr/>
          <a:lstStyle/>
          <a:p>
            <a:fld id="{E623325B-007E-48E1-B92A-3F0D3381265E}" type="slidenum">
              <a:rPr lang="en-NZ" smtClean="0"/>
              <a:t>34</a:t>
            </a:fld>
            <a:endParaRPr lang="en-NZ"/>
          </a:p>
        </p:txBody>
      </p:sp>
    </p:spTree>
    <p:extLst>
      <p:ext uri="{BB962C8B-B14F-4D97-AF65-F5344CB8AC3E}">
        <p14:creationId xmlns:p14="http://schemas.microsoft.com/office/powerpoint/2010/main" val="3273755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623325B-007E-48E1-B92A-3F0D3381265E}" type="slidenum">
              <a:rPr lang="en-NZ" smtClean="0"/>
              <a:t>35</a:t>
            </a:fld>
            <a:endParaRPr lang="en-NZ"/>
          </a:p>
        </p:txBody>
      </p:sp>
    </p:spTree>
    <p:extLst>
      <p:ext uri="{BB962C8B-B14F-4D97-AF65-F5344CB8AC3E}">
        <p14:creationId xmlns:p14="http://schemas.microsoft.com/office/powerpoint/2010/main" val="1084436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solidFill>
                <a:schemeClr val="accent4">
                  <a:lumMod val="75000"/>
                </a:schemeClr>
              </a:solidFill>
            </a:endParaRPr>
          </a:p>
        </p:txBody>
      </p:sp>
      <p:sp>
        <p:nvSpPr>
          <p:cNvPr id="4" name="Slide Number Placeholder 3"/>
          <p:cNvSpPr>
            <a:spLocks noGrp="1"/>
          </p:cNvSpPr>
          <p:nvPr>
            <p:ph type="sldNum" sz="quarter" idx="5"/>
          </p:nvPr>
        </p:nvSpPr>
        <p:spPr/>
        <p:txBody>
          <a:bodyPr/>
          <a:lstStyle/>
          <a:p>
            <a:fld id="{E623325B-007E-48E1-B92A-3F0D3381265E}" type="slidenum">
              <a:rPr lang="en-NZ" smtClean="0"/>
              <a:t>3</a:t>
            </a:fld>
            <a:endParaRPr lang="en-NZ"/>
          </a:p>
        </p:txBody>
      </p:sp>
    </p:spTree>
    <p:extLst>
      <p:ext uri="{BB962C8B-B14F-4D97-AF65-F5344CB8AC3E}">
        <p14:creationId xmlns:p14="http://schemas.microsoft.com/office/powerpoint/2010/main" val="906525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dirty="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1A5B55E-AF53-4CF3-8FDB-AE611A4FFB08}" type="slidenum">
              <a:rPr lang="en-NZ" altLang="en-US" sz="1200" smtClean="0"/>
              <a:pPr/>
              <a:t>4</a:t>
            </a:fld>
            <a:endParaRPr lang="en-NZ" altLang="en-US" sz="1200" dirty="0"/>
          </a:p>
        </p:txBody>
      </p:sp>
    </p:spTree>
    <p:extLst>
      <p:ext uri="{BB962C8B-B14F-4D97-AF65-F5344CB8AC3E}">
        <p14:creationId xmlns:p14="http://schemas.microsoft.com/office/powerpoint/2010/main" val="2241294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592D9F9-595B-4403-9417-5D56E38B0CA0}" type="slidenum">
              <a:rPr lang="en-NZ" altLang="en-US" sz="1200"/>
              <a:pPr/>
              <a:t>5</a:t>
            </a:fld>
            <a:endParaRPr lang="en-NZ"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3743327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5FBCF990-52A2-4C62-BFDF-002EC0A17E9D}"/>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3B3E1D98-E62A-4225-ABEC-EA8C89BDCE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NZ" altLang="en-US"/>
          </a:p>
        </p:txBody>
      </p:sp>
      <p:sp>
        <p:nvSpPr>
          <p:cNvPr id="38916" name="Slide Number Placeholder 3">
            <a:extLst>
              <a:ext uri="{FF2B5EF4-FFF2-40B4-BE49-F238E27FC236}">
                <a16:creationId xmlns:a16="http://schemas.microsoft.com/office/drawing/2014/main" id="{A314A5D0-CA98-4761-AD00-9550ED534C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E2A8D19-39BA-4E1C-A311-749D3DC3D884}" type="slidenum">
              <a:rPr lang="en-NZ" altLang="en-US" sz="1200" smtClean="0"/>
              <a:pPr/>
              <a:t>7</a:t>
            </a:fld>
            <a:endParaRPr lang="en-NZ"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623325B-007E-48E1-B92A-3F0D3381265E}" type="slidenum">
              <a:rPr lang="en-NZ" smtClean="0"/>
              <a:t>8</a:t>
            </a:fld>
            <a:endParaRPr lang="en-NZ"/>
          </a:p>
        </p:txBody>
      </p:sp>
    </p:spTree>
    <p:extLst>
      <p:ext uri="{BB962C8B-B14F-4D97-AF65-F5344CB8AC3E}">
        <p14:creationId xmlns:p14="http://schemas.microsoft.com/office/powerpoint/2010/main" val="1045670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623325B-007E-48E1-B92A-3F0D3381265E}" type="slidenum">
              <a:rPr lang="en-NZ" smtClean="0"/>
              <a:t>9</a:t>
            </a:fld>
            <a:endParaRPr lang="en-NZ"/>
          </a:p>
        </p:txBody>
      </p:sp>
    </p:spTree>
    <p:extLst>
      <p:ext uri="{BB962C8B-B14F-4D97-AF65-F5344CB8AC3E}">
        <p14:creationId xmlns:p14="http://schemas.microsoft.com/office/powerpoint/2010/main" val="1918916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E623325B-007E-48E1-B92A-3F0D3381265E}" type="slidenum">
              <a:rPr lang="en-NZ" smtClean="0"/>
              <a:t>10</a:t>
            </a:fld>
            <a:endParaRPr lang="en-NZ"/>
          </a:p>
        </p:txBody>
      </p:sp>
    </p:spTree>
    <p:extLst>
      <p:ext uri="{BB962C8B-B14F-4D97-AF65-F5344CB8AC3E}">
        <p14:creationId xmlns:p14="http://schemas.microsoft.com/office/powerpoint/2010/main" val="26580392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C67EA319-6C05-47DF-9B1E-3B3B3B7F4191}" type="datetimeFigureOut">
              <a:rPr lang="en-NZ" smtClean="0"/>
              <a:t>16/09/2021</a:t>
            </a:fld>
            <a:endParaRPr lang="en-NZ"/>
          </a:p>
        </p:txBody>
      </p:sp>
      <p:sp>
        <p:nvSpPr>
          <p:cNvPr id="5" name="Footer Placeholder 4"/>
          <p:cNvSpPr>
            <a:spLocks noGrp="1"/>
          </p:cNvSpPr>
          <p:nvPr>
            <p:ph type="ftr" sz="quarter" idx="11"/>
          </p:nvPr>
        </p:nvSpPr>
        <p:spPr>
          <a:xfrm>
            <a:off x="1876424" y="5410201"/>
            <a:ext cx="5124886" cy="365125"/>
          </a:xfrm>
        </p:spPr>
        <p:txBody>
          <a:bodyPr/>
          <a:lstStyle/>
          <a:p>
            <a:endParaRPr lang="en-NZ"/>
          </a:p>
        </p:txBody>
      </p:sp>
      <p:sp>
        <p:nvSpPr>
          <p:cNvPr id="6" name="Slide Number Placeholder 5"/>
          <p:cNvSpPr>
            <a:spLocks noGrp="1"/>
          </p:cNvSpPr>
          <p:nvPr>
            <p:ph type="sldNum" sz="quarter" idx="12"/>
          </p:nvPr>
        </p:nvSpPr>
        <p:spPr>
          <a:xfrm>
            <a:off x="9896911" y="5410199"/>
            <a:ext cx="771089" cy="365125"/>
          </a:xfrm>
        </p:spPr>
        <p:txBody>
          <a:bodyPr/>
          <a:lstStyle/>
          <a:p>
            <a:fld id="{B275044E-A2B7-4ABE-B365-5EF101023CCC}" type="slidenum">
              <a:rPr lang="en-NZ" smtClean="0"/>
              <a:t>‹#›</a:t>
            </a:fld>
            <a:endParaRPr lang="en-NZ"/>
          </a:p>
        </p:txBody>
      </p:sp>
    </p:spTree>
    <p:extLst>
      <p:ext uri="{BB962C8B-B14F-4D97-AF65-F5344CB8AC3E}">
        <p14:creationId xmlns:p14="http://schemas.microsoft.com/office/powerpoint/2010/main" val="687984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7EA319-6C05-47DF-9B1E-3B3B3B7F4191}" type="datetimeFigureOut">
              <a:rPr lang="en-NZ" smtClean="0"/>
              <a:t>16/09/2021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275044E-A2B7-4ABE-B365-5EF101023CCC}" type="slidenum">
              <a:rPr lang="en-NZ" smtClean="0"/>
              <a:t>‹#›</a:t>
            </a:fld>
            <a:endParaRPr lang="en-NZ"/>
          </a:p>
        </p:txBody>
      </p:sp>
    </p:spTree>
    <p:extLst>
      <p:ext uri="{BB962C8B-B14F-4D97-AF65-F5344CB8AC3E}">
        <p14:creationId xmlns:p14="http://schemas.microsoft.com/office/powerpoint/2010/main" val="2645045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7EA319-6C05-47DF-9B1E-3B3B3B7F4191}" type="datetimeFigureOut">
              <a:rPr lang="en-NZ" smtClean="0"/>
              <a:t>16/09/2021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275044E-A2B7-4ABE-B365-5EF101023CCC}" type="slidenum">
              <a:rPr lang="en-NZ" smtClean="0"/>
              <a:t>‹#›</a:t>
            </a:fld>
            <a:endParaRPr lang="en-NZ"/>
          </a:p>
        </p:txBody>
      </p:sp>
    </p:spTree>
    <p:extLst>
      <p:ext uri="{BB962C8B-B14F-4D97-AF65-F5344CB8AC3E}">
        <p14:creationId xmlns:p14="http://schemas.microsoft.com/office/powerpoint/2010/main" val="2059811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7EA319-6C05-47DF-9B1E-3B3B3B7F4191}" type="datetimeFigureOut">
              <a:rPr lang="en-NZ" smtClean="0"/>
              <a:t>16/09/2021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275044E-A2B7-4ABE-B365-5EF101023CCC}" type="slidenum">
              <a:rPr lang="en-NZ" smtClean="0"/>
              <a:t>‹#›</a:t>
            </a:fld>
            <a:endParaRPr lang="en-NZ"/>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65482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7EA319-6C05-47DF-9B1E-3B3B3B7F4191}" type="datetimeFigureOut">
              <a:rPr lang="en-NZ" smtClean="0"/>
              <a:t>16/09/2021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275044E-A2B7-4ABE-B365-5EF101023CCC}" type="slidenum">
              <a:rPr lang="en-NZ" smtClean="0"/>
              <a:t>‹#›</a:t>
            </a:fld>
            <a:endParaRPr lang="en-NZ"/>
          </a:p>
        </p:txBody>
      </p:sp>
    </p:spTree>
    <p:extLst>
      <p:ext uri="{BB962C8B-B14F-4D97-AF65-F5344CB8AC3E}">
        <p14:creationId xmlns:p14="http://schemas.microsoft.com/office/powerpoint/2010/main" val="1038434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67EA319-6C05-47DF-9B1E-3B3B3B7F4191}" type="datetimeFigureOut">
              <a:rPr lang="en-NZ" smtClean="0"/>
              <a:t>16/09/2021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B275044E-A2B7-4ABE-B365-5EF101023CCC}" type="slidenum">
              <a:rPr lang="en-NZ" smtClean="0"/>
              <a:t>‹#›</a:t>
            </a:fld>
            <a:endParaRPr lang="en-NZ"/>
          </a:p>
        </p:txBody>
      </p:sp>
    </p:spTree>
    <p:extLst>
      <p:ext uri="{BB962C8B-B14F-4D97-AF65-F5344CB8AC3E}">
        <p14:creationId xmlns:p14="http://schemas.microsoft.com/office/powerpoint/2010/main" val="61501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67EA319-6C05-47DF-9B1E-3B3B3B7F4191}" type="datetimeFigureOut">
              <a:rPr lang="en-NZ" smtClean="0"/>
              <a:t>16/09/2021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B275044E-A2B7-4ABE-B365-5EF101023CCC}" type="slidenum">
              <a:rPr lang="en-NZ" smtClean="0"/>
              <a:t>‹#›</a:t>
            </a:fld>
            <a:endParaRPr lang="en-NZ"/>
          </a:p>
        </p:txBody>
      </p:sp>
    </p:spTree>
    <p:extLst>
      <p:ext uri="{BB962C8B-B14F-4D97-AF65-F5344CB8AC3E}">
        <p14:creationId xmlns:p14="http://schemas.microsoft.com/office/powerpoint/2010/main" val="3668789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7EA319-6C05-47DF-9B1E-3B3B3B7F4191}" type="datetimeFigureOut">
              <a:rPr lang="en-NZ" smtClean="0"/>
              <a:t>16/09/2021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275044E-A2B7-4ABE-B365-5EF101023CCC}" type="slidenum">
              <a:rPr lang="en-NZ" smtClean="0"/>
              <a:t>‹#›</a:t>
            </a:fld>
            <a:endParaRPr lang="en-NZ"/>
          </a:p>
        </p:txBody>
      </p:sp>
    </p:spTree>
    <p:extLst>
      <p:ext uri="{BB962C8B-B14F-4D97-AF65-F5344CB8AC3E}">
        <p14:creationId xmlns:p14="http://schemas.microsoft.com/office/powerpoint/2010/main" val="619146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7EA319-6C05-47DF-9B1E-3B3B3B7F4191}" type="datetimeFigureOut">
              <a:rPr lang="en-NZ" smtClean="0"/>
              <a:t>16/09/2021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275044E-A2B7-4ABE-B365-5EF101023CCC}" type="slidenum">
              <a:rPr lang="en-NZ" smtClean="0"/>
              <a:t>‹#›</a:t>
            </a:fld>
            <a:endParaRPr lang="en-NZ"/>
          </a:p>
        </p:txBody>
      </p:sp>
    </p:spTree>
    <p:extLst>
      <p:ext uri="{BB962C8B-B14F-4D97-AF65-F5344CB8AC3E}">
        <p14:creationId xmlns:p14="http://schemas.microsoft.com/office/powerpoint/2010/main" val="3961422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7EA319-6C05-47DF-9B1E-3B3B3B7F4191}" type="datetimeFigureOut">
              <a:rPr lang="en-NZ" smtClean="0"/>
              <a:t>16/09/2021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275044E-A2B7-4ABE-B365-5EF101023CCC}" type="slidenum">
              <a:rPr lang="en-NZ" smtClean="0"/>
              <a:t>‹#›</a:t>
            </a:fld>
            <a:endParaRPr lang="en-NZ"/>
          </a:p>
        </p:txBody>
      </p:sp>
    </p:spTree>
    <p:extLst>
      <p:ext uri="{BB962C8B-B14F-4D97-AF65-F5344CB8AC3E}">
        <p14:creationId xmlns:p14="http://schemas.microsoft.com/office/powerpoint/2010/main" val="952894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7EA319-6C05-47DF-9B1E-3B3B3B7F4191}" type="datetimeFigureOut">
              <a:rPr lang="en-NZ" smtClean="0"/>
              <a:t>16/09/2021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275044E-A2B7-4ABE-B365-5EF101023CCC}" type="slidenum">
              <a:rPr lang="en-NZ" smtClean="0"/>
              <a:t>‹#›</a:t>
            </a:fld>
            <a:endParaRPr lang="en-NZ"/>
          </a:p>
        </p:txBody>
      </p:sp>
    </p:spTree>
    <p:extLst>
      <p:ext uri="{BB962C8B-B14F-4D97-AF65-F5344CB8AC3E}">
        <p14:creationId xmlns:p14="http://schemas.microsoft.com/office/powerpoint/2010/main" val="199991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7EA319-6C05-47DF-9B1E-3B3B3B7F4191}" type="datetimeFigureOut">
              <a:rPr lang="en-NZ" smtClean="0"/>
              <a:t>16/09/2021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275044E-A2B7-4ABE-B365-5EF101023CCC}" type="slidenum">
              <a:rPr lang="en-NZ" smtClean="0"/>
              <a:t>‹#›</a:t>
            </a:fld>
            <a:endParaRPr lang="en-NZ"/>
          </a:p>
        </p:txBody>
      </p:sp>
    </p:spTree>
    <p:extLst>
      <p:ext uri="{BB962C8B-B14F-4D97-AF65-F5344CB8AC3E}">
        <p14:creationId xmlns:p14="http://schemas.microsoft.com/office/powerpoint/2010/main" val="4242883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7EA319-6C05-47DF-9B1E-3B3B3B7F4191}" type="datetimeFigureOut">
              <a:rPr lang="en-NZ" smtClean="0"/>
              <a:t>16/09/2021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B275044E-A2B7-4ABE-B365-5EF101023CCC}" type="slidenum">
              <a:rPr lang="en-NZ" smtClean="0"/>
              <a:t>‹#›</a:t>
            </a:fld>
            <a:endParaRPr lang="en-NZ"/>
          </a:p>
        </p:txBody>
      </p:sp>
    </p:spTree>
    <p:extLst>
      <p:ext uri="{BB962C8B-B14F-4D97-AF65-F5344CB8AC3E}">
        <p14:creationId xmlns:p14="http://schemas.microsoft.com/office/powerpoint/2010/main" val="16007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7EA319-6C05-47DF-9B1E-3B3B3B7F4191}" type="datetimeFigureOut">
              <a:rPr lang="en-NZ" smtClean="0"/>
              <a:t>16/09/2021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B275044E-A2B7-4ABE-B365-5EF101023CCC}" type="slidenum">
              <a:rPr lang="en-NZ" smtClean="0"/>
              <a:t>‹#›</a:t>
            </a:fld>
            <a:endParaRPr lang="en-NZ"/>
          </a:p>
        </p:txBody>
      </p:sp>
    </p:spTree>
    <p:extLst>
      <p:ext uri="{BB962C8B-B14F-4D97-AF65-F5344CB8AC3E}">
        <p14:creationId xmlns:p14="http://schemas.microsoft.com/office/powerpoint/2010/main" val="547573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7EA319-6C05-47DF-9B1E-3B3B3B7F4191}" type="datetimeFigureOut">
              <a:rPr lang="en-NZ" smtClean="0"/>
              <a:t>16/09/2021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B275044E-A2B7-4ABE-B365-5EF101023CCC}" type="slidenum">
              <a:rPr lang="en-NZ" smtClean="0"/>
              <a:t>‹#›</a:t>
            </a:fld>
            <a:endParaRPr lang="en-NZ"/>
          </a:p>
        </p:txBody>
      </p:sp>
    </p:spTree>
    <p:extLst>
      <p:ext uri="{BB962C8B-B14F-4D97-AF65-F5344CB8AC3E}">
        <p14:creationId xmlns:p14="http://schemas.microsoft.com/office/powerpoint/2010/main" val="634088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7EA319-6C05-47DF-9B1E-3B3B3B7F4191}" type="datetimeFigureOut">
              <a:rPr lang="en-NZ" smtClean="0"/>
              <a:t>16/09/2021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275044E-A2B7-4ABE-B365-5EF101023CCC}" type="slidenum">
              <a:rPr lang="en-NZ" smtClean="0"/>
              <a:t>‹#›</a:t>
            </a:fld>
            <a:endParaRPr lang="en-NZ"/>
          </a:p>
        </p:txBody>
      </p:sp>
    </p:spTree>
    <p:extLst>
      <p:ext uri="{BB962C8B-B14F-4D97-AF65-F5344CB8AC3E}">
        <p14:creationId xmlns:p14="http://schemas.microsoft.com/office/powerpoint/2010/main" val="2646020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7EA319-6C05-47DF-9B1E-3B3B3B7F4191}" type="datetimeFigureOut">
              <a:rPr lang="en-NZ" smtClean="0"/>
              <a:t>16/09/2021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275044E-A2B7-4ABE-B365-5EF101023CCC}" type="slidenum">
              <a:rPr lang="en-NZ" smtClean="0"/>
              <a:t>‹#›</a:t>
            </a:fld>
            <a:endParaRPr lang="en-NZ"/>
          </a:p>
        </p:txBody>
      </p:sp>
    </p:spTree>
    <p:extLst>
      <p:ext uri="{BB962C8B-B14F-4D97-AF65-F5344CB8AC3E}">
        <p14:creationId xmlns:p14="http://schemas.microsoft.com/office/powerpoint/2010/main" val="3755941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67EA319-6C05-47DF-9B1E-3B3B3B7F4191}" type="datetimeFigureOut">
              <a:rPr lang="en-NZ" smtClean="0"/>
              <a:t>16/09/2021</a:t>
            </a:fld>
            <a:endParaRPr lang="en-NZ"/>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275044E-A2B7-4ABE-B365-5EF101023CCC}" type="slidenum">
              <a:rPr lang="en-NZ" smtClean="0"/>
              <a:t>‹#›</a:t>
            </a:fld>
            <a:endParaRPr lang="en-NZ"/>
          </a:p>
        </p:txBody>
      </p:sp>
    </p:spTree>
    <p:extLst>
      <p:ext uri="{BB962C8B-B14F-4D97-AF65-F5344CB8AC3E}">
        <p14:creationId xmlns:p14="http://schemas.microsoft.com/office/powerpoint/2010/main" val="1363200180"/>
      </p:ext>
    </p:extLst>
  </p:cSld>
  <p:clrMap bg1="dk1" tx1="lt1" bg2="dk2" tx2="lt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 id="2147483960" r:id="rId15"/>
    <p:sldLayoutId id="2147483961" r:id="rId16"/>
    <p:sldLayoutId id="2147483962"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teara.govt.nz/en/glossary#rangatiratang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6.jf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534400" y="4605866"/>
            <a:ext cx="3276600" cy="2099734"/>
          </a:xfrm>
        </p:spPr>
        <p:txBody>
          <a:bodyPr>
            <a:normAutofit fontScale="92500"/>
          </a:bodyPr>
          <a:lstStyle/>
          <a:p>
            <a:r>
              <a:rPr lang="en-NZ" sz="2400" dirty="0"/>
              <a:t>Nina Pelling </a:t>
            </a:r>
          </a:p>
          <a:p>
            <a:r>
              <a:rPr lang="en-NZ" sz="2400" dirty="0"/>
              <a:t>Maia Learning advisor Maori npelling@unitec.ac.nz</a:t>
            </a:r>
          </a:p>
        </p:txBody>
      </p:sp>
      <p:sp>
        <p:nvSpPr>
          <p:cNvPr id="15363" name="Footer Placeholder 3"/>
          <p:cNvSpPr>
            <a:spLocks noGrp="1"/>
          </p:cNvSpPr>
          <p:nvPr>
            <p:ph type="ftr" sz="quarter" idx="11"/>
          </p:nvPr>
        </p:nvSpPr>
        <p:spPr>
          <a:xfrm>
            <a:off x="22098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r>
              <a:rPr lang="en-GB" altLang="en-US" sz="1400" dirty="0">
                <a:solidFill>
                  <a:srgbClr val="000000"/>
                </a:solidFill>
              </a:rPr>
              <a:t>© Unitec New Zealand</a:t>
            </a: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460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 y="4765413"/>
            <a:ext cx="8077200" cy="1323439"/>
          </a:xfrm>
          <a:prstGeom prst="rect">
            <a:avLst/>
          </a:prstGeom>
          <a:noFill/>
        </p:spPr>
        <p:txBody>
          <a:bodyPr wrap="square" rtlCol="0">
            <a:spAutoFit/>
          </a:bodyPr>
          <a:lstStyle/>
          <a:p>
            <a:r>
              <a:rPr lang="en-NZ" sz="4000" dirty="0"/>
              <a:t>The Treaty of Waitangi and computer science - Part 1</a:t>
            </a:r>
          </a:p>
        </p:txBody>
      </p:sp>
    </p:spTree>
    <p:extLst>
      <p:ext uri="{BB962C8B-B14F-4D97-AF65-F5344CB8AC3E}">
        <p14:creationId xmlns:p14="http://schemas.microsoft.com/office/powerpoint/2010/main" val="2517392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50D87-5323-450C-AE81-2DB0D54E2814}"/>
              </a:ext>
            </a:extLst>
          </p:cNvPr>
          <p:cNvSpPr>
            <a:spLocks noGrp="1"/>
          </p:cNvSpPr>
          <p:nvPr>
            <p:ph type="title"/>
          </p:nvPr>
        </p:nvSpPr>
        <p:spPr>
          <a:xfrm>
            <a:off x="632243" y="356616"/>
            <a:ext cx="9720072" cy="1499616"/>
          </a:xfrm>
        </p:spPr>
        <p:txBody>
          <a:bodyPr/>
          <a:lstStyle/>
          <a:p>
            <a:r>
              <a:rPr lang="en-NZ" dirty="0"/>
              <a:t>Why was a Treaty made</a:t>
            </a:r>
          </a:p>
        </p:txBody>
      </p:sp>
      <p:sp>
        <p:nvSpPr>
          <p:cNvPr id="3" name="Content Placeholder 2">
            <a:extLst>
              <a:ext uri="{FF2B5EF4-FFF2-40B4-BE49-F238E27FC236}">
                <a16:creationId xmlns:a16="http://schemas.microsoft.com/office/drawing/2014/main" id="{AC048BA4-F29E-4B98-BA6C-34DDF2916CAE}"/>
              </a:ext>
            </a:extLst>
          </p:cNvPr>
          <p:cNvSpPr>
            <a:spLocks noGrp="1"/>
          </p:cNvSpPr>
          <p:nvPr>
            <p:ph idx="1"/>
          </p:nvPr>
        </p:nvSpPr>
        <p:spPr>
          <a:xfrm>
            <a:off x="1024128" y="1485899"/>
            <a:ext cx="10981605" cy="5135033"/>
          </a:xfrm>
        </p:spPr>
        <p:txBody>
          <a:bodyPr>
            <a:normAutofit fontScale="92500" lnSpcReduction="10000"/>
          </a:bodyPr>
          <a:lstStyle/>
          <a:p>
            <a:endParaRPr lang="en-NZ" dirty="0"/>
          </a:p>
          <a:p>
            <a:r>
              <a:rPr lang="en-NZ" b="1" dirty="0">
                <a:solidFill>
                  <a:schemeClr val="accent3">
                    <a:lumMod val="60000"/>
                    <a:lumOff val="40000"/>
                  </a:schemeClr>
                </a:solidFill>
              </a:rPr>
              <a:t>Traders: </a:t>
            </a:r>
            <a:r>
              <a:rPr lang="en-NZ" dirty="0"/>
              <a:t>	What were their interests in Aotearoa NZ	Positives and negatives</a:t>
            </a:r>
          </a:p>
          <a:p>
            <a:pPr marL="0" indent="0">
              <a:buNone/>
            </a:pPr>
            <a:endParaRPr lang="en-NZ" sz="3000" dirty="0"/>
          </a:p>
          <a:p>
            <a:r>
              <a:rPr lang="en-NZ" b="1" dirty="0">
                <a:solidFill>
                  <a:schemeClr val="accent3">
                    <a:lumMod val="60000"/>
                    <a:lumOff val="40000"/>
                  </a:schemeClr>
                </a:solidFill>
              </a:rPr>
              <a:t>Missionaries: </a:t>
            </a:r>
            <a:r>
              <a:rPr lang="en-NZ" dirty="0"/>
              <a:t>	What were their interests in Aotearoa NZ	Positives and negatives</a:t>
            </a:r>
          </a:p>
          <a:p>
            <a:endParaRPr lang="en-NZ" dirty="0"/>
          </a:p>
          <a:p>
            <a:endParaRPr lang="en-NZ" dirty="0"/>
          </a:p>
          <a:p>
            <a:r>
              <a:rPr lang="en-NZ" b="1" dirty="0">
                <a:solidFill>
                  <a:schemeClr val="accent3">
                    <a:lumMod val="60000"/>
                    <a:lumOff val="40000"/>
                  </a:schemeClr>
                </a:solidFill>
              </a:rPr>
              <a:t>Settlers: </a:t>
            </a:r>
            <a:r>
              <a:rPr lang="en-NZ" dirty="0"/>
              <a:t>	What were their interests in Aotearoa NZ	Positives and negatives</a:t>
            </a:r>
          </a:p>
          <a:p>
            <a:endParaRPr lang="en-NZ" dirty="0"/>
          </a:p>
          <a:p>
            <a:r>
              <a:rPr lang="en-NZ" b="1" dirty="0">
                <a:solidFill>
                  <a:schemeClr val="accent3">
                    <a:lumMod val="60000"/>
                    <a:lumOff val="40000"/>
                  </a:schemeClr>
                </a:solidFill>
              </a:rPr>
              <a:t>Representatives of the Queen of England: </a:t>
            </a:r>
            <a:r>
              <a:rPr lang="en-NZ" dirty="0"/>
              <a:t>What do you think could be the possible interests for  the Europeans who came to Aotearoa NZ</a:t>
            </a:r>
          </a:p>
          <a:p>
            <a:endParaRPr lang="en-NZ" dirty="0"/>
          </a:p>
          <a:p>
            <a:endParaRPr lang="en-NZ" dirty="0"/>
          </a:p>
        </p:txBody>
      </p:sp>
    </p:spTree>
    <p:extLst>
      <p:ext uri="{BB962C8B-B14F-4D97-AF65-F5344CB8AC3E}">
        <p14:creationId xmlns:p14="http://schemas.microsoft.com/office/powerpoint/2010/main" val="2256203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4127" y="520146"/>
            <a:ext cx="4851739" cy="1116149"/>
          </a:xfrm>
        </p:spPr>
        <p:txBody>
          <a:bodyPr/>
          <a:lstStyle/>
          <a:p>
            <a:r>
              <a:rPr lang="mi-NZ" dirty="0">
                <a:solidFill>
                  <a:schemeClr val="accent3">
                    <a:lumMod val="60000"/>
                    <a:lumOff val="40000"/>
                  </a:schemeClr>
                </a:solidFill>
              </a:rPr>
              <a:t>Arrival of Christianity</a:t>
            </a:r>
            <a:endParaRPr lang="en-NZ" dirty="0">
              <a:solidFill>
                <a:schemeClr val="accent3">
                  <a:lumMod val="60000"/>
                  <a:lumOff val="40000"/>
                </a:schemeClr>
              </a:solidFill>
            </a:endParaRPr>
          </a:p>
        </p:txBody>
      </p:sp>
      <p:sp>
        <p:nvSpPr>
          <p:cNvPr id="6" name="Text Placeholder 5"/>
          <p:cNvSpPr>
            <a:spLocks noGrp="1"/>
          </p:cNvSpPr>
          <p:nvPr>
            <p:ph type="body" sz="half" idx="2"/>
          </p:nvPr>
        </p:nvSpPr>
        <p:spPr>
          <a:xfrm>
            <a:off x="1024128" y="1524000"/>
            <a:ext cx="4389120" cy="4495800"/>
          </a:xfrm>
        </p:spPr>
        <p:txBody>
          <a:bodyPr>
            <a:noAutofit/>
          </a:bodyPr>
          <a:lstStyle/>
          <a:p>
            <a:pPr algn="just"/>
            <a:r>
              <a:rPr lang="en-NZ" sz="2400" dirty="0"/>
              <a:t>Reverend Samuel Marsden of the Church Missionary Society preached the first sermon in New Zealand, on Christmas Day 1814. He was invited by the Ngāpuhi chief </a:t>
            </a:r>
            <a:r>
              <a:rPr lang="en-NZ" sz="2400" dirty="0" err="1"/>
              <a:t>Ruatara</a:t>
            </a:r>
            <a:r>
              <a:rPr lang="en-NZ" sz="2400" dirty="0"/>
              <a:t> who befriended Marsden based on a reciprocal relationship.  In the opening decades of the 19th century Māori contact with Europeans, while increasing, was still rare.</a:t>
            </a:r>
          </a:p>
        </p:txBody>
      </p:sp>
      <p:pic>
        <p:nvPicPr>
          <p:cNvPr id="1026" name="Picture 2" descr="The World, the Flesh and the Devil: The Life and Opinions of ...">
            <a:extLst>
              <a:ext uri="{FF2B5EF4-FFF2-40B4-BE49-F238E27FC236}">
                <a16:creationId xmlns:a16="http://schemas.microsoft.com/office/drawing/2014/main" id="{D0B96F1C-6630-4A69-AABF-DBEF715BD50B}"/>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786594" y="1362868"/>
            <a:ext cx="3424206" cy="4656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224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3CC6-7EF9-4006-8699-AB7FDC8FDA17}"/>
              </a:ext>
            </a:extLst>
          </p:cNvPr>
          <p:cNvSpPr>
            <a:spLocks noGrp="1"/>
          </p:cNvSpPr>
          <p:nvPr>
            <p:ph type="title"/>
          </p:nvPr>
        </p:nvSpPr>
        <p:spPr>
          <a:xfrm>
            <a:off x="489857" y="618518"/>
            <a:ext cx="10557554" cy="1030668"/>
          </a:xfrm>
        </p:spPr>
        <p:txBody>
          <a:bodyPr/>
          <a:lstStyle/>
          <a:p>
            <a:r>
              <a:rPr lang="en-NZ" dirty="0"/>
              <a:t> </a:t>
            </a:r>
            <a:r>
              <a:rPr lang="en-NZ" dirty="0">
                <a:solidFill>
                  <a:srgbClr val="FFC000"/>
                </a:solidFill>
              </a:rPr>
              <a:t>Marsden’s first Sermon  Christmas day 1814</a:t>
            </a:r>
          </a:p>
        </p:txBody>
      </p:sp>
      <p:pic>
        <p:nvPicPr>
          <p:cNvPr id="1026" name="Picture 2" descr="Samuel Marsden Christmas Day 1814 | Liturgy">
            <a:extLst>
              <a:ext uri="{FF2B5EF4-FFF2-40B4-BE49-F238E27FC236}">
                <a16:creationId xmlns:a16="http://schemas.microsoft.com/office/drawing/2014/main" id="{ABA05401-A165-4B40-BD58-E8FE8616095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31365" y="2077523"/>
            <a:ext cx="8365996" cy="38358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97BF444-39AC-444C-A9A0-C31E85E8C113}"/>
              </a:ext>
            </a:extLst>
          </p:cNvPr>
          <p:cNvSpPr txBox="1"/>
          <p:nvPr/>
        </p:nvSpPr>
        <p:spPr>
          <a:xfrm>
            <a:off x="924560" y="3882094"/>
            <a:ext cx="2606804" cy="2031325"/>
          </a:xfrm>
          <a:prstGeom prst="rect">
            <a:avLst/>
          </a:prstGeom>
          <a:noFill/>
        </p:spPr>
        <p:txBody>
          <a:bodyPr wrap="none" rtlCol="0">
            <a:spAutoFit/>
          </a:bodyPr>
          <a:lstStyle/>
          <a:p>
            <a:r>
              <a:rPr lang="en-NZ" dirty="0">
                <a:solidFill>
                  <a:srgbClr val="FFC000"/>
                </a:solidFill>
              </a:rPr>
              <a:t>Share on chat</a:t>
            </a:r>
          </a:p>
          <a:p>
            <a:endParaRPr lang="en-NZ" dirty="0"/>
          </a:p>
          <a:p>
            <a:r>
              <a:rPr lang="en-NZ" dirty="0"/>
              <a:t>Was it the European </a:t>
            </a:r>
          </a:p>
          <a:p>
            <a:r>
              <a:rPr lang="en-NZ" dirty="0"/>
              <a:t>Missionaries who sit up the</a:t>
            </a:r>
          </a:p>
          <a:p>
            <a:r>
              <a:rPr lang="en-NZ" dirty="0"/>
              <a:t>First education system in </a:t>
            </a:r>
          </a:p>
          <a:p>
            <a:r>
              <a:rPr lang="en-NZ" dirty="0"/>
              <a:t>Aotearoa?</a:t>
            </a:r>
          </a:p>
          <a:p>
            <a:r>
              <a:rPr lang="en-NZ" dirty="0"/>
              <a:t>Yes/No </a:t>
            </a:r>
          </a:p>
        </p:txBody>
      </p:sp>
    </p:spTree>
    <p:extLst>
      <p:ext uri="{BB962C8B-B14F-4D97-AF65-F5344CB8AC3E}">
        <p14:creationId xmlns:p14="http://schemas.microsoft.com/office/powerpoint/2010/main" val="3838935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5734050"/>
            <a:ext cx="6318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2" descr="busb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6653" y="2021306"/>
            <a:ext cx="4876800" cy="483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AutoShape 13"/>
          <p:cNvSpPr>
            <a:spLocks noChangeArrowheads="1"/>
          </p:cNvSpPr>
          <p:nvPr/>
        </p:nvSpPr>
        <p:spPr bwMode="auto">
          <a:xfrm>
            <a:off x="458680" y="1774463"/>
            <a:ext cx="5184775" cy="2641126"/>
          </a:xfrm>
          <a:prstGeom prst="wedgeEllipseCallout">
            <a:avLst>
              <a:gd name="adj1" fmla="val 55847"/>
              <a:gd name="adj2" fmla="val 48426"/>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2800" b="1" dirty="0">
                <a:latin typeface="Bradley Hand ITC" panose="03070402050302030203" pitchFamily="66" charset="0"/>
              </a:rPr>
              <a:t>MR BUSBY! We, the Maori chiefs, are not happy with what some of your people are doing. Let’s </a:t>
            </a:r>
            <a:r>
              <a:rPr lang="en-GB" altLang="en-US" sz="2400" b="1" dirty="0">
                <a:latin typeface="Bradley Hand ITC" panose="03070402050302030203" pitchFamily="66" charset="0"/>
              </a:rPr>
              <a:t>do something about it.</a:t>
            </a:r>
          </a:p>
        </p:txBody>
      </p:sp>
      <p:sp>
        <p:nvSpPr>
          <p:cNvPr id="4" name="TextBox 3"/>
          <p:cNvSpPr txBox="1"/>
          <p:nvPr/>
        </p:nvSpPr>
        <p:spPr>
          <a:xfrm>
            <a:off x="483068" y="452688"/>
            <a:ext cx="5160387" cy="830997"/>
          </a:xfrm>
          <a:prstGeom prst="rect">
            <a:avLst/>
          </a:prstGeom>
          <a:noFill/>
        </p:spPr>
        <p:txBody>
          <a:bodyPr wrap="none" rtlCol="0">
            <a:spAutoFit/>
          </a:bodyPr>
          <a:lstStyle/>
          <a:p>
            <a:r>
              <a:rPr lang="en-NZ" sz="4800" dirty="0">
                <a:latin typeface="+mj-lt"/>
              </a:rPr>
              <a:t>Why was the Treaty Made? </a:t>
            </a:r>
          </a:p>
        </p:txBody>
      </p:sp>
    </p:spTree>
    <p:extLst>
      <p:ext uri="{BB962C8B-B14F-4D97-AF65-F5344CB8AC3E}">
        <p14:creationId xmlns:p14="http://schemas.microsoft.com/office/powerpoint/2010/main" val="2011670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7" y="471509"/>
            <a:ext cx="5827963" cy="1737360"/>
          </a:xfrm>
        </p:spPr>
        <p:txBody>
          <a:bodyPr/>
          <a:lstStyle/>
          <a:p>
            <a:r>
              <a:rPr lang="mi-NZ" dirty="0">
                <a:solidFill>
                  <a:srgbClr val="FF0000"/>
                </a:solidFill>
              </a:rPr>
              <a:t>Declaration of Independence</a:t>
            </a:r>
            <a:endParaRPr lang="en-NZ" dirty="0">
              <a:solidFill>
                <a:srgbClr val="FF0000"/>
              </a:solidFill>
            </a:endParaRPr>
          </a:p>
        </p:txBody>
      </p:sp>
      <p:pic>
        <p:nvPicPr>
          <p:cNvPr id="5" name="Content Placeholder 4"/>
          <p:cNvPicPr>
            <a:picLocks noGrp="1" noChangeAspect="1"/>
          </p:cNvPicPr>
          <p:nvPr>
            <p:ph idx="1"/>
          </p:nvPr>
        </p:nvPicPr>
        <p:blipFill>
          <a:blip r:embed="rId3"/>
          <a:stretch>
            <a:fillRect/>
          </a:stretch>
        </p:blipFill>
        <p:spPr>
          <a:xfrm>
            <a:off x="6998432" y="168963"/>
            <a:ext cx="3350846" cy="2342451"/>
          </a:xfrm>
          <a:prstGeom prst="rect">
            <a:avLst/>
          </a:prstGeom>
        </p:spPr>
      </p:pic>
      <p:sp>
        <p:nvSpPr>
          <p:cNvPr id="4" name="Text Placeholder 3"/>
          <p:cNvSpPr>
            <a:spLocks noGrp="1"/>
          </p:cNvSpPr>
          <p:nvPr>
            <p:ph type="body" sz="half" idx="2"/>
          </p:nvPr>
        </p:nvSpPr>
        <p:spPr>
          <a:xfrm>
            <a:off x="433137" y="2257505"/>
            <a:ext cx="4980111" cy="3998915"/>
          </a:xfrm>
        </p:spPr>
        <p:txBody>
          <a:bodyPr>
            <a:normAutofit/>
          </a:bodyPr>
          <a:lstStyle/>
          <a:p>
            <a:pPr algn="just"/>
            <a:r>
              <a:rPr lang="en-NZ" sz="2200" dirty="0"/>
              <a:t>It asserted the independence of New Zealand, with all sovereign power and authority resting with the hereditary chiefs and tribes. However, the declaration was entirely of Busby’s making and lacked the means to enforce its provisions. By 1839 the declaration had been signed by 52 Māori chiefs.</a:t>
            </a:r>
          </a:p>
          <a:p>
            <a:endParaRPr lang="en-NZ" dirty="0"/>
          </a:p>
        </p:txBody>
      </p:sp>
      <p:sp>
        <p:nvSpPr>
          <p:cNvPr id="3" name="TextBox 2"/>
          <p:cNvSpPr txBox="1"/>
          <p:nvPr/>
        </p:nvSpPr>
        <p:spPr>
          <a:xfrm>
            <a:off x="6261101" y="3360008"/>
            <a:ext cx="5664200" cy="3447098"/>
          </a:xfrm>
          <a:prstGeom prst="rect">
            <a:avLst/>
          </a:prstGeom>
          <a:noFill/>
        </p:spPr>
        <p:txBody>
          <a:bodyPr wrap="square" rtlCol="0">
            <a:spAutoFit/>
          </a:bodyPr>
          <a:lstStyle/>
          <a:p>
            <a:r>
              <a:rPr lang="en-NZ" sz="2000" dirty="0"/>
              <a:t>Despite this, the Declaration had important follow </a:t>
            </a:r>
          </a:p>
          <a:p>
            <a:r>
              <a:rPr lang="en-NZ" sz="2000" dirty="0"/>
              <a:t>on effects for Māori; it created the foundation for </a:t>
            </a:r>
          </a:p>
          <a:p>
            <a:r>
              <a:rPr lang="en-NZ" sz="2000" dirty="0"/>
              <a:t>a Māori nation state, established a precedent for a written</a:t>
            </a:r>
          </a:p>
          <a:p>
            <a:r>
              <a:rPr lang="en-NZ" sz="2000" dirty="0"/>
              <a:t>constitutional agreement, demonstrated that documents could</a:t>
            </a:r>
          </a:p>
          <a:p>
            <a:r>
              <a:rPr lang="en-NZ" sz="2000" dirty="0"/>
              <a:t>be translated, established a confederation of </a:t>
            </a:r>
            <a:r>
              <a:rPr lang="en-NZ" sz="2000" dirty="0" err="1"/>
              <a:t>Hapū</a:t>
            </a:r>
            <a:r>
              <a:rPr lang="en-NZ" sz="2000" dirty="0"/>
              <a:t> and </a:t>
            </a:r>
          </a:p>
          <a:p>
            <a:r>
              <a:rPr lang="en-NZ" sz="2000" dirty="0"/>
              <a:t>showed the need for other iwi to be included in future</a:t>
            </a:r>
          </a:p>
          <a:p>
            <a:r>
              <a:rPr lang="en-NZ" sz="2000" dirty="0"/>
              <a:t> agreements. </a:t>
            </a:r>
          </a:p>
          <a:p>
            <a:endParaRPr lang="en-NZ" dirty="0"/>
          </a:p>
        </p:txBody>
      </p:sp>
    </p:spTree>
    <p:extLst>
      <p:ext uri="{BB962C8B-B14F-4D97-AF65-F5344CB8AC3E}">
        <p14:creationId xmlns:p14="http://schemas.microsoft.com/office/powerpoint/2010/main" val="3200952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26533" y="476251"/>
            <a:ext cx="5613931" cy="1368425"/>
          </a:xfrm>
        </p:spPr>
        <p:txBody>
          <a:bodyPr>
            <a:normAutofit/>
          </a:bodyPr>
          <a:lstStyle/>
          <a:p>
            <a:pPr eaLnBrk="1" hangingPunct="1"/>
            <a:r>
              <a:rPr lang="en-NZ" altLang="en-US" dirty="0">
                <a:solidFill>
                  <a:srgbClr val="FF0000"/>
                </a:solidFill>
              </a:rPr>
              <a:t>HENRY Williams</a:t>
            </a:r>
          </a:p>
        </p:txBody>
      </p:sp>
      <p:sp>
        <p:nvSpPr>
          <p:cNvPr id="91139" name="Rectangle 3"/>
          <p:cNvSpPr>
            <a:spLocks noGrp="1" noChangeArrowheads="1"/>
          </p:cNvSpPr>
          <p:nvPr>
            <p:ph idx="1"/>
          </p:nvPr>
        </p:nvSpPr>
        <p:spPr>
          <a:xfrm>
            <a:off x="626533" y="2041071"/>
            <a:ext cx="5469469" cy="2596243"/>
          </a:xfrm>
        </p:spPr>
        <p:txBody>
          <a:bodyPr>
            <a:normAutofit/>
          </a:bodyPr>
          <a:lstStyle/>
          <a:p>
            <a:pPr eaLnBrk="1" hangingPunct="1"/>
            <a:r>
              <a:rPr lang="en-NZ" altLang="en-US" dirty="0">
                <a:latin typeface="+mj-lt"/>
              </a:rPr>
              <a:t>Missionary</a:t>
            </a:r>
          </a:p>
          <a:p>
            <a:pPr eaLnBrk="1" hangingPunct="1"/>
            <a:r>
              <a:rPr lang="en-NZ" altLang="en-US" dirty="0">
                <a:latin typeface="+mj-lt"/>
              </a:rPr>
              <a:t>Peace-maker</a:t>
            </a:r>
          </a:p>
          <a:p>
            <a:pPr eaLnBrk="1" hangingPunct="1"/>
            <a:r>
              <a:rPr lang="en-NZ" altLang="en-US" dirty="0">
                <a:latin typeface="+mj-lt"/>
              </a:rPr>
              <a:t>Translator</a:t>
            </a:r>
          </a:p>
          <a:p>
            <a:pPr eaLnBrk="1" hangingPunct="1"/>
            <a:r>
              <a:rPr lang="en-NZ" altLang="en-US" dirty="0">
                <a:latin typeface="+mj-lt"/>
              </a:rPr>
              <a:t>Interpreter</a:t>
            </a:r>
          </a:p>
        </p:txBody>
      </p:sp>
      <p:pic>
        <p:nvPicPr>
          <p:cNvPr id="25604" name="Picture 4" descr="Henry Willia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8101" y="476251"/>
            <a:ext cx="4151313" cy="615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Text Box 5"/>
          <p:cNvSpPr txBox="1">
            <a:spLocks noChangeArrowheads="1"/>
          </p:cNvSpPr>
          <p:nvPr/>
        </p:nvSpPr>
        <p:spPr bwMode="auto">
          <a:xfrm>
            <a:off x="496622" y="4443938"/>
            <a:ext cx="572929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NZ" altLang="en-US" sz="2000" b="1" dirty="0">
                <a:solidFill>
                  <a:srgbClr val="FF0000"/>
                </a:solidFill>
                <a:latin typeface="+mj-lt"/>
              </a:rPr>
              <a:t>What motivated his translation decisions?</a:t>
            </a:r>
          </a:p>
          <a:p>
            <a:pPr>
              <a:spcBef>
                <a:spcPct val="50000"/>
              </a:spcBef>
              <a:buFontTx/>
              <a:buNone/>
            </a:pPr>
            <a:endParaRPr lang="en-NZ" altLang="en-US" sz="2000" b="1" dirty="0">
              <a:solidFill>
                <a:srgbClr val="FF0000"/>
              </a:solidFill>
              <a:latin typeface="+mj-lt"/>
            </a:endParaRPr>
          </a:p>
          <a:p>
            <a:pPr>
              <a:spcBef>
                <a:spcPct val="50000"/>
              </a:spcBef>
              <a:buFontTx/>
              <a:buNone/>
            </a:pPr>
            <a:r>
              <a:rPr lang="en-NZ" altLang="en-US" sz="2000" b="1" dirty="0">
                <a:solidFill>
                  <a:srgbClr val="FF0000"/>
                </a:solidFill>
                <a:latin typeface="+mj-lt"/>
              </a:rPr>
              <a:t> </a:t>
            </a:r>
            <a:r>
              <a:rPr lang="en-NZ" altLang="en-US" sz="1600" b="1" dirty="0">
                <a:solidFill>
                  <a:srgbClr val="FF0000"/>
                </a:solidFill>
                <a:latin typeface="+mn-lt"/>
              </a:rPr>
              <a:t>Share on chat</a:t>
            </a:r>
            <a:r>
              <a:rPr lang="en-NZ" altLang="en-US" sz="1600" b="1" dirty="0">
                <a:latin typeface="+mn-lt"/>
              </a:rPr>
              <a:t>: Did a Maori chief write the Maori text of the Treaty and the missionary Henry Williams write the English version? </a:t>
            </a:r>
          </a:p>
          <a:p>
            <a:pPr>
              <a:spcBef>
                <a:spcPct val="50000"/>
              </a:spcBef>
              <a:buFontTx/>
              <a:buNone/>
            </a:pPr>
            <a:r>
              <a:rPr lang="en-NZ" altLang="en-US" sz="1600" b="1" dirty="0">
                <a:latin typeface="+mn-lt"/>
              </a:rPr>
              <a:t>Yes /No</a:t>
            </a:r>
          </a:p>
        </p:txBody>
      </p:sp>
    </p:spTree>
    <p:extLst>
      <p:ext uri="{BB962C8B-B14F-4D97-AF65-F5344CB8AC3E}">
        <p14:creationId xmlns:p14="http://schemas.microsoft.com/office/powerpoint/2010/main" val="4062930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1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1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P spid="9114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717" y="212683"/>
            <a:ext cx="9720072" cy="515451"/>
          </a:xfrm>
        </p:spPr>
        <p:txBody>
          <a:bodyPr>
            <a:normAutofit fontScale="90000"/>
          </a:bodyPr>
          <a:lstStyle/>
          <a:p>
            <a:r>
              <a:rPr lang="mi-NZ" dirty="0"/>
              <a:t>What do the texts mean?</a:t>
            </a:r>
            <a:endParaRPr lang="en-NZ" dirty="0"/>
          </a:p>
        </p:txBody>
      </p:sp>
      <p:sp>
        <p:nvSpPr>
          <p:cNvPr id="3" name="Content Placeholder 2"/>
          <p:cNvSpPr>
            <a:spLocks noGrp="1"/>
          </p:cNvSpPr>
          <p:nvPr>
            <p:ph sz="half" idx="1"/>
          </p:nvPr>
        </p:nvSpPr>
        <p:spPr>
          <a:xfrm>
            <a:off x="263717" y="906378"/>
            <a:ext cx="5002550" cy="5389418"/>
          </a:xfrm>
        </p:spPr>
        <p:txBody>
          <a:bodyPr>
            <a:normAutofit fontScale="47500" lnSpcReduction="20000"/>
          </a:bodyPr>
          <a:lstStyle/>
          <a:p>
            <a:r>
              <a:rPr lang="en-NZ" sz="5900" dirty="0"/>
              <a:t>English text </a:t>
            </a:r>
          </a:p>
          <a:p>
            <a:r>
              <a:rPr lang="en-NZ" sz="3400" u="sng" dirty="0"/>
              <a:t>Article 1 </a:t>
            </a:r>
            <a:r>
              <a:rPr lang="en-NZ" sz="4200" dirty="0">
                <a:solidFill>
                  <a:srgbClr val="FFFF00"/>
                </a:solidFill>
              </a:rPr>
              <a:t>The Chiefs, and other signatories gave all their </a:t>
            </a:r>
            <a:r>
              <a:rPr lang="en-NZ" sz="4200" u="sng" dirty="0">
                <a:solidFill>
                  <a:srgbClr val="FFFF00"/>
                </a:solidFill>
              </a:rPr>
              <a:t>sovereign</a:t>
            </a:r>
            <a:r>
              <a:rPr lang="en-NZ" sz="4200" dirty="0">
                <a:solidFill>
                  <a:srgbClr val="FFFF00"/>
                </a:solidFill>
              </a:rPr>
              <a:t> powers to the British Crown. </a:t>
            </a:r>
          </a:p>
          <a:p>
            <a:r>
              <a:rPr lang="en-NZ" sz="4200" u="sng" dirty="0"/>
              <a:t>Article 2</a:t>
            </a:r>
            <a:r>
              <a:rPr lang="en-NZ" sz="4200" u="sng" dirty="0">
                <a:solidFill>
                  <a:srgbClr val="FFFF00"/>
                </a:solidFill>
              </a:rPr>
              <a:t> </a:t>
            </a:r>
            <a:r>
              <a:rPr lang="en-NZ" sz="4200" dirty="0">
                <a:solidFill>
                  <a:srgbClr val="FFFF00"/>
                </a:solidFill>
              </a:rPr>
              <a:t>The Chiefs were granted, in return for their cession of sovereignty, full rights of ownership of their land and other assets. The second part of this article deals with the idea of pre-emption. This involved the Crown having the first option to purchase Māori land at a mutually agreeable price. </a:t>
            </a:r>
          </a:p>
          <a:p>
            <a:endParaRPr lang="en-NZ" sz="4200" dirty="0">
              <a:solidFill>
                <a:srgbClr val="FFFF00"/>
              </a:solidFill>
            </a:endParaRPr>
          </a:p>
          <a:p>
            <a:r>
              <a:rPr lang="en-NZ" sz="4200" u="sng" dirty="0"/>
              <a:t>Article 3 </a:t>
            </a:r>
            <a:r>
              <a:rPr lang="en-NZ" sz="4200" dirty="0">
                <a:solidFill>
                  <a:srgbClr val="FFFF00"/>
                </a:solidFill>
              </a:rPr>
              <a:t>Māori were granted the same rights as British subjects, but were not actually made British subjects</a:t>
            </a:r>
          </a:p>
        </p:txBody>
      </p:sp>
      <p:sp>
        <p:nvSpPr>
          <p:cNvPr id="4" name="Content Placeholder 3"/>
          <p:cNvSpPr>
            <a:spLocks noGrp="1"/>
          </p:cNvSpPr>
          <p:nvPr>
            <p:ph sz="half" idx="2"/>
          </p:nvPr>
        </p:nvSpPr>
        <p:spPr>
          <a:xfrm>
            <a:off x="5858933" y="728134"/>
            <a:ext cx="6018211" cy="4432742"/>
          </a:xfrm>
        </p:spPr>
        <p:txBody>
          <a:bodyPr>
            <a:noAutofit/>
          </a:bodyPr>
          <a:lstStyle/>
          <a:p>
            <a:r>
              <a:rPr lang="en-NZ" sz="2000" dirty="0">
                <a:latin typeface="+mj-lt"/>
              </a:rPr>
              <a:t>Māori Version </a:t>
            </a:r>
          </a:p>
          <a:p>
            <a:pPr marL="0">
              <a:lnSpc>
                <a:spcPct val="100000"/>
              </a:lnSpc>
              <a:spcBef>
                <a:spcPts val="0"/>
              </a:spcBef>
            </a:pPr>
            <a:r>
              <a:rPr lang="en-NZ" sz="2000" u="sng" dirty="0">
                <a:solidFill>
                  <a:srgbClr val="FFFF00"/>
                </a:solidFill>
                <a:latin typeface="+mj-lt"/>
              </a:rPr>
              <a:t>Article 1 </a:t>
            </a:r>
            <a:r>
              <a:rPr lang="en-NZ" sz="2000" dirty="0">
                <a:latin typeface="+mj-lt"/>
              </a:rPr>
              <a:t>The Chiefs conferred on the Crown the right for the British to </a:t>
            </a:r>
            <a:r>
              <a:rPr lang="en-NZ" sz="2000" u="sng" dirty="0">
                <a:latin typeface="+mj-lt"/>
              </a:rPr>
              <a:t>govern</a:t>
            </a:r>
            <a:r>
              <a:rPr lang="en-NZ" sz="2000" dirty="0">
                <a:latin typeface="+mj-lt"/>
              </a:rPr>
              <a:t> the colony, in a mainly administrative capacity. </a:t>
            </a:r>
          </a:p>
          <a:p>
            <a:pPr marL="0">
              <a:lnSpc>
                <a:spcPct val="100000"/>
              </a:lnSpc>
              <a:spcBef>
                <a:spcPts val="0"/>
              </a:spcBef>
            </a:pPr>
            <a:endParaRPr lang="en-NZ" sz="2000" dirty="0">
              <a:latin typeface="+mj-lt"/>
            </a:endParaRPr>
          </a:p>
          <a:p>
            <a:pPr marL="0">
              <a:lnSpc>
                <a:spcPct val="100000"/>
              </a:lnSpc>
              <a:spcBef>
                <a:spcPts val="0"/>
              </a:spcBef>
            </a:pPr>
            <a:endParaRPr lang="en-NZ" sz="2000" dirty="0">
              <a:latin typeface="+mj-lt"/>
            </a:endParaRPr>
          </a:p>
          <a:p>
            <a:pPr marL="0">
              <a:lnSpc>
                <a:spcPct val="100000"/>
              </a:lnSpc>
              <a:spcBef>
                <a:spcPts val="0"/>
              </a:spcBef>
            </a:pPr>
            <a:r>
              <a:rPr lang="en-NZ" sz="2000" u="sng" dirty="0">
                <a:solidFill>
                  <a:srgbClr val="FFFF00"/>
                </a:solidFill>
                <a:latin typeface="+mj-lt"/>
              </a:rPr>
              <a:t>Article 2 </a:t>
            </a:r>
            <a:r>
              <a:rPr lang="en-NZ" sz="2000" dirty="0">
                <a:latin typeface="+mj-lt"/>
              </a:rPr>
              <a:t>The Chiefs were guaranteed their rights of chieftainship (tino rangatiratanga) – effectively a sovereign right. Moreover the chiefs were promised their physical possessions and also, all those things that they held precious. The second part of this article closely resembles the English version in the guarantee of pre-emption. </a:t>
            </a:r>
          </a:p>
          <a:p>
            <a:pPr marL="0">
              <a:lnSpc>
                <a:spcPct val="100000"/>
              </a:lnSpc>
              <a:spcBef>
                <a:spcPts val="0"/>
              </a:spcBef>
            </a:pPr>
            <a:endParaRPr lang="en-NZ" sz="2000" dirty="0">
              <a:latin typeface="+mj-lt"/>
            </a:endParaRPr>
          </a:p>
          <a:p>
            <a:r>
              <a:rPr lang="en-NZ" sz="2000" u="sng" dirty="0">
                <a:solidFill>
                  <a:srgbClr val="FFFF00"/>
                </a:solidFill>
                <a:latin typeface="+mj-lt"/>
              </a:rPr>
              <a:t>Article 3 </a:t>
            </a:r>
            <a:r>
              <a:rPr lang="en-NZ" sz="2000" dirty="0">
                <a:latin typeface="+mj-lt"/>
              </a:rPr>
              <a:t>Māori were offered the protection of the Crown, and the same rights as English people.</a:t>
            </a:r>
          </a:p>
        </p:txBody>
      </p:sp>
    </p:spTree>
    <p:extLst>
      <p:ext uri="{BB962C8B-B14F-4D97-AF65-F5344CB8AC3E}">
        <p14:creationId xmlns:p14="http://schemas.microsoft.com/office/powerpoint/2010/main" val="262053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2800" dirty="0"/>
              <a:t>4</a:t>
            </a:r>
            <a:r>
              <a:rPr lang="en-NZ" sz="2800" baseline="30000" dirty="0"/>
              <a:t>th</a:t>
            </a:r>
            <a:r>
              <a:rPr lang="en-NZ" sz="2800" dirty="0"/>
              <a:t> Article – Maori Text only</a:t>
            </a:r>
          </a:p>
        </p:txBody>
      </p:sp>
      <p:sp>
        <p:nvSpPr>
          <p:cNvPr id="3" name="Content Placeholder 2"/>
          <p:cNvSpPr>
            <a:spLocks noGrp="1"/>
          </p:cNvSpPr>
          <p:nvPr>
            <p:ph idx="1"/>
          </p:nvPr>
        </p:nvSpPr>
        <p:spPr>
          <a:xfrm>
            <a:off x="1024127" y="2282081"/>
            <a:ext cx="9720073" cy="4023360"/>
          </a:xfrm>
        </p:spPr>
        <p:txBody>
          <a:bodyPr>
            <a:normAutofit lnSpcReduction="10000"/>
          </a:bodyPr>
          <a:lstStyle/>
          <a:p>
            <a:r>
              <a:rPr lang="en-NZ" altLang="en-US" sz="3200" dirty="0"/>
              <a:t>4</a:t>
            </a:r>
            <a:r>
              <a:rPr lang="en-NZ" altLang="en-US" sz="3200" baseline="30000" dirty="0"/>
              <a:t>th</a:t>
            </a:r>
            <a:r>
              <a:rPr lang="en-NZ" altLang="en-US" sz="3200" dirty="0"/>
              <a:t> article ( spoken promise) </a:t>
            </a:r>
            <a:r>
              <a:rPr lang="en-NZ" altLang="en-US" sz="3200" dirty="0">
                <a:solidFill>
                  <a:schemeClr val="accent3">
                    <a:lumMod val="60000"/>
                    <a:lumOff val="40000"/>
                  </a:schemeClr>
                </a:solidFill>
              </a:rPr>
              <a:t>the  governor promised to protect Maori customs and the different religions in NZ.  This statement includes  the protection of Maori spirituality</a:t>
            </a:r>
          </a:p>
          <a:p>
            <a:r>
              <a:rPr lang="en-NZ" sz="3200" dirty="0"/>
              <a:t>Treaty today </a:t>
            </a:r>
          </a:p>
          <a:p>
            <a:r>
              <a:rPr lang="en-NZ" sz="2800" dirty="0"/>
              <a:t>Do both Maori and </a:t>
            </a:r>
            <a:r>
              <a:rPr lang="en-NZ" sz="2800" dirty="0" err="1"/>
              <a:t>Pakeha</a:t>
            </a:r>
            <a:r>
              <a:rPr lang="en-NZ" sz="2800" dirty="0"/>
              <a:t> have a responsibility to the Treaty of Waitangi? </a:t>
            </a:r>
            <a:endParaRPr lang="en-NZ" sz="2800" b="1" dirty="0"/>
          </a:p>
          <a:p>
            <a:endParaRPr lang="en-NZ" altLang="en-US" sz="2800" dirty="0">
              <a:solidFill>
                <a:schemeClr val="accent2">
                  <a:lumMod val="60000"/>
                  <a:lumOff val="40000"/>
                </a:schemeClr>
              </a:solidFill>
            </a:endParaRPr>
          </a:p>
          <a:p>
            <a:endParaRPr lang="en-NZ" sz="3200" dirty="0">
              <a:solidFill>
                <a:schemeClr val="accent2">
                  <a:lumMod val="60000"/>
                  <a:lumOff val="40000"/>
                </a:schemeClr>
              </a:solidFill>
            </a:endParaRPr>
          </a:p>
        </p:txBody>
      </p:sp>
    </p:spTree>
    <p:extLst>
      <p:ext uri="{BB962C8B-B14F-4D97-AF65-F5344CB8AC3E}">
        <p14:creationId xmlns:p14="http://schemas.microsoft.com/office/powerpoint/2010/main" val="2619069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356852"/>
          </a:xfrm>
        </p:spPr>
        <p:txBody>
          <a:bodyPr>
            <a:normAutofit/>
          </a:bodyPr>
          <a:lstStyle/>
          <a:p>
            <a:r>
              <a:rPr lang="mi-NZ" sz="2800" dirty="0">
                <a:solidFill>
                  <a:srgbClr val="FF0000"/>
                </a:solidFill>
              </a:rPr>
              <a:t>The Treaty of Waitangi </a:t>
            </a:r>
            <a:r>
              <a:rPr lang="mi-NZ" sz="2800" dirty="0" err="1">
                <a:solidFill>
                  <a:srgbClr val="FF0000"/>
                </a:solidFill>
              </a:rPr>
              <a:t>verus</a:t>
            </a:r>
            <a:r>
              <a:rPr lang="mi-NZ" sz="2800" dirty="0">
                <a:solidFill>
                  <a:srgbClr val="FF0000"/>
                </a:solidFill>
              </a:rPr>
              <a:t>  Te Tiriti o Waitangi</a:t>
            </a:r>
            <a:endParaRPr lang="en-NZ" sz="2800" dirty="0">
              <a:solidFill>
                <a:srgbClr val="FF0000"/>
              </a:solidFill>
            </a:endParaRPr>
          </a:p>
        </p:txBody>
      </p:sp>
      <p:sp>
        <p:nvSpPr>
          <p:cNvPr id="3" name="Content Placeholder 2"/>
          <p:cNvSpPr>
            <a:spLocks noGrp="1"/>
          </p:cNvSpPr>
          <p:nvPr>
            <p:ph idx="1"/>
          </p:nvPr>
        </p:nvSpPr>
        <p:spPr>
          <a:xfrm>
            <a:off x="527907" y="1136719"/>
            <a:ext cx="11133010" cy="5279922"/>
          </a:xfrm>
        </p:spPr>
        <p:txBody>
          <a:bodyPr>
            <a:normAutofit lnSpcReduction="10000"/>
          </a:bodyPr>
          <a:lstStyle/>
          <a:p>
            <a:r>
              <a:rPr lang="mi-NZ" sz="3200" dirty="0"/>
              <a:t>2 versions of </a:t>
            </a:r>
            <a:r>
              <a:rPr lang="mi-NZ" sz="3200" dirty="0" err="1"/>
              <a:t>the</a:t>
            </a:r>
            <a:r>
              <a:rPr lang="mi-NZ" sz="3200" dirty="0"/>
              <a:t> </a:t>
            </a:r>
            <a:r>
              <a:rPr lang="mi-NZ" sz="3200" dirty="0" err="1"/>
              <a:t>Treaty</a:t>
            </a:r>
            <a:r>
              <a:rPr lang="mi-NZ" sz="3200" dirty="0"/>
              <a:t> – </a:t>
            </a:r>
            <a:r>
              <a:rPr lang="mi-NZ" sz="3200" dirty="0" err="1"/>
              <a:t>English</a:t>
            </a:r>
            <a:r>
              <a:rPr lang="mi-NZ" sz="3200" dirty="0"/>
              <a:t> and Maori</a:t>
            </a:r>
          </a:p>
          <a:p>
            <a:r>
              <a:rPr lang="mi-NZ" sz="3200" dirty="0" err="1"/>
              <a:t>Indirect</a:t>
            </a:r>
            <a:r>
              <a:rPr lang="mi-NZ" sz="3200" dirty="0"/>
              <a:t> </a:t>
            </a:r>
            <a:r>
              <a:rPr lang="mi-NZ" sz="3200" dirty="0" err="1"/>
              <a:t>yet</a:t>
            </a:r>
            <a:r>
              <a:rPr lang="mi-NZ" sz="3200" dirty="0"/>
              <a:t> </a:t>
            </a:r>
            <a:r>
              <a:rPr lang="mi-NZ" sz="3200" dirty="0" err="1"/>
              <a:t>explicit</a:t>
            </a:r>
            <a:r>
              <a:rPr lang="mi-NZ" sz="3200" dirty="0"/>
              <a:t> </a:t>
            </a:r>
            <a:r>
              <a:rPr lang="mi-NZ" sz="3200" dirty="0" err="1"/>
              <a:t>differences</a:t>
            </a:r>
            <a:r>
              <a:rPr lang="mi-NZ" sz="3200" dirty="0"/>
              <a:t> </a:t>
            </a:r>
            <a:r>
              <a:rPr lang="mi-NZ" sz="3200" dirty="0" err="1"/>
              <a:t>between</a:t>
            </a:r>
            <a:r>
              <a:rPr lang="mi-NZ" sz="3200" dirty="0"/>
              <a:t> </a:t>
            </a:r>
            <a:r>
              <a:rPr lang="mi-NZ" sz="3200" dirty="0" err="1"/>
              <a:t>Two</a:t>
            </a:r>
            <a:r>
              <a:rPr lang="mi-NZ" sz="3200" dirty="0"/>
              <a:t> </a:t>
            </a:r>
            <a:r>
              <a:rPr lang="mi-NZ" sz="3200" dirty="0" err="1"/>
              <a:t>versions</a:t>
            </a:r>
            <a:r>
              <a:rPr lang="mi-NZ" sz="3200" dirty="0"/>
              <a:t> </a:t>
            </a:r>
            <a:r>
              <a:rPr lang="mi-NZ" sz="3200" dirty="0" err="1"/>
              <a:t>making</a:t>
            </a:r>
            <a:r>
              <a:rPr lang="mi-NZ" sz="3200" dirty="0"/>
              <a:t> </a:t>
            </a:r>
            <a:r>
              <a:rPr lang="mi-NZ" sz="3200" dirty="0" err="1"/>
              <a:t>the</a:t>
            </a:r>
            <a:r>
              <a:rPr lang="mi-NZ" sz="3200" dirty="0"/>
              <a:t> </a:t>
            </a:r>
            <a:r>
              <a:rPr lang="mi-NZ" sz="3200" dirty="0" err="1"/>
              <a:t>treaty</a:t>
            </a:r>
            <a:r>
              <a:rPr lang="mi-NZ" sz="3200" dirty="0"/>
              <a:t> </a:t>
            </a:r>
            <a:r>
              <a:rPr lang="mi-NZ" sz="3200" dirty="0" err="1"/>
              <a:t>document</a:t>
            </a:r>
            <a:r>
              <a:rPr lang="mi-NZ" sz="3200" dirty="0"/>
              <a:t> </a:t>
            </a:r>
            <a:r>
              <a:rPr lang="mi-NZ" sz="3200" dirty="0" err="1"/>
              <a:t>very</a:t>
            </a:r>
            <a:r>
              <a:rPr lang="mi-NZ" sz="3200" dirty="0"/>
              <a:t> </a:t>
            </a:r>
            <a:r>
              <a:rPr lang="mi-NZ" sz="3200" dirty="0" err="1"/>
              <a:t>controversial</a:t>
            </a:r>
            <a:r>
              <a:rPr lang="mi-NZ" sz="3200" dirty="0"/>
              <a:t> </a:t>
            </a:r>
          </a:p>
          <a:p>
            <a:r>
              <a:rPr lang="mi-NZ" sz="3200" dirty="0"/>
              <a:t>512 Māori </a:t>
            </a:r>
            <a:r>
              <a:rPr lang="mi-NZ" sz="3200" dirty="0" err="1"/>
              <a:t>chiefs</a:t>
            </a:r>
            <a:r>
              <a:rPr lang="mi-NZ" sz="3200" dirty="0"/>
              <a:t> signed the Māori version: </a:t>
            </a:r>
          </a:p>
          <a:p>
            <a:r>
              <a:rPr lang="mi-NZ" sz="3200" dirty="0"/>
              <a:t>30 Māori </a:t>
            </a:r>
            <a:r>
              <a:rPr lang="mi-NZ" sz="3200" dirty="0" err="1"/>
              <a:t>chiefs</a:t>
            </a:r>
            <a:r>
              <a:rPr lang="mi-NZ" sz="3200" dirty="0"/>
              <a:t> </a:t>
            </a:r>
            <a:r>
              <a:rPr lang="mi-NZ" sz="3200" dirty="0" err="1"/>
              <a:t>signed</a:t>
            </a:r>
            <a:r>
              <a:rPr lang="mi-NZ" sz="3200" dirty="0"/>
              <a:t> the English version</a:t>
            </a:r>
          </a:p>
          <a:p>
            <a:r>
              <a:rPr lang="mi-NZ" sz="3200" dirty="0" err="1"/>
              <a:t>Some</a:t>
            </a:r>
            <a:r>
              <a:rPr lang="mi-NZ" sz="3200" dirty="0"/>
              <a:t> argue it has 3 articles; others argue it has 4</a:t>
            </a:r>
          </a:p>
          <a:p>
            <a:r>
              <a:rPr lang="mi-NZ" sz="3200" dirty="0"/>
              <a:t>Government recognises 3  </a:t>
            </a:r>
            <a:r>
              <a:rPr lang="mi-NZ" sz="3200" dirty="0" err="1"/>
              <a:t>articles</a:t>
            </a:r>
            <a:r>
              <a:rPr lang="mi-NZ" sz="3200" dirty="0"/>
              <a:t> </a:t>
            </a:r>
            <a:r>
              <a:rPr lang="mi-NZ" sz="3200" dirty="0" err="1"/>
              <a:t>at</a:t>
            </a:r>
            <a:r>
              <a:rPr lang="mi-NZ" sz="3200" dirty="0"/>
              <a:t> this point </a:t>
            </a:r>
            <a:r>
              <a:rPr lang="mi-NZ" sz="3200" dirty="0" err="1"/>
              <a:t>in</a:t>
            </a:r>
            <a:r>
              <a:rPr lang="mi-NZ" sz="3200" dirty="0"/>
              <a:t> </a:t>
            </a:r>
            <a:r>
              <a:rPr lang="mi-NZ" sz="3200" dirty="0" err="1"/>
              <a:t>time</a:t>
            </a:r>
            <a:endParaRPr lang="mi-NZ" sz="3200" dirty="0"/>
          </a:p>
          <a:p>
            <a:r>
              <a:rPr lang="mi-NZ" sz="3200" dirty="0"/>
              <a:t>Maori </a:t>
            </a:r>
            <a:r>
              <a:rPr lang="mi-NZ" sz="3200" dirty="0" err="1"/>
              <a:t>version</a:t>
            </a:r>
            <a:r>
              <a:rPr lang="mi-NZ" sz="3200" dirty="0"/>
              <a:t>, </a:t>
            </a:r>
            <a:r>
              <a:rPr lang="mi-NZ" sz="3200" dirty="0" err="1"/>
              <a:t>acknowledges</a:t>
            </a:r>
            <a:r>
              <a:rPr lang="mi-NZ" sz="3200" dirty="0"/>
              <a:t> </a:t>
            </a:r>
            <a:r>
              <a:rPr lang="mi-NZ" sz="3200" dirty="0" err="1"/>
              <a:t>all</a:t>
            </a:r>
            <a:r>
              <a:rPr lang="mi-NZ" sz="3200" dirty="0"/>
              <a:t> 4 </a:t>
            </a:r>
            <a:r>
              <a:rPr lang="mi-NZ" sz="3200" dirty="0" err="1"/>
              <a:t>articles</a:t>
            </a:r>
            <a:r>
              <a:rPr lang="mi-NZ" sz="3200" dirty="0"/>
              <a:t> </a:t>
            </a:r>
          </a:p>
          <a:p>
            <a:pPr marL="0" indent="0">
              <a:buNone/>
            </a:pPr>
            <a:endParaRPr lang="en-NZ" dirty="0"/>
          </a:p>
        </p:txBody>
      </p:sp>
    </p:spTree>
    <p:extLst>
      <p:ext uri="{BB962C8B-B14F-4D97-AF65-F5344CB8AC3E}">
        <p14:creationId xmlns:p14="http://schemas.microsoft.com/office/powerpoint/2010/main" val="4029639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0C872-D109-4FD9-8708-6E273D7F22D5}"/>
              </a:ext>
            </a:extLst>
          </p:cNvPr>
          <p:cNvSpPr>
            <a:spLocks noGrp="1"/>
          </p:cNvSpPr>
          <p:nvPr>
            <p:ph type="title"/>
          </p:nvPr>
        </p:nvSpPr>
        <p:spPr>
          <a:xfrm>
            <a:off x="8046721" y="1057040"/>
            <a:ext cx="3769359" cy="2468480"/>
          </a:xfrm>
        </p:spPr>
        <p:txBody>
          <a:bodyPr>
            <a:normAutofit/>
          </a:bodyPr>
          <a:lstStyle/>
          <a:p>
            <a:r>
              <a:rPr lang="en-NZ" dirty="0"/>
              <a:t>Te </a:t>
            </a:r>
            <a:r>
              <a:rPr lang="en-NZ" dirty="0" err="1"/>
              <a:t>Tiriti</a:t>
            </a:r>
            <a:r>
              <a:rPr lang="en-NZ" dirty="0"/>
              <a:t> o Waitangi </a:t>
            </a:r>
            <a:br>
              <a:rPr lang="en-NZ" dirty="0"/>
            </a:br>
            <a:r>
              <a:rPr lang="en-NZ" dirty="0"/>
              <a:t>Today-  Part 2</a:t>
            </a:r>
          </a:p>
        </p:txBody>
      </p:sp>
      <p:sp>
        <p:nvSpPr>
          <p:cNvPr id="3" name="Text Placeholder 2">
            <a:extLst>
              <a:ext uri="{FF2B5EF4-FFF2-40B4-BE49-F238E27FC236}">
                <a16:creationId xmlns:a16="http://schemas.microsoft.com/office/drawing/2014/main" id="{20BA802D-EC4A-407C-95E3-6B405D505AEA}"/>
              </a:ext>
            </a:extLst>
          </p:cNvPr>
          <p:cNvSpPr>
            <a:spLocks noGrp="1"/>
          </p:cNvSpPr>
          <p:nvPr>
            <p:ph type="body" idx="1"/>
          </p:nvPr>
        </p:nvSpPr>
        <p:spPr/>
        <p:txBody>
          <a:bodyPr/>
          <a:lstStyle/>
          <a:p>
            <a:r>
              <a:rPr lang="en-NZ" dirty="0"/>
              <a:t> </a:t>
            </a:r>
          </a:p>
        </p:txBody>
      </p:sp>
      <p:pic>
        <p:nvPicPr>
          <p:cNvPr id="2050" name="Picture 2" descr="An introduction to New Zealand cultural policy – Part 2 | ASEF ...">
            <a:extLst>
              <a:ext uri="{FF2B5EF4-FFF2-40B4-BE49-F238E27FC236}">
                <a16:creationId xmlns:a16="http://schemas.microsoft.com/office/drawing/2014/main" id="{DD96D10A-83DC-4EAC-AB25-60DA0EEE4D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1" y="1057040"/>
            <a:ext cx="6905310" cy="4609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015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B0DF8-3B8C-49E2-9995-93B5F010AD56}"/>
              </a:ext>
            </a:extLst>
          </p:cNvPr>
          <p:cNvSpPr>
            <a:spLocks noGrp="1"/>
          </p:cNvSpPr>
          <p:nvPr>
            <p:ph type="title"/>
          </p:nvPr>
        </p:nvSpPr>
        <p:spPr/>
        <p:txBody>
          <a:bodyPr/>
          <a:lstStyle/>
          <a:p>
            <a:r>
              <a:rPr lang="en-NZ" dirty="0"/>
              <a:t>Manawa Mai</a:t>
            </a:r>
          </a:p>
        </p:txBody>
      </p:sp>
      <p:sp>
        <p:nvSpPr>
          <p:cNvPr id="3" name="Content Placeholder 2">
            <a:extLst>
              <a:ext uri="{FF2B5EF4-FFF2-40B4-BE49-F238E27FC236}">
                <a16:creationId xmlns:a16="http://schemas.microsoft.com/office/drawing/2014/main" id="{F2A92DB4-DB41-43DD-B331-5795C909AF3B}"/>
              </a:ext>
            </a:extLst>
          </p:cNvPr>
          <p:cNvSpPr>
            <a:spLocks noGrp="1"/>
          </p:cNvSpPr>
          <p:nvPr>
            <p:ph sz="half" idx="1"/>
          </p:nvPr>
        </p:nvSpPr>
        <p:spPr/>
        <p:txBody>
          <a:bodyPr>
            <a:normAutofit/>
          </a:bodyPr>
          <a:lstStyle/>
          <a:p>
            <a:r>
              <a:rPr lang="en-NZ" sz="2400" dirty="0"/>
              <a:t>Manawa Mai te mauri </a:t>
            </a:r>
            <a:r>
              <a:rPr lang="en-NZ" sz="2400" dirty="0" err="1"/>
              <a:t>nuku</a:t>
            </a:r>
            <a:endParaRPr lang="en-NZ" sz="2400" dirty="0"/>
          </a:p>
          <a:p>
            <a:r>
              <a:rPr lang="en-NZ" sz="2400" dirty="0"/>
              <a:t>Manawa </a:t>
            </a:r>
            <a:r>
              <a:rPr lang="en-NZ" sz="2400" dirty="0" err="1"/>
              <a:t>mai</a:t>
            </a:r>
            <a:r>
              <a:rPr lang="en-NZ" sz="2400" dirty="0"/>
              <a:t> te mauri </a:t>
            </a:r>
            <a:r>
              <a:rPr lang="en-NZ" sz="2400" dirty="0" err="1"/>
              <a:t>rangi</a:t>
            </a:r>
            <a:endParaRPr lang="en-NZ" sz="2400" dirty="0"/>
          </a:p>
          <a:p>
            <a:r>
              <a:rPr lang="en-NZ" sz="2400" dirty="0"/>
              <a:t>Ko te Mauri Kai au, he mauri </a:t>
            </a:r>
            <a:r>
              <a:rPr lang="en-NZ" sz="2400" dirty="0" err="1"/>
              <a:t>tipua</a:t>
            </a:r>
            <a:endParaRPr lang="en-NZ" sz="2400" dirty="0"/>
          </a:p>
          <a:p>
            <a:r>
              <a:rPr lang="en-NZ" sz="2400" dirty="0"/>
              <a:t>Ka </a:t>
            </a:r>
            <a:r>
              <a:rPr lang="en-NZ" sz="2400" dirty="0" err="1"/>
              <a:t>Pakaru</a:t>
            </a:r>
            <a:r>
              <a:rPr lang="en-NZ" sz="2400" dirty="0"/>
              <a:t> </a:t>
            </a:r>
            <a:r>
              <a:rPr lang="en-NZ" sz="2400" dirty="0" err="1"/>
              <a:t>mai</a:t>
            </a:r>
            <a:r>
              <a:rPr lang="en-NZ" sz="2400" dirty="0"/>
              <a:t> te po</a:t>
            </a:r>
          </a:p>
          <a:p>
            <a:r>
              <a:rPr lang="en-NZ" sz="2400" dirty="0"/>
              <a:t>Tau </a:t>
            </a:r>
            <a:r>
              <a:rPr lang="en-NZ" sz="2400" dirty="0" err="1"/>
              <a:t>mai</a:t>
            </a:r>
            <a:r>
              <a:rPr lang="en-NZ" sz="2400" dirty="0"/>
              <a:t> te mauri</a:t>
            </a:r>
          </a:p>
          <a:p>
            <a:r>
              <a:rPr lang="en-NZ" sz="2400" dirty="0" err="1"/>
              <a:t>Haumi</a:t>
            </a:r>
            <a:r>
              <a:rPr lang="en-NZ" sz="2400" dirty="0"/>
              <a:t> e, Hui e, </a:t>
            </a:r>
            <a:r>
              <a:rPr lang="en-NZ" sz="2400" dirty="0" err="1"/>
              <a:t>Taiki</a:t>
            </a:r>
            <a:r>
              <a:rPr lang="en-NZ" sz="2400" dirty="0"/>
              <a:t> e </a:t>
            </a:r>
          </a:p>
        </p:txBody>
      </p:sp>
      <p:sp>
        <p:nvSpPr>
          <p:cNvPr id="4" name="Content Placeholder 3">
            <a:extLst>
              <a:ext uri="{FF2B5EF4-FFF2-40B4-BE49-F238E27FC236}">
                <a16:creationId xmlns:a16="http://schemas.microsoft.com/office/drawing/2014/main" id="{2AD80A72-9BF1-4775-B884-C3DB639F6F0D}"/>
              </a:ext>
            </a:extLst>
          </p:cNvPr>
          <p:cNvSpPr>
            <a:spLocks noGrp="1"/>
          </p:cNvSpPr>
          <p:nvPr>
            <p:ph sz="half" idx="2"/>
          </p:nvPr>
        </p:nvSpPr>
        <p:spPr>
          <a:xfrm>
            <a:off x="5989320" y="2286000"/>
            <a:ext cx="5554980" cy="4023360"/>
          </a:xfrm>
        </p:spPr>
        <p:txBody>
          <a:bodyPr/>
          <a:lstStyle/>
          <a:p>
            <a:r>
              <a:rPr lang="en-NZ" sz="2400" i="1" dirty="0"/>
              <a:t>Embrace the life force of the earth</a:t>
            </a:r>
          </a:p>
          <a:p>
            <a:r>
              <a:rPr lang="en-NZ" sz="2400" i="1" dirty="0"/>
              <a:t>Embrace the life force of the sky</a:t>
            </a:r>
          </a:p>
          <a:p>
            <a:r>
              <a:rPr lang="en-NZ" sz="2400" i="1" dirty="0"/>
              <a:t>The life force I have gathered is powerful</a:t>
            </a:r>
          </a:p>
          <a:p>
            <a:r>
              <a:rPr lang="en-NZ" sz="2400" i="1" dirty="0"/>
              <a:t>And shatters all darkness</a:t>
            </a:r>
          </a:p>
          <a:p>
            <a:r>
              <a:rPr lang="en-NZ" sz="2400" i="1" dirty="0"/>
              <a:t>Come great life force</a:t>
            </a:r>
          </a:p>
          <a:p>
            <a:r>
              <a:rPr lang="en-NZ" sz="2400" i="1" dirty="0"/>
              <a:t>Join it, gather it, it is done</a:t>
            </a:r>
          </a:p>
          <a:p>
            <a:endParaRPr lang="en-NZ" dirty="0"/>
          </a:p>
        </p:txBody>
      </p:sp>
    </p:spTree>
    <p:extLst>
      <p:ext uri="{BB962C8B-B14F-4D97-AF65-F5344CB8AC3E}">
        <p14:creationId xmlns:p14="http://schemas.microsoft.com/office/powerpoint/2010/main" val="489893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600826" y="274638"/>
            <a:ext cx="3394075" cy="1143000"/>
          </a:xfrm>
        </p:spPr>
        <p:txBody>
          <a:bodyPr/>
          <a:lstStyle/>
          <a:p>
            <a:pPr algn="l" eaLnBrk="1" hangingPunct="1"/>
            <a:r>
              <a:rPr lang="en-NZ" altLang="en-US" dirty="0"/>
              <a:t>Colonisation</a:t>
            </a:r>
          </a:p>
        </p:txBody>
      </p:sp>
      <p:sp>
        <p:nvSpPr>
          <p:cNvPr id="45065" name="Rectangle 9"/>
          <p:cNvSpPr>
            <a:spLocks noGrp="1" noChangeArrowheads="1"/>
          </p:cNvSpPr>
          <p:nvPr>
            <p:ph idx="1"/>
          </p:nvPr>
        </p:nvSpPr>
        <p:spPr>
          <a:xfrm>
            <a:off x="6473826" y="1701006"/>
            <a:ext cx="4014787" cy="4606925"/>
          </a:xfrm>
        </p:spPr>
        <p:txBody>
          <a:bodyPr>
            <a:normAutofit/>
          </a:bodyPr>
          <a:lstStyle/>
          <a:p>
            <a:pPr marL="274638" indent="-274638">
              <a:spcAft>
                <a:spcPct val="50000"/>
              </a:spcAft>
            </a:pPr>
            <a:r>
              <a:rPr lang="en-AU" altLang="en-US" sz="2800" dirty="0"/>
              <a:t>Colonisation occurs when control is taken by the colonising power from the indigenous peoples. </a:t>
            </a:r>
          </a:p>
          <a:p>
            <a:pPr marL="274638" indent="-274638">
              <a:spcAft>
                <a:spcPct val="50000"/>
              </a:spcAft>
            </a:pPr>
            <a:r>
              <a:rPr lang="en-AU" altLang="en-US" sz="2800" dirty="0"/>
              <a:t>The indigenous peoples then struggle to maintain their own institutions.</a:t>
            </a:r>
          </a:p>
        </p:txBody>
      </p:sp>
      <p:pic>
        <p:nvPicPr>
          <p:cNvPr id="2355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1800" y="620714"/>
            <a:ext cx="4610100"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10"/>
          <p:cNvSpPr>
            <a:spLocks noChangeArrowheads="1"/>
          </p:cNvSpPr>
          <p:nvPr/>
        </p:nvSpPr>
        <p:spPr bwMode="auto">
          <a:xfrm>
            <a:off x="6456363" y="1484313"/>
            <a:ext cx="4032250" cy="5040312"/>
          </a:xfrm>
          <a:prstGeom prst="roundRect">
            <a:avLst>
              <a:gd name="adj" fmla="val 16667"/>
            </a:avLst>
          </a:prstGeom>
          <a:noFill/>
          <a:ln w="254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endParaRPr lang="en-NZ" altLang="en-US" sz="2400">
              <a:solidFill>
                <a:srgbClr val="000000"/>
              </a:solidFill>
            </a:endParaRPr>
          </a:p>
        </p:txBody>
      </p:sp>
    </p:spTree>
    <p:extLst>
      <p:ext uri="{BB962C8B-B14F-4D97-AF65-F5344CB8AC3E}">
        <p14:creationId xmlns:p14="http://schemas.microsoft.com/office/powerpoint/2010/main" val="1666299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5065">
                                            <p:txEl>
                                              <p:pRg st="0" end="0"/>
                                            </p:txEl>
                                          </p:spTgt>
                                        </p:tgtEl>
                                        <p:attrNameLst>
                                          <p:attrName>style.visibility</p:attrName>
                                        </p:attrNameLst>
                                      </p:cBhvr>
                                      <p:to>
                                        <p:strVal val="visible"/>
                                      </p:to>
                                    </p:set>
                                    <p:anim calcmode="lin" valueType="num">
                                      <p:cBhvr additive="base">
                                        <p:cTn id="7" dur="500" fill="hold"/>
                                        <p:tgtEl>
                                          <p:spTgt spid="4506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506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5065">
                                            <p:txEl>
                                              <p:pRg st="1" end="1"/>
                                            </p:txEl>
                                          </p:spTgt>
                                        </p:tgtEl>
                                        <p:attrNameLst>
                                          <p:attrName>style.visibility</p:attrName>
                                        </p:attrNameLst>
                                      </p:cBhvr>
                                      <p:to>
                                        <p:strVal val="visible"/>
                                      </p:to>
                                    </p:set>
                                    <p:anim calcmode="lin" valueType="num">
                                      <p:cBhvr additive="base">
                                        <p:cTn id="13" dur="500" fill="hold"/>
                                        <p:tgtEl>
                                          <p:spTgt spid="4506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506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063750" y="549275"/>
            <a:ext cx="7772400" cy="1143000"/>
          </a:xfrm>
        </p:spPr>
        <p:txBody>
          <a:bodyPr/>
          <a:lstStyle/>
          <a:p>
            <a:r>
              <a:rPr lang="en-NZ" altLang="en-US" dirty="0">
                <a:solidFill>
                  <a:srgbClr val="FF0000"/>
                </a:solidFill>
              </a:rPr>
              <a:t>What did Maori get?</a:t>
            </a:r>
            <a:endParaRPr lang="en-AU" altLang="en-US" dirty="0">
              <a:solidFill>
                <a:srgbClr val="FF0000"/>
              </a:solidFill>
            </a:endParaRPr>
          </a:p>
        </p:txBody>
      </p:sp>
      <p:sp>
        <p:nvSpPr>
          <p:cNvPr id="26627" name="Rectangle 3"/>
          <p:cNvSpPr>
            <a:spLocks noGrp="1" noChangeArrowheads="1"/>
          </p:cNvSpPr>
          <p:nvPr>
            <p:ph idx="1"/>
          </p:nvPr>
        </p:nvSpPr>
        <p:spPr>
          <a:xfrm>
            <a:off x="1809490" y="1412777"/>
            <a:ext cx="8280920" cy="4544427"/>
          </a:xfrm>
        </p:spPr>
        <p:txBody>
          <a:bodyPr>
            <a:normAutofit/>
          </a:bodyPr>
          <a:lstStyle/>
          <a:p>
            <a:pPr>
              <a:lnSpc>
                <a:spcPct val="90000"/>
              </a:lnSpc>
            </a:pPr>
            <a:r>
              <a:rPr lang="en-NZ" altLang="en-US" sz="2800" dirty="0"/>
              <a:t>An imposed British government, making laws without reference to Treaty or Maori needs.</a:t>
            </a:r>
          </a:p>
          <a:p>
            <a:pPr>
              <a:lnSpc>
                <a:spcPct val="90000"/>
              </a:lnSpc>
            </a:pPr>
            <a:r>
              <a:rPr lang="en-NZ" altLang="en-US" sz="2800" dirty="0"/>
              <a:t>A gradual destruction of Maori authority and social system</a:t>
            </a:r>
          </a:p>
          <a:p>
            <a:pPr>
              <a:lnSpc>
                <a:spcPct val="90000"/>
              </a:lnSpc>
            </a:pPr>
            <a:r>
              <a:rPr lang="en-NZ" altLang="en-US" sz="2800" dirty="0"/>
              <a:t>Minority status</a:t>
            </a:r>
          </a:p>
          <a:p>
            <a:pPr>
              <a:lnSpc>
                <a:spcPct val="90000"/>
              </a:lnSpc>
            </a:pPr>
            <a:r>
              <a:rPr lang="en-NZ" altLang="en-US" sz="2800" dirty="0"/>
              <a:t>Alienation of vast areas of land by confiscation, illegal agreements and transfers of land and resources</a:t>
            </a:r>
          </a:p>
          <a:p>
            <a:pPr>
              <a:lnSpc>
                <a:spcPct val="90000"/>
              </a:lnSpc>
            </a:pPr>
            <a:r>
              <a:rPr lang="en-NZ" altLang="en-US" sz="2800" dirty="0"/>
              <a:t>The destruction of Maori enterprise and decision making</a:t>
            </a:r>
          </a:p>
          <a:p>
            <a:pPr>
              <a:lnSpc>
                <a:spcPct val="90000"/>
              </a:lnSpc>
              <a:buFontTx/>
              <a:buNone/>
            </a:pPr>
            <a:endParaRPr lang="en-NZ" altLang="en-US" sz="2800" dirty="0"/>
          </a:p>
          <a:p>
            <a:pPr>
              <a:lnSpc>
                <a:spcPct val="90000"/>
              </a:lnSpc>
            </a:pPr>
            <a:endParaRPr lang="en-AU" altLang="en-US" sz="2800" dirty="0"/>
          </a:p>
        </p:txBody>
      </p:sp>
    </p:spTree>
    <p:extLst>
      <p:ext uri="{BB962C8B-B14F-4D97-AF65-F5344CB8AC3E}">
        <p14:creationId xmlns:p14="http://schemas.microsoft.com/office/powerpoint/2010/main" val="4084483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1271464" y="836713"/>
            <a:ext cx="8637588"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marL="342900" indent="-34290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chemeClr val="tx1"/>
                </a:solidFill>
                <a:latin typeface="Times New Roman" pitchFamily="18"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chemeClr val="tx1"/>
                </a:solidFill>
                <a:latin typeface="Times New Roman" pitchFamily="18" charset="0"/>
              </a:defRPr>
            </a:lvl2pPr>
            <a:lvl3pPr marL="1143000" indent="-22860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chemeClr val="tx1"/>
                </a:solidFill>
                <a:latin typeface="Times New Roman" pitchFamily="18" charset="0"/>
              </a:defRPr>
            </a:lvl3pPr>
            <a:lvl4pPr marL="1600200" indent="-22860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chemeClr val="tx1"/>
                </a:solidFill>
                <a:latin typeface="Times New Roman" pitchFamily="18" charset="0"/>
              </a:defRPr>
            </a:lvl4pPr>
            <a:lvl5pPr marL="2057400" indent="-22860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2400">
                <a:solidFill>
                  <a:schemeClr val="tx1"/>
                </a:solidFill>
                <a:latin typeface="Times New Roman" pitchFamily="18" charset="0"/>
              </a:defRPr>
            </a:lvl9pPr>
          </a:lstStyle>
          <a:p>
            <a:pPr lvl="1" eaLnBrk="0" fontAlgn="base" hangingPunct="0">
              <a:spcBef>
                <a:spcPct val="0"/>
              </a:spcBef>
              <a:spcAft>
                <a:spcPct val="0"/>
              </a:spcAft>
            </a:pPr>
            <a:r>
              <a:rPr lang="en-GB" sz="3600" dirty="0">
                <a:solidFill>
                  <a:srgbClr val="C9C521"/>
                </a:solidFill>
                <a:latin typeface="Calibri" panose="020F0502020204030204" pitchFamily="34" charset="0"/>
                <a:cs typeface="Calibri" panose="020F0502020204030204" pitchFamily="34" charset="0"/>
              </a:rPr>
              <a:t>Patterns of land ownership by Maori from 1840 – 1996</a:t>
            </a:r>
          </a:p>
          <a:p>
            <a:pPr lvl="1" eaLnBrk="0" fontAlgn="base" hangingPunct="0">
              <a:spcBef>
                <a:spcPct val="0"/>
              </a:spcBef>
              <a:spcAft>
                <a:spcPct val="0"/>
              </a:spcAft>
            </a:pPr>
            <a:endParaRPr lang="en-GB" sz="3600" dirty="0">
              <a:solidFill>
                <a:srgbClr val="C9C521"/>
              </a:solidFill>
              <a:latin typeface="Calibri" panose="020F0502020204030204" pitchFamily="34" charset="0"/>
              <a:cs typeface="Calibri" panose="020F0502020204030204" pitchFamily="34" charset="0"/>
            </a:endParaRPr>
          </a:p>
        </p:txBody>
      </p:sp>
      <p:sp>
        <p:nvSpPr>
          <p:cNvPr id="17411" name="Text Box 2"/>
          <p:cNvSpPr txBox="1">
            <a:spLocks noChangeArrowheads="1"/>
          </p:cNvSpPr>
          <p:nvPr/>
        </p:nvSpPr>
        <p:spPr bwMode="auto">
          <a:xfrm>
            <a:off x="1852613" y="1500188"/>
            <a:ext cx="8208962" cy="532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New Roman" pitchFamily="18" charset="0"/>
              </a:defRPr>
            </a:lvl1pPr>
            <a:lvl2pPr marL="742950" indent="-28575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New Roman" pitchFamily="18" charset="0"/>
              </a:defRPr>
            </a:lvl2pPr>
            <a:lvl3pPr marL="11430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New Roman" pitchFamily="18" charset="0"/>
              </a:defRPr>
            </a:lvl3pPr>
            <a:lvl4pPr marL="16002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New Roman" pitchFamily="18" charset="0"/>
              </a:defRPr>
            </a:lvl4pPr>
            <a:lvl5pPr marL="20574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Times New Roman" pitchFamily="18" charset="0"/>
              </a:defRPr>
            </a:lvl9pPr>
          </a:lstStyle>
          <a:p>
            <a:pPr eaLnBrk="0" fontAlgn="base" hangingPunct="0">
              <a:spcBef>
                <a:spcPts val="800"/>
              </a:spcBef>
              <a:spcAft>
                <a:spcPct val="0"/>
              </a:spcAft>
              <a:buClr>
                <a:srgbClr val="CCFF33"/>
              </a:buClr>
              <a:buSzPct val="70000"/>
              <a:buFont typeface="Wingdings" pitchFamily="2" charset="2"/>
              <a:buChar char=""/>
            </a:pPr>
            <a:r>
              <a:rPr lang="en-GB" b="1" dirty="0">
                <a:latin typeface="Comic Sans MS" pitchFamily="66" charset="0"/>
              </a:rPr>
              <a:t>1840 – </a:t>
            </a:r>
            <a:r>
              <a:rPr lang="en-GB" dirty="0">
                <a:latin typeface="Comic Sans MS" pitchFamily="66" charset="0"/>
              </a:rPr>
              <a:t>66,400,000 acres</a:t>
            </a:r>
          </a:p>
          <a:p>
            <a:pPr eaLnBrk="0" fontAlgn="base" hangingPunct="0">
              <a:spcBef>
                <a:spcPts val="800"/>
              </a:spcBef>
              <a:spcAft>
                <a:spcPct val="0"/>
              </a:spcAft>
              <a:buClr>
                <a:srgbClr val="CCFF33"/>
              </a:buClr>
              <a:buSzPct val="70000"/>
              <a:buFont typeface="Wingdings" pitchFamily="2" charset="2"/>
              <a:buChar char=""/>
            </a:pPr>
            <a:r>
              <a:rPr lang="en-GB" b="1" dirty="0">
                <a:latin typeface="Comic Sans MS" pitchFamily="66" charset="0"/>
              </a:rPr>
              <a:t>1852 – </a:t>
            </a:r>
            <a:r>
              <a:rPr lang="en-GB" dirty="0">
                <a:latin typeface="Comic Sans MS" pitchFamily="66" charset="0"/>
              </a:rPr>
              <a:t>34,000,000</a:t>
            </a:r>
          </a:p>
          <a:p>
            <a:pPr eaLnBrk="0" fontAlgn="base" hangingPunct="0">
              <a:spcBef>
                <a:spcPts val="800"/>
              </a:spcBef>
              <a:spcAft>
                <a:spcPct val="0"/>
              </a:spcAft>
              <a:buClr>
                <a:srgbClr val="CCFF33"/>
              </a:buClr>
              <a:buSzPct val="70000"/>
              <a:buFont typeface="Wingdings" pitchFamily="2" charset="2"/>
              <a:buChar char=""/>
            </a:pPr>
            <a:r>
              <a:rPr lang="en-GB" b="1" dirty="0">
                <a:latin typeface="Comic Sans MS" pitchFamily="66" charset="0"/>
              </a:rPr>
              <a:t>1860 - </a:t>
            </a:r>
            <a:r>
              <a:rPr lang="en-GB" dirty="0">
                <a:latin typeface="Comic Sans MS" pitchFamily="66" charset="0"/>
              </a:rPr>
              <a:t>21,400,000</a:t>
            </a:r>
          </a:p>
          <a:p>
            <a:pPr eaLnBrk="0" fontAlgn="base" hangingPunct="0">
              <a:spcBef>
                <a:spcPts val="800"/>
              </a:spcBef>
              <a:spcAft>
                <a:spcPct val="0"/>
              </a:spcAft>
              <a:buClr>
                <a:srgbClr val="CCFF33"/>
              </a:buClr>
              <a:buSzPct val="70000"/>
              <a:buFont typeface="Wingdings" pitchFamily="2" charset="2"/>
              <a:buChar char=""/>
            </a:pPr>
            <a:r>
              <a:rPr lang="en-GB" b="1" dirty="0">
                <a:latin typeface="Comic Sans MS" pitchFamily="66" charset="0"/>
              </a:rPr>
              <a:t>1891 – </a:t>
            </a:r>
            <a:r>
              <a:rPr lang="en-GB" dirty="0">
                <a:latin typeface="Comic Sans MS" pitchFamily="66" charset="0"/>
              </a:rPr>
              <a:t>11,079,486</a:t>
            </a:r>
          </a:p>
          <a:p>
            <a:pPr eaLnBrk="0" fontAlgn="base" hangingPunct="0">
              <a:spcBef>
                <a:spcPts val="800"/>
              </a:spcBef>
              <a:spcAft>
                <a:spcPct val="0"/>
              </a:spcAft>
              <a:buClr>
                <a:srgbClr val="CCFF33"/>
              </a:buClr>
              <a:buSzPct val="70000"/>
              <a:buFont typeface="Wingdings" pitchFamily="2" charset="2"/>
              <a:buChar char=""/>
            </a:pPr>
            <a:r>
              <a:rPr lang="en-GB" b="1" dirty="0">
                <a:latin typeface="Comic Sans MS" pitchFamily="66" charset="0"/>
              </a:rPr>
              <a:t>1920 – </a:t>
            </a:r>
            <a:r>
              <a:rPr lang="en-GB" dirty="0">
                <a:latin typeface="Comic Sans MS" pitchFamily="66" charset="0"/>
              </a:rPr>
              <a:t>4,787,686</a:t>
            </a:r>
          </a:p>
          <a:p>
            <a:pPr eaLnBrk="0" fontAlgn="base" hangingPunct="0">
              <a:spcBef>
                <a:spcPts val="800"/>
              </a:spcBef>
              <a:spcAft>
                <a:spcPct val="0"/>
              </a:spcAft>
              <a:buClr>
                <a:srgbClr val="CCFF33"/>
              </a:buClr>
              <a:buSzPct val="70000"/>
              <a:buFont typeface="Wingdings" pitchFamily="2" charset="2"/>
              <a:buChar char=""/>
            </a:pPr>
            <a:r>
              <a:rPr lang="en-GB" b="1" dirty="0">
                <a:latin typeface="Comic Sans MS" pitchFamily="66" charset="0"/>
              </a:rPr>
              <a:t>1986 – </a:t>
            </a:r>
            <a:r>
              <a:rPr lang="en-GB" dirty="0">
                <a:latin typeface="Comic Sans MS" pitchFamily="66" charset="0"/>
              </a:rPr>
              <a:t>2,626,091</a:t>
            </a:r>
          </a:p>
          <a:p>
            <a:pPr eaLnBrk="0" fontAlgn="base" hangingPunct="0">
              <a:spcBef>
                <a:spcPts val="800"/>
              </a:spcBef>
              <a:spcAft>
                <a:spcPct val="0"/>
              </a:spcAft>
              <a:buClr>
                <a:srgbClr val="CCFF33"/>
              </a:buClr>
              <a:buSzPct val="70000"/>
              <a:buFont typeface="Wingdings" pitchFamily="2" charset="2"/>
              <a:buChar char=""/>
            </a:pPr>
            <a:r>
              <a:rPr lang="en-GB" b="1" dirty="0">
                <a:latin typeface="Comic Sans MS" pitchFamily="66" charset="0"/>
              </a:rPr>
              <a:t>1996 –</a:t>
            </a:r>
            <a:r>
              <a:rPr lang="en-GB" dirty="0">
                <a:latin typeface="Comic Sans MS" pitchFamily="66" charset="0"/>
              </a:rPr>
              <a:t> 3,743,689</a:t>
            </a:r>
          </a:p>
          <a:p>
            <a:pPr marL="0" indent="0" eaLnBrk="0" fontAlgn="base" hangingPunct="0">
              <a:spcBef>
                <a:spcPts val="800"/>
              </a:spcBef>
              <a:spcAft>
                <a:spcPct val="0"/>
              </a:spcAft>
              <a:buClr>
                <a:srgbClr val="CCFF33"/>
              </a:buClr>
              <a:buSzPct val="70000"/>
            </a:pPr>
            <a:endParaRPr lang="en-GB" dirty="0">
              <a:latin typeface="Comic Sans MS" pitchFamily="66" charset="0"/>
            </a:endParaRPr>
          </a:p>
          <a:p>
            <a:pPr eaLnBrk="0" fontAlgn="base" hangingPunct="0">
              <a:spcBef>
                <a:spcPts val="800"/>
              </a:spcBef>
              <a:spcAft>
                <a:spcPct val="0"/>
              </a:spcAft>
              <a:buClr>
                <a:srgbClr val="CCFF33"/>
              </a:buClr>
              <a:buSzPct val="70000"/>
            </a:pPr>
            <a:r>
              <a:rPr lang="en-GB" sz="2200" dirty="0">
                <a:solidFill>
                  <a:srgbClr val="FFFFCC"/>
                </a:solidFill>
                <a:latin typeface="Comic Sans MS" pitchFamily="66" charset="0"/>
              </a:rPr>
              <a:t>(</a:t>
            </a:r>
            <a:r>
              <a:rPr lang="en-GB" sz="2200" dirty="0" err="1">
                <a:solidFill>
                  <a:srgbClr val="FFFFCC"/>
                </a:solidFill>
                <a:latin typeface="Comic Sans MS" pitchFamily="66" charset="0"/>
              </a:rPr>
              <a:t>Durie</a:t>
            </a:r>
            <a:r>
              <a:rPr lang="en-GB" sz="2200" dirty="0">
                <a:solidFill>
                  <a:srgbClr val="FFFFCC"/>
                </a:solidFill>
                <a:latin typeface="Comic Sans MS" pitchFamily="66" charset="0"/>
              </a:rPr>
              <a:t>, M. 1998. Te Mana, Te </a:t>
            </a:r>
            <a:r>
              <a:rPr lang="en-GB" sz="2200" dirty="0" err="1">
                <a:solidFill>
                  <a:srgbClr val="FFFFCC"/>
                </a:solidFill>
                <a:latin typeface="Comic Sans MS" pitchFamily="66" charset="0"/>
              </a:rPr>
              <a:t>Kawanatanga</a:t>
            </a:r>
            <a:r>
              <a:rPr lang="en-GB" sz="2200" dirty="0">
                <a:solidFill>
                  <a:srgbClr val="FFFFCC"/>
                </a:solidFill>
                <a:latin typeface="Comic Sans MS" pitchFamily="66" charset="0"/>
              </a:rPr>
              <a:t>: The politics of Maori self determination)</a:t>
            </a:r>
          </a:p>
        </p:txBody>
      </p:sp>
    </p:spTree>
    <p:extLst>
      <p:ext uri="{BB962C8B-B14F-4D97-AF65-F5344CB8AC3E}">
        <p14:creationId xmlns:p14="http://schemas.microsoft.com/office/powerpoint/2010/main" val="39819338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Breaches  and Principle of Redress</a:t>
            </a:r>
          </a:p>
        </p:txBody>
      </p:sp>
      <p:sp>
        <p:nvSpPr>
          <p:cNvPr id="3" name="Content Placeholder 2"/>
          <p:cNvSpPr>
            <a:spLocks noGrp="1"/>
          </p:cNvSpPr>
          <p:nvPr>
            <p:ph idx="1"/>
          </p:nvPr>
        </p:nvSpPr>
        <p:spPr>
          <a:xfrm>
            <a:off x="767455" y="1933073"/>
            <a:ext cx="9720073" cy="4023360"/>
          </a:xfrm>
        </p:spPr>
        <p:txBody>
          <a:bodyPr>
            <a:normAutofit fontScale="92500"/>
          </a:bodyPr>
          <a:lstStyle/>
          <a:p>
            <a:endParaRPr lang="en-NZ" sz="2400" u="sng" dirty="0">
              <a:solidFill>
                <a:schemeClr val="accent2">
                  <a:lumMod val="60000"/>
                  <a:lumOff val="40000"/>
                </a:schemeClr>
              </a:solidFill>
            </a:endParaRPr>
          </a:p>
          <a:p>
            <a:r>
              <a:rPr lang="en-NZ" sz="2800" u="sng" dirty="0">
                <a:solidFill>
                  <a:srgbClr val="FF0000"/>
                </a:solidFill>
              </a:rPr>
              <a:t>Breaches</a:t>
            </a:r>
          </a:p>
          <a:p>
            <a:r>
              <a:rPr lang="en-NZ" sz="2800" dirty="0"/>
              <a:t>Since the signing of the Treaty, there have been 55 known breaches</a:t>
            </a:r>
          </a:p>
          <a:p>
            <a:endParaRPr lang="en-NZ" sz="2800" dirty="0"/>
          </a:p>
          <a:p>
            <a:r>
              <a:rPr lang="en-NZ" sz="2800" u="sng" dirty="0">
                <a:solidFill>
                  <a:srgbClr val="FF0000"/>
                </a:solidFill>
              </a:rPr>
              <a:t>Principle of Redress</a:t>
            </a:r>
          </a:p>
          <a:p>
            <a:r>
              <a:rPr lang="en-NZ" sz="2800" dirty="0"/>
              <a:t>The Crown is required to actively  ‘restore the honour and integrity of the Crown and the mana and status of Māori’. </a:t>
            </a:r>
            <a:r>
              <a:rPr lang="en-NZ" sz="2800" u="sng" dirty="0"/>
              <a:t> </a:t>
            </a:r>
          </a:p>
        </p:txBody>
      </p:sp>
    </p:spTree>
    <p:extLst>
      <p:ext uri="{BB962C8B-B14F-4D97-AF65-F5344CB8AC3E}">
        <p14:creationId xmlns:p14="http://schemas.microsoft.com/office/powerpoint/2010/main" val="3025770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854" y="0"/>
            <a:ext cx="9720072" cy="1499616"/>
          </a:xfrm>
        </p:spPr>
        <p:txBody>
          <a:bodyPr/>
          <a:lstStyle/>
          <a:p>
            <a:r>
              <a:rPr lang="en-NZ" dirty="0"/>
              <a:t>Treaty responsibilities </a:t>
            </a:r>
          </a:p>
        </p:txBody>
      </p:sp>
      <p:sp>
        <p:nvSpPr>
          <p:cNvPr id="3" name="Content Placeholder 2"/>
          <p:cNvSpPr>
            <a:spLocks noGrp="1"/>
          </p:cNvSpPr>
          <p:nvPr>
            <p:ph idx="1"/>
          </p:nvPr>
        </p:nvSpPr>
        <p:spPr>
          <a:xfrm>
            <a:off x="513347" y="1812116"/>
            <a:ext cx="10230853" cy="5045883"/>
          </a:xfrm>
        </p:spPr>
        <p:txBody>
          <a:bodyPr>
            <a:noAutofit/>
          </a:bodyPr>
          <a:lstStyle/>
          <a:p>
            <a:pPr fontAlgn="base"/>
            <a:r>
              <a:rPr lang="en-NZ" sz="2800" dirty="0"/>
              <a:t>The Crown has freedom to govern.</a:t>
            </a:r>
          </a:p>
          <a:p>
            <a:pPr fontAlgn="base"/>
            <a:r>
              <a:rPr lang="en-NZ" sz="2800" dirty="0"/>
              <a:t>The Crown has a duty to actively protect Māori interests.</a:t>
            </a:r>
          </a:p>
          <a:p>
            <a:pPr fontAlgn="base"/>
            <a:r>
              <a:rPr lang="en-NZ" sz="2800" dirty="0"/>
              <a:t>The Crown has a duty to remedy past breaches.</a:t>
            </a:r>
          </a:p>
          <a:p>
            <a:pPr fontAlgn="base"/>
            <a:r>
              <a:rPr lang="en-NZ" sz="2800" dirty="0"/>
              <a:t>Māori retain </a:t>
            </a:r>
            <a:r>
              <a:rPr lang="en-NZ" sz="2800" dirty="0" err="1">
                <a:solidFill>
                  <a:srgbClr val="FF0000"/>
                </a:solidFill>
                <a:hlinkClick r:id="rId3" tooltip="domain or autonomous authority of the rangatira, sometimes sovereignty; chiefly qualities of a rangatira">
                  <a:extLst>
                    <a:ext uri="{A12FA001-AC4F-418D-AE19-62706E023703}">
                      <ahyp:hlinkClr xmlns:ahyp="http://schemas.microsoft.com/office/drawing/2018/hyperlinkcolor" val="tx"/>
                    </a:ext>
                  </a:extLst>
                </a:hlinkClick>
              </a:rPr>
              <a:t>rangatiratanga</a:t>
            </a:r>
            <a:r>
              <a:rPr lang="en-NZ" sz="2800" dirty="0">
                <a:solidFill>
                  <a:srgbClr val="FF0000"/>
                </a:solidFill>
              </a:rPr>
              <a:t> </a:t>
            </a:r>
            <a:r>
              <a:rPr lang="en-NZ" sz="2800" dirty="0"/>
              <a:t>over their resources and </a:t>
            </a:r>
            <a:r>
              <a:rPr lang="en-NZ" sz="2800" dirty="0" err="1"/>
              <a:t>taonga</a:t>
            </a:r>
            <a:r>
              <a:rPr lang="en-NZ" sz="2800" dirty="0"/>
              <a:t> and have all the rights and privileges of citizenship.</a:t>
            </a:r>
          </a:p>
          <a:p>
            <a:pPr fontAlgn="base"/>
            <a:r>
              <a:rPr lang="en-NZ" sz="2800" dirty="0"/>
              <a:t>The Crown has a duty to consult with Māori.</a:t>
            </a:r>
          </a:p>
          <a:p>
            <a:pPr fontAlgn="base"/>
            <a:r>
              <a:rPr lang="en-NZ" sz="2800" dirty="0"/>
              <a:t>The needs of both Māori and the wider community must be met, which will require compromise.</a:t>
            </a:r>
          </a:p>
          <a:p>
            <a:endParaRPr lang="en-NZ" sz="2400" dirty="0"/>
          </a:p>
        </p:txBody>
      </p:sp>
    </p:spTree>
    <p:extLst>
      <p:ext uri="{BB962C8B-B14F-4D97-AF65-F5344CB8AC3E}">
        <p14:creationId xmlns:p14="http://schemas.microsoft.com/office/powerpoint/2010/main" val="1235903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36B6-D8A0-469C-9308-9940D4CBD419}"/>
              </a:ext>
            </a:extLst>
          </p:cNvPr>
          <p:cNvSpPr>
            <a:spLocks noGrp="1"/>
          </p:cNvSpPr>
          <p:nvPr>
            <p:ph type="title"/>
          </p:nvPr>
        </p:nvSpPr>
        <p:spPr/>
        <p:txBody>
          <a:bodyPr/>
          <a:lstStyle/>
          <a:p>
            <a:r>
              <a:rPr lang="en-NZ" dirty="0"/>
              <a:t>Write in Chat your answer to the questions below</a:t>
            </a:r>
          </a:p>
        </p:txBody>
      </p:sp>
      <p:sp>
        <p:nvSpPr>
          <p:cNvPr id="3" name="Content Placeholder 2">
            <a:extLst>
              <a:ext uri="{FF2B5EF4-FFF2-40B4-BE49-F238E27FC236}">
                <a16:creationId xmlns:a16="http://schemas.microsoft.com/office/drawing/2014/main" id="{86664447-EB17-4F19-9224-76AA4B032928}"/>
              </a:ext>
            </a:extLst>
          </p:cNvPr>
          <p:cNvSpPr>
            <a:spLocks noGrp="1"/>
          </p:cNvSpPr>
          <p:nvPr>
            <p:ph idx="1"/>
          </p:nvPr>
        </p:nvSpPr>
        <p:spPr/>
        <p:txBody>
          <a:bodyPr/>
          <a:lstStyle/>
          <a:p>
            <a:r>
              <a:rPr lang="en-NZ" sz="2400" i="1" dirty="0"/>
              <a:t>2) </a:t>
            </a:r>
            <a:r>
              <a:rPr lang="en-NZ" sz="2400" dirty="0"/>
              <a:t>Is the Treaty recognised as law in New Zealand?			Yes/No</a:t>
            </a:r>
          </a:p>
          <a:p>
            <a:endParaRPr lang="en-NZ" sz="2000" dirty="0"/>
          </a:p>
          <a:p>
            <a:r>
              <a:rPr lang="en-NZ" sz="2000" dirty="0"/>
              <a:t>3) Discrimination against Maori people has never been legal in NZ?</a:t>
            </a:r>
          </a:p>
          <a:p>
            <a:pPr lvl="1"/>
            <a:r>
              <a:rPr lang="en-NZ" sz="1600" dirty="0"/>
              <a:t>Yes/No</a:t>
            </a:r>
          </a:p>
          <a:p>
            <a:endParaRPr lang="en-NZ" dirty="0"/>
          </a:p>
          <a:p>
            <a:endParaRPr lang="en-NZ" dirty="0"/>
          </a:p>
        </p:txBody>
      </p:sp>
    </p:spTree>
    <p:extLst>
      <p:ext uri="{BB962C8B-B14F-4D97-AF65-F5344CB8AC3E}">
        <p14:creationId xmlns:p14="http://schemas.microsoft.com/office/powerpoint/2010/main" val="2547272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EE67A-3CE7-4954-AC38-AD1CCD013DC8}"/>
              </a:ext>
            </a:extLst>
          </p:cNvPr>
          <p:cNvSpPr>
            <a:spLocks noGrp="1"/>
          </p:cNvSpPr>
          <p:nvPr>
            <p:ph type="title"/>
          </p:nvPr>
        </p:nvSpPr>
        <p:spPr>
          <a:xfrm>
            <a:off x="931164" y="0"/>
            <a:ext cx="9905998" cy="1478570"/>
          </a:xfrm>
        </p:spPr>
        <p:txBody>
          <a:bodyPr/>
          <a:lstStyle/>
          <a:p>
            <a:r>
              <a:rPr lang="en-NZ" dirty="0"/>
              <a:t>The treaty and Diversity</a:t>
            </a:r>
          </a:p>
        </p:txBody>
      </p:sp>
      <p:sp>
        <p:nvSpPr>
          <p:cNvPr id="3" name="Content Placeholder 2">
            <a:extLst>
              <a:ext uri="{FF2B5EF4-FFF2-40B4-BE49-F238E27FC236}">
                <a16:creationId xmlns:a16="http://schemas.microsoft.com/office/drawing/2014/main" id="{85D8FA11-E442-4034-BB3E-D4A51A3BB205}"/>
              </a:ext>
            </a:extLst>
          </p:cNvPr>
          <p:cNvSpPr>
            <a:spLocks noGrp="1"/>
          </p:cNvSpPr>
          <p:nvPr>
            <p:ph idx="1"/>
          </p:nvPr>
        </p:nvSpPr>
        <p:spPr>
          <a:xfrm>
            <a:off x="1024126" y="1103085"/>
            <a:ext cx="9720073" cy="4947557"/>
          </a:xfrm>
        </p:spPr>
        <p:txBody>
          <a:bodyPr>
            <a:normAutofit fontScale="85000" lnSpcReduction="20000"/>
          </a:bodyPr>
          <a:lstStyle/>
          <a:p>
            <a:endParaRPr lang="en-NZ" dirty="0"/>
          </a:p>
          <a:p>
            <a:r>
              <a:rPr lang="en-NZ" sz="2400" dirty="0">
                <a:solidFill>
                  <a:srgbClr val="FF0000"/>
                </a:solidFill>
              </a:rPr>
              <a:t>Monocultural:  	</a:t>
            </a:r>
            <a:r>
              <a:rPr lang="en-NZ" dirty="0"/>
              <a:t>our institutions and national lifestyle are influenced mainly by values, 			beliefs, behaviours, of a European culture that also emphasises the 			power of the dominant group</a:t>
            </a:r>
          </a:p>
          <a:p>
            <a:endParaRPr lang="en-NZ" dirty="0"/>
          </a:p>
          <a:p>
            <a:r>
              <a:rPr lang="en-NZ" sz="2400" dirty="0">
                <a:solidFill>
                  <a:srgbClr val="00B0F0"/>
                </a:solidFill>
              </a:rPr>
              <a:t>Bicultural:</a:t>
            </a:r>
            <a:r>
              <a:rPr lang="en-NZ" dirty="0"/>
              <a:t>	 our institutions and national lifestyle are influenced equally by 				values, beliefs and behaviours, of </a:t>
            </a:r>
            <a:r>
              <a:rPr lang="en-NZ" dirty="0" err="1"/>
              <a:t>Pakeha</a:t>
            </a:r>
            <a:r>
              <a:rPr lang="en-NZ" dirty="0"/>
              <a:t> and Maori culture</a:t>
            </a:r>
          </a:p>
          <a:p>
            <a:endParaRPr lang="en-NZ" dirty="0"/>
          </a:p>
          <a:p>
            <a:r>
              <a:rPr lang="en-NZ" sz="2400" dirty="0">
                <a:solidFill>
                  <a:srgbClr val="FFFF00"/>
                </a:solidFill>
              </a:rPr>
              <a:t>Multicultural: </a:t>
            </a:r>
            <a:r>
              <a:rPr lang="en-NZ" dirty="0"/>
              <a:t>	our institutions and national lifestyle are influenced equally by 				values, 	beliefs and behaviours of European, Maori and many other 			cultures</a:t>
            </a:r>
          </a:p>
          <a:p>
            <a:endParaRPr lang="en-NZ" dirty="0"/>
          </a:p>
          <a:p>
            <a:r>
              <a:rPr lang="en-NZ" sz="2400" b="1" u="sng" dirty="0"/>
              <a:t>Share in chat </a:t>
            </a:r>
            <a:r>
              <a:rPr lang="en-NZ" dirty="0"/>
              <a:t>– which definition you think describes NZ today</a:t>
            </a:r>
          </a:p>
          <a:p>
            <a:endParaRPr lang="en-NZ" dirty="0"/>
          </a:p>
        </p:txBody>
      </p:sp>
    </p:spTree>
    <p:extLst>
      <p:ext uri="{BB962C8B-B14F-4D97-AF65-F5344CB8AC3E}">
        <p14:creationId xmlns:p14="http://schemas.microsoft.com/office/powerpoint/2010/main" val="583362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cap="all" dirty="0">
                <a:ln w="0"/>
                <a:solidFill>
                  <a:srgbClr val="00B0F0"/>
                </a:solidFill>
                <a:effectLst>
                  <a:reflection blurRad="12700" stA="50000" endPos="50000" dist="5000" dir="5400000" sy="-100000" rotWithShape="0"/>
                </a:effectLst>
              </a:rPr>
              <a:t>The Bicultural Partnership</a:t>
            </a:r>
            <a:endParaRPr lang="en-NZ" dirty="0">
              <a:solidFill>
                <a:srgbClr val="00B0F0"/>
              </a:solidFill>
            </a:endParaRPr>
          </a:p>
        </p:txBody>
      </p:sp>
      <p:sp>
        <p:nvSpPr>
          <p:cNvPr id="18435" name="Content Placeholder 2"/>
          <p:cNvSpPr>
            <a:spLocks noGrp="1"/>
          </p:cNvSpPr>
          <p:nvPr>
            <p:ph idx="1"/>
          </p:nvPr>
        </p:nvSpPr>
        <p:spPr/>
        <p:txBody>
          <a:bodyPr/>
          <a:lstStyle/>
          <a:p>
            <a:pPr marL="438150" indent="-319088">
              <a:lnSpc>
                <a:spcPct val="90000"/>
              </a:lnSpc>
              <a:spcBef>
                <a:spcPct val="0"/>
              </a:spcBef>
              <a:buNone/>
            </a:pPr>
            <a:r>
              <a:rPr lang="en-GB" altLang="en-US" sz="2400" dirty="0">
                <a:ea typeface="ＭＳ Ｐゴシック" panose="020B0600070205080204" pitchFamily="34" charset="-128"/>
              </a:rPr>
              <a:t>There are different definitions of biculturalism ( for example, biculturalism in Canada  </a:t>
            </a:r>
          </a:p>
          <a:p>
            <a:pPr marL="438150" indent="-319088">
              <a:lnSpc>
                <a:spcPct val="90000"/>
              </a:lnSpc>
              <a:spcBef>
                <a:spcPct val="0"/>
              </a:spcBef>
              <a:buNone/>
            </a:pPr>
            <a:endParaRPr lang="en-GB" altLang="en-US" sz="2400" dirty="0">
              <a:ea typeface="ＭＳ Ｐゴシック" panose="020B0600070205080204" pitchFamily="34" charset="-128"/>
            </a:endParaRPr>
          </a:p>
          <a:p>
            <a:pPr marL="438150" indent="-319088">
              <a:lnSpc>
                <a:spcPct val="90000"/>
              </a:lnSpc>
              <a:spcBef>
                <a:spcPct val="0"/>
              </a:spcBef>
              <a:buNone/>
            </a:pPr>
            <a:r>
              <a:rPr lang="en-GB" altLang="en-US" sz="2400" dirty="0">
                <a:ea typeface="ＭＳ Ｐゴシック" panose="020B0600070205080204" pitchFamily="34" charset="-128"/>
              </a:rPr>
              <a:t>In </a:t>
            </a:r>
            <a:r>
              <a:rPr lang="en-GB" altLang="en-US" sz="2400" dirty="0" err="1">
                <a:ea typeface="ＭＳ Ｐゴシック" panose="020B0600070205080204" pitchFamily="34" charset="-128"/>
              </a:rPr>
              <a:t>Aotearoa</a:t>
            </a:r>
            <a:r>
              <a:rPr lang="en-GB" altLang="en-US" sz="2400" dirty="0">
                <a:ea typeface="ＭＳ Ｐゴシック" panose="020B0600070205080204" pitchFamily="34" charset="-128"/>
              </a:rPr>
              <a:t> biculturalism means that essentially, to most it is the ambition of establishing  Maori and </a:t>
            </a:r>
            <a:r>
              <a:rPr lang="en-GB" altLang="en-US" sz="2400" dirty="0" err="1">
                <a:ea typeface="ＭＳ Ｐゴシック" panose="020B0600070205080204" pitchFamily="34" charset="-128"/>
              </a:rPr>
              <a:t>Pakeha</a:t>
            </a:r>
            <a:r>
              <a:rPr lang="en-GB" altLang="en-US" sz="2400" dirty="0">
                <a:ea typeface="ＭＳ Ｐゴシック" panose="020B0600070205080204" pitchFamily="34" charset="-128"/>
              </a:rPr>
              <a:t> as groups of equal standing  rather than being one subjugated by the other </a:t>
            </a:r>
          </a:p>
          <a:p>
            <a:pPr marL="438150" indent="-319088">
              <a:lnSpc>
                <a:spcPct val="90000"/>
              </a:lnSpc>
              <a:spcBef>
                <a:spcPct val="0"/>
              </a:spcBef>
              <a:buNone/>
            </a:pPr>
            <a:endParaRPr lang="en-GB" altLang="en-US" sz="2400" dirty="0">
              <a:ea typeface="ＭＳ Ｐゴシック" panose="020B0600070205080204" pitchFamily="34" charset="-128"/>
            </a:endParaRPr>
          </a:p>
          <a:p>
            <a:pPr marL="438150" indent="-319088">
              <a:lnSpc>
                <a:spcPct val="90000"/>
              </a:lnSpc>
              <a:spcBef>
                <a:spcPct val="0"/>
              </a:spcBef>
              <a:buNone/>
            </a:pPr>
            <a:r>
              <a:rPr lang="en-GB" altLang="en-US" sz="2400" dirty="0">
                <a:ea typeface="ＭＳ Ｐゴシック" panose="020B0600070205080204" pitchFamily="34" charset="-128"/>
              </a:rPr>
              <a:t>(</a:t>
            </a:r>
            <a:r>
              <a:rPr lang="en-GB" altLang="en-US" sz="2400" dirty="0" err="1">
                <a:ea typeface="ＭＳ Ｐゴシック" panose="020B0600070205080204" pitchFamily="34" charset="-128"/>
              </a:rPr>
              <a:t>Spoonley</a:t>
            </a:r>
            <a:r>
              <a:rPr lang="en-GB" altLang="en-US" sz="2400" dirty="0">
                <a:ea typeface="ＭＳ Ｐゴシック" panose="020B0600070205080204" pitchFamily="34" charset="-128"/>
              </a:rPr>
              <a:t>, P. 1995)</a:t>
            </a:r>
          </a:p>
        </p:txBody>
      </p:sp>
    </p:spTree>
    <p:extLst>
      <p:ext uri="{BB962C8B-B14F-4D97-AF65-F5344CB8AC3E}">
        <p14:creationId xmlns:p14="http://schemas.microsoft.com/office/powerpoint/2010/main" val="4150334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08" y="434539"/>
            <a:ext cx="8911687" cy="1280890"/>
          </a:xfrm>
        </p:spPr>
        <p:txBody>
          <a:bodyPr>
            <a:normAutofit/>
          </a:bodyPr>
          <a:lstStyle/>
          <a:p>
            <a:r>
              <a:rPr lang="en-NZ" dirty="0">
                <a:solidFill>
                  <a:srgbClr val="00B0F0"/>
                </a:solidFill>
              </a:rPr>
              <a:t>Who was targeted for Biculturalism?</a:t>
            </a:r>
          </a:p>
        </p:txBody>
      </p:sp>
      <p:sp>
        <p:nvSpPr>
          <p:cNvPr id="3" name="Content Placeholder 2"/>
          <p:cNvSpPr>
            <a:spLocks noGrp="1"/>
          </p:cNvSpPr>
          <p:nvPr>
            <p:ph idx="1"/>
          </p:nvPr>
        </p:nvSpPr>
        <p:spPr>
          <a:xfrm>
            <a:off x="1106100" y="1905000"/>
            <a:ext cx="8915400" cy="3777622"/>
          </a:xfrm>
        </p:spPr>
        <p:txBody>
          <a:bodyPr>
            <a:normAutofit/>
          </a:bodyPr>
          <a:lstStyle/>
          <a:p>
            <a:pPr>
              <a:lnSpc>
                <a:spcPct val="150000"/>
              </a:lnSpc>
            </a:pPr>
            <a:r>
              <a:rPr lang="en-NZ" sz="2800" dirty="0"/>
              <a:t>Biculturalism is targeted  at all New Zealanders with the aim to develop fundamental understandings and practices of Maori culture within all citizens in </a:t>
            </a:r>
            <a:r>
              <a:rPr lang="en-NZ" sz="2800" dirty="0" err="1"/>
              <a:t>Aotearoa</a:t>
            </a:r>
            <a:r>
              <a:rPr lang="en-NZ" sz="2800" dirty="0"/>
              <a:t> and  to be able to stand comfortably in two cultures</a:t>
            </a:r>
          </a:p>
        </p:txBody>
      </p:sp>
    </p:spTree>
    <p:extLst>
      <p:ext uri="{BB962C8B-B14F-4D97-AF65-F5344CB8AC3E}">
        <p14:creationId xmlns:p14="http://schemas.microsoft.com/office/powerpoint/2010/main" val="170388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167E3-A20A-4D5D-BF04-FAC9E6ACC05D}"/>
              </a:ext>
            </a:extLst>
          </p:cNvPr>
          <p:cNvSpPr>
            <a:spLocks noGrp="1"/>
          </p:cNvSpPr>
          <p:nvPr>
            <p:ph type="title"/>
          </p:nvPr>
        </p:nvSpPr>
        <p:spPr/>
        <p:txBody>
          <a:bodyPr/>
          <a:lstStyle/>
          <a:p>
            <a:r>
              <a:rPr lang="en-NZ" dirty="0"/>
              <a:t>Being Culturally aware</a:t>
            </a:r>
          </a:p>
        </p:txBody>
      </p:sp>
      <p:sp>
        <p:nvSpPr>
          <p:cNvPr id="3" name="Content Placeholder 2">
            <a:extLst>
              <a:ext uri="{FF2B5EF4-FFF2-40B4-BE49-F238E27FC236}">
                <a16:creationId xmlns:a16="http://schemas.microsoft.com/office/drawing/2014/main" id="{5B583726-D547-4FEC-A6B9-D1E6877420F6}"/>
              </a:ext>
            </a:extLst>
          </p:cNvPr>
          <p:cNvSpPr>
            <a:spLocks noGrp="1"/>
          </p:cNvSpPr>
          <p:nvPr>
            <p:ph idx="1"/>
          </p:nvPr>
        </p:nvSpPr>
        <p:spPr/>
        <p:txBody>
          <a:bodyPr>
            <a:normAutofit fontScale="92500" lnSpcReduction="10000"/>
          </a:bodyPr>
          <a:lstStyle/>
          <a:p>
            <a:r>
              <a:rPr lang="en-NZ" dirty="0"/>
              <a:t>What does the haka mean?</a:t>
            </a:r>
          </a:p>
          <a:p>
            <a:endParaRPr lang="en-NZ" dirty="0"/>
          </a:p>
          <a:p>
            <a:r>
              <a:rPr lang="en-NZ" dirty="0"/>
              <a:t>Can anyone do the haka?</a:t>
            </a:r>
          </a:p>
          <a:p>
            <a:endParaRPr lang="en-NZ" dirty="0"/>
          </a:p>
          <a:p>
            <a:r>
              <a:rPr lang="en-NZ" dirty="0"/>
              <a:t>Can women do the haka?</a:t>
            </a:r>
          </a:p>
          <a:p>
            <a:endParaRPr lang="en-NZ" dirty="0"/>
          </a:p>
          <a:p>
            <a:r>
              <a:rPr lang="en-NZ" dirty="0"/>
              <a:t>Is the haka sacred?</a:t>
            </a:r>
          </a:p>
          <a:p>
            <a:endParaRPr lang="en-NZ" dirty="0"/>
          </a:p>
          <a:p>
            <a:endParaRPr lang="en-NZ" dirty="0"/>
          </a:p>
          <a:p>
            <a:endParaRPr lang="en-NZ" dirty="0"/>
          </a:p>
          <a:p>
            <a:endParaRPr lang="en-NZ" dirty="0"/>
          </a:p>
        </p:txBody>
      </p:sp>
      <p:pic>
        <p:nvPicPr>
          <p:cNvPr id="4" name="Picture 3">
            <a:extLst>
              <a:ext uri="{FF2B5EF4-FFF2-40B4-BE49-F238E27FC236}">
                <a16:creationId xmlns:a16="http://schemas.microsoft.com/office/drawing/2014/main" id="{BBD10D96-FDDB-45CF-92A5-AA79F95C5F2E}"/>
              </a:ext>
            </a:extLst>
          </p:cNvPr>
          <p:cNvPicPr>
            <a:picLocks noChangeAspect="1"/>
          </p:cNvPicPr>
          <p:nvPr/>
        </p:nvPicPr>
        <p:blipFill>
          <a:blip r:embed="rId2"/>
          <a:stretch>
            <a:fillRect/>
          </a:stretch>
        </p:blipFill>
        <p:spPr>
          <a:xfrm>
            <a:off x="7206440" y="1218057"/>
            <a:ext cx="4372558" cy="2872944"/>
          </a:xfrm>
          <a:prstGeom prst="rect">
            <a:avLst/>
          </a:prstGeom>
        </p:spPr>
      </p:pic>
      <p:pic>
        <p:nvPicPr>
          <p:cNvPr id="5" name="Picture 4">
            <a:extLst>
              <a:ext uri="{FF2B5EF4-FFF2-40B4-BE49-F238E27FC236}">
                <a16:creationId xmlns:a16="http://schemas.microsoft.com/office/drawing/2014/main" id="{2F0601FB-5D87-462B-B156-51B1511CE7E7}"/>
              </a:ext>
            </a:extLst>
          </p:cNvPr>
          <p:cNvPicPr>
            <a:picLocks noChangeAspect="1"/>
          </p:cNvPicPr>
          <p:nvPr/>
        </p:nvPicPr>
        <p:blipFill>
          <a:blip r:embed="rId3"/>
          <a:stretch>
            <a:fillRect/>
          </a:stretch>
        </p:blipFill>
        <p:spPr>
          <a:xfrm>
            <a:off x="4552926" y="4091001"/>
            <a:ext cx="4819673" cy="2708044"/>
          </a:xfrm>
          <a:prstGeom prst="rect">
            <a:avLst/>
          </a:prstGeom>
        </p:spPr>
      </p:pic>
    </p:spTree>
    <p:extLst>
      <p:ext uri="{BB962C8B-B14F-4D97-AF65-F5344CB8AC3E}">
        <p14:creationId xmlns:p14="http://schemas.microsoft.com/office/powerpoint/2010/main" val="1707441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00211" y="2417019"/>
            <a:ext cx="11575521" cy="1655762"/>
          </a:xfrm>
        </p:spPr>
        <p:txBody>
          <a:bodyPr>
            <a:normAutofit/>
          </a:bodyPr>
          <a:lstStyle/>
          <a:p>
            <a:r>
              <a:rPr lang="en-NZ" sz="3200" dirty="0">
                <a:solidFill>
                  <a:srgbClr val="FF0000"/>
                </a:solidFill>
              </a:rPr>
              <a:t>What do you know about the Treaty? </a:t>
            </a:r>
          </a:p>
          <a:p>
            <a:r>
              <a:rPr lang="en-NZ" sz="3200" dirty="0">
                <a:solidFill>
                  <a:srgbClr val="FF0000"/>
                </a:solidFill>
              </a:rPr>
              <a:t>Where do you place yourselves? </a:t>
            </a:r>
          </a:p>
        </p:txBody>
      </p:sp>
      <p:sp>
        <p:nvSpPr>
          <p:cNvPr id="4" name="TextBox 3"/>
          <p:cNvSpPr txBox="1"/>
          <p:nvPr/>
        </p:nvSpPr>
        <p:spPr>
          <a:xfrm>
            <a:off x="1700212" y="1120676"/>
            <a:ext cx="10261600" cy="1938992"/>
          </a:xfrm>
          <a:prstGeom prst="rect">
            <a:avLst/>
          </a:prstGeom>
          <a:noFill/>
        </p:spPr>
        <p:txBody>
          <a:bodyPr wrap="square" rtlCol="0">
            <a:spAutoFit/>
          </a:bodyPr>
          <a:lstStyle/>
          <a:p>
            <a:r>
              <a:rPr lang="en-NZ" sz="2400" b="1" dirty="0"/>
              <a:t>1) </a:t>
            </a:r>
            <a:r>
              <a:rPr lang="en-NZ" sz="2400" dirty="0"/>
              <a:t>what comes to mind when you think about the Treaty of Waitangi?   </a:t>
            </a:r>
          </a:p>
          <a:p>
            <a:r>
              <a:rPr lang="en-NZ" sz="2400" dirty="0"/>
              <a:t>For example </a:t>
            </a:r>
            <a:r>
              <a:rPr lang="en-NZ" sz="2400" i="1" dirty="0"/>
              <a:t>‘The treaty is controversial, the treaty is a mystery to me, the treaty is important to all New Zealanders, not just Maori’…</a:t>
            </a:r>
          </a:p>
          <a:p>
            <a:endParaRPr lang="en-NZ" sz="2400" i="1" dirty="0"/>
          </a:p>
          <a:p>
            <a:endParaRPr lang="en-NZ" sz="2400" i="1" dirty="0">
              <a:solidFill>
                <a:schemeClr val="bg1"/>
              </a:solidFill>
            </a:endParaRPr>
          </a:p>
        </p:txBody>
      </p:sp>
    </p:spTree>
    <p:extLst>
      <p:ext uri="{BB962C8B-B14F-4D97-AF65-F5344CB8AC3E}">
        <p14:creationId xmlns:p14="http://schemas.microsoft.com/office/powerpoint/2010/main" val="2922766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19239-BF2F-4363-AA2D-064E2AB6DDF1}"/>
              </a:ext>
            </a:extLst>
          </p:cNvPr>
          <p:cNvSpPr>
            <a:spLocks noGrp="1"/>
          </p:cNvSpPr>
          <p:nvPr>
            <p:ph type="title"/>
          </p:nvPr>
        </p:nvSpPr>
        <p:spPr/>
        <p:txBody>
          <a:bodyPr/>
          <a:lstStyle/>
          <a:p>
            <a:r>
              <a:rPr lang="en-NZ" dirty="0"/>
              <a:t>Legislation that protects Maori culture</a:t>
            </a:r>
          </a:p>
        </p:txBody>
      </p:sp>
      <p:sp>
        <p:nvSpPr>
          <p:cNvPr id="3" name="Content Placeholder 2">
            <a:extLst>
              <a:ext uri="{FF2B5EF4-FFF2-40B4-BE49-F238E27FC236}">
                <a16:creationId xmlns:a16="http://schemas.microsoft.com/office/drawing/2014/main" id="{1593B427-0B6C-4DF6-B14E-ABF1CD1AF2C4}"/>
              </a:ext>
            </a:extLst>
          </p:cNvPr>
          <p:cNvSpPr>
            <a:spLocks noGrp="1"/>
          </p:cNvSpPr>
          <p:nvPr>
            <p:ph idx="1"/>
          </p:nvPr>
        </p:nvSpPr>
        <p:spPr/>
        <p:txBody>
          <a:bodyPr/>
          <a:lstStyle/>
          <a:p>
            <a:pPr>
              <a:lnSpc>
                <a:spcPct val="150000"/>
              </a:lnSpc>
            </a:pPr>
            <a:r>
              <a:rPr lang="en-NZ" sz="2400" dirty="0"/>
              <a:t>The Haka Ka Mate Attribution Act 2014 requires any person who uses the Haka Ka Mate in a commercial manner to acknowledge Te </a:t>
            </a:r>
            <a:r>
              <a:rPr lang="en-NZ" sz="2400" dirty="0" err="1"/>
              <a:t>Rauparaha</a:t>
            </a:r>
            <a:r>
              <a:rPr lang="en-NZ" sz="2400" dirty="0"/>
              <a:t> as the composer of the haka and as a chief of </a:t>
            </a:r>
            <a:r>
              <a:rPr lang="en-NZ" sz="2400" dirty="0" err="1"/>
              <a:t>Ngāti</a:t>
            </a:r>
            <a:r>
              <a:rPr lang="en-NZ" sz="2400" dirty="0"/>
              <a:t> Toa </a:t>
            </a:r>
            <a:r>
              <a:rPr lang="en-NZ" sz="2400" dirty="0" err="1"/>
              <a:t>Rangatira</a:t>
            </a:r>
            <a:r>
              <a:rPr lang="en-NZ" sz="2400" dirty="0"/>
              <a:t> in a prominent manner.</a:t>
            </a:r>
          </a:p>
          <a:p>
            <a:endParaRPr lang="en-NZ" dirty="0"/>
          </a:p>
        </p:txBody>
      </p:sp>
      <p:pic>
        <p:nvPicPr>
          <p:cNvPr id="4" name="Picture 3">
            <a:extLst>
              <a:ext uri="{FF2B5EF4-FFF2-40B4-BE49-F238E27FC236}">
                <a16:creationId xmlns:a16="http://schemas.microsoft.com/office/drawing/2014/main" id="{4F4AEF73-AB35-4C67-9098-83B3BE76843B}"/>
              </a:ext>
            </a:extLst>
          </p:cNvPr>
          <p:cNvPicPr>
            <a:picLocks noChangeAspect="1"/>
          </p:cNvPicPr>
          <p:nvPr/>
        </p:nvPicPr>
        <p:blipFill>
          <a:blip r:embed="rId2"/>
          <a:stretch>
            <a:fillRect/>
          </a:stretch>
        </p:blipFill>
        <p:spPr>
          <a:xfrm>
            <a:off x="6368143" y="4601306"/>
            <a:ext cx="5676900" cy="2156847"/>
          </a:xfrm>
          <a:prstGeom prst="rect">
            <a:avLst/>
          </a:prstGeom>
        </p:spPr>
      </p:pic>
    </p:spTree>
    <p:extLst>
      <p:ext uri="{BB962C8B-B14F-4D97-AF65-F5344CB8AC3E}">
        <p14:creationId xmlns:p14="http://schemas.microsoft.com/office/powerpoint/2010/main" val="3846060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961F6-AD4D-47BF-8621-931DF89B6A5A}"/>
              </a:ext>
            </a:extLst>
          </p:cNvPr>
          <p:cNvSpPr>
            <a:spLocks noGrp="1"/>
          </p:cNvSpPr>
          <p:nvPr>
            <p:ph type="title"/>
          </p:nvPr>
        </p:nvSpPr>
        <p:spPr/>
        <p:txBody>
          <a:bodyPr>
            <a:normAutofit/>
          </a:bodyPr>
          <a:lstStyle/>
          <a:p>
            <a:r>
              <a:rPr lang="en-NZ" sz="3600" dirty="0"/>
              <a:t>Is there </a:t>
            </a:r>
            <a:r>
              <a:rPr lang="en-NZ" sz="3600" dirty="0" err="1"/>
              <a:t>Legislationn</a:t>
            </a:r>
            <a:r>
              <a:rPr lang="en-NZ" sz="3600" dirty="0"/>
              <a:t> to protect Maori culture</a:t>
            </a:r>
          </a:p>
        </p:txBody>
      </p:sp>
      <p:sp>
        <p:nvSpPr>
          <p:cNvPr id="3" name="Content Placeholder 2">
            <a:extLst>
              <a:ext uri="{FF2B5EF4-FFF2-40B4-BE49-F238E27FC236}">
                <a16:creationId xmlns:a16="http://schemas.microsoft.com/office/drawing/2014/main" id="{88463B75-0A53-4AC3-B2D0-6B45B7231BA4}"/>
              </a:ext>
            </a:extLst>
          </p:cNvPr>
          <p:cNvSpPr>
            <a:spLocks noGrp="1"/>
          </p:cNvSpPr>
          <p:nvPr>
            <p:ph idx="1"/>
          </p:nvPr>
        </p:nvSpPr>
        <p:spPr/>
        <p:txBody>
          <a:bodyPr>
            <a:normAutofit fontScale="92500" lnSpcReduction="10000"/>
          </a:bodyPr>
          <a:lstStyle/>
          <a:p>
            <a:pPr>
              <a:lnSpc>
                <a:spcPct val="150000"/>
              </a:lnSpc>
            </a:pPr>
            <a:r>
              <a:rPr lang="en-NZ" sz="2400" dirty="0"/>
              <a:t>Many New Zealanders would have been upset when they heard that overseas companies are using pictures of our Māori ancestors on shower curtains for commercial gain. </a:t>
            </a:r>
            <a:r>
              <a:rPr lang="en-NZ" dirty="0"/>
              <a:t>Another example is when an iconic Māori ancestor image was used on a local beer product, the brewer asked who or where one should go to, to seek approval to use Māori culture. </a:t>
            </a:r>
            <a:r>
              <a:rPr lang="en-NZ" sz="2400" dirty="0"/>
              <a:t> Non-New Zealanders may not appreciate that commercial exploitation of Māori cultural elements is regarded as offensive in most cases.</a:t>
            </a:r>
          </a:p>
          <a:p>
            <a:endParaRPr lang="en-NZ" dirty="0"/>
          </a:p>
        </p:txBody>
      </p:sp>
    </p:spTree>
    <p:extLst>
      <p:ext uri="{BB962C8B-B14F-4D97-AF65-F5344CB8AC3E}">
        <p14:creationId xmlns:p14="http://schemas.microsoft.com/office/powerpoint/2010/main" val="2257010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04" y="115659"/>
            <a:ext cx="9720072" cy="996449"/>
          </a:xfrm>
        </p:spPr>
        <p:txBody>
          <a:bodyPr/>
          <a:lstStyle/>
          <a:p>
            <a:r>
              <a:rPr lang="en-NZ" b="1" dirty="0">
                <a:solidFill>
                  <a:srgbClr val="FF0000"/>
                </a:solidFill>
              </a:rPr>
              <a:t>Relevance of Treaty today</a:t>
            </a:r>
          </a:p>
        </p:txBody>
      </p:sp>
      <p:sp>
        <p:nvSpPr>
          <p:cNvPr id="3" name="Content Placeholder 2"/>
          <p:cNvSpPr>
            <a:spLocks noGrp="1"/>
          </p:cNvSpPr>
          <p:nvPr>
            <p:ph idx="1"/>
          </p:nvPr>
        </p:nvSpPr>
        <p:spPr>
          <a:xfrm>
            <a:off x="431004" y="963827"/>
            <a:ext cx="11592120" cy="4275438"/>
          </a:xfrm>
        </p:spPr>
        <p:txBody>
          <a:bodyPr>
            <a:noAutofit/>
          </a:bodyPr>
          <a:lstStyle/>
          <a:p>
            <a:pPr>
              <a:lnSpc>
                <a:spcPct val="150000"/>
              </a:lnSpc>
              <a:buFont typeface="Wingdings" panose="05000000000000000000" pitchFamily="2" charset="2"/>
              <a:buChar char="Ø"/>
            </a:pPr>
            <a:r>
              <a:rPr lang="en-NZ" sz="2800" dirty="0"/>
              <a:t>acknowledged as a historic document of constitutional importance</a:t>
            </a:r>
          </a:p>
          <a:p>
            <a:pPr>
              <a:lnSpc>
                <a:spcPct val="150000"/>
              </a:lnSpc>
              <a:buFont typeface="Wingdings" panose="05000000000000000000" pitchFamily="2" charset="2"/>
              <a:buChar char="Ø"/>
            </a:pPr>
            <a:r>
              <a:rPr lang="en-NZ" sz="2800" dirty="0"/>
              <a:t>seen as expressing established principles of colonial common law</a:t>
            </a:r>
          </a:p>
          <a:p>
            <a:pPr>
              <a:lnSpc>
                <a:spcPct val="150000"/>
              </a:lnSpc>
              <a:buFont typeface="Wingdings" panose="05000000000000000000" pitchFamily="2" charset="2"/>
              <a:buChar char="Ø"/>
            </a:pPr>
            <a:r>
              <a:rPr lang="en-NZ" sz="2800" dirty="0"/>
              <a:t>consistent with proposed international declaration on indigenous peoples rights , which are prospectively part of international customary law</a:t>
            </a:r>
          </a:p>
          <a:p>
            <a:pPr>
              <a:lnSpc>
                <a:spcPct val="150000"/>
              </a:lnSpc>
              <a:buFont typeface="Wingdings" panose="05000000000000000000" pitchFamily="2" charset="2"/>
              <a:buChar char="Ø"/>
            </a:pPr>
            <a:r>
              <a:rPr lang="en-NZ" sz="2800" dirty="0"/>
              <a:t>now more deeply embedded in Maori and national consciousness</a:t>
            </a:r>
          </a:p>
          <a:p>
            <a:pPr>
              <a:lnSpc>
                <a:spcPct val="150000"/>
              </a:lnSpc>
              <a:buFont typeface="Wingdings" panose="05000000000000000000" pitchFamily="2" charset="2"/>
              <a:buChar char="Ø"/>
            </a:pPr>
            <a:r>
              <a:rPr lang="en-NZ" sz="2800" dirty="0"/>
              <a:t>However for the treaty to grow another mental shift needs to happen</a:t>
            </a:r>
          </a:p>
          <a:p>
            <a:pPr>
              <a:lnSpc>
                <a:spcPct val="150000"/>
              </a:lnSpc>
              <a:buFont typeface="Wingdings" panose="05000000000000000000" pitchFamily="2" charset="2"/>
              <a:buChar char="Ø"/>
            </a:pPr>
            <a:r>
              <a:rPr lang="en-NZ" sz="2800" dirty="0"/>
              <a:t>debate on the treaty’s future has to shift from the marae to the national stage</a:t>
            </a:r>
          </a:p>
          <a:p>
            <a:pPr>
              <a:buFont typeface="Wingdings" panose="05000000000000000000" pitchFamily="2" charset="2"/>
              <a:buChar char="Ø"/>
            </a:pPr>
            <a:endParaRPr lang="en-NZ" sz="2800" dirty="0"/>
          </a:p>
        </p:txBody>
      </p:sp>
    </p:spTree>
    <p:extLst>
      <p:ext uri="{BB962C8B-B14F-4D97-AF65-F5344CB8AC3E}">
        <p14:creationId xmlns:p14="http://schemas.microsoft.com/office/powerpoint/2010/main" val="2030939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i-NZ" sz="3200" dirty="0" err="1">
                <a:solidFill>
                  <a:srgbClr val="FF0000"/>
                </a:solidFill>
              </a:rPr>
              <a:t>As</a:t>
            </a:r>
            <a:r>
              <a:rPr lang="mi-NZ" sz="3200" dirty="0">
                <a:solidFill>
                  <a:srgbClr val="FF0000"/>
                </a:solidFill>
              </a:rPr>
              <a:t> </a:t>
            </a:r>
            <a:r>
              <a:rPr lang="mi-NZ" sz="3200" dirty="0" err="1">
                <a:solidFill>
                  <a:srgbClr val="FF0000"/>
                </a:solidFill>
              </a:rPr>
              <a:t>Guardians</a:t>
            </a:r>
            <a:r>
              <a:rPr lang="mi-NZ" sz="3200" dirty="0">
                <a:solidFill>
                  <a:srgbClr val="FF0000"/>
                </a:solidFill>
              </a:rPr>
              <a:t>  of </a:t>
            </a:r>
            <a:r>
              <a:rPr lang="mi-NZ" sz="3200" dirty="0" err="1">
                <a:solidFill>
                  <a:srgbClr val="FF0000"/>
                </a:solidFill>
              </a:rPr>
              <a:t>the</a:t>
            </a:r>
            <a:r>
              <a:rPr lang="mi-NZ" sz="3200" dirty="0">
                <a:solidFill>
                  <a:srgbClr val="FF0000"/>
                </a:solidFill>
              </a:rPr>
              <a:t> </a:t>
            </a:r>
            <a:r>
              <a:rPr lang="mi-NZ" sz="3200" dirty="0" err="1">
                <a:solidFill>
                  <a:srgbClr val="FF0000"/>
                </a:solidFill>
              </a:rPr>
              <a:t>future</a:t>
            </a:r>
            <a:br>
              <a:rPr lang="mi-NZ" dirty="0"/>
            </a:br>
            <a:endParaRPr lang="en-NZ" dirty="0"/>
          </a:p>
        </p:txBody>
      </p:sp>
      <p:sp>
        <p:nvSpPr>
          <p:cNvPr id="3" name="Content Placeholder 2"/>
          <p:cNvSpPr>
            <a:spLocks noGrp="1"/>
          </p:cNvSpPr>
          <p:nvPr>
            <p:ph idx="1"/>
          </p:nvPr>
        </p:nvSpPr>
        <p:spPr>
          <a:xfrm>
            <a:off x="989012" y="1658143"/>
            <a:ext cx="9905999" cy="3541714"/>
          </a:xfrm>
        </p:spPr>
        <p:txBody>
          <a:bodyPr>
            <a:normAutofit fontScale="77500" lnSpcReduction="20000"/>
          </a:bodyPr>
          <a:lstStyle/>
          <a:p>
            <a:r>
              <a:rPr lang="mi-NZ" sz="2800" dirty="0"/>
              <a:t>Be aware there is a </a:t>
            </a:r>
            <a:r>
              <a:rPr lang="mi-NZ" sz="2800" dirty="0" err="1"/>
              <a:t>Treaty</a:t>
            </a:r>
            <a:r>
              <a:rPr lang="mi-NZ" sz="2800" dirty="0"/>
              <a:t> of Waitangi, </a:t>
            </a:r>
            <a:r>
              <a:rPr lang="mi-NZ" sz="2800" dirty="0" err="1"/>
              <a:t>which</a:t>
            </a:r>
            <a:r>
              <a:rPr lang="mi-NZ" sz="2800" dirty="0"/>
              <a:t> </a:t>
            </a:r>
            <a:r>
              <a:rPr lang="mi-NZ" sz="2800" dirty="0" err="1"/>
              <a:t>is</a:t>
            </a:r>
            <a:r>
              <a:rPr lang="mi-NZ" sz="2800" dirty="0"/>
              <a:t> </a:t>
            </a:r>
            <a:r>
              <a:rPr lang="mi-NZ" sz="2800" dirty="0" err="1"/>
              <a:t>unique</a:t>
            </a:r>
            <a:r>
              <a:rPr lang="mi-NZ" sz="2800" dirty="0"/>
              <a:t> to Aotearoa</a:t>
            </a:r>
          </a:p>
          <a:p>
            <a:r>
              <a:rPr lang="mi-NZ" sz="2800" dirty="0" err="1"/>
              <a:t>It</a:t>
            </a:r>
            <a:r>
              <a:rPr lang="mi-NZ" sz="2800" dirty="0"/>
              <a:t> </a:t>
            </a:r>
            <a:r>
              <a:rPr lang="mi-NZ" sz="2800" dirty="0" err="1"/>
              <a:t>is</a:t>
            </a:r>
            <a:r>
              <a:rPr lang="mi-NZ" sz="2800" dirty="0"/>
              <a:t> an agreement between Māori and The </a:t>
            </a:r>
            <a:r>
              <a:rPr lang="mi-NZ" sz="2800" dirty="0" err="1"/>
              <a:t>Crown</a:t>
            </a:r>
            <a:r>
              <a:rPr lang="mi-NZ" sz="2800" dirty="0"/>
              <a:t>, </a:t>
            </a:r>
            <a:r>
              <a:rPr lang="mi-NZ" sz="2800" dirty="0" err="1"/>
              <a:t>the</a:t>
            </a:r>
            <a:r>
              <a:rPr lang="mi-NZ" sz="2800" dirty="0"/>
              <a:t> </a:t>
            </a:r>
            <a:r>
              <a:rPr lang="mi-NZ" sz="2800" dirty="0" err="1"/>
              <a:t>Queen</a:t>
            </a:r>
            <a:r>
              <a:rPr lang="mi-NZ" sz="2800" dirty="0"/>
              <a:t> of </a:t>
            </a:r>
            <a:r>
              <a:rPr lang="mi-NZ" sz="2800" dirty="0" err="1"/>
              <a:t>England</a:t>
            </a:r>
            <a:r>
              <a:rPr lang="mi-NZ" sz="2800" dirty="0"/>
              <a:t>  represented </a:t>
            </a:r>
            <a:r>
              <a:rPr lang="mi-NZ" sz="2800" dirty="0" err="1"/>
              <a:t>by</a:t>
            </a:r>
            <a:r>
              <a:rPr lang="mi-NZ" sz="2800" dirty="0"/>
              <a:t>  NZ </a:t>
            </a:r>
            <a:r>
              <a:rPr lang="mi-NZ" sz="2800" dirty="0" err="1"/>
              <a:t>Government</a:t>
            </a:r>
            <a:endParaRPr lang="mi-NZ" sz="2800" dirty="0"/>
          </a:p>
          <a:p>
            <a:r>
              <a:rPr lang="mi-NZ" sz="2800" dirty="0"/>
              <a:t>The Crown signed it on behalf of ALL non-Māori</a:t>
            </a:r>
          </a:p>
          <a:p>
            <a:r>
              <a:rPr lang="mi-NZ" sz="2800" dirty="0"/>
              <a:t>It gave non-Māori the right to live in this country: Article One of the Treaty</a:t>
            </a:r>
          </a:p>
          <a:p>
            <a:r>
              <a:rPr lang="mi-NZ" sz="2800" dirty="0"/>
              <a:t>In return non-Māori have a responsibility to uphold the Treaty</a:t>
            </a:r>
          </a:p>
          <a:p>
            <a:r>
              <a:rPr lang="mi-NZ" sz="2800" dirty="0" err="1"/>
              <a:t>Explore</a:t>
            </a:r>
            <a:r>
              <a:rPr lang="mi-NZ" sz="2800" dirty="0"/>
              <a:t> </a:t>
            </a:r>
            <a:r>
              <a:rPr lang="mi-NZ" sz="2800" dirty="0" err="1"/>
              <a:t>what</a:t>
            </a:r>
            <a:r>
              <a:rPr lang="mi-NZ" sz="2800" dirty="0"/>
              <a:t>  </a:t>
            </a:r>
            <a:r>
              <a:rPr lang="mi-NZ" sz="2800" dirty="0" err="1"/>
              <a:t>treaty</a:t>
            </a:r>
            <a:r>
              <a:rPr lang="mi-NZ" sz="2800" dirty="0"/>
              <a:t> </a:t>
            </a:r>
            <a:r>
              <a:rPr lang="mi-NZ" sz="2800" dirty="0" err="1"/>
              <a:t>responsibilities</a:t>
            </a:r>
            <a:r>
              <a:rPr lang="mi-NZ" sz="2800" dirty="0"/>
              <a:t> (</a:t>
            </a:r>
            <a:r>
              <a:rPr lang="mi-NZ" sz="2800" dirty="0" err="1"/>
              <a:t>personal</a:t>
            </a:r>
            <a:r>
              <a:rPr lang="mi-NZ" sz="2800" dirty="0"/>
              <a:t> or </a:t>
            </a:r>
            <a:r>
              <a:rPr lang="mi-NZ" sz="2800" dirty="0" err="1"/>
              <a:t>group</a:t>
            </a:r>
            <a:r>
              <a:rPr lang="mi-NZ" sz="2800" dirty="0"/>
              <a:t>) </a:t>
            </a:r>
            <a:r>
              <a:rPr lang="mi-NZ" sz="2800" dirty="0" err="1"/>
              <a:t>you</a:t>
            </a:r>
            <a:r>
              <a:rPr lang="mi-NZ" sz="2800" dirty="0"/>
              <a:t> </a:t>
            </a:r>
            <a:r>
              <a:rPr lang="mi-NZ" sz="2800" dirty="0" err="1"/>
              <a:t>can</a:t>
            </a:r>
            <a:r>
              <a:rPr lang="mi-NZ" sz="2800" dirty="0"/>
              <a:t> </a:t>
            </a:r>
            <a:r>
              <a:rPr lang="mi-NZ" sz="2800" dirty="0" err="1"/>
              <a:t>participate</a:t>
            </a:r>
            <a:r>
              <a:rPr lang="mi-NZ" sz="2800" dirty="0"/>
              <a:t> </a:t>
            </a:r>
            <a:r>
              <a:rPr lang="mi-NZ" sz="2800" dirty="0" err="1"/>
              <a:t>in</a:t>
            </a:r>
            <a:r>
              <a:rPr lang="mi-NZ" sz="2800" dirty="0"/>
              <a:t>  to </a:t>
            </a:r>
            <a:r>
              <a:rPr lang="mi-NZ" sz="2800" dirty="0" err="1"/>
              <a:t>protect</a:t>
            </a:r>
            <a:r>
              <a:rPr lang="mi-NZ" sz="2800" dirty="0"/>
              <a:t> </a:t>
            </a:r>
            <a:r>
              <a:rPr lang="mi-NZ" sz="2800" dirty="0" err="1"/>
              <a:t>its</a:t>
            </a:r>
            <a:r>
              <a:rPr lang="mi-NZ" sz="2800" dirty="0"/>
              <a:t> </a:t>
            </a:r>
            <a:r>
              <a:rPr lang="mi-NZ" sz="2800" dirty="0" err="1"/>
              <a:t>values</a:t>
            </a:r>
            <a:endParaRPr lang="mi-NZ" sz="2800" dirty="0"/>
          </a:p>
        </p:txBody>
      </p:sp>
    </p:spTree>
    <p:extLst>
      <p:ext uri="{BB962C8B-B14F-4D97-AF65-F5344CB8AC3E}">
        <p14:creationId xmlns:p14="http://schemas.microsoft.com/office/powerpoint/2010/main" val="3936523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233" y="0"/>
            <a:ext cx="11199956" cy="1499616"/>
          </a:xfrm>
        </p:spPr>
        <p:txBody>
          <a:bodyPr/>
          <a:lstStyle/>
          <a:p>
            <a:r>
              <a:rPr lang="en-NZ" dirty="0"/>
              <a:t>What you can do</a:t>
            </a:r>
          </a:p>
        </p:txBody>
      </p:sp>
      <p:sp>
        <p:nvSpPr>
          <p:cNvPr id="3" name="Content Placeholder 2"/>
          <p:cNvSpPr>
            <a:spLocks noGrp="1"/>
          </p:cNvSpPr>
          <p:nvPr>
            <p:ph idx="1"/>
          </p:nvPr>
        </p:nvSpPr>
        <p:spPr>
          <a:xfrm>
            <a:off x="302233" y="1499616"/>
            <a:ext cx="11199956" cy="5238068"/>
          </a:xfrm>
        </p:spPr>
        <p:txBody>
          <a:bodyPr>
            <a:normAutofit fontScale="62500" lnSpcReduction="20000"/>
          </a:bodyPr>
          <a:lstStyle/>
          <a:p>
            <a:r>
              <a:rPr lang="mi-NZ" sz="3800" dirty="0"/>
              <a:t>Learn te reo Māori and </a:t>
            </a:r>
            <a:r>
              <a:rPr lang="mi-NZ" sz="3800" dirty="0" err="1"/>
              <a:t>use</a:t>
            </a:r>
            <a:r>
              <a:rPr lang="mi-NZ" sz="3800" dirty="0"/>
              <a:t> </a:t>
            </a:r>
            <a:r>
              <a:rPr lang="mi-NZ" sz="3800" dirty="0" err="1"/>
              <a:t>it</a:t>
            </a:r>
            <a:r>
              <a:rPr lang="mi-NZ" sz="3800" dirty="0"/>
              <a:t> </a:t>
            </a:r>
            <a:r>
              <a:rPr lang="mi-NZ" sz="3800" dirty="0" err="1"/>
              <a:t>when</a:t>
            </a:r>
            <a:r>
              <a:rPr lang="mi-NZ" sz="3800" dirty="0"/>
              <a:t> </a:t>
            </a:r>
            <a:r>
              <a:rPr lang="mi-NZ" sz="3800" dirty="0" err="1"/>
              <a:t>you</a:t>
            </a:r>
            <a:r>
              <a:rPr lang="mi-NZ" sz="3800" dirty="0"/>
              <a:t> </a:t>
            </a:r>
            <a:r>
              <a:rPr lang="mi-NZ" sz="3800" dirty="0" err="1"/>
              <a:t>can</a:t>
            </a:r>
            <a:endParaRPr lang="mi-NZ" sz="3800" dirty="0"/>
          </a:p>
          <a:p>
            <a:r>
              <a:rPr lang="mi-NZ" sz="3800" dirty="0"/>
              <a:t>Explore Māori ways of being</a:t>
            </a:r>
          </a:p>
          <a:p>
            <a:r>
              <a:rPr lang="mi-NZ" sz="3800" dirty="0"/>
              <a:t>Keep up your awareness  of a range of viewpoints, </a:t>
            </a:r>
            <a:r>
              <a:rPr lang="mi-NZ" sz="3800" dirty="0" err="1"/>
              <a:t>especially</a:t>
            </a:r>
            <a:r>
              <a:rPr lang="mi-NZ" sz="3800" dirty="0"/>
              <a:t> </a:t>
            </a:r>
            <a:r>
              <a:rPr lang="mi-NZ" sz="3800" dirty="0" err="1"/>
              <a:t>current</a:t>
            </a:r>
            <a:r>
              <a:rPr lang="mi-NZ" sz="3800" dirty="0"/>
              <a:t> </a:t>
            </a:r>
            <a:r>
              <a:rPr lang="mi-NZ" sz="3800" dirty="0" err="1"/>
              <a:t>affairs</a:t>
            </a:r>
            <a:r>
              <a:rPr lang="mi-NZ" sz="3800" dirty="0"/>
              <a:t> &amp; Health </a:t>
            </a:r>
            <a:r>
              <a:rPr lang="mi-NZ" sz="3800" dirty="0" err="1"/>
              <a:t>sector</a:t>
            </a:r>
            <a:endParaRPr lang="mi-NZ" sz="3800" dirty="0"/>
          </a:p>
          <a:p>
            <a:r>
              <a:rPr lang="mi-NZ" sz="3800" dirty="0" err="1"/>
              <a:t>Understand</a:t>
            </a:r>
            <a:r>
              <a:rPr lang="mi-NZ" sz="3800" dirty="0"/>
              <a:t> </a:t>
            </a:r>
            <a:r>
              <a:rPr lang="mi-NZ" sz="3800" dirty="0" err="1"/>
              <a:t>the</a:t>
            </a:r>
            <a:r>
              <a:rPr lang="mi-NZ" sz="3800" dirty="0"/>
              <a:t> 4th </a:t>
            </a:r>
            <a:r>
              <a:rPr lang="mi-NZ" sz="3800" dirty="0" err="1"/>
              <a:t>article</a:t>
            </a:r>
            <a:r>
              <a:rPr lang="mi-NZ" sz="3800" dirty="0"/>
              <a:t> of  </a:t>
            </a:r>
            <a:r>
              <a:rPr lang="mi-NZ" sz="3800" dirty="0" err="1"/>
              <a:t>the</a:t>
            </a:r>
            <a:r>
              <a:rPr lang="mi-NZ" sz="3800" dirty="0"/>
              <a:t> Maori </a:t>
            </a:r>
            <a:r>
              <a:rPr lang="mi-NZ" sz="3800" dirty="0" err="1"/>
              <a:t>text</a:t>
            </a:r>
            <a:endParaRPr lang="mi-NZ" sz="3800" dirty="0"/>
          </a:p>
          <a:p>
            <a:r>
              <a:rPr lang="mi-NZ" sz="3800" dirty="0"/>
              <a:t>Consider Māori knowledge that may apply to </a:t>
            </a:r>
            <a:r>
              <a:rPr lang="mi-NZ" sz="3800" dirty="0" err="1"/>
              <a:t>your</a:t>
            </a:r>
            <a:r>
              <a:rPr lang="mi-NZ" sz="3800" dirty="0"/>
              <a:t> </a:t>
            </a:r>
            <a:r>
              <a:rPr lang="mi-NZ" sz="3800" dirty="0" err="1"/>
              <a:t>interest</a:t>
            </a:r>
            <a:r>
              <a:rPr lang="mi-NZ" sz="3800" dirty="0"/>
              <a:t> </a:t>
            </a:r>
            <a:r>
              <a:rPr lang="mi-NZ" sz="3800" dirty="0" err="1"/>
              <a:t>in</a:t>
            </a:r>
            <a:r>
              <a:rPr lang="mi-NZ" sz="3800" dirty="0"/>
              <a:t> Health and </a:t>
            </a:r>
            <a:r>
              <a:rPr lang="mi-NZ" sz="3800" dirty="0" err="1"/>
              <a:t>well</a:t>
            </a:r>
            <a:r>
              <a:rPr lang="mi-NZ" sz="3800" dirty="0"/>
              <a:t> </a:t>
            </a:r>
            <a:r>
              <a:rPr lang="mi-NZ" sz="3800" dirty="0" err="1"/>
              <a:t>being</a:t>
            </a:r>
            <a:r>
              <a:rPr lang="mi-NZ" sz="3800" dirty="0"/>
              <a:t>. </a:t>
            </a:r>
          </a:p>
          <a:p>
            <a:r>
              <a:rPr lang="mi-NZ" sz="3800" dirty="0" err="1"/>
              <a:t>Consider</a:t>
            </a:r>
            <a:r>
              <a:rPr lang="mi-NZ" sz="3800" dirty="0"/>
              <a:t> ethical implications of whatever it is you are </a:t>
            </a:r>
            <a:r>
              <a:rPr lang="mi-NZ" sz="3800" dirty="0" err="1"/>
              <a:t>doing</a:t>
            </a:r>
            <a:r>
              <a:rPr lang="mi-NZ" sz="3800" dirty="0"/>
              <a:t> </a:t>
            </a:r>
            <a:r>
              <a:rPr lang="mi-NZ" sz="3800" dirty="0" err="1"/>
              <a:t>especially</a:t>
            </a:r>
            <a:r>
              <a:rPr lang="mi-NZ" sz="3800" dirty="0"/>
              <a:t> </a:t>
            </a:r>
            <a:r>
              <a:rPr lang="mi-NZ" sz="3800" dirty="0" err="1"/>
              <a:t>when</a:t>
            </a:r>
            <a:r>
              <a:rPr lang="mi-NZ" sz="3800" dirty="0"/>
              <a:t> </a:t>
            </a:r>
            <a:r>
              <a:rPr lang="mi-NZ" sz="3800" dirty="0" err="1"/>
              <a:t>engaging</a:t>
            </a:r>
            <a:r>
              <a:rPr lang="mi-NZ" sz="3800" dirty="0"/>
              <a:t> </a:t>
            </a:r>
            <a:r>
              <a:rPr lang="mi-NZ" sz="3800" dirty="0" err="1"/>
              <a:t>with</a:t>
            </a:r>
            <a:r>
              <a:rPr lang="mi-NZ" sz="3800" dirty="0"/>
              <a:t> Maori </a:t>
            </a:r>
            <a:r>
              <a:rPr lang="mi-NZ" sz="3800" dirty="0" err="1"/>
              <a:t>individuals</a:t>
            </a:r>
            <a:r>
              <a:rPr lang="mi-NZ" sz="3800" dirty="0"/>
              <a:t> and </a:t>
            </a:r>
            <a:r>
              <a:rPr lang="mi-NZ" sz="3800" dirty="0" err="1"/>
              <a:t>communities</a:t>
            </a:r>
            <a:endParaRPr lang="mi-NZ" sz="3800" dirty="0"/>
          </a:p>
          <a:p>
            <a:r>
              <a:rPr lang="mi-NZ" sz="3800" dirty="0"/>
              <a:t>Develop cultural sensitivity (action based on awareness)</a:t>
            </a:r>
          </a:p>
          <a:p>
            <a:r>
              <a:rPr lang="mi-NZ" sz="3800" dirty="0"/>
              <a:t>Think about the importance of relationships you can build with Maori Health Services. </a:t>
            </a:r>
          </a:p>
          <a:p>
            <a:r>
              <a:rPr lang="mi-NZ" sz="3800" dirty="0" err="1"/>
              <a:t>Provide</a:t>
            </a:r>
            <a:r>
              <a:rPr lang="mi-NZ" sz="3800" dirty="0"/>
              <a:t> </a:t>
            </a:r>
            <a:r>
              <a:rPr lang="mi-NZ" sz="3800" dirty="0" err="1"/>
              <a:t>contrasts</a:t>
            </a:r>
            <a:r>
              <a:rPr lang="mi-NZ" sz="3800" dirty="0"/>
              <a:t> to the negative statistics you might hear</a:t>
            </a:r>
            <a:endParaRPr lang="en-NZ" sz="3800" dirty="0"/>
          </a:p>
        </p:txBody>
      </p:sp>
    </p:spTree>
    <p:extLst>
      <p:ext uri="{BB962C8B-B14F-4D97-AF65-F5344CB8AC3E}">
        <p14:creationId xmlns:p14="http://schemas.microsoft.com/office/powerpoint/2010/main" val="1072063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solidFill>
                <a:schemeClr val="accent2">
                  <a:lumMod val="60000"/>
                  <a:lumOff val="40000"/>
                </a:schemeClr>
              </a:solidFill>
            </a:endParaRPr>
          </a:p>
        </p:txBody>
      </p:sp>
      <p:sp>
        <p:nvSpPr>
          <p:cNvPr id="3" name="Content Placeholder 2"/>
          <p:cNvSpPr>
            <a:spLocks noGrp="1"/>
          </p:cNvSpPr>
          <p:nvPr>
            <p:ph idx="1"/>
          </p:nvPr>
        </p:nvSpPr>
        <p:spPr>
          <a:xfrm>
            <a:off x="529858" y="1860884"/>
            <a:ext cx="11068584" cy="4475748"/>
          </a:xfrm>
        </p:spPr>
        <p:txBody>
          <a:bodyPr>
            <a:normAutofit fontScale="92500" lnSpcReduction="20000"/>
          </a:bodyPr>
          <a:lstStyle/>
          <a:p>
            <a:pPr algn="just"/>
            <a:r>
              <a:rPr lang="en-NZ" altLang="en-US" sz="2800" dirty="0"/>
              <a:t>The Treaty of Waitangi  has influenced the evolution of NZ Society in many ways, Politically, socially and culturally. The treaty is a  declaration of equality for all.    While the British thought they had acquired sovereignty for the Māori people it had a very different significance.  Through the treaty breaches (55) it  changed every aspect of the Maori life.  </a:t>
            </a:r>
            <a:r>
              <a:rPr lang="en-NZ" sz="2800" dirty="0"/>
              <a:t>In spite of that, the treaty is still seen by Maori as a partnership agreement  where the idea of covenant is central.  A covenant is an agreement based on promises of two people to take the best possible care they can of each other.   </a:t>
            </a:r>
          </a:p>
          <a:p>
            <a:endParaRPr lang="en-NZ" sz="2800" b="1" dirty="0">
              <a:solidFill>
                <a:schemeClr val="accent2">
                  <a:lumMod val="60000"/>
                  <a:lumOff val="40000"/>
                </a:schemeClr>
              </a:solidFill>
            </a:endParaRPr>
          </a:p>
          <a:p>
            <a:r>
              <a:rPr lang="en-NZ" sz="2800" b="1" dirty="0">
                <a:solidFill>
                  <a:schemeClr val="accent2">
                    <a:lumMod val="60000"/>
                    <a:lumOff val="40000"/>
                  </a:schemeClr>
                </a:solidFill>
              </a:rPr>
              <a:t>No </a:t>
            </a:r>
            <a:r>
              <a:rPr lang="en-NZ" sz="2800" b="1" dirty="0" err="1">
                <a:solidFill>
                  <a:schemeClr val="accent2">
                    <a:lumMod val="60000"/>
                    <a:lumOff val="40000"/>
                  </a:schemeClr>
                </a:solidFill>
              </a:rPr>
              <a:t>reira</a:t>
            </a:r>
            <a:r>
              <a:rPr lang="en-NZ" sz="2800" b="1" dirty="0">
                <a:solidFill>
                  <a:schemeClr val="accent2">
                    <a:lumMod val="60000"/>
                    <a:lumOff val="40000"/>
                  </a:schemeClr>
                </a:solidFill>
              </a:rPr>
              <a:t>, </a:t>
            </a:r>
            <a:r>
              <a:rPr lang="en-NZ" sz="2800" b="1" dirty="0" err="1">
                <a:solidFill>
                  <a:schemeClr val="accent2">
                    <a:lumMod val="60000"/>
                    <a:lumOff val="40000"/>
                  </a:schemeClr>
                </a:solidFill>
              </a:rPr>
              <a:t>nga</a:t>
            </a:r>
            <a:r>
              <a:rPr lang="en-NZ" sz="2800" b="1" dirty="0">
                <a:solidFill>
                  <a:schemeClr val="accent2">
                    <a:lumMod val="60000"/>
                    <a:lumOff val="40000"/>
                  </a:schemeClr>
                </a:solidFill>
              </a:rPr>
              <a:t> mihi </a:t>
            </a:r>
            <a:r>
              <a:rPr lang="en-NZ" sz="2800" b="1" dirty="0" err="1">
                <a:solidFill>
                  <a:schemeClr val="accent2">
                    <a:lumMod val="60000"/>
                    <a:lumOff val="40000"/>
                  </a:schemeClr>
                </a:solidFill>
              </a:rPr>
              <a:t>nui</a:t>
            </a:r>
            <a:r>
              <a:rPr lang="en-NZ" sz="2800" b="1" dirty="0">
                <a:solidFill>
                  <a:schemeClr val="accent2">
                    <a:lumMod val="60000"/>
                    <a:lumOff val="40000"/>
                  </a:schemeClr>
                </a:solidFill>
              </a:rPr>
              <a:t> </a:t>
            </a:r>
            <a:r>
              <a:rPr lang="en-NZ" sz="2800" b="1" dirty="0" err="1">
                <a:solidFill>
                  <a:schemeClr val="accent2">
                    <a:lumMod val="60000"/>
                    <a:lumOff val="40000"/>
                  </a:schemeClr>
                </a:solidFill>
              </a:rPr>
              <a:t>ki</a:t>
            </a:r>
            <a:r>
              <a:rPr lang="en-NZ" sz="2800" b="1" dirty="0">
                <a:solidFill>
                  <a:schemeClr val="accent2">
                    <a:lumMod val="60000"/>
                    <a:lumOff val="40000"/>
                  </a:schemeClr>
                </a:solidFill>
              </a:rPr>
              <a:t> a </a:t>
            </a:r>
            <a:r>
              <a:rPr lang="en-NZ" sz="2800" b="1" dirty="0" err="1">
                <a:solidFill>
                  <a:schemeClr val="accent2">
                    <a:lumMod val="60000"/>
                    <a:lumOff val="40000"/>
                  </a:schemeClr>
                </a:solidFill>
              </a:rPr>
              <a:t>koutou</a:t>
            </a:r>
            <a:r>
              <a:rPr lang="en-NZ" sz="2800" b="1" dirty="0">
                <a:solidFill>
                  <a:schemeClr val="accent2">
                    <a:lumMod val="60000"/>
                    <a:lumOff val="40000"/>
                  </a:schemeClr>
                </a:solidFill>
              </a:rPr>
              <a:t> </a:t>
            </a:r>
            <a:r>
              <a:rPr lang="en-NZ" sz="2800" b="1" dirty="0" err="1">
                <a:solidFill>
                  <a:schemeClr val="accent2">
                    <a:lumMod val="60000"/>
                    <a:lumOff val="40000"/>
                  </a:schemeClr>
                </a:solidFill>
              </a:rPr>
              <a:t>katoa</a:t>
            </a:r>
            <a:endParaRPr lang="en-NZ" sz="2800" b="1" dirty="0">
              <a:solidFill>
                <a:schemeClr val="accent2">
                  <a:lumMod val="60000"/>
                  <a:lumOff val="40000"/>
                </a:schemeClr>
              </a:solidFill>
            </a:endParaRPr>
          </a:p>
        </p:txBody>
      </p:sp>
    </p:spTree>
    <p:extLst>
      <p:ext uri="{BB962C8B-B14F-4D97-AF65-F5344CB8AC3E}">
        <p14:creationId xmlns:p14="http://schemas.microsoft.com/office/powerpoint/2010/main" val="2459122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09800" y="563563"/>
            <a:ext cx="7772400" cy="1143000"/>
          </a:xfrm>
        </p:spPr>
        <p:txBody>
          <a:bodyPr/>
          <a:lstStyle/>
          <a:p>
            <a:r>
              <a:rPr lang="en-NZ" altLang="en-US" dirty="0">
                <a:solidFill>
                  <a:srgbClr val="FF0000"/>
                </a:solidFill>
              </a:rPr>
              <a:t>Early navigation</a:t>
            </a:r>
          </a:p>
        </p:txBody>
      </p:sp>
      <p:pic>
        <p:nvPicPr>
          <p:cNvPr id="21507" name="Content Placeholder 3" descr="m2207enz.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288758"/>
            <a:ext cx="12058185" cy="6858000"/>
          </a:xfrm>
        </p:spPr>
      </p:pic>
    </p:spTree>
    <p:extLst>
      <p:ext uri="{BB962C8B-B14F-4D97-AF65-F5344CB8AC3E}">
        <p14:creationId xmlns:p14="http://schemas.microsoft.com/office/powerpoint/2010/main" val="4107527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5734050"/>
            <a:ext cx="6318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Freeform 6"/>
          <p:cNvSpPr>
            <a:spLocks/>
          </p:cNvSpPr>
          <p:nvPr/>
        </p:nvSpPr>
        <p:spPr bwMode="auto">
          <a:xfrm>
            <a:off x="1071488" y="2457777"/>
            <a:ext cx="9936313" cy="3158262"/>
          </a:xfrm>
          <a:custGeom>
            <a:avLst/>
            <a:gdLst>
              <a:gd name="T0" fmla="*/ 0 w 5307"/>
              <a:gd name="T1" fmla="*/ 0 h 1930"/>
              <a:gd name="T2" fmla="*/ 2147483647 w 5307"/>
              <a:gd name="T3" fmla="*/ 2147483647 h 1930"/>
              <a:gd name="T4" fmla="*/ 2147483647 w 5307"/>
              <a:gd name="T5" fmla="*/ 2147483647 h 1930"/>
              <a:gd name="T6" fmla="*/ 2147483647 w 5307"/>
              <a:gd name="T7" fmla="*/ 2147483647 h 1930"/>
              <a:gd name="T8" fmla="*/ 2147483647 w 5307"/>
              <a:gd name="T9" fmla="*/ 2147483647 h 1930"/>
              <a:gd name="T10" fmla="*/ 2147483647 w 5307"/>
              <a:gd name="T11" fmla="*/ 2147483647 h 1930"/>
              <a:gd name="T12" fmla="*/ 0 60000 65536"/>
              <a:gd name="T13" fmla="*/ 0 60000 65536"/>
              <a:gd name="T14" fmla="*/ 0 60000 65536"/>
              <a:gd name="T15" fmla="*/ 0 60000 65536"/>
              <a:gd name="T16" fmla="*/ 0 60000 65536"/>
              <a:gd name="T17" fmla="*/ 0 60000 65536"/>
              <a:gd name="T18" fmla="*/ 0 w 5307"/>
              <a:gd name="T19" fmla="*/ 0 h 1930"/>
              <a:gd name="T20" fmla="*/ 5307 w 5307"/>
              <a:gd name="T21" fmla="*/ 1930 h 1930"/>
            </a:gdLst>
            <a:ahLst/>
            <a:cxnLst>
              <a:cxn ang="T12">
                <a:pos x="T0" y="T1"/>
              </a:cxn>
              <a:cxn ang="T13">
                <a:pos x="T2" y="T3"/>
              </a:cxn>
              <a:cxn ang="T14">
                <a:pos x="T4" y="T5"/>
              </a:cxn>
              <a:cxn ang="T15">
                <a:pos x="T6" y="T7"/>
              </a:cxn>
              <a:cxn ang="T16">
                <a:pos x="T8" y="T9"/>
              </a:cxn>
              <a:cxn ang="T17">
                <a:pos x="T10" y="T11"/>
              </a:cxn>
            </a:cxnLst>
            <a:rect l="T18" t="T19" r="T20" b="T21"/>
            <a:pathLst>
              <a:path w="5307" h="1930">
                <a:moveTo>
                  <a:pt x="0" y="0"/>
                </a:moveTo>
                <a:cubicBezTo>
                  <a:pt x="220" y="39"/>
                  <a:pt x="1044" y="62"/>
                  <a:pt x="1321" y="237"/>
                </a:cubicBezTo>
                <a:cubicBezTo>
                  <a:pt x="1598" y="412"/>
                  <a:pt x="1362" y="910"/>
                  <a:pt x="1660" y="1050"/>
                </a:cubicBezTo>
                <a:cubicBezTo>
                  <a:pt x="1958" y="1190"/>
                  <a:pt x="2795" y="940"/>
                  <a:pt x="3108" y="1075"/>
                </a:cubicBezTo>
                <a:cubicBezTo>
                  <a:pt x="3421" y="1210"/>
                  <a:pt x="3171" y="1790"/>
                  <a:pt x="3538" y="1860"/>
                </a:cubicBezTo>
                <a:cubicBezTo>
                  <a:pt x="3905" y="1930"/>
                  <a:pt x="5012" y="1557"/>
                  <a:pt x="5307" y="1497"/>
                </a:cubicBezTo>
              </a:path>
            </a:pathLst>
          </a:custGeom>
          <a:noFill/>
          <a:ln w="28575">
            <a:solidFill>
              <a:schemeClr val="bg1"/>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NZ" dirty="0"/>
          </a:p>
        </p:txBody>
      </p:sp>
      <p:sp>
        <p:nvSpPr>
          <p:cNvPr id="16390" name="Text Box 7"/>
          <p:cNvSpPr txBox="1">
            <a:spLocks noChangeArrowheads="1"/>
          </p:cNvSpPr>
          <p:nvPr/>
        </p:nvSpPr>
        <p:spPr bwMode="auto">
          <a:xfrm>
            <a:off x="1028700" y="1916114"/>
            <a:ext cx="22574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en-US" sz="2000" b="1" dirty="0" err="1">
                <a:latin typeface="Arial" panose="020B0604020202020204" pitchFamily="34" charset="0"/>
              </a:rPr>
              <a:t>Kupe</a:t>
            </a:r>
            <a:r>
              <a:rPr lang="en-GB" altLang="en-US" sz="2000" b="1" dirty="0">
                <a:latin typeface="Arial" panose="020B0604020202020204" pitchFamily="34" charset="0"/>
              </a:rPr>
              <a:t> 900 AD</a:t>
            </a:r>
          </a:p>
        </p:txBody>
      </p:sp>
      <p:sp>
        <p:nvSpPr>
          <p:cNvPr id="16391" name="Text Box 8"/>
          <p:cNvSpPr txBox="1">
            <a:spLocks noChangeArrowheads="1"/>
          </p:cNvSpPr>
          <p:nvPr/>
        </p:nvSpPr>
        <p:spPr bwMode="auto">
          <a:xfrm>
            <a:off x="1131489" y="3183516"/>
            <a:ext cx="285948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en-US" sz="2000" b="1" dirty="0">
                <a:latin typeface="Arial" panose="020B0604020202020204" pitchFamily="34" charset="0"/>
              </a:rPr>
              <a:t>Great Migration 1200</a:t>
            </a:r>
          </a:p>
          <a:p>
            <a:pPr>
              <a:spcBef>
                <a:spcPct val="50000"/>
              </a:spcBef>
              <a:buFontTx/>
              <a:buNone/>
            </a:pPr>
            <a:r>
              <a:rPr lang="en-GB" altLang="en-US" sz="2000" b="1" dirty="0">
                <a:latin typeface="Arial" panose="020B0604020202020204" pitchFamily="34" charset="0"/>
              </a:rPr>
              <a:t>seven </a:t>
            </a:r>
            <a:r>
              <a:rPr lang="en-GB" altLang="en-US" sz="2000" b="1" dirty="0" err="1">
                <a:latin typeface="Arial" panose="020B0604020202020204" pitchFamily="34" charset="0"/>
              </a:rPr>
              <a:t>waka</a:t>
            </a:r>
            <a:r>
              <a:rPr lang="en-GB" altLang="en-US" sz="2000" b="1" dirty="0">
                <a:latin typeface="Arial" panose="020B0604020202020204" pitchFamily="34" charset="0"/>
              </a:rPr>
              <a:t> 1250</a:t>
            </a:r>
          </a:p>
        </p:txBody>
      </p:sp>
      <p:sp>
        <p:nvSpPr>
          <p:cNvPr id="16392" name="Line 9"/>
          <p:cNvSpPr>
            <a:spLocks noChangeShapeType="1"/>
          </p:cNvSpPr>
          <p:nvPr/>
        </p:nvSpPr>
        <p:spPr bwMode="auto">
          <a:xfrm flipH="1">
            <a:off x="1919288" y="2276475"/>
            <a:ext cx="144462" cy="217488"/>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16393" name="Line 10"/>
          <p:cNvSpPr>
            <a:spLocks noChangeShapeType="1"/>
          </p:cNvSpPr>
          <p:nvPr/>
        </p:nvSpPr>
        <p:spPr bwMode="auto">
          <a:xfrm flipH="1">
            <a:off x="3286125" y="2926256"/>
            <a:ext cx="440530" cy="162873"/>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16394" name="Line 11"/>
          <p:cNvSpPr>
            <a:spLocks noChangeShapeType="1"/>
          </p:cNvSpPr>
          <p:nvPr/>
        </p:nvSpPr>
        <p:spPr bwMode="auto">
          <a:xfrm flipH="1">
            <a:off x="6383339" y="3933825"/>
            <a:ext cx="217487" cy="2159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16395" name="Text Box 12"/>
          <p:cNvSpPr txBox="1">
            <a:spLocks noChangeArrowheads="1"/>
          </p:cNvSpPr>
          <p:nvPr/>
        </p:nvSpPr>
        <p:spPr bwMode="auto">
          <a:xfrm>
            <a:off x="6039645" y="3575050"/>
            <a:ext cx="2914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en-US" sz="2000" b="1" dirty="0">
                <a:latin typeface="Arial" panose="020B0604020202020204" pitchFamily="34" charset="0"/>
              </a:rPr>
              <a:t>Captain Cook 1769</a:t>
            </a:r>
          </a:p>
        </p:txBody>
      </p:sp>
      <p:sp>
        <p:nvSpPr>
          <p:cNvPr id="16396" name="Text Box 13"/>
          <p:cNvSpPr txBox="1">
            <a:spLocks noChangeArrowheads="1"/>
          </p:cNvSpPr>
          <p:nvPr/>
        </p:nvSpPr>
        <p:spPr bwMode="auto">
          <a:xfrm>
            <a:off x="4440238" y="4292600"/>
            <a:ext cx="25193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en-US" sz="2000" b="1" dirty="0">
                <a:latin typeface="Arial" panose="020B0604020202020204" pitchFamily="34" charset="0"/>
              </a:rPr>
              <a:t>1792 – 1814 Sealers, Timber traders, Whalers, Missionaries</a:t>
            </a:r>
          </a:p>
        </p:txBody>
      </p:sp>
      <p:sp>
        <p:nvSpPr>
          <p:cNvPr id="16397" name="Line 14"/>
          <p:cNvSpPr>
            <a:spLocks noChangeShapeType="1"/>
          </p:cNvSpPr>
          <p:nvPr/>
        </p:nvSpPr>
        <p:spPr bwMode="auto">
          <a:xfrm flipH="1">
            <a:off x="3966717" y="3589544"/>
            <a:ext cx="287337" cy="2159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16398" name="Line 15"/>
          <p:cNvSpPr>
            <a:spLocks noChangeShapeType="1"/>
          </p:cNvSpPr>
          <p:nvPr/>
        </p:nvSpPr>
        <p:spPr bwMode="auto">
          <a:xfrm flipH="1">
            <a:off x="6961189" y="4437064"/>
            <a:ext cx="287337" cy="73025"/>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en-NZ"/>
          </a:p>
        </p:txBody>
      </p:sp>
      <p:sp>
        <p:nvSpPr>
          <p:cNvPr id="16399" name="Text Box 16"/>
          <p:cNvSpPr txBox="1">
            <a:spLocks noChangeArrowheads="1"/>
          </p:cNvSpPr>
          <p:nvPr/>
        </p:nvSpPr>
        <p:spPr bwMode="auto">
          <a:xfrm>
            <a:off x="9601199" y="5113043"/>
            <a:ext cx="22427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GB" altLang="en-US" sz="2800" dirty="0">
                <a:latin typeface="Arial" panose="020B0604020202020204" pitchFamily="34" charset="0"/>
              </a:rPr>
              <a:t>Treaty 1840</a:t>
            </a:r>
          </a:p>
        </p:txBody>
      </p:sp>
      <p:sp>
        <p:nvSpPr>
          <p:cNvPr id="223249" name="AutoShape 17"/>
          <p:cNvSpPr>
            <a:spLocks noChangeArrowheads="1"/>
          </p:cNvSpPr>
          <p:nvPr/>
        </p:nvSpPr>
        <p:spPr bwMode="auto">
          <a:xfrm>
            <a:off x="9136328" y="4510089"/>
            <a:ext cx="2920205" cy="1618616"/>
          </a:xfrm>
          <a:prstGeom prst="irregularSeal2">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NZ" altLang="en-US" sz="2400"/>
          </a:p>
        </p:txBody>
      </p:sp>
      <p:sp>
        <p:nvSpPr>
          <p:cNvPr id="16401" name="TextBox 1"/>
          <p:cNvSpPr txBox="1">
            <a:spLocks noChangeArrowheads="1"/>
          </p:cNvSpPr>
          <p:nvPr/>
        </p:nvSpPr>
        <p:spPr bwMode="auto">
          <a:xfrm>
            <a:off x="4110385" y="3251702"/>
            <a:ext cx="2193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NZ" altLang="en-US" sz="2000" b="1" dirty="0"/>
              <a:t>Abel Tasman 1642</a:t>
            </a:r>
          </a:p>
        </p:txBody>
      </p:sp>
      <p:sp>
        <p:nvSpPr>
          <p:cNvPr id="16402" name="TextBox 1"/>
          <p:cNvSpPr txBox="1">
            <a:spLocks noChangeArrowheads="1"/>
          </p:cNvSpPr>
          <p:nvPr/>
        </p:nvSpPr>
        <p:spPr bwMode="auto">
          <a:xfrm>
            <a:off x="7248526" y="4268103"/>
            <a:ext cx="4162516"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NZ" altLang="en-US" sz="2400" b="1" dirty="0"/>
              <a:t>Declaration of Independence</a:t>
            </a:r>
          </a:p>
          <a:p>
            <a:pPr>
              <a:spcBef>
                <a:spcPct val="0"/>
              </a:spcBef>
              <a:buFontTx/>
              <a:buNone/>
            </a:pPr>
            <a:r>
              <a:rPr lang="en-NZ" altLang="en-US" sz="2400" b="1" dirty="0"/>
              <a:t>1935</a:t>
            </a:r>
          </a:p>
          <a:p>
            <a:pPr>
              <a:spcBef>
                <a:spcPct val="0"/>
              </a:spcBef>
              <a:buFontTx/>
              <a:buNone/>
            </a:pPr>
            <a:endParaRPr lang="en-NZ" altLang="en-US" sz="2000" b="1" dirty="0"/>
          </a:p>
        </p:txBody>
      </p:sp>
      <p:sp>
        <p:nvSpPr>
          <p:cNvPr id="2" name="TextBox 1"/>
          <p:cNvSpPr txBox="1"/>
          <p:nvPr/>
        </p:nvSpPr>
        <p:spPr>
          <a:xfrm>
            <a:off x="1919288" y="422605"/>
            <a:ext cx="6077946" cy="584775"/>
          </a:xfrm>
          <a:prstGeom prst="rect">
            <a:avLst/>
          </a:prstGeom>
          <a:noFill/>
        </p:spPr>
        <p:txBody>
          <a:bodyPr wrap="none" rtlCol="0">
            <a:spAutoFit/>
          </a:bodyPr>
          <a:lstStyle/>
          <a:p>
            <a:r>
              <a:rPr lang="en-NZ" sz="3200" dirty="0">
                <a:solidFill>
                  <a:srgbClr val="FF0000"/>
                </a:solidFill>
              </a:rPr>
              <a:t>Timeline of </a:t>
            </a:r>
            <a:r>
              <a:rPr lang="en-NZ" sz="3200" dirty="0" err="1">
                <a:solidFill>
                  <a:srgbClr val="FF0000"/>
                </a:solidFill>
              </a:rPr>
              <a:t>Aotearoa</a:t>
            </a:r>
            <a:r>
              <a:rPr lang="en-NZ" sz="3200" dirty="0">
                <a:solidFill>
                  <a:srgbClr val="FF0000"/>
                </a:solidFill>
              </a:rPr>
              <a:t> New Zealand </a:t>
            </a:r>
          </a:p>
        </p:txBody>
      </p:sp>
      <p:sp>
        <p:nvSpPr>
          <p:cNvPr id="3" name="TextBox 2"/>
          <p:cNvSpPr txBox="1"/>
          <p:nvPr/>
        </p:nvSpPr>
        <p:spPr>
          <a:xfrm>
            <a:off x="249185" y="1202006"/>
            <a:ext cx="3036940" cy="523220"/>
          </a:xfrm>
          <a:prstGeom prst="rect">
            <a:avLst/>
          </a:prstGeom>
          <a:noFill/>
        </p:spPr>
        <p:txBody>
          <a:bodyPr wrap="square" rtlCol="0">
            <a:spAutoFit/>
          </a:bodyPr>
          <a:lstStyle/>
          <a:p>
            <a:r>
              <a:rPr lang="en-NZ" sz="2800" dirty="0">
                <a:solidFill>
                  <a:srgbClr val="FF0000"/>
                </a:solidFill>
              </a:rPr>
              <a:t>Rangi and Papa</a:t>
            </a:r>
          </a:p>
        </p:txBody>
      </p:sp>
    </p:spTree>
    <p:extLst>
      <p:ext uri="{BB962C8B-B14F-4D97-AF65-F5344CB8AC3E}">
        <p14:creationId xmlns:p14="http://schemas.microsoft.com/office/powerpoint/2010/main" val="377212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3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4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 y="1395663"/>
            <a:ext cx="5815412" cy="5462337"/>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04919" y="2886869"/>
            <a:ext cx="2009775" cy="2266950"/>
          </a:xfrm>
        </p:spPr>
      </p:pic>
      <p:sp>
        <p:nvSpPr>
          <p:cNvPr id="7" name="TextBox 6"/>
          <p:cNvSpPr txBox="1"/>
          <p:nvPr/>
        </p:nvSpPr>
        <p:spPr>
          <a:xfrm>
            <a:off x="541496" y="224589"/>
            <a:ext cx="8277726" cy="707886"/>
          </a:xfrm>
          <a:prstGeom prst="rect">
            <a:avLst/>
          </a:prstGeom>
          <a:noFill/>
        </p:spPr>
        <p:txBody>
          <a:bodyPr wrap="square" rtlCol="0">
            <a:spAutoFit/>
          </a:bodyPr>
          <a:lstStyle/>
          <a:p>
            <a:r>
              <a:rPr lang="en-NZ" sz="4000" dirty="0"/>
              <a:t>Traditional navigational Waka </a:t>
            </a:r>
          </a:p>
        </p:txBody>
      </p:sp>
    </p:spTree>
    <p:extLst>
      <p:ext uri="{BB962C8B-B14F-4D97-AF65-F5344CB8AC3E}">
        <p14:creationId xmlns:p14="http://schemas.microsoft.com/office/powerpoint/2010/main" val="4132871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C888B508-0E07-454C-8D56-6CFCECE5ED62}"/>
              </a:ext>
            </a:extLst>
          </p:cNvPr>
          <p:cNvSpPr>
            <a:spLocks noGrp="1"/>
          </p:cNvSpPr>
          <p:nvPr>
            <p:ph type="title"/>
          </p:nvPr>
        </p:nvSpPr>
        <p:spPr>
          <a:xfrm>
            <a:off x="1416050" y="609600"/>
            <a:ext cx="8566150" cy="1143000"/>
          </a:xfrm>
        </p:spPr>
        <p:txBody>
          <a:bodyPr/>
          <a:lstStyle/>
          <a:p>
            <a:r>
              <a:rPr lang="en-NZ" altLang="en-US" b="1" dirty="0"/>
              <a:t>Waka Landing places</a:t>
            </a:r>
          </a:p>
        </p:txBody>
      </p:sp>
      <p:pic>
        <p:nvPicPr>
          <p:cNvPr id="37891" name="Content Placeholder 4">
            <a:extLst>
              <a:ext uri="{FF2B5EF4-FFF2-40B4-BE49-F238E27FC236}">
                <a16:creationId xmlns:a16="http://schemas.microsoft.com/office/drawing/2014/main" id="{0AA058FF-CA6D-4A82-9C6F-FB4CDFD9381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17651" y="1628775"/>
            <a:ext cx="5083175" cy="5113338"/>
          </a:xfrm>
        </p:spPr>
      </p:pic>
      <p:sp>
        <p:nvSpPr>
          <p:cNvPr id="37892" name="Content Placeholder 3">
            <a:extLst>
              <a:ext uri="{FF2B5EF4-FFF2-40B4-BE49-F238E27FC236}">
                <a16:creationId xmlns:a16="http://schemas.microsoft.com/office/drawing/2014/main" id="{C72078F3-12B3-4832-829B-F23FCB16EA6E}"/>
              </a:ext>
            </a:extLst>
          </p:cNvPr>
          <p:cNvSpPr>
            <a:spLocks noGrp="1"/>
          </p:cNvSpPr>
          <p:nvPr>
            <p:ph sz="half" idx="2"/>
          </p:nvPr>
        </p:nvSpPr>
        <p:spPr>
          <a:xfrm>
            <a:off x="7608888" y="1981200"/>
            <a:ext cx="2373312" cy="4687888"/>
          </a:xfrm>
        </p:spPr>
        <p:txBody>
          <a:bodyPr/>
          <a:lstStyle/>
          <a:p>
            <a:r>
              <a:rPr lang="en-NZ" altLang="en-US" b="1" dirty="0"/>
              <a:t>Aotea</a:t>
            </a:r>
          </a:p>
          <a:p>
            <a:r>
              <a:rPr lang="en-NZ" altLang="en-US" b="1" dirty="0"/>
              <a:t>Te </a:t>
            </a:r>
            <a:r>
              <a:rPr lang="en-NZ" altLang="en-US" b="1" dirty="0" err="1"/>
              <a:t>Arawa</a:t>
            </a:r>
            <a:endParaRPr lang="en-NZ" altLang="en-US" b="1" dirty="0"/>
          </a:p>
          <a:p>
            <a:r>
              <a:rPr lang="en-NZ" altLang="en-US" b="1" dirty="0" err="1"/>
              <a:t>Horouta</a:t>
            </a:r>
            <a:endParaRPr lang="en-NZ" altLang="en-US" b="1" dirty="0"/>
          </a:p>
          <a:p>
            <a:r>
              <a:rPr lang="en-NZ" altLang="en-US" b="1" dirty="0" err="1"/>
              <a:t>Mataatua</a:t>
            </a:r>
            <a:endParaRPr lang="en-NZ" altLang="en-US" b="1" dirty="0"/>
          </a:p>
          <a:p>
            <a:r>
              <a:rPr lang="en-NZ" altLang="en-US" b="1" dirty="0" err="1"/>
              <a:t>Takitimu</a:t>
            </a:r>
            <a:endParaRPr lang="en-NZ" altLang="en-US" b="1" dirty="0"/>
          </a:p>
          <a:p>
            <a:r>
              <a:rPr lang="en-NZ" altLang="en-US" b="1" dirty="0"/>
              <a:t>Tainui</a:t>
            </a:r>
          </a:p>
          <a:p>
            <a:r>
              <a:rPr lang="en-NZ" altLang="en-US" b="1" dirty="0" err="1"/>
              <a:t>Tokomaru</a:t>
            </a:r>
            <a:endParaRPr lang="en-NZ" altLang="en-US" b="1" dirty="0"/>
          </a:p>
          <a:p>
            <a:r>
              <a:rPr lang="en-NZ" altLang="en-US" b="1" dirty="0" err="1"/>
              <a:t>Kurahaupo</a:t>
            </a:r>
            <a:endParaRPr lang="en-NZ" alt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434895"/>
            <a:ext cx="9905998" cy="1478570"/>
          </a:xfrm>
        </p:spPr>
        <p:txBody>
          <a:bodyPr/>
          <a:lstStyle/>
          <a:p>
            <a:r>
              <a:rPr lang="en-NZ" dirty="0">
                <a:solidFill>
                  <a:schemeClr val="tx1"/>
                </a:solidFill>
              </a:rPr>
              <a:t>Why was the treaty made?</a:t>
            </a:r>
            <a:r>
              <a:rPr lang="en-NZ" dirty="0">
                <a:solidFill>
                  <a:schemeClr val="bg1"/>
                </a:solidFill>
              </a:rPr>
              <a:t> </a:t>
            </a:r>
            <a:endParaRPr lang="en-NZ"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41413" y="2644212"/>
            <a:ext cx="4878387" cy="2752263"/>
          </a:xfrm>
        </p:spPr>
      </p:pic>
      <p:sp>
        <p:nvSpPr>
          <p:cNvPr id="4" name="Content Placeholder 3"/>
          <p:cNvSpPr>
            <a:spLocks noGrp="1"/>
          </p:cNvSpPr>
          <p:nvPr>
            <p:ph sz="half" idx="2"/>
          </p:nvPr>
        </p:nvSpPr>
        <p:spPr>
          <a:xfrm>
            <a:off x="8044710" y="1913465"/>
            <a:ext cx="3810000" cy="3950931"/>
          </a:xfrm>
        </p:spPr>
        <p:txBody>
          <a:bodyPr>
            <a:normAutofit fontScale="92500"/>
          </a:bodyPr>
          <a:lstStyle/>
          <a:p>
            <a:pPr algn="ctr"/>
            <a:r>
              <a:rPr lang="en-NZ" sz="2800" kern="10" dirty="0">
                <a:ln w="22225">
                  <a:solidFill>
                    <a:srgbClr val="FF00FF"/>
                  </a:solidFill>
                  <a:round/>
                  <a:headEnd/>
                  <a:tailEnd/>
                </a:ln>
                <a:solidFill>
                  <a:srgbClr val="CC0000"/>
                </a:solidFill>
                <a:latin typeface="Bradley Hand ITC" panose="03070402050302030203" pitchFamily="66" charset="0"/>
              </a:rPr>
              <a:t>Maori &amp; </a:t>
            </a:r>
            <a:r>
              <a:rPr lang="en-NZ" sz="2800" kern="10" dirty="0" err="1">
                <a:ln w="22225">
                  <a:solidFill>
                    <a:srgbClr val="FF00FF"/>
                  </a:solidFill>
                  <a:round/>
                  <a:headEnd/>
                  <a:tailEnd/>
                </a:ln>
                <a:solidFill>
                  <a:srgbClr val="CC0000"/>
                </a:solidFill>
                <a:latin typeface="Bradley Hand ITC" panose="03070402050302030203" pitchFamily="66" charset="0"/>
              </a:rPr>
              <a:t>Pakeha</a:t>
            </a:r>
            <a:r>
              <a:rPr lang="en-NZ" sz="2800" kern="10" dirty="0">
                <a:ln w="22225">
                  <a:solidFill>
                    <a:srgbClr val="FF00FF"/>
                  </a:solidFill>
                  <a:round/>
                  <a:headEnd/>
                  <a:tailEnd/>
                </a:ln>
                <a:solidFill>
                  <a:srgbClr val="CC0000"/>
                </a:solidFill>
                <a:latin typeface="Bradley Hand ITC" panose="03070402050302030203" pitchFamily="66" charset="0"/>
              </a:rPr>
              <a:t>  did not agree about land sales</a:t>
            </a:r>
          </a:p>
          <a:p>
            <a:pPr algn="ctr"/>
            <a:r>
              <a:rPr lang="en-NZ" sz="2800" kern="10" dirty="0">
                <a:ln w="22225">
                  <a:solidFill>
                    <a:srgbClr val="FF00FF"/>
                  </a:solidFill>
                  <a:round/>
                  <a:headEnd/>
                  <a:tailEnd/>
                </a:ln>
                <a:solidFill>
                  <a:srgbClr val="CC0000"/>
                </a:solidFill>
                <a:latin typeface="Bradley Hand ITC" panose="03070402050302030203" pitchFamily="66" charset="0"/>
              </a:rPr>
              <a:t>Corrupt land sales</a:t>
            </a:r>
          </a:p>
          <a:p>
            <a:pPr algn="ctr"/>
            <a:r>
              <a:rPr lang="en-NZ" sz="2800" kern="10" dirty="0">
                <a:ln w="22225">
                  <a:solidFill>
                    <a:srgbClr val="FF00FF"/>
                  </a:solidFill>
                  <a:round/>
                  <a:headEnd/>
                  <a:tailEnd/>
                </a:ln>
                <a:solidFill>
                  <a:srgbClr val="CC0000"/>
                </a:solidFill>
                <a:latin typeface="Bradley Hand ITC" panose="03070402050302030203" pitchFamily="66" charset="0"/>
              </a:rPr>
              <a:t>Differences in how land is viewed,</a:t>
            </a:r>
          </a:p>
          <a:p>
            <a:pPr algn="ctr"/>
            <a:r>
              <a:rPr lang="en-NZ" sz="2800" kern="10" dirty="0">
                <a:ln w="22225">
                  <a:solidFill>
                    <a:srgbClr val="FF00FF"/>
                  </a:solidFill>
                  <a:round/>
                  <a:headEnd/>
                  <a:tailEnd/>
                </a:ln>
                <a:solidFill>
                  <a:srgbClr val="CC0000"/>
                </a:solidFill>
                <a:latin typeface="Bradley Hand ITC" panose="03070402050302030203" pitchFamily="66" charset="0"/>
              </a:rPr>
              <a:t>greed, more settlers arriving a</a:t>
            </a:r>
            <a:r>
              <a:rPr lang="en-NZ" kern="10" dirty="0">
                <a:ln w="22225">
                  <a:solidFill>
                    <a:srgbClr val="FF00FF"/>
                  </a:solidFill>
                  <a:round/>
                  <a:headEnd/>
                  <a:tailEnd/>
                </a:ln>
                <a:solidFill>
                  <a:srgbClr val="CC0000"/>
                </a:solidFill>
                <a:latin typeface="Bradley Hand ITC" panose="03070402050302030203" pitchFamily="66" charset="0"/>
              </a:rPr>
              <a:t>ll the time</a:t>
            </a:r>
            <a:endParaRPr lang="en-NZ" kern="10" dirty="0">
              <a:ln w="9525">
                <a:solidFill>
                  <a:srgbClr val="FF0000"/>
                </a:solidFill>
                <a:round/>
                <a:headEnd/>
                <a:tailEnd/>
              </a:ln>
              <a:solidFill>
                <a:srgbClr val="FF0000"/>
              </a:solidFill>
              <a:latin typeface="Bradley Hand ITC" panose="03070402050302030203" pitchFamily="66" charset="0"/>
            </a:endParaRPr>
          </a:p>
        </p:txBody>
      </p:sp>
    </p:spTree>
    <p:extLst>
      <p:ext uri="{BB962C8B-B14F-4D97-AF65-F5344CB8AC3E}">
        <p14:creationId xmlns:p14="http://schemas.microsoft.com/office/powerpoint/2010/main" val="234065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471509"/>
            <a:ext cx="7494230" cy="1737360"/>
          </a:xfrm>
        </p:spPr>
        <p:txBody>
          <a:bodyPr/>
          <a:lstStyle/>
          <a:p>
            <a:r>
              <a:rPr lang="mi-NZ" dirty="0"/>
              <a:t>Perceptions: ‘Hell hole of the Pacific’</a:t>
            </a:r>
            <a:endParaRPr lang="en-NZ" dirty="0"/>
          </a:p>
        </p:txBody>
      </p:sp>
      <p:pic>
        <p:nvPicPr>
          <p:cNvPr id="5" name="Content Placeholder 4"/>
          <p:cNvPicPr>
            <a:picLocks noGrp="1" noChangeAspect="1"/>
          </p:cNvPicPr>
          <p:nvPr>
            <p:ph idx="1"/>
          </p:nvPr>
        </p:nvPicPr>
        <p:blipFill>
          <a:blip r:embed="rId3"/>
          <a:stretch>
            <a:fillRect/>
          </a:stretch>
        </p:blipFill>
        <p:spPr>
          <a:xfrm>
            <a:off x="7045166" y="2495709"/>
            <a:ext cx="2113280" cy="1391920"/>
          </a:xfrm>
          <a:prstGeom prst="rect">
            <a:avLst/>
          </a:prstGeom>
        </p:spPr>
      </p:pic>
      <p:sp>
        <p:nvSpPr>
          <p:cNvPr id="4" name="Text Placeholder 3"/>
          <p:cNvSpPr>
            <a:spLocks noGrp="1"/>
          </p:cNvSpPr>
          <p:nvPr>
            <p:ph type="body" sz="half" idx="2"/>
          </p:nvPr>
        </p:nvSpPr>
        <p:spPr>
          <a:xfrm>
            <a:off x="1024128" y="2052968"/>
            <a:ext cx="6050440" cy="4010947"/>
          </a:xfrm>
        </p:spPr>
        <p:txBody>
          <a:bodyPr>
            <a:normAutofit fontScale="92500"/>
          </a:bodyPr>
          <a:lstStyle/>
          <a:p>
            <a:endParaRPr lang="mi-NZ" dirty="0"/>
          </a:p>
          <a:p>
            <a:r>
              <a:rPr lang="en-NZ" sz="2600" b="1" dirty="0">
                <a:solidFill>
                  <a:schemeClr val="accent3"/>
                </a:solidFill>
              </a:rPr>
              <a:t>Contemporary accounts highlight apparent contradictions. Some European observers emphasised what they saw as Māori savagery and treachery.</a:t>
            </a:r>
          </a:p>
          <a:p>
            <a:r>
              <a:rPr lang="en-NZ" sz="2600" b="1" dirty="0">
                <a:solidFill>
                  <a:schemeClr val="accent3"/>
                </a:solidFill>
              </a:rPr>
              <a:t>Missionaries were alarmed by the behaviour</a:t>
            </a:r>
          </a:p>
          <a:p>
            <a:r>
              <a:rPr lang="en-NZ" sz="2600" b="1" dirty="0">
                <a:solidFill>
                  <a:schemeClr val="accent3"/>
                </a:solidFill>
              </a:rPr>
              <a:t>Maori wanted many of the land sales investigated</a:t>
            </a:r>
          </a:p>
          <a:p>
            <a:endParaRPr lang="en-NZ" sz="2600" dirty="0">
              <a:solidFill>
                <a:schemeClr val="accent3"/>
              </a:solidFill>
            </a:endParaRPr>
          </a:p>
          <a:p>
            <a:endParaRPr lang="mi-NZ" dirty="0"/>
          </a:p>
          <a:p>
            <a:endParaRPr lang="en-NZ" dirty="0"/>
          </a:p>
        </p:txBody>
      </p:sp>
    </p:spTree>
    <p:extLst>
      <p:ext uri="{BB962C8B-B14F-4D97-AF65-F5344CB8AC3E}">
        <p14:creationId xmlns:p14="http://schemas.microsoft.com/office/powerpoint/2010/main" val="2507020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838</TotalTime>
  <Words>2087</Words>
  <Application>Microsoft Office PowerPoint</Application>
  <PresentationFormat>Widescreen</PresentationFormat>
  <Paragraphs>247</Paragraphs>
  <Slides>35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Bradley Hand ITC</vt:lpstr>
      <vt:lpstr>Calibri</vt:lpstr>
      <vt:lpstr>Comic Sans MS</vt:lpstr>
      <vt:lpstr>Times New Roman</vt:lpstr>
      <vt:lpstr>Tw Cen MT</vt:lpstr>
      <vt:lpstr>Wingdings</vt:lpstr>
      <vt:lpstr>Circuit</vt:lpstr>
      <vt:lpstr>PowerPoint Presentation</vt:lpstr>
      <vt:lpstr>Manawa Mai</vt:lpstr>
      <vt:lpstr>PowerPoint Presentation</vt:lpstr>
      <vt:lpstr>Early navigation</vt:lpstr>
      <vt:lpstr>PowerPoint Presentation</vt:lpstr>
      <vt:lpstr>PowerPoint Presentation</vt:lpstr>
      <vt:lpstr>Waka Landing places</vt:lpstr>
      <vt:lpstr>Why was the treaty made? </vt:lpstr>
      <vt:lpstr>Perceptions: ‘Hell hole of the Pacific’</vt:lpstr>
      <vt:lpstr>Why was a Treaty made</vt:lpstr>
      <vt:lpstr>Arrival of Christianity</vt:lpstr>
      <vt:lpstr> Marsden’s first Sermon  Christmas day 1814</vt:lpstr>
      <vt:lpstr>PowerPoint Presentation</vt:lpstr>
      <vt:lpstr>Declaration of Independence</vt:lpstr>
      <vt:lpstr>HENRY Williams</vt:lpstr>
      <vt:lpstr>What do the texts mean?</vt:lpstr>
      <vt:lpstr>4th Article – Maori Text only</vt:lpstr>
      <vt:lpstr>The Treaty of Waitangi verus  Te Tiriti o Waitangi</vt:lpstr>
      <vt:lpstr>Te Tiriti o Waitangi  Today-  Part 2</vt:lpstr>
      <vt:lpstr>Colonisation</vt:lpstr>
      <vt:lpstr>What did Maori get?</vt:lpstr>
      <vt:lpstr>PowerPoint Presentation</vt:lpstr>
      <vt:lpstr>Breaches  and Principle of Redress</vt:lpstr>
      <vt:lpstr>Treaty responsibilities </vt:lpstr>
      <vt:lpstr>Write in Chat your answer to the questions below</vt:lpstr>
      <vt:lpstr>The treaty and Diversity</vt:lpstr>
      <vt:lpstr>The Bicultural Partnership</vt:lpstr>
      <vt:lpstr>Who was targeted for Biculturalism?</vt:lpstr>
      <vt:lpstr>Being Culturally aware</vt:lpstr>
      <vt:lpstr>Legislation that protects Maori culture</vt:lpstr>
      <vt:lpstr>Is there Legislationn to protect Maori culture</vt:lpstr>
      <vt:lpstr>Relevance of Treaty today</vt:lpstr>
      <vt:lpstr>As Guardians  of the future </vt:lpstr>
      <vt:lpstr>What you can do</vt:lpstr>
      <vt:lpstr>PowerPoint Presentation</vt:lpstr>
    </vt:vector>
  </TitlesOfParts>
  <Company>Unitec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Nina Pelling</dc:creator>
  <cp:lastModifiedBy>Teresa Yap</cp:lastModifiedBy>
  <cp:revision>112</cp:revision>
  <cp:lastPrinted>2019-10-29T03:43:51Z</cp:lastPrinted>
  <dcterms:created xsi:type="dcterms:W3CDTF">2019-05-30T11:00:17Z</dcterms:created>
  <dcterms:modified xsi:type="dcterms:W3CDTF">2021-09-16T04:03:44Z</dcterms:modified>
</cp:coreProperties>
</file>