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80" r:id="rId4"/>
    <p:sldId id="260" r:id="rId5"/>
    <p:sldId id="281" r:id="rId6"/>
    <p:sldId id="264" r:id="rId7"/>
    <p:sldId id="282" r:id="rId8"/>
    <p:sldId id="263" r:id="rId9"/>
    <p:sldId id="283" r:id="rId10"/>
    <p:sldId id="272" r:id="rId11"/>
    <p:sldId id="284" r:id="rId12"/>
    <p:sldId id="286" r:id="rId13"/>
    <p:sldId id="271" r:id="rId14"/>
    <p:sldId id="261" r:id="rId15"/>
    <p:sldId id="279" r:id="rId16"/>
    <p:sldId id="262" r:id="rId17"/>
    <p:sldId id="291" r:id="rId18"/>
    <p:sldId id="287" r:id="rId19"/>
    <p:sldId id="288" r:id="rId20"/>
    <p:sldId id="290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99" autoAdjust="0"/>
    <p:restoredTop sz="94660"/>
  </p:normalViewPr>
  <p:slideViewPr>
    <p:cSldViewPr>
      <p:cViewPr varScale="1">
        <p:scale>
          <a:sx n="83" d="100"/>
          <a:sy n="83" d="100"/>
        </p:scale>
        <p:origin x="142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EBD70CB-3C52-453C-9129-588AD272B81C}" type="datetimeFigureOut">
              <a:rPr lang="en-NZ"/>
              <a:pPr>
                <a:defRPr/>
              </a:pPr>
              <a:t>13/06/2022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NZ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NZ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C5621CE-3C89-467B-83CE-C94E099A5C19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EC2017-60AB-493A-AE07-569CB7858653}" type="slidenum">
              <a:rPr lang="en-NZ" altLang="en-US"/>
              <a:pPr/>
              <a:t>12</a:t>
            </a:fld>
            <a:endParaRPr lang="en-NZ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6C9B16E-08BD-4590-98FD-CC2786CD012E}" type="slidenum">
              <a:rPr lang="en-NZ" altLang="en-US"/>
              <a:pPr/>
              <a:t>13</a:t>
            </a:fld>
            <a:endParaRPr lang="en-NZ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BE6852B-46C2-494B-9D1F-E8AE01AA5CB0}" type="slidenum">
              <a:rPr lang="en-NZ" altLang="en-US"/>
              <a:pPr/>
              <a:t>14</a:t>
            </a:fld>
            <a:endParaRPr lang="en-NZ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47F36B-D867-4C20-A6A1-B56D912B0F7F}" type="slidenum">
              <a:rPr lang="en-NZ" altLang="en-US"/>
              <a:pPr/>
              <a:t>16</a:t>
            </a:fld>
            <a:endParaRPr lang="en-NZ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47F36B-D867-4C20-A6A1-B56D912B0F7F}" type="slidenum">
              <a:rPr lang="en-NZ" altLang="en-US"/>
              <a:pPr/>
              <a:t>17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74402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B27C02-18BA-4E3B-9EE2-FD2705BCD81A}" type="slidenum">
              <a:rPr lang="en-NZ" altLang="en-US"/>
              <a:pPr/>
              <a:t>18</a:t>
            </a:fld>
            <a:endParaRPr lang="en-NZ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A261CBE-E6DA-49A0-AFED-799F2028E313}" type="slidenum">
              <a:rPr lang="en-NZ" altLang="en-US"/>
              <a:pPr/>
              <a:t>19</a:t>
            </a:fld>
            <a:endParaRPr lang="en-NZ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45D939-49BD-4943-B17C-C56947C4333F}" type="slidenum">
              <a:rPr lang="en-NZ" altLang="en-US"/>
              <a:pPr/>
              <a:t>20</a:t>
            </a:fld>
            <a:endParaRPr lang="en-NZ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NZ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4D4E5D2-4647-48D8-B5E9-4A31ABF18573}" type="slidenum">
              <a:rPr lang="en-NZ" altLang="en-US"/>
              <a:pPr/>
              <a:t>21</a:t>
            </a:fld>
            <a:endParaRPr lang="en-NZ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7835D-3357-49D9-A090-36A809776910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7CC54-7816-4E28-A332-CB239D23B204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113843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707DB-D2E3-4134-B1C5-50ED3908647B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E597-E857-4040-8166-9BD329845114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89095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15D5E-0641-4EC8-8EF0-24BE7B35FBDB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694E9-A093-4E07-BE8B-8692E47D48B7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88763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74B00-4C22-439F-A436-779E5987529D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27E37-DD08-474A-9453-02F3BB9CB9AA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957495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AA0BA-9AB7-4A22-8904-AC94866208A5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5ACAC-1403-4811-B183-90E0F0A9DF1D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18144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495EE-E316-4B02-9896-4E3B197A24D5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57E66-D06C-46EB-9603-4179856B159D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140429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7F056-8E8D-439E-B390-C7E9967CFFEE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DF9CD-F7C4-47B4-A40E-DC8FCEE9F49F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88563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5ED16-02EE-4B1E-B10E-4361672EBD1F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E884D-01AA-4610-BED2-DB46F41A6364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25107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5880A-6D26-486C-A1DD-6F28E6BB2938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FF92A-8061-4FDD-A8FA-3E99B831041B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751048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62BB0-969D-4D5F-BCB7-9B474C76954F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649A2-5E96-402B-B561-C97B948AA4F1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2520410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FD67E-DB03-44B1-942B-7706EAFCE950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8BB6A-5225-43DC-A8DC-0E636904AD3D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359717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NZ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NZ" altLang="en-US" smtClean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64E08-6512-4B93-B9BF-FB20ADF127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B96AE8-6CCB-4E1A-8E39-9941A4E7E1AE}" type="datetimeFigureOut">
              <a:rPr lang="en-US"/>
              <a:pPr>
                <a:defRPr/>
              </a:pPr>
              <a:t>6/13/2022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DDA2E-203F-40E3-BCFC-E49D31CF5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F0E38-4218-451D-AFD9-574900BE19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4D738EA-258D-4F9B-8B09-4577270BE5D7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Revision Week 13</a:t>
            </a:r>
            <a:endParaRPr lang="en-NZ" altLang="en-US" smtClean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4CC4C-2E18-4E92-80C4-7DE43721C6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sz="4800" dirty="0" smtClean="0"/>
              <a:t>Question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 smtClean="0"/>
              <a:t>Share $30 in a ratio of 2 : 3 : 5</a:t>
            </a:r>
            <a:endParaRPr lang="en-NZ" altLang="en-US" sz="6600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214813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4800" dirty="0" smtClean="0"/>
              <a:t>Question 5 Answer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4800" dirty="0" smtClean="0"/>
              <a:t>Share $30 in a ratio of 2 : 3 : 5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4800" dirty="0" smtClean="0"/>
              <a:t>2 + 3 + 5 = 10 shares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4800" dirty="0" smtClean="0"/>
              <a:t>30 ÷ 10 = $3 each share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4800" dirty="0" smtClean="0"/>
              <a:t>$6 : $9 : $15</a:t>
            </a:r>
            <a:endParaRPr lang="en-NZ" altLang="en-US" sz="4800" baseline="30000" dirty="0" smtClean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en-NZ" altLang="en-US" sz="6600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Question 6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NZ" altLang="en-US" smtClean="0"/>
              <a:t>Susan, Ron, and Olivia formed a company worth $85600. They held shares in the ratio of 1: 3: 4. What is the value of each of their shares?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48956" y="260648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dirty="0" smtClean="0"/>
              <a:t>Question 6 Answers 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NZ" altLang="en-US" dirty="0" smtClean="0"/>
              <a:t>Susan, Ron, and Olivia formed a company worth $85 600. They held shares in the ratio of 1: 3: 4. What is the value of each of their shares?</a:t>
            </a:r>
          </a:p>
          <a:p>
            <a:pPr marL="0" indent="0" eaLnBrk="1" hangingPunct="1">
              <a:buNone/>
            </a:pPr>
            <a:r>
              <a:rPr lang="en-NZ" altLang="en-US" dirty="0" smtClean="0"/>
              <a:t>1+3+4 = 8 shares altogether</a:t>
            </a:r>
          </a:p>
          <a:p>
            <a:pPr marL="0" indent="0" eaLnBrk="1" hangingPunct="1">
              <a:buNone/>
            </a:pPr>
            <a:r>
              <a:rPr lang="en-NZ" altLang="en-US" dirty="0" smtClean="0"/>
              <a:t>$85600 ÷ 8 = $10,700 for one share</a:t>
            </a:r>
          </a:p>
          <a:p>
            <a:pPr marL="0" indent="0" eaLnBrk="1" hangingPunct="1">
              <a:buNone/>
            </a:pPr>
            <a:r>
              <a:rPr lang="en-NZ" altLang="en-US" dirty="0" smtClean="0"/>
              <a:t>Susan’s = $10 700, </a:t>
            </a:r>
          </a:p>
          <a:p>
            <a:pPr marL="0" indent="0" eaLnBrk="1" hangingPunct="1">
              <a:buNone/>
            </a:pPr>
            <a:r>
              <a:rPr lang="en-NZ" altLang="en-US" dirty="0" smtClean="0"/>
              <a:t>Ron’s 3 shares = $32 100, </a:t>
            </a:r>
          </a:p>
          <a:p>
            <a:pPr marL="0" indent="0" eaLnBrk="1" hangingPunct="1">
              <a:buNone/>
            </a:pPr>
            <a:r>
              <a:rPr lang="en-NZ" altLang="en-US" dirty="0" smtClean="0"/>
              <a:t>Olivia’s </a:t>
            </a:r>
            <a:r>
              <a:rPr lang="en-NZ" altLang="en-US" dirty="0"/>
              <a:t>4</a:t>
            </a:r>
            <a:r>
              <a:rPr lang="en-NZ" altLang="en-US" dirty="0" smtClean="0"/>
              <a:t> shares= $42 800</a:t>
            </a:r>
          </a:p>
          <a:p>
            <a:pPr eaLnBrk="1" hangingPunct="1"/>
            <a:endParaRPr lang="en-NZ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Question 7: Tablet calculations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795C74C9-BD51-46C0-9770-989F9698C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NZ" altLang="en-US" dirty="0"/>
              <a:t>Tablets are available in strengths of 10mg, 25mg, and 50mg.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NZ" altLang="en-US" dirty="0"/>
              <a:t>What is the minimum number of tablets for a dosage of 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NZ" altLang="en-US" dirty="0"/>
              <a:t>95mg 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NZ" altLang="en-US" dirty="0"/>
              <a:t>135mg?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 smtClean="0"/>
              <a:t>Question 7 Answer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NZ" altLang="en-US" dirty="0" smtClean="0"/>
              <a:t>Tablets are available in strengths of 10mg, 25mg, and 50mg.</a:t>
            </a:r>
          </a:p>
          <a:p>
            <a:pPr marL="0" indent="0" eaLnBrk="1" hangingPunct="1">
              <a:buNone/>
            </a:pPr>
            <a:r>
              <a:rPr lang="en-NZ" altLang="en-US" dirty="0" smtClean="0"/>
              <a:t>What is the minimum number of tablets for a dosage of (1) 95mg and (2) 135mg?</a:t>
            </a:r>
          </a:p>
          <a:p>
            <a:pPr marL="0" indent="0">
              <a:buNone/>
            </a:pPr>
            <a:r>
              <a:rPr lang="en-NZ" altLang="en-US" dirty="0" smtClean="0"/>
              <a:t>(1)  95mg =50mg +25mg+10mg+10mg  (4 tablets)</a:t>
            </a:r>
          </a:p>
          <a:p>
            <a:pPr marL="0" indent="0">
              <a:buNone/>
            </a:pPr>
            <a:r>
              <a:rPr lang="en-NZ" altLang="en-US" dirty="0" smtClean="0"/>
              <a:t>(2) 135mg = 50mg +50mg+25mg+10mg (4 tablets)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Question 8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NZ" altLang="en-US" smtClean="0"/>
              <a:t>Digoxin 375mcg is ordered. Tablets available are 0.25mg. How many tablets should be given?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Question 8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NZ" altLang="en-US" dirty="0" smtClean="0"/>
              <a:t>Digoxin 375mcg is ordered. Tablets available are 0.25mg. How many tablets should be given?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NZ" altLang="en-US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NZ" altLang="en-US" dirty="0" smtClean="0"/>
              <a:t>0.25 mg x 1000 =250mcg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NZ" altLang="en-US" dirty="0"/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NZ" altLang="en-US" dirty="0" smtClean="0"/>
              <a:t>1 tablet= 250mcg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NZ" altLang="en-US" dirty="0" smtClean="0"/>
              <a:t>½ tablets = 125mg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NZ" altLang="en-US" dirty="0" smtClean="0"/>
              <a:t>1 ½ tablets = 250 + 125 = 375mcg</a:t>
            </a:r>
          </a:p>
        </p:txBody>
      </p:sp>
    </p:spTree>
    <p:extLst>
      <p:ext uri="{BB962C8B-B14F-4D97-AF65-F5344CB8AC3E}">
        <p14:creationId xmlns:p14="http://schemas.microsoft.com/office/powerpoint/2010/main" val="117896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dirty="0" smtClean="0"/>
              <a:t>Question 8 Answer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555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653309"/>
                <a:ext cx="8229600" cy="4525963"/>
              </a:xfrm>
            </p:spPr>
            <p:txBody>
              <a:bodyPr/>
              <a:lstStyle/>
              <a:p>
                <a:pPr marL="0" indent="0" eaLnBrk="1" hangingPunct="1">
                  <a:buNone/>
                </a:pPr>
                <a:r>
                  <a:rPr lang="en-NZ" altLang="en-US" dirty="0" smtClean="0"/>
                  <a:t>Digoxin 375mcg is ordered. Tablets available are 0.25mg. How many tablets should be given?</a:t>
                </a:r>
              </a:p>
              <a:p>
                <a:pPr marL="0" indent="0" eaLnBrk="1" hangingPunct="1">
                  <a:buNone/>
                </a:pPr>
                <a:r>
                  <a:rPr lang="en-NZ" altLang="en-US" dirty="0" smtClean="0"/>
                  <a:t>  </a:t>
                </a:r>
              </a:p>
              <a:p>
                <a:pPr marL="0" indent="0" eaLnBrk="1" hangingPunct="1">
                  <a:buNone/>
                </a:pPr>
                <a:r>
                  <a:rPr lang="en-NZ" altLang="en-US" dirty="0" smtClean="0"/>
                  <a:t> 0.25mg = 250mcg</a:t>
                </a:r>
              </a:p>
              <a:p>
                <a:pPr marL="0" indent="0" eaLnBrk="1" hangingPunct="1">
                  <a:buNone/>
                </a:pPr>
                <a:r>
                  <a:rPr lang="en-NZ" altLang="en-US" dirty="0" smtClean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alt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375</m:t>
                        </m:r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250 </m:t>
                        </m:r>
                      </m:den>
                    </m:f>
                    <m:r>
                      <a:rPr lang="en-US" alt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NZ" alt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NZ" alt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NZ" altLang="en-US" dirty="0" smtClean="0"/>
                  <a:t>  =  1.5</a:t>
                </a:r>
              </a:p>
              <a:p>
                <a:pPr marL="0" indent="0" eaLnBrk="1" hangingPunct="1">
                  <a:buNone/>
                </a:pPr>
                <a:r>
                  <a:rPr lang="en-NZ" altLang="en-US" b="1" dirty="0" smtClean="0"/>
                  <a:t>  Answer = 1½ tablets</a:t>
                </a:r>
              </a:p>
              <a:p>
                <a:pPr eaLnBrk="1" hangingPunct="1"/>
                <a:endParaRPr lang="en-NZ" altLang="en-US" dirty="0" smtClean="0"/>
              </a:p>
            </p:txBody>
          </p:sp>
        </mc:Choice>
        <mc:Fallback xmlns="">
          <p:sp>
            <p:nvSpPr>
              <p:cNvPr id="23555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653309"/>
                <a:ext cx="8229600" cy="4525963"/>
              </a:xfrm>
              <a:blipFill>
                <a:blip r:embed="rId3"/>
                <a:stretch>
                  <a:fillRect l="-1926" t="-1750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reeform 1"/>
          <p:cNvSpPr/>
          <p:nvPr/>
        </p:nvSpPr>
        <p:spPr>
          <a:xfrm>
            <a:off x="1874982" y="1653309"/>
            <a:ext cx="3223526" cy="609600"/>
          </a:xfrm>
          <a:custGeom>
            <a:avLst/>
            <a:gdLst>
              <a:gd name="connsiteX0" fmla="*/ 120073 w 3223526"/>
              <a:gd name="connsiteY0" fmla="*/ 554182 h 609600"/>
              <a:gd name="connsiteX1" fmla="*/ 295563 w 3223526"/>
              <a:gd name="connsiteY1" fmla="*/ 572655 h 609600"/>
              <a:gd name="connsiteX2" fmla="*/ 341745 w 3223526"/>
              <a:gd name="connsiteY2" fmla="*/ 581891 h 609600"/>
              <a:gd name="connsiteX3" fmla="*/ 2142836 w 3223526"/>
              <a:gd name="connsiteY3" fmla="*/ 591127 h 609600"/>
              <a:gd name="connsiteX4" fmla="*/ 2743200 w 3223526"/>
              <a:gd name="connsiteY4" fmla="*/ 591127 h 609600"/>
              <a:gd name="connsiteX5" fmla="*/ 2798618 w 3223526"/>
              <a:gd name="connsiteY5" fmla="*/ 572655 h 609600"/>
              <a:gd name="connsiteX6" fmla="*/ 2835563 w 3223526"/>
              <a:gd name="connsiteY6" fmla="*/ 563418 h 609600"/>
              <a:gd name="connsiteX7" fmla="*/ 3057236 w 3223526"/>
              <a:gd name="connsiteY7" fmla="*/ 554182 h 609600"/>
              <a:gd name="connsiteX8" fmla="*/ 3094182 w 3223526"/>
              <a:gd name="connsiteY8" fmla="*/ 535709 h 609600"/>
              <a:gd name="connsiteX9" fmla="*/ 3195782 w 3223526"/>
              <a:gd name="connsiteY9" fmla="*/ 517236 h 609600"/>
              <a:gd name="connsiteX10" fmla="*/ 3214254 w 3223526"/>
              <a:gd name="connsiteY10" fmla="*/ 489527 h 609600"/>
              <a:gd name="connsiteX11" fmla="*/ 3205018 w 3223526"/>
              <a:gd name="connsiteY11" fmla="*/ 175491 h 609600"/>
              <a:gd name="connsiteX12" fmla="*/ 3177309 w 3223526"/>
              <a:gd name="connsiteY12" fmla="*/ 166255 h 609600"/>
              <a:gd name="connsiteX13" fmla="*/ 3149600 w 3223526"/>
              <a:gd name="connsiteY13" fmla="*/ 147782 h 609600"/>
              <a:gd name="connsiteX14" fmla="*/ 3075709 w 3223526"/>
              <a:gd name="connsiteY14" fmla="*/ 129309 h 609600"/>
              <a:gd name="connsiteX15" fmla="*/ 3038763 w 3223526"/>
              <a:gd name="connsiteY15" fmla="*/ 120073 h 609600"/>
              <a:gd name="connsiteX16" fmla="*/ 2401454 w 3223526"/>
              <a:gd name="connsiteY16" fmla="*/ 110836 h 609600"/>
              <a:gd name="connsiteX17" fmla="*/ 2346036 w 3223526"/>
              <a:gd name="connsiteY17" fmla="*/ 101600 h 609600"/>
              <a:gd name="connsiteX18" fmla="*/ 2309091 w 3223526"/>
              <a:gd name="connsiteY18" fmla="*/ 92364 h 609600"/>
              <a:gd name="connsiteX19" fmla="*/ 2161309 w 3223526"/>
              <a:gd name="connsiteY19" fmla="*/ 73891 h 609600"/>
              <a:gd name="connsiteX20" fmla="*/ 2124363 w 3223526"/>
              <a:gd name="connsiteY20" fmla="*/ 64655 h 609600"/>
              <a:gd name="connsiteX21" fmla="*/ 2068945 w 3223526"/>
              <a:gd name="connsiteY21" fmla="*/ 55418 h 609600"/>
              <a:gd name="connsiteX22" fmla="*/ 2004291 w 3223526"/>
              <a:gd name="connsiteY22" fmla="*/ 36946 h 609600"/>
              <a:gd name="connsiteX23" fmla="*/ 1939636 w 3223526"/>
              <a:gd name="connsiteY23" fmla="*/ 27709 h 609600"/>
              <a:gd name="connsiteX24" fmla="*/ 1902691 w 3223526"/>
              <a:gd name="connsiteY24" fmla="*/ 18473 h 609600"/>
              <a:gd name="connsiteX25" fmla="*/ 1690254 w 3223526"/>
              <a:gd name="connsiteY25" fmla="*/ 0 h 609600"/>
              <a:gd name="connsiteX26" fmla="*/ 1228436 w 3223526"/>
              <a:gd name="connsiteY26" fmla="*/ 18473 h 609600"/>
              <a:gd name="connsiteX27" fmla="*/ 1136073 w 3223526"/>
              <a:gd name="connsiteY27" fmla="*/ 27709 h 609600"/>
              <a:gd name="connsiteX28" fmla="*/ 1062182 w 3223526"/>
              <a:gd name="connsiteY28" fmla="*/ 36946 h 609600"/>
              <a:gd name="connsiteX29" fmla="*/ 720436 w 3223526"/>
              <a:gd name="connsiteY29" fmla="*/ 46182 h 609600"/>
              <a:gd name="connsiteX30" fmla="*/ 646545 w 3223526"/>
              <a:gd name="connsiteY30" fmla="*/ 55418 h 609600"/>
              <a:gd name="connsiteX31" fmla="*/ 600363 w 3223526"/>
              <a:gd name="connsiteY31" fmla="*/ 64655 h 609600"/>
              <a:gd name="connsiteX32" fmla="*/ 360218 w 3223526"/>
              <a:gd name="connsiteY32" fmla="*/ 55418 h 609600"/>
              <a:gd name="connsiteX33" fmla="*/ 212436 w 3223526"/>
              <a:gd name="connsiteY33" fmla="*/ 64655 h 609600"/>
              <a:gd name="connsiteX34" fmla="*/ 157018 w 3223526"/>
              <a:gd name="connsiteY34" fmla="*/ 92364 h 609600"/>
              <a:gd name="connsiteX35" fmla="*/ 129309 w 3223526"/>
              <a:gd name="connsiteY35" fmla="*/ 101600 h 609600"/>
              <a:gd name="connsiteX36" fmla="*/ 101600 w 3223526"/>
              <a:gd name="connsiteY36" fmla="*/ 120073 h 609600"/>
              <a:gd name="connsiteX37" fmla="*/ 73891 w 3223526"/>
              <a:gd name="connsiteY37" fmla="*/ 147782 h 609600"/>
              <a:gd name="connsiteX38" fmla="*/ 36945 w 3223526"/>
              <a:gd name="connsiteY38" fmla="*/ 166255 h 609600"/>
              <a:gd name="connsiteX39" fmla="*/ 9236 w 3223526"/>
              <a:gd name="connsiteY39" fmla="*/ 221673 h 609600"/>
              <a:gd name="connsiteX40" fmla="*/ 0 w 3223526"/>
              <a:gd name="connsiteY40" fmla="*/ 249382 h 609600"/>
              <a:gd name="connsiteX41" fmla="*/ 9236 w 3223526"/>
              <a:gd name="connsiteY41" fmla="*/ 350982 h 609600"/>
              <a:gd name="connsiteX42" fmla="*/ 46182 w 3223526"/>
              <a:gd name="connsiteY42" fmla="*/ 406400 h 609600"/>
              <a:gd name="connsiteX43" fmla="*/ 55418 w 3223526"/>
              <a:gd name="connsiteY43" fmla="*/ 508000 h 609600"/>
              <a:gd name="connsiteX44" fmla="*/ 64654 w 3223526"/>
              <a:gd name="connsiteY44" fmla="*/ 535709 h 609600"/>
              <a:gd name="connsiteX45" fmla="*/ 92363 w 3223526"/>
              <a:gd name="connsiteY45" fmla="*/ 544946 h 609600"/>
              <a:gd name="connsiteX46" fmla="*/ 120073 w 3223526"/>
              <a:gd name="connsiteY46" fmla="*/ 563418 h 609600"/>
              <a:gd name="connsiteX47" fmla="*/ 184727 w 3223526"/>
              <a:gd name="connsiteY47" fmla="*/ 581891 h 609600"/>
              <a:gd name="connsiteX48" fmla="*/ 212436 w 3223526"/>
              <a:gd name="connsiteY48" fmla="*/ 600364 h 609600"/>
              <a:gd name="connsiteX49" fmla="*/ 258618 w 3223526"/>
              <a:gd name="connsiteY49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223526" h="609600">
                <a:moveTo>
                  <a:pt x="120073" y="554182"/>
                </a:moveTo>
                <a:cubicBezTo>
                  <a:pt x="254921" y="576656"/>
                  <a:pt x="71435" y="547751"/>
                  <a:pt x="295563" y="572655"/>
                </a:cubicBezTo>
                <a:cubicBezTo>
                  <a:pt x="311166" y="574389"/>
                  <a:pt x="326047" y="581734"/>
                  <a:pt x="341745" y="581891"/>
                </a:cubicBezTo>
                <a:lnTo>
                  <a:pt x="2142836" y="591127"/>
                </a:lnTo>
                <a:cubicBezTo>
                  <a:pt x="2385696" y="613207"/>
                  <a:pt x="2329454" y="611814"/>
                  <a:pt x="2743200" y="591127"/>
                </a:cubicBezTo>
                <a:cubicBezTo>
                  <a:pt x="2762648" y="590155"/>
                  <a:pt x="2779728" y="577378"/>
                  <a:pt x="2798618" y="572655"/>
                </a:cubicBezTo>
                <a:cubicBezTo>
                  <a:pt x="2810933" y="569576"/>
                  <a:pt x="2822901" y="564322"/>
                  <a:pt x="2835563" y="563418"/>
                </a:cubicBezTo>
                <a:cubicBezTo>
                  <a:pt x="2909330" y="558149"/>
                  <a:pt x="2983345" y="557261"/>
                  <a:pt x="3057236" y="554182"/>
                </a:cubicBezTo>
                <a:cubicBezTo>
                  <a:pt x="3069551" y="548024"/>
                  <a:pt x="3081290" y="540544"/>
                  <a:pt x="3094182" y="535709"/>
                </a:cubicBezTo>
                <a:cubicBezTo>
                  <a:pt x="3120979" y="525660"/>
                  <a:pt x="3172187" y="520607"/>
                  <a:pt x="3195782" y="517236"/>
                </a:cubicBezTo>
                <a:cubicBezTo>
                  <a:pt x="3201939" y="508000"/>
                  <a:pt x="3212429" y="500477"/>
                  <a:pt x="3214254" y="489527"/>
                </a:cubicBezTo>
                <a:cubicBezTo>
                  <a:pt x="3229146" y="400175"/>
                  <a:pt x="3226123" y="259909"/>
                  <a:pt x="3205018" y="175491"/>
                </a:cubicBezTo>
                <a:cubicBezTo>
                  <a:pt x="3202657" y="166046"/>
                  <a:pt x="3186545" y="169334"/>
                  <a:pt x="3177309" y="166255"/>
                </a:cubicBezTo>
                <a:cubicBezTo>
                  <a:pt x="3168073" y="160097"/>
                  <a:pt x="3159529" y="152746"/>
                  <a:pt x="3149600" y="147782"/>
                </a:cubicBezTo>
                <a:cubicBezTo>
                  <a:pt x="3129798" y="137881"/>
                  <a:pt x="3094674" y="133523"/>
                  <a:pt x="3075709" y="129309"/>
                </a:cubicBezTo>
                <a:cubicBezTo>
                  <a:pt x="3063317" y="126555"/>
                  <a:pt x="3051453" y="120421"/>
                  <a:pt x="3038763" y="120073"/>
                </a:cubicBezTo>
                <a:cubicBezTo>
                  <a:pt x="2826384" y="114254"/>
                  <a:pt x="2613890" y="113915"/>
                  <a:pt x="2401454" y="110836"/>
                </a:cubicBezTo>
                <a:cubicBezTo>
                  <a:pt x="2382981" y="107757"/>
                  <a:pt x="2364400" y="105273"/>
                  <a:pt x="2346036" y="101600"/>
                </a:cubicBezTo>
                <a:cubicBezTo>
                  <a:pt x="2333589" y="99111"/>
                  <a:pt x="2321637" y="94294"/>
                  <a:pt x="2309091" y="92364"/>
                </a:cubicBezTo>
                <a:cubicBezTo>
                  <a:pt x="2208835" y="76940"/>
                  <a:pt x="2250042" y="90024"/>
                  <a:pt x="2161309" y="73891"/>
                </a:cubicBezTo>
                <a:cubicBezTo>
                  <a:pt x="2148819" y="71620"/>
                  <a:pt x="2136811" y="67145"/>
                  <a:pt x="2124363" y="64655"/>
                </a:cubicBezTo>
                <a:cubicBezTo>
                  <a:pt x="2105999" y="60982"/>
                  <a:pt x="2087227" y="59481"/>
                  <a:pt x="2068945" y="55418"/>
                </a:cubicBezTo>
                <a:cubicBezTo>
                  <a:pt x="1979927" y="35636"/>
                  <a:pt x="2114917" y="57060"/>
                  <a:pt x="2004291" y="36946"/>
                </a:cubicBezTo>
                <a:cubicBezTo>
                  <a:pt x="1982872" y="33052"/>
                  <a:pt x="1961055" y="31603"/>
                  <a:pt x="1939636" y="27709"/>
                </a:cubicBezTo>
                <a:cubicBezTo>
                  <a:pt x="1927147" y="25438"/>
                  <a:pt x="1915212" y="20560"/>
                  <a:pt x="1902691" y="18473"/>
                </a:cubicBezTo>
                <a:cubicBezTo>
                  <a:pt x="1832788" y="6822"/>
                  <a:pt x="1760493" y="4682"/>
                  <a:pt x="1690254" y="0"/>
                </a:cubicBezTo>
                <a:cubicBezTo>
                  <a:pt x="1507611" y="5534"/>
                  <a:pt x="1396885" y="5995"/>
                  <a:pt x="1228436" y="18473"/>
                </a:cubicBezTo>
                <a:cubicBezTo>
                  <a:pt x="1197579" y="20759"/>
                  <a:pt x="1166825" y="24292"/>
                  <a:pt x="1136073" y="27709"/>
                </a:cubicBezTo>
                <a:cubicBezTo>
                  <a:pt x="1111403" y="30450"/>
                  <a:pt x="1086980" y="35844"/>
                  <a:pt x="1062182" y="36946"/>
                </a:cubicBezTo>
                <a:cubicBezTo>
                  <a:pt x="948337" y="42006"/>
                  <a:pt x="834351" y="43103"/>
                  <a:pt x="720436" y="46182"/>
                </a:cubicBezTo>
                <a:cubicBezTo>
                  <a:pt x="695806" y="49261"/>
                  <a:pt x="671078" y="51644"/>
                  <a:pt x="646545" y="55418"/>
                </a:cubicBezTo>
                <a:cubicBezTo>
                  <a:pt x="631029" y="57805"/>
                  <a:pt x="616062" y="64655"/>
                  <a:pt x="600363" y="64655"/>
                </a:cubicBezTo>
                <a:cubicBezTo>
                  <a:pt x="520255" y="64655"/>
                  <a:pt x="440266" y="58497"/>
                  <a:pt x="360218" y="55418"/>
                </a:cubicBezTo>
                <a:cubicBezTo>
                  <a:pt x="310957" y="58497"/>
                  <a:pt x="261522" y="59488"/>
                  <a:pt x="212436" y="64655"/>
                </a:cubicBezTo>
                <a:cubicBezTo>
                  <a:pt x="183027" y="67751"/>
                  <a:pt x="182758" y="79494"/>
                  <a:pt x="157018" y="92364"/>
                </a:cubicBezTo>
                <a:cubicBezTo>
                  <a:pt x="148310" y="96718"/>
                  <a:pt x="138545" y="98521"/>
                  <a:pt x="129309" y="101600"/>
                </a:cubicBezTo>
                <a:cubicBezTo>
                  <a:pt x="120073" y="107758"/>
                  <a:pt x="110128" y="112966"/>
                  <a:pt x="101600" y="120073"/>
                </a:cubicBezTo>
                <a:cubicBezTo>
                  <a:pt x="91565" y="128435"/>
                  <a:pt x="84520" y="140190"/>
                  <a:pt x="73891" y="147782"/>
                </a:cubicBezTo>
                <a:cubicBezTo>
                  <a:pt x="62687" y="155785"/>
                  <a:pt x="49260" y="160097"/>
                  <a:pt x="36945" y="166255"/>
                </a:cubicBezTo>
                <a:cubicBezTo>
                  <a:pt x="13730" y="235902"/>
                  <a:pt x="45046" y="150054"/>
                  <a:pt x="9236" y="221673"/>
                </a:cubicBezTo>
                <a:cubicBezTo>
                  <a:pt x="4882" y="230381"/>
                  <a:pt x="3079" y="240146"/>
                  <a:pt x="0" y="249382"/>
                </a:cubicBezTo>
                <a:cubicBezTo>
                  <a:pt x="3079" y="283249"/>
                  <a:pt x="-359" y="318358"/>
                  <a:pt x="9236" y="350982"/>
                </a:cubicBezTo>
                <a:cubicBezTo>
                  <a:pt x="15501" y="372281"/>
                  <a:pt x="46182" y="406400"/>
                  <a:pt x="46182" y="406400"/>
                </a:cubicBezTo>
                <a:cubicBezTo>
                  <a:pt x="49261" y="440267"/>
                  <a:pt x="50609" y="474335"/>
                  <a:pt x="55418" y="508000"/>
                </a:cubicBezTo>
                <a:cubicBezTo>
                  <a:pt x="56795" y="517638"/>
                  <a:pt x="57770" y="528825"/>
                  <a:pt x="64654" y="535709"/>
                </a:cubicBezTo>
                <a:cubicBezTo>
                  <a:pt x="71538" y="542593"/>
                  <a:pt x="83655" y="540592"/>
                  <a:pt x="92363" y="544946"/>
                </a:cubicBezTo>
                <a:cubicBezTo>
                  <a:pt x="102292" y="549910"/>
                  <a:pt x="110144" y="558454"/>
                  <a:pt x="120073" y="563418"/>
                </a:cubicBezTo>
                <a:cubicBezTo>
                  <a:pt x="133329" y="570046"/>
                  <a:pt x="172883" y="578930"/>
                  <a:pt x="184727" y="581891"/>
                </a:cubicBezTo>
                <a:cubicBezTo>
                  <a:pt x="193963" y="588049"/>
                  <a:pt x="202042" y="596466"/>
                  <a:pt x="212436" y="600364"/>
                </a:cubicBezTo>
                <a:cubicBezTo>
                  <a:pt x="227135" y="605876"/>
                  <a:pt x="258618" y="609600"/>
                  <a:pt x="258618" y="609600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858982" y="3971636"/>
            <a:ext cx="905163" cy="448321"/>
          </a:xfrm>
          <a:custGeom>
            <a:avLst/>
            <a:gdLst>
              <a:gd name="connsiteX0" fmla="*/ 766618 w 905163"/>
              <a:gd name="connsiteY0" fmla="*/ 18473 h 448321"/>
              <a:gd name="connsiteX1" fmla="*/ 600363 w 905163"/>
              <a:gd name="connsiteY1" fmla="*/ 27709 h 448321"/>
              <a:gd name="connsiteX2" fmla="*/ 508000 w 905163"/>
              <a:gd name="connsiteY2" fmla="*/ 36946 h 448321"/>
              <a:gd name="connsiteX3" fmla="*/ 378691 w 905163"/>
              <a:gd name="connsiteY3" fmla="*/ 27709 h 448321"/>
              <a:gd name="connsiteX4" fmla="*/ 350982 w 905163"/>
              <a:gd name="connsiteY4" fmla="*/ 18473 h 448321"/>
              <a:gd name="connsiteX5" fmla="*/ 212436 w 905163"/>
              <a:gd name="connsiteY5" fmla="*/ 0 h 448321"/>
              <a:gd name="connsiteX6" fmla="*/ 64654 w 905163"/>
              <a:gd name="connsiteY6" fmla="*/ 27709 h 448321"/>
              <a:gd name="connsiteX7" fmla="*/ 27709 w 905163"/>
              <a:gd name="connsiteY7" fmla="*/ 83128 h 448321"/>
              <a:gd name="connsiteX8" fmla="*/ 18473 w 905163"/>
              <a:gd name="connsiteY8" fmla="*/ 110837 h 448321"/>
              <a:gd name="connsiteX9" fmla="*/ 9236 w 905163"/>
              <a:gd name="connsiteY9" fmla="*/ 166255 h 448321"/>
              <a:gd name="connsiteX10" fmla="*/ 0 w 905163"/>
              <a:gd name="connsiteY10" fmla="*/ 203200 h 448321"/>
              <a:gd name="connsiteX11" fmla="*/ 9236 w 905163"/>
              <a:gd name="connsiteY11" fmla="*/ 314037 h 448321"/>
              <a:gd name="connsiteX12" fmla="*/ 64654 w 905163"/>
              <a:gd name="connsiteY12" fmla="*/ 350982 h 448321"/>
              <a:gd name="connsiteX13" fmla="*/ 129309 w 905163"/>
              <a:gd name="connsiteY13" fmla="*/ 378691 h 448321"/>
              <a:gd name="connsiteX14" fmla="*/ 184727 w 905163"/>
              <a:gd name="connsiteY14" fmla="*/ 397164 h 448321"/>
              <a:gd name="connsiteX15" fmla="*/ 267854 w 905163"/>
              <a:gd name="connsiteY15" fmla="*/ 406400 h 448321"/>
              <a:gd name="connsiteX16" fmla="*/ 332509 w 905163"/>
              <a:gd name="connsiteY16" fmla="*/ 415637 h 448321"/>
              <a:gd name="connsiteX17" fmla="*/ 443345 w 905163"/>
              <a:gd name="connsiteY17" fmla="*/ 424873 h 448321"/>
              <a:gd name="connsiteX18" fmla="*/ 766618 w 905163"/>
              <a:gd name="connsiteY18" fmla="*/ 424873 h 448321"/>
              <a:gd name="connsiteX19" fmla="*/ 803563 w 905163"/>
              <a:gd name="connsiteY19" fmla="*/ 406400 h 448321"/>
              <a:gd name="connsiteX20" fmla="*/ 812800 w 905163"/>
              <a:gd name="connsiteY20" fmla="*/ 378691 h 448321"/>
              <a:gd name="connsiteX21" fmla="*/ 840509 w 905163"/>
              <a:gd name="connsiteY21" fmla="*/ 369455 h 448321"/>
              <a:gd name="connsiteX22" fmla="*/ 868218 w 905163"/>
              <a:gd name="connsiteY22" fmla="*/ 341746 h 448321"/>
              <a:gd name="connsiteX23" fmla="*/ 877454 w 905163"/>
              <a:gd name="connsiteY23" fmla="*/ 314037 h 448321"/>
              <a:gd name="connsiteX24" fmla="*/ 905163 w 905163"/>
              <a:gd name="connsiteY24" fmla="*/ 249382 h 448321"/>
              <a:gd name="connsiteX25" fmla="*/ 895927 w 905163"/>
              <a:gd name="connsiteY25" fmla="*/ 175491 h 448321"/>
              <a:gd name="connsiteX26" fmla="*/ 785091 w 905163"/>
              <a:gd name="connsiteY26" fmla="*/ 83128 h 448321"/>
              <a:gd name="connsiteX27" fmla="*/ 748145 w 905163"/>
              <a:gd name="connsiteY27" fmla="*/ 73891 h 448321"/>
              <a:gd name="connsiteX28" fmla="*/ 720436 w 905163"/>
              <a:gd name="connsiteY28" fmla="*/ 64655 h 448321"/>
              <a:gd name="connsiteX29" fmla="*/ 683491 w 905163"/>
              <a:gd name="connsiteY29" fmla="*/ 55419 h 448321"/>
              <a:gd name="connsiteX30" fmla="*/ 628073 w 905163"/>
              <a:gd name="connsiteY30" fmla="*/ 36946 h 448321"/>
              <a:gd name="connsiteX31" fmla="*/ 600363 w 905163"/>
              <a:gd name="connsiteY31" fmla="*/ 18473 h 448321"/>
              <a:gd name="connsiteX32" fmla="*/ 554182 w 905163"/>
              <a:gd name="connsiteY32" fmla="*/ 0 h 448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905163" h="448321">
                <a:moveTo>
                  <a:pt x="766618" y="18473"/>
                </a:moveTo>
                <a:lnTo>
                  <a:pt x="600363" y="27709"/>
                </a:lnTo>
                <a:cubicBezTo>
                  <a:pt x="569500" y="29914"/>
                  <a:pt x="538941" y="36946"/>
                  <a:pt x="508000" y="36946"/>
                </a:cubicBezTo>
                <a:cubicBezTo>
                  <a:pt x="464787" y="36946"/>
                  <a:pt x="421794" y="30788"/>
                  <a:pt x="378691" y="27709"/>
                </a:cubicBezTo>
                <a:cubicBezTo>
                  <a:pt x="369455" y="24630"/>
                  <a:pt x="360427" y="20834"/>
                  <a:pt x="350982" y="18473"/>
                </a:cubicBezTo>
                <a:cubicBezTo>
                  <a:pt x="299969" y="5720"/>
                  <a:pt x="270143" y="5771"/>
                  <a:pt x="212436" y="0"/>
                </a:cubicBezTo>
                <a:cubicBezTo>
                  <a:pt x="190847" y="1799"/>
                  <a:pt x="96518" y="-4155"/>
                  <a:pt x="64654" y="27709"/>
                </a:cubicBezTo>
                <a:cubicBezTo>
                  <a:pt x="48955" y="43408"/>
                  <a:pt x="27709" y="83128"/>
                  <a:pt x="27709" y="83128"/>
                </a:cubicBezTo>
                <a:cubicBezTo>
                  <a:pt x="24630" y="92364"/>
                  <a:pt x="20585" y="101333"/>
                  <a:pt x="18473" y="110837"/>
                </a:cubicBezTo>
                <a:cubicBezTo>
                  <a:pt x="14410" y="129119"/>
                  <a:pt x="12909" y="147891"/>
                  <a:pt x="9236" y="166255"/>
                </a:cubicBezTo>
                <a:cubicBezTo>
                  <a:pt x="6746" y="178702"/>
                  <a:pt x="3079" y="190885"/>
                  <a:pt x="0" y="203200"/>
                </a:cubicBezTo>
                <a:cubicBezTo>
                  <a:pt x="3079" y="240146"/>
                  <a:pt x="-5624" y="280072"/>
                  <a:pt x="9236" y="314037"/>
                </a:cubicBezTo>
                <a:cubicBezTo>
                  <a:pt x="18135" y="334377"/>
                  <a:pt x="46181" y="338667"/>
                  <a:pt x="64654" y="350982"/>
                </a:cubicBezTo>
                <a:cubicBezTo>
                  <a:pt x="108618" y="380291"/>
                  <a:pt x="75084" y="362424"/>
                  <a:pt x="129309" y="378691"/>
                </a:cubicBezTo>
                <a:cubicBezTo>
                  <a:pt x="147960" y="384286"/>
                  <a:pt x="165374" y="395014"/>
                  <a:pt x="184727" y="397164"/>
                </a:cubicBezTo>
                <a:lnTo>
                  <a:pt x="267854" y="406400"/>
                </a:lnTo>
                <a:cubicBezTo>
                  <a:pt x="289456" y="409100"/>
                  <a:pt x="310858" y="413358"/>
                  <a:pt x="332509" y="415637"/>
                </a:cubicBezTo>
                <a:cubicBezTo>
                  <a:pt x="369379" y="419518"/>
                  <a:pt x="406400" y="421794"/>
                  <a:pt x="443345" y="424873"/>
                </a:cubicBezTo>
                <a:cubicBezTo>
                  <a:pt x="560796" y="464022"/>
                  <a:pt x="499487" y="447134"/>
                  <a:pt x="766618" y="424873"/>
                </a:cubicBezTo>
                <a:cubicBezTo>
                  <a:pt x="780339" y="423730"/>
                  <a:pt x="791248" y="412558"/>
                  <a:pt x="803563" y="406400"/>
                </a:cubicBezTo>
                <a:cubicBezTo>
                  <a:pt x="806642" y="397164"/>
                  <a:pt x="805916" y="385575"/>
                  <a:pt x="812800" y="378691"/>
                </a:cubicBezTo>
                <a:cubicBezTo>
                  <a:pt x="819684" y="371807"/>
                  <a:pt x="832408" y="374855"/>
                  <a:pt x="840509" y="369455"/>
                </a:cubicBezTo>
                <a:cubicBezTo>
                  <a:pt x="851377" y="362209"/>
                  <a:pt x="858982" y="350982"/>
                  <a:pt x="868218" y="341746"/>
                </a:cubicBezTo>
                <a:cubicBezTo>
                  <a:pt x="871297" y="332510"/>
                  <a:pt x="873619" y="322986"/>
                  <a:pt x="877454" y="314037"/>
                </a:cubicBezTo>
                <a:cubicBezTo>
                  <a:pt x="911694" y="234143"/>
                  <a:pt x="883503" y="314364"/>
                  <a:pt x="905163" y="249382"/>
                </a:cubicBezTo>
                <a:cubicBezTo>
                  <a:pt x="902084" y="224752"/>
                  <a:pt x="907028" y="197693"/>
                  <a:pt x="895927" y="175491"/>
                </a:cubicBezTo>
                <a:cubicBezTo>
                  <a:pt x="887064" y="157765"/>
                  <a:pt x="809340" y="89191"/>
                  <a:pt x="785091" y="83128"/>
                </a:cubicBezTo>
                <a:cubicBezTo>
                  <a:pt x="772776" y="80049"/>
                  <a:pt x="760351" y="77378"/>
                  <a:pt x="748145" y="73891"/>
                </a:cubicBezTo>
                <a:cubicBezTo>
                  <a:pt x="738784" y="71216"/>
                  <a:pt x="729797" y="67330"/>
                  <a:pt x="720436" y="64655"/>
                </a:cubicBezTo>
                <a:cubicBezTo>
                  <a:pt x="708230" y="61168"/>
                  <a:pt x="695650" y="59067"/>
                  <a:pt x="683491" y="55419"/>
                </a:cubicBezTo>
                <a:cubicBezTo>
                  <a:pt x="664840" y="49824"/>
                  <a:pt x="628073" y="36946"/>
                  <a:pt x="628073" y="36946"/>
                </a:cubicBezTo>
                <a:cubicBezTo>
                  <a:pt x="618836" y="30788"/>
                  <a:pt x="610566" y="22846"/>
                  <a:pt x="600363" y="18473"/>
                </a:cubicBezTo>
                <a:cubicBezTo>
                  <a:pt x="546331" y="-4683"/>
                  <a:pt x="576806" y="22626"/>
                  <a:pt x="554182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720436" y="2752436"/>
            <a:ext cx="1256146" cy="46182"/>
          </a:xfrm>
          <a:custGeom>
            <a:avLst/>
            <a:gdLst>
              <a:gd name="connsiteX0" fmla="*/ 0 w 1256146"/>
              <a:gd name="connsiteY0" fmla="*/ 0 h 46182"/>
              <a:gd name="connsiteX1" fmla="*/ 665019 w 1256146"/>
              <a:gd name="connsiteY1" fmla="*/ 18473 h 46182"/>
              <a:gd name="connsiteX2" fmla="*/ 822037 w 1256146"/>
              <a:gd name="connsiteY2" fmla="*/ 36946 h 46182"/>
              <a:gd name="connsiteX3" fmla="*/ 979055 w 1256146"/>
              <a:gd name="connsiteY3" fmla="*/ 46182 h 46182"/>
              <a:gd name="connsiteX4" fmla="*/ 1256146 w 1256146"/>
              <a:gd name="connsiteY4" fmla="*/ 36946 h 46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6146" h="46182">
                <a:moveTo>
                  <a:pt x="0" y="0"/>
                </a:moveTo>
                <a:cubicBezTo>
                  <a:pt x="204437" y="4089"/>
                  <a:pt x="451202" y="5110"/>
                  <a:pt x="665019" y="18473"/>
                </a:cubicBezTo>
                <a:cubicBezTo>
                  <a:pt x="960748" y="36955"/>
                  <a:pt x="598903" y="18351"/>
                  <a:pt x="822037" y="36946"/>
                </a:cubicBezTo>
                <a:cubicBezTo>
                  <a:pt x="874286" y="41300"/>
                  <a:pt x="926716" y="43103"/>
                  <a:pt x="979055" y="46182"/>
                </a:cubicBezTo>
                <a:cubicBezTo>
                  <a:pt x="1071415" y="42997"/>
                  <a:pt x="1163731" y="36946"/>
                  <a:pt x="1256146" y="36946"/>
                </a:cubicBezTo>
              </a:path>
            </a:pathLst>
          </a:cu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932843" y="4424218"/>
            <a:ext cx="766648" cy="517237"/>
          </a:xfrm>
          <a:custGeom>
            <a:avLst/>
            <a:gdLst>
              <a:gd name="connsiteX0" fmla="*/ 92393 w 766648"/>
              <a:gd name="connsiteY0" fmla="*/ 489527 h 517237"/>
              <a:gd name="connsiteX1" fmla="*/ 683521 w 766648"/>
              <a:gd name="connsiteY1" fmla="*/ 489527 h 517237"/>
              <a:gd name="connsiteX2" fmla="*/ 711230 w 766648"/>
              <a:gd name="connsiteY2" fmla="*/ 471055 h 517237"/>
              <a:gd name="connsiteX3" fmla="*/ 729702 w 766648"/>
              <a:gd name="connsiteY3" fmla="*/ 443346 h 517237"/>
              <a:gd name="connsiteX4" fmla="*/ 748175 w 766648"/>
              <a:gd name="connsiteY4" fmla="*/ 360218 h 517237"/>
              <a:gd name="connsiteX5" fmla="*/ 766648 w 766648"/>
              <a:gd name="connsiteY5" fmla="*/ 295564 h 517237"/>
              <a:gd name="connsiteX6" fmla="*/ 748175 w 766648"/>
              <a:gd name="connsiteY6" fmla="*/ 175491 h 517237"/>
              <a:gd name="connsiteX7" fmla="*/ 729702 w 766648"/>
              <a:gd name="connsiteY7" fmla="*/ 147782 h 517237"/>
              <a:gd name="connsiteX8" fmla="*/ 701993 w 766648"/>
              <a:gd name="connsiteY8" fmla="*/ 138546 h 517237"/>
              <a:gd name="connsiteX9" fmla="*/ 637339 w 766648"/>
              <a:gd name="connsiteY9" fmla="*/ 110837 h 517237"/>
              <a:gd name="connsiteX10" fmla="*/ 609630 w 766648"/>
              <a:gd name="connsiteY10" fmla="*/ 92364 h 517237"/>
              <a:gd name="connsiteX11" fmla="*/ 563448 w 766648"/>
              <a:gd name="connsiteY11" fmla="*/ 83127 h 517237"/>
              <a:gd name="connsiteX12" fmla="*/ 471084 w 766648"/>
              <a:gd name="connsiteY12" fmla="*/ 64655 h 517237"/>
              <a:gd name="connsiteX13" fmla="*/ 415666 w 766648"/>
              <a:gd name="connsiteY13" fmla="*/ 46182 h 517237"/>
              <a:gd name="connsiteX14" fmla="*/ 387957 w 766648"/>
              <a:gd name="connsiteY14" fmla="*/ 27709 h 517237"/>
              <a:gd name="connsiteX15" fmla="*/ 351012 w 766648"/>
              <a:gd name="connsiteY15" fmla="*/ 18473 h 517237"/>
              <a:gd name="connsiteX16" fmla="*/ 304830 w 766648"/>
              <a:gd name="connsiteY16" fmla="*/ 0 h 517237"/>
              <a:gd name="connsiteX17" fmla="*/ 46212 w 766648"/>
              <a:gd name="connsiteY17" fmla="*/ 9237 h 517237"/>
              <a:gd name="connsiteX18" fmla="*/ 27739 w 766648"/>
              <a:gd name="connsiteY18" fmla="*/ 36946 h 517237"/>
              <a:gd name="connsiteX19" fmla="*/ 9266 w 766648"/>
              <a:gd name="connsiteY19" fmla="*/ 110837 h 517237"/>
              <a:gd name="connsiteX20" fmla="*/ 9266 w 766648"/>
              <a:gd name="connsiteY20" fmla="*/ 378691 h 517237"/>
              <a:gd name="connsiteX21" fmla="*/ 55448 w 766648"/>
              <a:gd name="connsiteY21" fmla="*/ 424873 h 517237"/>
              <a:gd name="connsiteX22" fmla="*/ 64684 w 766648"/>
              <a:gd name="connsiteY22" fmla="*/ 452582 h 517237"/>
              <a:gd name="connsiteX23" fmla="*/ 92393 w 766648"/>
              <a:gd name="connsiteY23" fmla="*/ 471055 h 517237"/>
              <a:gd name="connsiteX24" fmla="*/ 120102 w 766648"/>
              <a:gd name="connsiteY24" fmla="*/ 498764 h 517237"/>
              <a:gd name="connsiteX25" fmla="*/ 147812 w 766648"/>
              <a:gd name="connsiteY25" fmla="*/ 517237 h 517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66648" h="517237">
                <a:moveTo>
                  <a:pt x="92393" y="489527"/>
                </a:moveTo>
                <a:cubicBezTo>
                  <a:pt x="242799" y="493287"/>
                  <a:pt x="514651" y="508290"/>
                  <a:pt x="683521" y="489527"/>
                </a:cubicBezTo>
                <a:cubicBezTo>
                  <a:pt x="694554" y="488301"/>
                  <a:pt x="701994" y="477212"/>
                  <a:pt x="711230" y="471055"/>
                </a:cubicBezTo>
                <a:cubicBezTo>
                  <a:pt x="717387" y="461819"/>
                  <a:pt x="725329" y="453549"/>
                  <a:pt x="729702" y="443346"/>
                </a:cubicBezTo>
                <a:cubicBezTo>
                  <a:pt x="734903" y="431211"/>
                  <a:pt x="746150" y="369330"/>
                  <a:pt x="748175" y="360218"/>
                </a:cubicBezTo>
                <a:cubicBezTo>
                  <a:pt x="755905" y="325434"/>
                  <a:pt x="756365" y="326414"/>
                  <a:pt x="766648" y="295564"/>
                </a:cubicBezTo>
                <a:cubicBezTo>
                  <a:pt x="763998" y="269067"/>
                  <a:pt x="764820" y="208780"/>
                  <a:pt x="748175" y="175491"/>
                </a:cubicBezTo>
                <a:cubicBezTo>
                  <a:pt x="743210" y="165562"/>
                  <a:pt x="738370" y="154717"/>
                  <a:pt x="729702" y="147782"/>
                </a:cubicBezTo>
                <a:cubicBezTo>
                  <a:pt x="722099" y="141700"/>
                  <a:pt x="711229" y="141625"/>
                  <a:pt x="701993" y="138546"/>
                </a:cubicBezTo>
                <a:cubicBezTo>
                  <a:pt x="632428" y="92168"/>
                  <a:pt x="720839" y="146623"/>
                  <a:pt x="637339" y="110837"/>
                </a:cubicBezTo>
                <a:cubicBezTo>
                  <a:pt x="627136" y="106464"/>
                  <a:pt x="620024" y="96262"/>
                  <a:pt x="609630" y="92364"/>
                </a:cubicBezTo>
                <a:cubicBezTo>
                  <a:pt x="594931" y="86852"/>
                  <a:pt x="578678" y="86935"/>
                  <a:pt x="563448" y="83127"/>
                </a:cubicBezTo>
                <a:cubicBezTo>
                  <a:pt x="477481" y="61635"/>
                  <a:pt x="629465" y="87280"/>
                  <a:pt x="471084" y="64655"/>
                </a:cubicBezTo>
                <a:cubicBezTo>
                  <a:pt x="452611" y="58497"/>
                  <a:pt x="431868" y="56983"/>
                  <a:pt x="415666" y="46182"/>
                </a:cubicBezTo>
                <a:cubicBezTo>
                  <a:pt x="406430" y="40024"/>
                  <a:pt x="398160" y="32082"/>
                  <a:pt x="387957" y="27709"/>
                </a:cubicBezTo>
                <a:cubicBezTo>
                  <a:pt x="376289" y="22709"/>
                  <a:pt x="363055" y="22487"/>
                  <a:pt x="351012" y="18473"/>
                </a:cubicBezTo>
                <a:cubicBezTo>
                  <a:pt x="335283" y="13230"/>
                  <a:pt x="320224" y="6158"/>
                  <a:pt x="304830" y="0"/>
                </a:cubicBezTo>
                <a:cubicBezTo>
                  <a:pt x="218624" y="3079"/>
                  <a:pt x="131716" y="-2164"/>
                  <a:pt x="46212" y="9237"/>
                </a:cubicBezTo>
                <a:cubicBezTo>
                  <a:pt x="35209" y="10704"/>
                  <a:pt x="31533" y="26514"/>
                  <a:pt x="27739" y="36946"/>
                </a:cubicBezTo>
                <a:cubicBezTo>
                  <a:pt x="19063" y="60806"/>
                  <a:pt x="9266" y="110837"/>
                  <a:pt x="9266" y="110837"/>
                </a:cubicBezTo>
                <a:cubicBezTo>
                  <a:pt x="5330" y="185618"/>
                  <a:pt x="-9457" y="297557"/>
                  <a:pt x="9266" y="378691"/>
                </a:cubicBezTo>
                <a:cubicBezTo>
                  <a:pt x="14864" y="402947"/>
                  <a:pt x="37536" y="412931"/>
                  <a:pt x="55448" y="424873"/>
                </a:cubicBezTo>
                <a:cubicBezTo>
                  <a:pt x="58527" y="434109"/>
                  <a:pt x="58602" y="444979"/>
                  <a:pt x="64684" y="452582"/>
                </a:cubicBezTo>
                <a:cubicBezTo>
                  <a:pt x="71619" y="461250"/>
                  <a:pt x="83865" y="463948"/>
                  <a:pt x="92393" y="471055"/>
                </a:cubicBezTo>
                <a:cubicBezTo>
                  <a:pt x="102428" y="479417"/>
                  <a:pt x="110067" y="490402"/>
                  <a:pt x="120102" y="498764"/>
                </a:cubicBezTo>
                <a:cubicBezTo>
                  <a:pt x="128630" y="505871"/>
                  <a:pt x="147812" y="517237"/>
                  <a:pt x="147812" y="517237"/>
                </a:cubicBezTo>
              </a:path>
            </a:pathLst>
          </a:cu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Question 9: Drug calculations (liquids)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ACD74531-98C3-4A07-A3AC-CC5E1A7BB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NZ" altLang="en-US" dirty="0"/>
              <a:t>A patient is prescribed 375mg of penicillin. Stock on hand is a syrup of 125mg/5mL.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NZ" altLang="en-US" dirty="0"/>
              <a:t>	Calculate the volume required.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sz="4800" dirty="0" smtClean="0"/>
              <a:t>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en-US" sz="6600" dirty="0" smtClean="0"/>
              <a:t>34.6g = _____ kg</a:t>
            </a:r>
            <a:endParaRPr lang="en-NZ" altLang="en-US" sz="66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smtClean="0"/>
              <a:t>Question 10: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B41BA17F-6674-4269-9960-035A5FE77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charset="0"/>
              <a:buNone/>
              <a:defRPr/>
            </a:pPr>
            <a:r>
              <a:rPr lang="en-NZ" altLang="en-US" dirty="0"/>
              <a:t>Ordered: erythromycin 675mg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en-NZ" altLang="en-US" dirty="0" smtClean="0"/>
              <a:t>Stock on </a:t>
            </a:r>
            <a:r>
              <a:rPr lang="en-NZ" altLang="en-US" dirty="0"/>
              <a:t>hand: mixture 125mg/5mL</a:t>
            </a:r>
          </a:p>
          <a:p>
            <a:pPr eaLnBrk="1" hangingPunct="1">
              <a:buFont typeface="Arial" charset="0"/>
              <a:buNone/>
              <a:defRPr/>
            </a:pPr>
            <a:endParaRPr lang="en-NZ" altLang="en-US" dirty="0"/>
          </a:p>
          <a:p>
            <a:pPr algn="ctr" eaLnBrk="1" hangingPunct="1">
              <a:buFont typeface="Arial" charset="0"/>
              <a:buNone/>
              <a:defRPr/>
            </a:pPr>
            <a:r>
              <a:rPr lang="en-NZ" altLang="en-US" dirty="0"/>
              <a:t>	Calculate the volume to be given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NZ" altLang="en-US" dirty="0" smtClean="0"/>
              <a:t>Question 10 Answer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NZ" altLang="en-US" dirty="0" smtClean="0"/>
              <a:t>Ordered: erythromycin 675mg</a:t>
            </a:r>
          </a:p>
          <a:p>
            <a:pPr marL="0" indent="0" eaLnBrk="1" hangingPunct="1">
              <a:buNone/>
            </a:pPr>
            <a:r>
              <a:rPr lang="en-NZ" altLang="en-US" dirty="0" smtClean="0"/>
              <a:t>Stock on hand: mixture 125mg/5mL</a:t>
            </a:r>
          </a:p>
          <a:p>
            <a:pPr marL="0" indent="0" eaLnBrk="1" hangingPunct="1">
              <a:buNone/>
            </a:pPr>
            <a:r>
              <a:rPr lang="en-NZ" altLang="en-US" dirty="0"/>
              <a:t> </a:t>
            </a:r>
            <a:r>
              <a:rPr lang="en-NZ" altLang="en-US" dirty="0" smtClean="0"/>
              <a:t>              </a:t>
            </a:r>
          </a:p>
          <a:p>
            <a:pPr marL="0" indent="0" eaLnBrk="1" hangingPunct="1">
              <a:buNone/>
            </a:pPr>
            <a:r>
              <a:rPr lang="en-NZ" altLang="en-US" dirty="0" smtClean="0"/>
              <a:t>                Active ingredient: Volume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dirty="0" smtClean="0"/>
              <a:t> 125mg : 5mL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dirty="0" smtClean="0"/>
              <a:t>=25mg : 1mL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dirty="0" smtClean="0"/>
              <a:t>=675mg : 27mL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b="1" dirty="0" smtClean="0"/>
              <a:t>Answer: 27mL</a:t>
            </a:r>
          </a:p>
        </p:txBody>
      </p:sp>
      <p:sp>
        <p:nvSpPr>
          <p:cNvPr id="2" name="Freeform 1"/>
          <p:cNvSpPr/>
          <p:nvPr/>
        </p:nvSpPr>
        <p:spPr>
          <a:xfrm>
            <a:off x="3121891" y="4248727"/>
            <a:ext cx="378691" cy="573547"/>
          </a:xfrm>
          <a:custGeom>
            <a:avLst/>
            <a:gdLst>
              <a:gd name="connsiteX0" fmla="*/ 378691 w 378691"/>
              <a:gd name="connsiteY0" fmla="*/ 0 h 573547"/>
              <a:gd name="connsiteX1" fmla="*/ 221673 w 378691"/>
              <a:gd name="connsiteY1" fmla="*/ 9237 h 573547"/>
              <a:gd name="connsiteX2" fmla="*/ 166254 w 378691"/>
              <a:gd name="connsiteY2" fmla="*/ 46182 h 573547"/>
              <a:gd name="connsiteX3" fmla="*/ 83127 w 378691"/>
              <a:gd name="connsiteY3" fmla="*/ 120073 h 573547"/>
              <a:gd name="connsiteX4" fmla="*/ 27709 w 378691"/>
              <a:gd name="connsiteY4" fmla="*/ 212437 h 573547"/>
              <a:gd name="connsiteX5" fmla="*/ 9236 w 378691"/>
              <a:gd name="connsiteY5" fmla="*/ 277091 h 573547"/>
              <a:gd name="connsiteX6" fmla="*/ 0 w 378691"/>
              <a:gd name="connsiteY6" fmla="*/ 304800 h 573547"/>
              <a:gd name="connsiteX7" fmla="*/ 9236 w 378691"/>
              <a:gd name="connsiteY7" fmla="*/ 480291 h 573547"/>
              <a:gd name="connsiteX8" fmla="*/ 36945 w 378691"/>
              <a:gd name="connsiteY8" fmla="*/ 498764 h 573547"/>
              <a:gd name="connsiteX9" fmla="*/ 64654 w 378691"/>
              <a:gd name="connsiteY9" fmla="*/ 526473 h 573547"/>
              <a:gd name="connsiteX10" fmla="*/ 129309 w 378691"/>
              <a:gd name="connsiteY10" fmla="*/ 544946 h 573547"/>
              <a:gd name="connsiteX11" fmla="*/ 212436 w 378691"/>
              <a:gd name="connsiteY11" fmla="*/ 563418 h 573547"/>
              <a:gd name="connsiteX12" fmla="*/ 249382 w 378691"/>
              <a:gd name="connsiteY12" fmla="*/ 563418 h 573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78691" h="573547">
                <a:moveTo>
                  <a:pt x="378691" y="0"/>
                </a:moveTo>
                <a:cubicBezTo>
                  <a:pt x="326352" y="3079"/>
                  <a:pt x="272906" y="-1901"/>
                  <a:pt x="221673" y="9237"/>
                </a:cubicBezTo>
                <a:cubicBezTo>
                  <a:pt x="199978" y="13953"/>
                  <a:pt x="181953" y="30483"/>
                  <a:pt x="166254" y="46182"/>
                </a:cubicBezTo>
                <a:cubicBezTo>
                  <a:pt x="102987" y="109449"/>
                  <a:pt x="132573" y="87109"/>
                  <a:pt x="83127" y="120073"/>
                </a:cubicBezTo>
                <a:cubicBezTo>
                  <a:pt x="56864" y="159468"/>
                  <a:pt x="44749" y="172676"/>
                  <a:pt x="27709" y="212437"/>
                </a:cubicBezTo>
                <a:cubicBezTo>
                  <a:pt x="18221" y="234576"/>
                  <a:pt x="15929" y="253665"/>
                  <a:pt x="9236" y="277091"/>
                </a:cubicBezTo>
                <a:cubicBezTo>
                  <a:pt x="6561" y="286452"/>
                  <a:pt x="3079" y="295564"/>
                  <a:pt x="0" y="304800"/>
                </a:cubicBezTo>
                <a:cubicBezTo>
                  <a:pt x="3079" y="363297"/>
                  <a:pt x="-1724" y="422748"/>
                  <a:pt x="9236" y="480291"/>
                </a:cubicBezTo>
                <a:cubicBezTo>
                  <a:pt x="11313" y="491196"/>
                  <a:pt x="28417" y="491657"/>
                  <a:pt x="36945" y="498764"/>
                </a:cubicBezTo>
                <a:cubicBezTo>
                  <a:pt x="46980" y="507126"/>
                  <a:pt x="53786" y="519228"/>
                  <a:pt x="64654" y="526473"/>
                </a:cubicBezTo>
                <a:cubicBezTo>
                  <a:pt x="72955" y="532007"/>
                  <a:pt x="123925" y="543408"/>
                  <a:pt x="129309" y="544946"/>
                </a:cubicBezTo>
                <a:cubicBezTo>
                  <a:pt x="192966" y="563134"/>
                  <a:pt x="112442" y="546753"/>
                  <a:pt x="212436" y="563418"/>
                </a:cubicBezTo>
                <a:cubicBezTo>
                  <a:pt x="244276" y="574032"/>
                  <a:pt x="233261" y="579539"/>
                  <a:pt x="249382" y="56341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3315855" y="4701309"/>
            <a:ext cx="120072" cy="203200"/>
          </a:xfrm>
          <a:custGeom>
            <a:avLst/>
            <a:gdLst>
              <a:gd name="connsiteX0" fmla="*/ 0 w 120072"/>
              <a:gd name="connsiteY0" fmla="*/ 73891 h 203200"/>
              <a:gd name="connsiteX1" fmla="*/ 46181 w 120072"/>
              <a:gd name="connsiteY1" fmla="*/ 110836 h 203200"/>
              <a:gd name="connsiteX2" fmla="*/ 64654 w 120072"/>
              <a:gd name="connsiteY2" fmla="*/ 166255 h 203200"/>
              <a:gd name="connsiteX3" fmla="*/ 73890 w 120072"/>
              <a:gd name="connsiteY3" fmla="*/ 193964 h 203200"/>
              <a:gd name="connsiteX4" fmla="*/ 101600 w 120072"/>
              <a:gd name="connsiteY4" fmla="*/ 203200 h 203200"/>
              <a:gd name="connsiteX5" fmla="*/ 120072 w 120072"/>
              <a:gd name="connsiteY5" fmla="*/ 175491 h 203200"/>
              <a:gd name="connsiteX6" fmla="*/ 101600 w 120072"/>
              <a:gd name="connsiteY6" fmla="*/ 147782 h 203200"/>
              <a:gd name="connsiteX7" fmla="*/ 92363 w 120072"/>
              <a:gd name="connsiteY7" fmla="*/ 120073 h 203200"/>
              <a:gd name="connsiteX8" fmla="*/ 55418 w 120072"/>
              <a:gd name="connsiteY8" fmla="*/ 64655 h 203200"/>
              <a:gd name="connsiteX9" fmla="*/ 46181 w 120072"/>
              <a:gd name="connsiteY9" fmla="*/ 36946 h 203200"/>
              <a:gd name="connsiteX10" fmla="*/ 27709 w 120072"/>
              <a:gd name="connsiteY10" fmla="*/ 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0072" h="203200">
                <a:moveTo>
                  <a:pt x="0" y="73891"/>
                </a:moveTo>
                <a:cubicBezTo>
                  <a:pt x="15394" y="86206"/>
                  <a:pt x="34876" y="94686"/>
                  <a:pt x="46181" y="110836"/>
                </a:cubicBezTo>
                <a:cubicBezTo>
                  <a:pt x="57348" y="126788"/>
                  <a:pt x="58496" y="147782"/>
                  <a:pt x="64654" y="166255"/>
                </a:cubicBezTo>
                <a:cubicBezTo>
                  <a:pt x="67733" y="175491"/>
                  <a:pt x="64654" y="190885"/>
                  <a:pt x="73890" y="193964"/>
                </a:cubicBezTo>
                <a:lnTo>
                  <a:pt x="101600" y="203200"/>
                </a:lnTo>
                <a:cubicBezTo>
                  <a:pt x="107757" y="193964"/>
                  <a:pt x="120072" y="186592"/>
                  <a:pt x="120072" y="175491"/>
                </a:cubicBezTo>
                <a:cubicBezTo>
                  <a:pt x="120072" y="164390"/>
                  <a:pt x="106564" y="157711"/>
                  <a:pt x="101600" y="147782"/>
                </a:cubicBezTo>
                <a:cubicBezTo>
                  <a:pt x="97246" y="139074"/>
                  <a:pt x="97091" y="128584"/>
                  <a:pt x="92363" y="120073"/>
                </a:cubicBezTo>
                <a:cubicBezTo>
                  <a:pt x="81581" y="100666"/>
                  <a:pt x="62439" y="85717"/>
                  <a:pt x="55418" y="64655"/>
                </a:cubicBezTo>
                <a:cubicBezTo>
                  <a:pt x="52339" y="55419"/>
                  <a:pt x="50535" y="45654"/>
                  <a:pt x="46181" y="36946"/>
                </a:cubicBezTo>
                <a:cubicBezTo>
                  <a:pt x="26001" y="-3414"/>
                  <a:pt x="27709" y="23135"/>
                  <a:pt x="27709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3172690" y="4867563"/>
            <a:ext cx="277091" cy="73891"/>
          </a:xfrm>
          <a:custGeom>
            <a:avLst/>
            <a:gdLst>
              <a:gd name="connsiteX0" fmla="*/ 277091 w 277091"/>
              <a:gd name="connsiteY0" fmla="*/ 0 h 73891"/>
              <a:gd name="connsiteX1" fmla="*/ 212436 w 277091"/>
              <a:gd name="connsiteY1" fmla="*/ 9237 h 73891"/>
              <a:gd name="connsiteX2" fmla="*/ 184727 w 277091"/>
              <a:gd name="connsiteY2" fmla="*/ 18473 h 73891"/>
              <a:gd name="connsiteX3" fmla="*/ 147782 w 277091"/>
              <a:gd name="connsiteY3" fmla="*/ 27709 h 73891"/>
              <a:gd name="connsiteX4" fmla="*/ 120073 w 277091"/>
              <a:gd name="connsiteY4" fmla="*/ 46182 h 73891"/>
              <a:gd name="connsiteX5" fmla="*/ 27709 w 277091"/>
              <a:gd name="connsiteY5" fmla="*/ 73891 h 73891"/>
              <a:gd name="connsiteX6" fmla="*/ 0 w 277091"/>
              <a:gd name="connsiteY6" fmla="*/ 64655 h 7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7091" h="73891">
                <a:moveTo>
                  <a:pt x="277091" y="0"/>
                </a:moveTo>
                <a:cubicBezTo>
                  <a:pt x="255539" y="3079"/>
                  <a:pt x="233784" y="4967"/>
                  <a:pt x="212436" y="9237"/>
                </a:cubicBezTo>
                <a:cubicBezTo>
                  <a:pt x="202889" y="11146"/>
                  <a:pt x="194088" y="15798"/>
                  <a:pt x="184727" y="18473"/>
                </a:cubicBezTo>
                <a:cubicBezTo>
                  <a:pt x="172521" y="21960"/>
                  <a:pt x="160097" y="24630"/>
                  <a:pt x="147782" y="27709"/>
                </a:cubicBezTo>
                <a:cubicBezTo>
                  <a:pt x="138546" y="33867"/>
                  <a:pt x="130217" y="41674"/>
                  <a:pt x="120073" y="46182"/>
                </a:cubicBezTo>
                <a:cubicBezTo>
                  <a:pt x="91160" y="59032"/>
                  <a:pt x="58415" y="66215"/>
                  <a:pt x="27709" y="73891"/>
                </a:cubicBezTo>
                <a:lnTo>
                  <a:pt x="0" y="646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48845" y="4433577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÷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sz="4800" dirty="0" smtClean="0"/>
              <a:t>Question 1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 smtClean="0"/>
              <a:t>34</a:t>
            </a:r>
            <a:r>
              <a:rPr lang="en-GB" altLang="en-US" sz="6600" dirty="0" smtClean="0"/>
              <a:t>.6g = 0.0346 kg</a:t>
            </a:r>
            <a:endParaRPr lang="en-NZ" altLang="en-US" sz="66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sz="4800" dirty="0" smtClean="0"/>
              <a:t>Question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000" dirty="0" smtClean="0"/>
              <a:t> 0.52</a:t>
            </a:r>
            <a:r>
              <a:rPr lang="en-GB" altLang="en-US" sz="6000" dirty="0" smtClean="0"/>
              <a:t> kg =______ mg</a:t>
            </a:r>
            <a:endParaRPr lang="en-NZ" altLang="en-US" sz="6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sz="4800" dirty="0" smtClean="0"/>
              <a:t>Question 2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000" smtClean="0"/>
              <a:t>2) 0.52</a:t>
            </a:r>
            <a:r>
              <a:rPr lang="en-GB" altLang="en-US" sz="6000" smtClean="0"/>
              <a:t> kg = 520,000 mg</a:t>
            </a:r>
            <a:endParaRPr lang="en-NZ" altLang="en-US" sz="6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sz="4800" dirty="0" smtClean="0"/>
              <a:t>Question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 smtClean="0"/>
              <a:t>Simplify 30mg: 1.8g</a:t>
            </a:r>
            <a:endParaRPr lang="en-NZ" altLang="en-US" sz="6600" baseline="30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sz="4800" dirty="0" smtClean="0"/>
              <a:t>Question 3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0543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 smtClean="0"/>
              <a:t>Simplify 30mg: 1.8g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 smtClean="0"/>
              <a:t>= 30: 1800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600" dirty="0" smtClean="0"/>
              <a:t>= 1:60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sz="4800" dirty="0" smtClean="0"/>
              <a:t>Question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4290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000" dirty="0" smtClean="0"/>
              <a:t>Simplify 20cm : 8m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28625" y="1071563"/>
            <a:ext cx="8229600" cy="1143000"/>
          </a:xfrm>
        </p:spPr>
        <p:txBody>
          <a:bodyPr/>
          <a:lstStyle/>
          <a:p>
            <a:pPr eaLnBrk="1" hangingPunct="1"/>
            <a:r>
              <a:rPr lang="en-NZ" altLang="en-US" sz="4800" dirty="0" smtClean="0"/>
              <a:t>Question 4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71813"/>
            <a:ext cx="8229600" cy="34290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000" dirty="0" smtClean="0"/>
              <a:t>Simplify 20cm : 8m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000" dirty="0" smtClean="0"/>
              <a:t>= 20 : 800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NZ" altLang="en-US" sz="6000" dirty="0" smtClean="0"/>
              <a:t>= 1 : 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504</Words>
  <Application>Microsoft Office PowerPoint</Application>
  <PresentationFormat>On-screen Show (4:3)</PresentationFormat>
  <Paragraphs>90</Paragraphs>
  <Slides>21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Cambria Math</vt:lpstr>
      <vt:lpstr>Office Theme</vt:lpstr>
      <vt:lpstr>Revision Week 13</vt:lpstr>
      <vt:lpstr>Question 1</vt:lpstr>
      <vt:lpstr>Question 1 Answer</vt:lpstr>
      <vt:lpstr>Question 2</vt:lpstr>
      <vt:lpstr>Question 2 Answer</vt:lpstr>
      <vt:lpstr>Question 3</vt:lpstr>
      <vt:lpstr>Question 3 Answer</vt:lpstr>
      <vt:lpstr>Question 4</vt:lpstr>
      <vt:lpstr>Question 4 Answer</vt:lpstr>
      <vt:lpstr>Question 5</vt:lpstr>
      <vt:lpstr>PowerPoint Presentation</vt:lpstr>
      <vt:lpstr>Question 6</vt:lpstr>
      <vt:lpstr>Question 6 Answers </vt:lpstr>
      <vt:lpstr>Question 7: Tablet calculations</vt:lpstr>
      <vt:lpstr>Question 7 Answer</vt:lpstr>
      <vt:lpstr>Question 8</vt:lpstr>
      <vt:lpstr>Question 8</vt:lpstr>
      <vt:lpstr>Question 8 Answer</vt:lpstr>
      <vt:lpstr>Question 9: Drug calculations (liquids)</vt:lpstr>
      <vt:lpstr>Question 10:</vt:lpstr>
      <vt:lpstr>Question 10 Answer</vt:lpstr>
    </vt:vector>
  </TitlesOfParts>
  <Company>Unitec New Zealand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Practice: Rounding to 1 significant figure</dc:title>
  <dc:creator>Sarah Hangartner</dc:creator>
  <cp:lastModifiedBy>Debbie Loveridge</cp:lastModifiedBy>
  <cp:revision>33</cp:revision>
  <dcterms:created xsi:type="dcterms:W3CDTF">2009-07-23T01:44:10Z</dcterms:created>
  <dcterms:modified xsi:type="dcterms:W3CDTF">2022-06-13T05:24:53Z</dcterms:modified>
</cp:coreProperties>
</file>