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9" r:id="rId2"/>
  </p:sldMasterIdLst>
  <p:notesMasterIdLst>
    <p:notesMasterId r:id="rId29"/>
  </p:notesMasterIdLst>
  <p:sldIdLst>
    <p:sldId id="256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282" r:id="rId26"/>
    <p:sldId id="281" r:id="rId27"/>
    <p:sldId id="28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2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70261" autoAdjust="0"/>
  </p:normalViewPr>
  <p:slideViewPr>
    <p:cSldViewPr snapToGrid="0">
      <p:cViewPr varScale="1">
        <p:scale>
          <a:sx n="80" d="100"/>
          <a:sy n="80" d="100"/>
        </p:scale>
        <p:origin x="16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54ED9-0650-4DE5-ACA0-A7787B30228C}" type="datetimeFigureOut">
              <a:rPr lang="en-NZ" smtClean="0"/>
              <a:t>16/03/2022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8B24E-3A45-46FB-8EB2-174A21FBE04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01863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8B24E-3A45-46FB-8EB2-174A21FBE045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51651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In HTML5 there are some semantic elements that can be used to define different parts of a web page: 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b="0" i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Many web sites contain HTML code like: &lt;div id="nav"&gt; &lt;div class="header"&gt; &lt;div id="footer"&gt; to indicate navigation, header, and footer.</a:t>
            </a:r>
          </a:p>
          <a:p>
            <a:pPr algn="l"/>
            <a:endParaRPr lang="en-NZ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/>
            <a:endParaRPr lang="en-NZ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/>
            <a:r>
              <a:rPr lang="en-NZ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 semantic element clearly describes its meaning to both the browser and the developer.</a:t>
            </a:r>
          </a:p>
          <a:p>
            <a:pPr algn="l"/>
            <a:r>
              <a:rPr lang="en-NZ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Examples of </a:t>
            </a:r>
            <a:r>
              <a:rPr lang="en-NZ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non-semantic</a:t>
            </a:r>
            <a:r>
              <a:rPr lang="en-NZ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elements: &lt;div&gt; and &lt;span&gt; - Tells nothing about its content.</a:t>
            </a:r>
          </a:p>
          <a:p>
            <a:pPr algn="l"/>
            <a:r>
              <a:rPr lang="en-NZ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Examples of </a:t>
            </a:r>
            <a:r>
              <a:rPr lang="en-NZ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semantic</a:t>
            </a:r>
            <a:r>
              <a:rPr lang="en-NZ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elements: &lt;form&gt;, &lt;table&gt;, and &lt;article&gt; - Clearly defines its content.</a:t>
            </a:r>
          </a:p>
          <a:p>
            <a:pPr algn="l"/>
            <a:endParaRPr lang="en-NZ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/>
            <a:endParaRPr lang="en-NZ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en-NZ" dirty="0"/>
          </a:p>
          <a:p>
            <a:r>
              <a:rPr lang="en-NZ" dirty="0"/>
              <a:t>https://www.w3schools.com/html/html5_semantic_elements.asp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8B24E-3A45-46FB-8EB2-174A21FBE045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65703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The </a:t>
            </a:r>
            <a:r>
              <a:rPr lang="en-NZ" dirty="0"/>
              <a:t>&lt;section&gt;</a:t>
            </a:r>
            <a:r>
              <a:rPr lang="en-NZ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element defines a section in a document.</a:t>
            </a:r>
          </a:p>
          <a:p>
            <a:pPr algn="l"/>
            <a:r>
              <a:rPr lang="en-NZ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Examples of where a &lt;section&gt; element can be used: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NZ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Chapters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NZ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Introduction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NZ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News items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NZ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Contact information</a:t>
            </a:r>
          </a:p>
          <a:p>
            <a:pPr algn="l"/>
            <a:r>
              <a:rPr lang="en-NZ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 web page could normally be split into sections for introduction, content, and contact information.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8B24E-3A45-46FB-8EB2-174A21FBE045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58539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F4CB3-FE94-4F04-B77B-618219FA7AC9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8535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NZ" altLang="en-US"/>
          </a:p>
        </p:txBody>
      </p:sp>
      <p:sp>
        <p:nvSpPr>
          <p:cNvPr id="21508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Unitec New Zealand </a:t>
            </a:r>
          </a:p>
        </p:txBody>
      </p:sp>
    </p:spTree>
    <p:extLst>
      <p:ext uri="{BB962C8B-B14F-4D97-AF65-F5344CB8AC3E}">
        <p14:creationId xmlns:p14="http://schemas.microsoft.com/office/powerpoint/2010/main" val="3850097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EEBE-DB93-4364-A9E0-B06EF940C30F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9111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8003-88BD-4328-954D-82A17031894F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00885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46A6-E168-4B8F-9551-6DDE6C0C5126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9924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DB887-BDFF-42B1-9677-B2A524D21D96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41568358"/>
      </p:ext>
    </p:extLst>
  </p:cSld>
  <p:clrMapOvr>
    <a:masterClrMapping/>
  </p:clrMapOvr>
  <p:hf sldNum="0"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FBF8-8670-49E0-A74C-DFE66A11C26F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97872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1FC9-75FB-4CC8-89E6-B3B6E92FC18C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26297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4EA61-3308-4F5F-8BD1-9134E1A029B2}" type="datetime1">
              <a:rPr lang="en-NZ" smtClean="0"/>
              <a:t>16/03/2022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85652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A5EA-DFCE-4BE5-B0CD-91B63869D524}" type="datetime1">
              <a:rPr lang="en-NZ" smtClean="0"/>
              <a:t>16/03/2022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01699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E8921-B124-455D-B0E7-7FA407BF0BD2}" type="datetime1">
              <a:rPr lang="en-NZ" smtClean="0"/>
              <a:t>16/03/2022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221391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424E9-74AF-4221-A616-78260BEF5719}" type="datetime1">
              <a:rPr lang="en-NZ" smtClean="0"/>
              <a:t>16/03/2022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87590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B3A6E-DA18-4D87-9ADD-1B075E58D5C6}" type="datetime1">
              <a:rPr lang="en-NZ" smtClean="0"/>
              <a:t>16/03/2022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03923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FA3DA-FDC9-47AE-BE17-376AF5DF53C3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92368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FE58F-CD57-4F84-924D-8BC98EB44186}" type="datetime1">
              <a:rPr lang="en-NZ" smtClean="0"/>
              <a:t>16/03/2022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212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B5564-C1E2-48FD-BCD2-1683EE02CEB0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720014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39D8F-490A-422C-8289-7E9155BB134B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28099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2B2CE-760F-4344-9641-EC8B34BA1A7C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269560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6E12-CD3E-44E0-B6AF-7A67036B9A54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5073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0F6E9-72EE-4F92-B9E4-4C2AB5BB89C7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05364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71D39-CE68-4651-8098-942397479DB7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765173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7953-30F4-4BDC-BC2F-FDBF7614A52C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4090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732C8-D20C-486F-9336-C2B077A31ED6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22543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816F-F255-45AA-BC96-2CE6BFC7CAB8}" type="datetime1">
              <a:rPr lang="en-NZ" smtClean="0"/>
              <a:t>16/03/2022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8718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6E29-2D24-4388-9A53-15EB7F461956}" type="datetime1">
              <a:rPr lang="en-NZ" smtClean="0"/>
              <a:t>16/03/2022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04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943F-F68B-47C2-8701-87C7234B2586}" type="datetime1">
              <a:rPr lang="en-NZ" smtClean="0"/>
              <a:t>16/03/2022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238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90CE8-06A3-43C3-A3ED-9471C785CB91}" type="datetime1">
              <a:rPr lang="en-NZ" smtClean="0"/>
              <a:t>16/03/2022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74014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B07DF-E7D2-446C-B228-753218FC5359}" type="datetime1">
              <a:rPr lang="en-NZ" smtClean="0"/>
              <a:t>16/03/2022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4290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33BE6-DFBF-4CC4-9763-EAB472494BEA}" type="datetime1">
              <a:rPr lang="en-NZ" smtClean="0"/>
              <a:t>16/03/2022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29371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CE5F9-6BD6-4259-8F7E-BDF8E26F985D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/>
              <a:t>ISCG6420 IWD –Introduction to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345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4856" y="6366137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DB887-BDFF-42B1-9677-B2A524D21D96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8867" y="63613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/>
              <a:t>ISCG6420 IWD –Introduction to internet &amp; website development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0955" y="6361373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95800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schools.com/html/html5_semantic_elements.asp" TargetMode="External"/><Relationship Id="rId2" Type="http://schemas.openxmlformats.org/officeDocument/2006/relationships/hyperlink" Target="http://www.webbingways.com/bookfiles/chapter3/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w3schools.com/howto/howto_css_dropdown.asp" TargetMode="External"/><Relationship Id="rId4" Type="http://schemas.openxmlformats.org/officeDocument/2006/relationships/hyperlink" Target="http://www.w3schools.com/html/html5_new_elements.asp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3schools.com/tags/tag_header.asp" TargetMode="External"/><Relationship Id="rId13" Type="http://schemas.openxmlformats.org/officeDocument/2006/relationships/hyperlink" Target="http://www.w3schools.com/tags/tag_summary.asp" TargetMode="External"/><Relationship Id="rId3" Type="http://schemas.openxmlformats.org/officeDocument/2006/relationships/hyperlink" Target="http://www.w3schools.com/tags/tag_aside.asp" TargetMode="External"/><Relationship Id="rId7" Type="http://schemas.openxmlformats.org/officeDocument/2006/relationships/hyperlink" Target="http://www.w3schools.com/tags/tag_footer.asp" TargetMode="External"/><Relationship Id="rId12" Type="http://schemas.openxmlformats.org/officeDocument/2006/relationships/hyperlink" Target="http://www.w3schools.com/tags/tag_section.asp" TargetMode="External"/><Relationship Id="rId2" Type="http://schemas.openxmlformats.org/officeDocument/2006/relationships/hyperlink" Target="http://www.w3schools.com/tags/tag_article.asp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w3schools.com/tags/tag_figure.asp" TargetMode="External"/><Relationship Id="rId11" Type="http://schemas.openxmlformats.org/officeDocument/2006/relationships/hyperlink" Target="http://www.w3schools.com/tags/tag_nav.asp" TargetMode="External"/><Relationship Id="rId5" Type="http://schemas.openxmlformats.org/officeDocument/2006/relationships/hyperlink" Target="http://www.w3schools.com/tags/tag_figcaption.asp" TargetMode="External"/><Relationship Id="rId10" Type="http://schemas.openxmlformats.org/officeDocument/2006/relationships/hyperlink" Target="http://www.w3schools.com/tags/tag_mark.asp" TargetMode="External"/><Relationship Id="rId4" Type="http://schemas.openxmlformats.org/officeDocument/2006/relationships/hyperlink" Target="http://www.w3schools.com/tags/tag_details.asp" TargetMode="External"/><Relationship Id="rId9" Type="http://schemas.openxmlformats.org/officeDocument/2006/relationships/hyperlink" Target="http://www.w3schools.com/tags/tag_main.asp" TargetMode="External"/><Relationship Id="rId14" Type="http://schemas.openxmlformats.org/officeDocument/2006/relationships/hyperlink" Target="http://www.w3schools.com/tags/tag_time.asp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04534"/>
            <a:ext cx="10170367" cy="1646302"/>
          </a:xfrm>
        </p:spPr>
        <p:txBody>
          <a:bodyPr/>
          <a:lstStyle/>
          <a:p>
            <a:r>
              <a:rPr lang="en-NZ" sz="4800" dirty="0"/>
              <a:t>New Semantic Elements in HTML5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/>
              <a:t>Week 1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FA00-9269-4263-BFE8-ECA78D4EFF58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2473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NZ" dirty="0"/>
              <a:t>&lt;!DOCTYPE html&gt;</a:t>
            </a:r>
          </a:p>
          <a:p>
            <a:pPr marL="109728" indent="0">
              <a:buNone/>
            </a:pPr>
            <a:r>
              <a:rPr lang="en-NZ" dirty="0"/>
              <a:t>&lt;html&gt;</a:t>
            </a:r>
          </a:p>
          <a:p>
            <a:pPr marL="109728" indent="0">
              <a:buNone/>
            </a:pPr>
            <a:r>
              <a:rPr lang="en-NZ" dirty="0"/>
              <a:t>&lt;body&gt;</a:t>
            </a:r>
          </a:p>
          <a:p>
            <a:pPr marL="109728" indent="0">
              <a:buNone/>
            </a:pPr>
            <a:endParaRPr lang="en-NZ" dirty="0"/>
          </a:p>
          <a:p>
            <a:pPr marL="109728" indent="0">
              <a:buNone/>
            </a:pPr>
            <a:r>
              <a:rPr lang="en-NZ" dirty="0"/>
              <a:t>&lt;article&gt;</a:t>
            </a:r>
          </a:p>
          <a:p>
            <a:pPr marL="109728" indent="0">
              <a:buNone/>
            </a:pPr>
            <a:r>
              <a:rPr lang="en-NZ" dirty="0"/>
              <a:t>  &lt;h1&gt;TV3 News&lt;/h1&gt;</a:t>
            </a:r>
          </a:p>
          <a:p>
            <a:pPr marL="109728" indent="0">
              <a:buNone/>
            </a:pPr>
            <a:r>
              <a:rPr lang="en-NZ" dirty="0"/>
              <a:t>  &lt;p&gt;For several months now </a:t>
            </a:r>
            <a:r>
              <a:rPr lang="en-NZ" dirty="0" err="1"/>
              <a:t>Unitec</a:t>
            </a:r>
            <a:r>
              <a:rPr lang="en-NZ" dirty="0"/>
              <a:t> has been talking with staff about finding new ways to meet the changing needs of our students and their future employers.&lt;/p&gt;</a:t>
            </a:r>
          </a:p>
          <a:p>
            <a:pPr marL="109728" indent="0">
              <a:buNone/>
            </a:pPr>
            <a:r>
              <a:rPr lang="en-NZ" dirty="0"/>
              <a:t>&lt;/article&gt;</a:t>
            </a:r>
          </a:p>
          <a:p>
            <a:pPr marL="109728" indent="0">
              <a:buNone/>
            </a:pPr>
            <a:endParaRPr lang="en-NZ" dirty="0"/>
          </a:p>
          <a:p>
            <a:pPr marL="109728" indent="0">
              <a:buNone/>
            </a:pPr>
            <a:r>
              <a:rPr lang="en-NZ" dirty="0"/>
              <a:t>&lt;/body&gt;</a:t>
            </a:r>
          </a:p>
          <a:p>
            <a:pPr marL="109728" indent="0">
              <a:buNone/>
            </a:pPr>
            <a:r>
              <a:rPr lang="en-NZ" dirty="0"/>
              <a:t>&lt;/html&gt;</a:t>
            </a:r>
          </a:p>
          <a:p>
            <a:pPr marL="109728" indent="0">
              <a:buNone/>
            </a:pPr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595725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Example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47" r="76420" b="49042"/>
          <a:stretch/>
        </p:blipFill>
        <p:spPr bwMode="auto">
          <a:xfrm>
            <a:off x="1981200" y="1628800"/>
            <a:ext cx="6976425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4" t="25286" r="52716" b="62071"/>
          <a:stretch/>
        </p:blipFill>
        <p:spPr bwMode="auto">
          <a:xfrm>
            <a:off x="3170578" y="4365104"/>
            <a:ext cx="6672687" cy="118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6330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dirty="0"/>
              <a:t>The &lt;article&gt; element defines a complete, self-contained block of related elements.</a:t>
            </a:r>
          </a:p>
          <a:p>
            <a:r>
              <a:rPr lang="en-NZ" dirty="0"/>
              <a:t>The &lt;section&gt; element is defined as a block of related elements.</a:t>
            </a:r>
          </a:p>
          <a:p>
            <a:r>
              <a:rPr lang="en-NZ" dirty="0"/>
              <a:t>No particular rules how to nest elements</a:t>
            </a:r>
          </a:p>
          <a:p>
            <a:r>
              <a:rPr lang="en-NZ" dirty="0"/>
              <a:t>Possible</a:t>
            </a:r>
          </a:p>
          <a:p>
            <a:pPr lvl="1"/>
            <a:r>
              <a:rPr lang="en-NZ" dirty="0"/>
              <a:t>&lt;section&gt; elements containing &lt;article&gt; elements, </a:t>
            </a:r>
          </a:p>
          <a:p>
            <a:pPr lvl="1"/>
            <a:r>
              <a:rPr lang="en-NZ" dirty="0"/>
              <a:t>&lt;article&gt; elements containing &lt;sections&gt; elements.</a:t>
            </a:r>
          </a:p>
          <a:p>
            <a:pPr lvl="1"/>
            <a:r>
              <a:rPr lang="en-NZ" dirty="0"/>
              <a:t>&lt;section&gt; elements containing &lt;section&gt; elements</a:t>
            </a:r>
          </a:p>
          <a:p>
            <a:pPr lvl="1"/>
            <a:r>
              <a:rPr lang="en-NZ" dirty="0"/>
              <a:t> &lt;article&gt; elements containing &lt;article&gt; elements.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Nesting Semantic Elements</a:t>
            </a:r>
          </a:p>
        </p:txBody>
      </p:sp>
    </p:spTree>
    <p:extLst>
      <p:ext uri="{BB962C8B-B14F-4D97-AF65-F5344CB8AC3E}">
        <p14:creationId xmlns:p14="http://schemas.microsoft.com/office/powerpoint/2010/main" val="860765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Publication: The programming's </a:t>
            </a:r>
            <a:r>
              <a:rPr lang="en-NZ" b="1" dirty="0"/>
              <a:t>articles</a:t>
            </a:r>
            <a:r>
              <a:rPr lang="en-NZ" dirty="0"/>
              <a:t> in the programming </a:t>
            </a:r>
            <a:r>
              <a:rPr lang="en-NZ" b="1" dirty="0"/>
              <a:t>section</a:t>
            </a:r>
            <a:r>
              <a:rPr lang="en-NZ" dirty="0"/>
              <a:t>, have a technical </a:t>
            </a:r>
            <a:r>
              <a:rPr lang="en-NZ" b="1" dirty="0"/>
              <a:t>section</a:t>
            </a:r>
            <a:r>
              <a:rPr lang="en-NZ" dirty="0"/>
              <a:t> in each </a:t>
            </a:r>
            <a:r>
              <a:rPr lang="en-NZ" b="1" dirty="0"/>
              <a:t>article</a:t>
            </a:r>
            <a:r>
              <a:rPr lang="en-NZ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2723917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The &lt;header&gt; element specifies a header for a document or section.</a:t>
            </a:r>
          </a:p>
          <a:p>
            <a:r>
              <a:rPr lang="en-NZ" dirty="0"/>
              <a:t>The &lt;header&gt; element should be used as a container for introductory content.</a:t>
            </a:r>
          </a:p>
          <a:p>
            <a:r>
              <a:rPr lang="en-NZ" dirty="0"/>
              <a:t>You can have several &lt;header&gt; elements in one document.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HTML5 &lt;header&gt; Element</a:t>
            </a:r>
          </a:p>
        </p:txBody>
      </p:sp>
    </p:spTree>
    <p:extLst>
      <p:ext uri="{BB962C8B-B14F-4D97-AF65-F5344CB8AC3E}">
        <p14:creationId xmlns:p14="http://schemas.microsoft.com/office/powerpoint/2010/main" val="797157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53271" y="1017589"/>
            <a:ext cx="8596668" cy="4577095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en-NZ" sz="1400" dirty="0"/>
              <a:t>&lt;!DOCTYPE html&gt;</a:t>
            </a:r>
          </a:p>
          <a:p>
            <a:pPr marL="109728" indent="0">
              <a:buNone/>
            </a:pPr>
            <a:r>
              <a:rPr lang="en-NZ" sz="1400" dirty="0"/>
              <a:t>&lt;html&gt;</a:t>
            </a:r>
          </a:p>
          <a:p>
            <a:pPr marL="109728" indent="0">
              <a:buNone/>
            </a:pPr>
            <a:r>
              <a:rPr lang="en-NZ" sz="1400" dirty="0"/>
              <a:t>&lt;body&gt;</a:t>
            </a:r>
          </a:p>
          <a:p>
            <a:pPr marL="109728" indent="0">
              <a:buNone/>
            </a:pPr>
            <a:r>
              <a:rPr lang="en-NZ" sz="1400" dirty="0"/>
              <a:t>&lt;article&gt;  </a:t>
            </a:r>
          </a:p>
          <a:p>
            <a:pPr marL="109728" indent="0">
              <a:buNone/>
            </a:pPr>
            <a:r>
              <a:rPr lang="en-NZ" sz="1400" dirty="0"/>
              <a:t>&lt;header&gt;</a:t>
            </a:r>
          </a:p>
          <a:p>
            <a:pPr marL="109728" indent="0">
              <a:buNone/>
            </a:pPr>
            <a:r>
              <a:rPr lang="en-NZ" sz="1400" dirty="0"/>
              <a:t>&lt;h1&gt;TV3 News&lt;/h1&gt;</a:t>
            </a:r>
          </a:p>
          <a:p>
            <a:pPr marL="109728" indent="0">
              <a:buNone/>
            </a:pPr>
            <a:r>
              <a:rPr lang="en-NZ" sz="1400" dirty="0"/>
              <a:t>&lt;p&gt;Changing needs of our students&lt;/p&gt;</a:t>
            </a:r>
          </a:p>
          <a:p>
            <a:pPr marL="109728" indent="0">
              <a:buNone/>
            </a:pPr>
            <a:r>
              <a:rPr lang="en-NZ" sz="1400" dirty="0"/>
              <a:t>&lt;/header&gt;</a:t>
            </a:r>
          </a:p>
          <a:p>
            <a:pPr marL="109728" indent="0">
              <a:buNone/>
            </a:pPr>
            <a:r>
              <a:rPr lang="en-NZ" sz="1400" dirty="0"/>
              <a:t>  &lt;p&gt;For several months now </a:t>
            </a:r>
            <a:r>
              <a:rPr lang="en-NZ" sz="1400" dirty="0" err="1"/>
              <a:t>Unitec</a:t>
            </a:r>
            <a:r>
              <a:rPr lang="en-NZ" sz="1400" dirty="0"/>
              <a:t> has been talking with staff about finding new ways to meet the changing needs of our students and their future employers.&lt;/p&gt;</a:t>
            </a:r>
          </a:p>
          <a:p>
            <a:pPr marL="109728" indent="0">
              <a:buNone/>
            </a:pPr>
            <a:r>
              <a:rPr lang="en-NZ" sz="1400" dirty="0"/>
              <a:t>&lt;/article&gt;</a:t>
            </a:r>
          </a:p>
          <a:p>
            <a:pPr marL="109728" indent="0">
              <a:buNone/>
            </a:pPr>
            <a:r>
              <a:rPr lang="en-NZ" sz="1400" dirty="0"/>
              <a:t>&lt;/body&gt;</a:t>
            </a:r>
          </a:p>
          <a:p>
            <a:pPr marL="109728" indent="0">
              <a:buNone/>
            </a:pPr>
            <a:r>
              <a:rPr lang="en-NZ" sz="1400" dirty="0"/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4083520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Example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1" r="76804" b="45548"/>
          <a:stretch/>
        </p:blipFill>
        <p:spPr bwMode="auto">
          <a:xfrm>
            <a:off x="1524000" y="1173672"/>
            <a:ext cx="7056784" cy="3044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1" t="24457" r="52099" b="59080"/>
          <a:stretch/>
        </p:blipFill>
        <p:spPr bwMode="auto">
          <a:xfrm>
            <a:off x="2711625" y="4437112"/>
            <a:ext cx="7636909" cy="1736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5100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The &lt;footer&gt; element specifies a footer for a document or section.</a:t>
            </a:r>
          </a:p>
          <a:p>
            <a:r>
              <a:rPr lang="en-NZ" dirty="0"/>
              <a:t>A &lt;footer&gt; element should contain information about its containing element.</a:t>
            </a:r>
          </a:p>
          <a:p>
            <a:r>
              <a:rPr lang="en-NZ" dirty="0"/>
              <a:t>A footer typically contains the author of the document, copyright information, links to terms of use, contact information, etc.</a:t>
            </a:r>
          </a:p>
          <a:p>
            <a:r>
              <a:rPr lang="en-NZ" dirty="0"/>
              <a:t>You can have several &lt;footer&gt; elements in one document.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HTML5 &lt;footer&gt; Element</a:t>
            </a:r>
          </a:p>
        </p:txBody>
      </p:sp>
    </p:spTree>
    <p:extLst>
      <p:ext uri="{BB962C8B-B14F-4D97-AF65-F5344CB8AC3E}">
        <p14:creationId xmlns:p14="http://schemas.microsoft.com/office/powerpoint/2010/main" val="347521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93" r="77552" b="55609"/>
          <a:stretch/>
        </p:blipFill>
        <p:spPr bwMode="auto">
          <a:xfrm>
            <a:off x="1847528" y="1628800"/>
            <a:ext cx="8393752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6" t="23221" r="58797" b="56160"/>
          <a:stretch/>
        </p:blipFill>
        <p:spPr bwMode="auto">
          <a:xfrm>
            <a:off x="4079776" y="4077072"/>
            <a:ext cx="5808230" cy="218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9154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1" r="76296" b="47499"/>
          <a:stretch/>
        </p:blipFill>
        <p:spPr bwMode="auto">
          <a:xfrm>
            <a:off x="1703512" y="1772816"/>
            <a:ext cx="7640428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90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NZ" dirty="0"/>
              <a:t>&lt;article&gt;</a:t>
            </a:r>
          </a:p>
          <a:p>
            <a:r>
              <a:rPr lang="en-NZ" dirty="0"/>
              <a:t>&lt;aside&gt;</a:t>
            </a:r>
          </a:p>
          <a:p>
            <a:r>
              <a:rPr lang="en-NZ" dirty="0"/>
              <a:t>&lt;details&gt;</a:t>
            </a:r>
          </a:p>
          <a:p>
            <a:r>
              <a:rPr lang="en-NZ" dirty="0"/>
              <a:t>&lt;</a:t>
            </a:r>
            <a:r>
              <a:rPr lang="en-NZ" dirty="0" err="1"/>
              <a:t>figcaption</a:t>
            </a:r>
            <a:r>
              <a:rPr lang="en-NZ" dirty="0"/>
              <a:t>&gt;</a:t>
            </a:r>
          </a:p>
          <a:p>
            <a:r>
              <a:rPr lang="en-NZ" dirty="0"/>
              <a:t>&lt;figure&gt;</a:t>
            </a:r>
          </a:p>
          <a:p>
            <a:r>
              <a:rPr lang="en-NZ" dirty="0"/>
              <a:t>&lt;footer&gt;</a:t>
            </a:r>
          </a:p>
          <a:p>
            <a:r>
              <a:rPr lang="en-NZ" dirty="0"/>
              <a:t>&lt;header&gt;</a:t>
            </a:r>
          </a:p>
          <a:p>
            <a:r>
              <a:rPr lang="en-NZ" dirty="0"/>
              <a:t>&lt;main&gt;</a:t>
            </a:r>
          </a:p>
          <a:p>
            <a:r>
              <a:rPr lang="en-NZ" dirty="0"/>
              <a:t>&lt;mark&gt;</a:t>
            </a:r>
          </a:p>
          <a:p>
            <a:r>
              <a:rPr lang="en-NZ" dirty="0"/>
              <a:t>&lt;</a:t>
            </a:r>
            <a:r>
              <a:rPr lang="en-NZ" dirty="0" err="1"/>
              <a:t>nav</a:t>
            </a:r>
            <a:r>
              <a:rPr lang="en-NZ" dirty="0"/>
              <a:t>&gt;</a:t>
            </a:r>
          </a:p>
          <a:p>
            <a:r>
              <a:rPr lang="en-NZ" dirty="0"/>
              <a:t>&lt;section&gt;</a:t>
            </a:r>
          </a:p>
          <a:p>
            <a:r>
              <a:rPr lang="en-NZ" dirty="0"/>
              <a:t>&lt;summary&gt;</a:t>
            </a:r>
          </a:p>
          <a:p>
            <a:r>
              <a:rPr lang="en-NZ" dirty="0"/>
              <a:t>&lt;time&gt;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New semantic elements</a:t>
            </a:r>
          </a:p>
        </p:txBody>
      </p:sp>
      <p:pic>
        <p:nvPicPr>
          <p:cNvPr id="1026" name="Picture 2" descr="HTML5 Semantic Eleme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1556792"/>
            <a:ext cx="3240360" cy="381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96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Content Placeholder 5"/>
          <p:cNvPicPr>
            <a:picLocks noChangeAspect="1"/>
          </p:cNvPicPr>
          <p:nvPr/>
        </p:nvPicPr>
        <p:blipFill rotWithShape="1">
          <a:blip r:embed="rId2"/>
          <a:srcRect l="61375" t="36483" r="15000" b="5687"/>
          <a:stretch/>
        </p:blipFill>
        <p:spPr>
          <a:xfrm>
            <a:off x="2345814" y="2047883"/>
            <a:ext cx="6078538" cy="400141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Unitec New Zealand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A754B6-E060-4262-A017-2AA45C41FAF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680736" y="908626"/>
            <a:ext cx="349326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&lt;header id="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top_header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345815" y="1252650"/>
            <a:ext cx="873957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nav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</p:txBody>
      </p:sp>
      <p:cxnSp>
        <p:nvCxnSpPr>
          <p:cNvPr id="18" name="Straight Arrow Connector 17"/>
          <p:cNvCxnSpPr/>
          <p:nvPr/>
        </p:nvCxnSpPr>
        <p:spPr bwMode="auto">
          <a:xfrm>
            <a:off x="2927648" y="1688770"/>
            <a:ext cx="0" cy="791649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 bwMode="auto">
          <a:xfrm flipV="1">
            <a:off x="3576801" y="5563713"/>
            <a:ext cx="0" cy="492445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7176120" y="1432328"/>
            <a:ext cx="114967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&lt;aside&gt;</a:t>
            </a:r>
          </a:p>
        </p:txBody>
      </p:sp>
      <p:sp>
        <p:nvSpPr>
          <p:cNvPr id="26" name="Rectangle 25"/>
          <p:cNvSpPr/>
          <p:nvPr/>
        </p:nvSpPr>
        <p:spPr>
          <a:xfrm rot="16200000">
            <a:off x="-281285" y="3867148"/>
            <a:ext cx="4044697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&lt;section id="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main_section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 &gt;</a:t>
            </a:r>
          </a:p>
        </p:txBody>
      </p:sp>
      <p:sp>
        <p:nvSpPr>
          <p:cNvPr id="28" name="Left Brace 27"/>
          <p:cNvSpPr/>
          <p:nvPr/>
        </p:nvSpPr>
        <p:spPr bwMode="auto">
          <a:xfrm>
            <a:off x="1925731" y="2597285"/>
            <a:ext cx="308389" cy="2545584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636164" y="455820"/>
            <a:ext cx="142539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&lt;article&gt;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4510602" y="908627"/>
            <a:ext cx="0" cy="1854029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 bwMode="auto">
          <a:xfrm>
            <a:off x="7536160" y="1801660"/>
            <a:ext cx="0" cy="159876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3576801" y="5809934"/>
            <a:ext cx="142539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&lt;footer &gt;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905048" y="3867148"/>
            <a:ext cx="156324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&lt;section &gt;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031178" y="4627352"/>
            <a:ext cx="156324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&lt;section &gt;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323011" y="5175335"/>
            <a:ext cx="142539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&lt;footer &gt;</a:t>
            </a:r>
          </a:p>
        </p:txBody>
      </p:sp>
      <p:cxnSp>
        <p:nvCxnSpPr>
          <p:cNvPr id="35" name="Straight Arrow Connector 34"/>
          <p:cNvCxnSpPr/>
          <p:nvPr/>
        </p:nvCxnSpPr>
        <p:spPr bwMode="auto">
          <a:xfrm>
            <a:off x="5047130" y="1195919"/>
            <a:ext cx="0" cy="98570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01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6" t="10078" r="5680" b="16261"/>
          <a:stretch/>
        </p:blipFill>
        <p:spPr bwMode="auto">
          <a:xfrm>
            <a:off x="2063552" y="260648"/>
            <a:ext cx="7313148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82" t="51730" r="7284" b="11247"/>
          <a:stretch/>
        </p:blipFill>
        <p:spPr bwMode="auto">
          <a:xfrm>
            <a:off x="2063552" y="4077072"/>
            <a:ext cx="763509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4894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</a:t>
            </a:r>
            <a:r>
              <a:rPr lang="en-US" dirty="0" err="1"/>
              <a:t>Unitec</a:t>
            </a:r>
            <a:r>
              <a:rPr lang="en-US" dirty="0"/>
              <a:t> New Zealand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AF7892-0EAD-4538-BF56-6638B83C65A7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7392144" y="346646"/>
            <a:ext cx="2530624" cy="63408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NZ" dirty="0"/>
              <a:t>CSS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9" t="9693" r="25803" b="9319"/>
          <a:stretch/>
        </p:blipFill>
        <p:spPr bwMode="auto">
          <a:xfrm>
            <a:off x="1847528" y="116632"/>
            <a:ext cx="4849976" cy="4968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9" t="45173" r="27531" b="2378"/>
          <a:stretch/>
        </p:blipFill>
        <p:spPr bwMode="auto">
          <a:xfrm>
            <a:off x="5942608" y="2977348"/>
            <a:ext cx="4729440" cy="3367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3489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>
                <a:hlinkClick r:id="rId2"/>
              </a:rPr>
              <a:t>http://www.w3schools.com/html/default.asp</a:t>
            </a:r>
          </a:p>
          <a:p>
            <a:r>
              <a:rPr lang="en-NZ" dirty="0">
                <a:hlinkClick r:id="rId3"/>
              </a:rPr>
              <a:t>http://www.w3schools.com/html/html5_semantic_elements.asp</a:t>
            </a:r>
            <a:endParaRPr lang="en-NZ" dirty="0"/>
          </a:p>
          <a:p>
            <a:r>
              <a:rPr lang="en-NZ" dirty="0">
                <a:hlinkClick r:id="rId4"/>
              </a:rPr>
              <a:t>http://www.w3schools.com/html/html5_new_elements.asp</a:t>
            </a:r>
            <a:endParaRPr lang="en-NZ" dirty="0"/>
          </a:p>
          <a:p>
            <a:r>
              <a:rPr lang="en-NZ" dirty="0">
                <a:hlinkClick r:id="rId5"/>
              </a:rPr>
              <a:t>https://www.w3schools.com/howto/howto_css_dropdown.asp</a:t>
            </a:r>
            <a:endParaRPr lang="en-NZ" dirty="0"/>
          </a:p>
          <a:p>
            <a:endParaRPr lang="en-NZ" dirty="0"/>
          </a:p>
          <a:p>
            <a:endParaRPr lang="en-NZ" dirty="0"/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Resources:</a:t>
            </a:r>
          </a:p>
        </p:txBody>
      </p:sp>
    </p:spTree>
    <p:extLst>
      <p:ext uri="{BB962C8B-B14F-4D97-AF65-F5344CB8AC3E}">
        <p14:creationId xmlns:p14="http://schemas.microsoft.com/office/powerpoint/2010/main" val="28316060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FBF8-8670-49E0-A74C-DFE66A11C26F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</p:spTree>
    <p:extLst>
      <p:ext uri="{BB962C8B-B14F-4D97-AF65-F5344CB8AC3E}">
        <p14:creationId xmlns:p14="http://schemas.microsoft.com/office/powerpoint/2010/main" val="2362395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1FBF8-8670-49E0-A74C-DFE66A11C26F}" type="datetime1">
              <a:rPr lang="en-NZ" smtClean="0"/>
              <a:t>16/03/2022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–Introduction to internet &amp; website development</a:t>
            </a:r>
          </a:p>
        </p:txBody>
      </p:sp>
    </p:spTree>
    <p:extLst>
      <p:ext uri="{BB962C8B-B14F-4D97-AF65-F5344CB8AC3E}">
        <p14:creationId xmlns:p14="http://schemas.microsoft.com/office/powerpoint/2010/main" val="30064462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References</a:t>
            </a:r>
            <a:endParaRPr lang="en-NZ" altLang="en-US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NZ" altLang="en-US" dirty="0"/>
              <a:t>https://www.w3schools.com/</a:t>
            </a:r>
          </a:p>
          <a:p>
            <a:pPr eaLnBrk="1" hangingPunct="1">
              <a:buFontTx/>
              <a:buNone/>
            </a:pPr>
            <a:endParaRPr lang="en-NZ" altLang="en-US" dirty="0"/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Unitec New Zealand</a:t>
            </a: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fld id="{702EE12C-6BC4-4CFB-ABF6-A12F45C83E85}" type="slidenum">
              <a:rPr lang="en-US" altLang="en-US" sz="600">
                <a:solidFill>
                  <a:schemeClr val="bg2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26</a:t>
            </a:fld>
            <a:endParaRPr lang="en-US" altLang="en-US" sz="6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897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91543" y="404667"/>
          <a:ext cx="6558292" cy="5649023"/>
        </p:xfrm>
        <a:graphic>
          <a:graphicData uri="http://schemas.openxmlformats.org/drawingml/2006/table">
            <a:tbl>
              <a:tblPr/>
              <a:tblGrid>
                <a:gridCol w="3279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9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1705">
                <a:tc>
                  <a:txBody>
                    <a:bodyPr/>
                    <a:lstStyle/>
                    <a:p>
                      <a:r>
                        <a:rPr lang="en-NZ" sz="1100">
                          <a:effectLst/>
                        </a:rPr>
                        <a:t>Tag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NZ" sz="1100"/>
                        <a:t>Description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705">
                <a:tc>
                  <a:txBody>
                    <a:bodyPr/>
                    <a:lstStyle/>
                    <a:p>
                      <a:r>
                        <a:rPr lang="en-NZ" sz="1100">
                          <a:hlinkClick r:id="rId2"/>
                        </a:rPr>
                        <a:t>&lt;article&gt;</a:t>
                      </a:r>
                      <a:endParaRPr lang="en-NZ" sz="1100"/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NZ" sz="1100"/>
                        <a:t>Defines an article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722">
                <a:tc>
                  <a:txBody>
                    <a:bodyPr/>
                    <a:lstStyle/>
                    <a:p>
                      <a:r>
                        <a:rPr lang="en-NZ" sz="1100">
                          <a:hlinkClick r:id="rId3"/>
                        </a:rPr>
                        <a:t>&lt;aside&gt;</a:t>
                      </a:r>
                      <a:endParaRPr lang="en-NZ" sz="1100"/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NZ" sz="1100"/>
                        <a:t>Defines content aside from the page content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722">
                <a:tc>
                  <a:txBody>
                    <a:bodyPr/>
                    <a:lstStyle/>
                    <a:p>
                      <a:r>
                        <a:rPr lang="en-NZ" sz="1100">
                          <a:hlinkClick r:id="rId4"/>
                        </a:rPr>
                        <a:t>&lt;details&gt;</a:t>
                      </a:r>
                      <a:endParaRPr lang="en-NZ" sz="1100"/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NZ" sz="1100"/>
                        <a:t>Defines additional details that the user can view or hide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722">
                <a:tc>
                  <a:txBody>
                    <a:bodyPr/>
                    <a:lstStyle/>
                    <a:p>
                      <a:r>
                        <a:rPr lang="en-NZ" sz="1100">
                          <a:hlinkClick r:id="rId5"/>
                        </a:rPr>
                        <a:t>&lt;figcaption&gt;</a:t>
                      </a:r>
                      <a:endParaRPr lang="en-NZ" sz="1100"/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NZ" sz="1100"/>
                        <a:t>Defines a caption for a &lt;figure&gt; element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1739">
                <a:tc>
                  <a:txBody>
                    <a:bodyPr/>
                    <a:lstStyle/>
                    <a:p>
                      <a:r>
                        <a:rPr lang="en-NZ" sz="1100">
                          <a:hlinkClick r:id="rId6"/>
                        </a:rPr>
                        <a:t>&lt;figure&gt;</a:t>
                      </a:r>
                      <a:endParaRPr lang="en-NZ" sz="1100"/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NZ" sz="1100"/>
                        <a:t>Specifies self-contained content, like illustrations, diagrams, photos, code listings, etc.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722">
                <a:tc>
                  <a:txBody>
                    <a:bodyPr/>
                    <a:lstStyle/>
                    <a:p>
                      <a:r>
                        <a:rPr lang="en-NZ" sz="1100">
                          <a:hlinkClick r:id="rId7"/>
                        </a:rPr>
                        <a:t>&lt;footer&gt;</a:t>
                      </a:r>
                      <a:endParaRPr lang="en-NZ" sz="1100"/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NZ" sz="1100" dirty="0"/>
                        <a:t>Defines a footer for a document or section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6722">
                <a:tc>
                  <a:txBody>
                    <a:bodyPr/>
                    <a:lstStyle/>
                    <a:p>
                      <a:r>
                        <a:rPr lang="en-NZ" sz="1100">
                          <a:hlinkClick r:id="rId8"/>
                        </a:rPr>
                        <a:t>&lt;header&gt;</a:t>
                      </a:r>
                      <a:endParaRPr lang="en-NZ" sz="1100"/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NZ" sz="1100"/>
                        <a:t>Specifies a header for a document or section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6722">
                <a:tc>
                  <a:txBody>
                    <a:bodyPr/>
                    <a:lstStyle/>
                    <a:p>
                      <a:r>
                        <a:rPr lang="en-NZ" sz="1100">
                          <a:hlinkClick r:id="rId9"/>
                        </a:rPr>
                        <a:t>&lt;main&gt;</a:t>
                      </a:r>
                      <a:endParaRPr lang="en-NZ" sz="1100"/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NZ" sz="1100"/>
                        <a:t>Specifies the main content of a document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1705">
                <a:tc>
                  <a:txBody>
                    <a:bodyPr/>
                    <a:lstStyle/>
                    <a:p>
                      <a:r>
                        <a:rPr lang="en-NZ" sz="1100">
                          <a:hlinkClick r:id="rId10"/>
                        </a:rPr>
                        <a:t>&lt;mark&gt;</a:t>
                      </a:r>
                      <a:endParaRPr lang="en-NZ" sz="1100"/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NZ" sz="1100"/>
                        <a:t>Defines marked/highlighted text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1705">
                <a:tc>
                  <a:txBody>
                    <a:bodyPr/>
                    <a:lstStyle/>
                    <a:p>
                      <a:r>
                        <a:rPr lang="en-NZ" sz="1100">
                          <a:hlinkClick r:id="rId11"/>
                        </a:rPr>
                        <a:t>&lt;nav&gt;</a:t>
                      </a:r>
                      <a:endParaRPr lang="en-NZ" sz="1100"/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NZ" sz="1100"/>
                        <a:t>Defines navigation links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705">
                <a:tc>
                  <a:txBody>
                    <a:bodyPr/>
                    <a:lstStyle/>
                    <a:p>
                      <a:r>
                        <a:rPr lang="en-NZ" sz="1100">
                          <a:hlinkClick r:id="rId12"/>
                        </a:rPr>
                        <a:t>&lt;section&gt;</a:t>
                      </a:r>
                      <a:endParaRPr lang="en-NZ" sz="1100"/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NZ" sz="1100"/>
                        <a:t>Defines a section in a document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6722">
                <a:tc>
                  <a:txBody>
                    <a:bodyPr/>
                    <a:lstStyle/>
                    <a:p>
                      <a:r>
                        <a:rPr lang="en-NZ" sz="1100">
                          <a:hlinkClick r:id="rId13"/>
                        </a:rPr>
                        <a:t>&lt;summary&gt;</a:t>
                      </a:r>
                      <a:endParaRPr lang="en-NZ" sz="1100"/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NZ" sz="1100"/>
                        <a:t>Defines a visible heading for a &lt;details&gt; element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1705">
                <a:tc>
                  <a:txBody>
                    <a:bodyPr/>
                    <a:lstStyle/>
                    <a:p>
                      <a:r>
                        <a:rPr lang="en-NZ" sz="1100">
                          <a:hlinkClick r:id="rId14"/>
                        </a:rPr>
                        <a:t>&lt;time&gt;</a:t>
                      </a:r>
                      <a:endParaRPr lang="en-NZ" sz="1100"/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NZ" sz="1100" dirty="0"/>
                        <a:t>Defines a date/time</a:t>
                      </a:r>
                    </a:p>
                  </a:txBody>
                  <a:tcPr marL="54530" marR="54530" marT="27265" marB="272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06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The &lt;</a:t>
            </a:r>
            <a:r>
              <a:rPr lang="en-NZ" dirty="0" err="1"/>
              <a:t>nav</a:t>
            </a:r>
            <a:r>
              <a:rPr lang="en-NZ" dirty="0"/>
              <a:t>&gt; tag defines a set of navigation links.</a:t>
            </a:r>
          </a:p>
          <a:p>
            <a:r>
              <a:rPr lang="en-NZ" dirty="0"/>
              <a:t>Notice that NOT all links of a document should be inside a &lt;</a:t>
            </a:r>
            <a:r>
              <a:rPr lang="en-NZ" dirty="0" err="1"/>
              <a:t>nav</a:t>
            </a:r>
            <a:r>
              <a:rPr lang="en-NZ" dirty="0"/>
              <a:t>&gt; element. The &lt;</a:t>
            </a:r>
            <a:r>
              <a:rPr lang="en-NZ" dirty="0" err="1"/>
              <a:t>nav</a:t>
            </a:r>
            <a:r>
              <a:rPr lang="en-NZ" dirty="0"/>
              <a:t>&gt; element is intended only for major block of </a:t>
            </a:r>
            <a:r>
              <a:rPr lang="en-NZ" b="1" dirty="0"/>
              <a:t>navigation links</a:t>
            </a:r>
            <a:r>
              <a:rPr lang="en-NZ" dirty="0"/>
              <a:t>.</a:t>
            </a:r>
          </a:p>
          <a:p>
            <a:r>
              <a:rPr lang="en-NZ" dirty="0"/>
              <a:t>Browsers, such as screen readers for disabled users, can use this element to determine whether to omit the initial rendering of this content.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HTML5 &lt;</a:t>
            </a:r>
            <a:r>
              <a:rPr lang="en-NZ" dirty="0" err="1"/>
              <a:t>nav</a:t>
            </a:r>
            <a:r>
              <a:rPr lang="en-NZ" dirty="0"/>
              <a:t>&gt; Element</a:t>
            </a:r>
          </a:p>
        </p:txBody>
      </p:sp>
    </p:spTree>
    <p:extLst>
      <p:ext uri="{BB962C8B-B14F-4D97-AF65-F5344CB8AC3E}">
        <p14:creationId xmlns:p14="http://schemas.microsoft.com/office/powerpoint/2010/main" val="412957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err="1"/>
              <a:t>nav</a:t>
            </a:r>
            <a:r>
              <a:rPr lang="en-NZ" dirty="0"/>
              <a:t> {</a:t>
            </a:r>
            <a:br>
              <a:rPr lang="en-NZ" dirty="0"/>
            </a:br>
            <a:r>
              <a:rPr lang="en-NZ" dirty="0"/>
              <a:t>    display: block;</a:t>
            </a:r>
            <a:br>
              <a:rPr lang="en-NZ" dirty="0"/>
            </a:br>
            <a:r>
              <a:rPr lang="en-NZ" dirty="0"/>
              <a:t>}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Default CSS Settings</a:t>
            </a:r>
          </a:p>
        </p:txBody>
      </p:sp>
    </p:spTree>
    <p:extLst>
      <p:ext uri="{BB962C8B-B14F-4D97-AF65-F5344CB8AC3E}">
        <p14:creationId xmlns:p14="http://schemas.microsoft.com/office/powerpoint/2010/main" val="3992587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W3C's HTML5 documentation: "A section is a thematic grouping of content, typically with a heading.“</a:t>
            </a:r>
          </a:p>
          <a:p>
            <a:r>
              <a:rPr lang="en-NZ" dirty="0"/>
              <a:t>Sections can be used for introduction, content, contact information.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HTML5 &lt;section&gt; Element</a:t>
            </a:r>
          </a:p>
        </p:txBody>
      </p:sp>
    </p:spTree>
    <p:extLst>
      <p:ext uri="{BB962C8B-B14F-4D97-AF65-F5344CB8AC3E}">
        <p14:creationId xmlns:p14="http://schemas.microsoft.com/office/powerpoint/2010/main" val="2483562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6036" y="1270000"/>
            <a:ext cx="10230152" cy="5509517"/>
          </a:xfrm>
        </p:spPr>
        <p:txBody>
          <a:bodyPr>
            <a:noAutofit/>
          </a:bodyPr>
          <a:lstStyle/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&lt;section&gt;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				&lt;h1&gt;Multimedia and Website Development&lt;/h1&gt;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				&lt;p&gt;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				Concepts of the Internet, website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				&lt;/p&gt;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				&lt;footer &gt;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					&amp;copy; Computer Department 2017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				&lt;/footer&gt;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&lt;/section&gt;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&lt;section&gt;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				&lt;h1&gt;Internet &amp; Website Development &lt;/h1&gt;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				&lt;p&gt;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				Design, create an interactive  Web applications. It is a client side program development.  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				&lt;/p&gt;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				&lt;footer &gt;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					&amp;copy; Computer Department 2017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				&lt;/footer&gt;</a:t>
            </a:r>
          </a:p>
          <a:p>
            <a:pPr marL="109728" indent="0">
              <a:spcBef>
                <a:spcPts val="0"/>
              </a:spcBef>
              <a:buNone/>
            </a:pPr>
            <a:r>
              <a:rPr lang="en-NZ" sz="1600" dirty="0"/>
              <a:t>&lt;/section&gt;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Example:</a:t>
            </a:r>
          </a:p>
        </p:txBody>
      </p:sp>
    </p:spTree>
    <p:extLst>
      <p:ext uri="{BB962C8B-B14F-4D97-AF65-F5344CB8AC3E}">
        <p14:creationId xmlns:p14="http://schemas.microsoft.com/office/powerpoint/2010/main" val="4174235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75" r="76507" b="30828"/>
          <a:stretch/>
        </p:blipFill>
        <p:spPr bwMode="auto">
          <a:xfrm>
            <a:off x="1649284" y="219016"/>
            <a:ext cx="6969817" cy="407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1" t="26276" r="51975" b="46070"/>
          <a:stretch/>
        </p:blipFill>
        <p:spPr bwMode="auto">
          <a:xfrm>
            <a:off x="4350153" y="4221088"/>
            <a:ext cx="5878687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910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The &lt;article&gt; element specifies independent, self-contained content.</a:t>
            </a:r>
          </a:p>
          <a:p>
            <a:r>
              <a:rPr lang="en-NZ" dirty="0"/>
              <a:t>An article should make sense on its own, and it should be possible to read it independently from the rest of the web site.</a:t>
            </a:r>
          </a:p>
          <a:p>
            <a:r>
              <a:rPr lang="en-NZ" dirty="0"/>
              <a:t>This element can be used:</a:t>
            </a:r>
          </a:p>
          <a:p>
            <a:pPr lvl="1"/>
            <a:r>
              <a:rPr lang="en-NZ" dirty="0"/>
              <a:t>Forum post</a:t>
            </a:r>
          </a:p>
          <a:p>
            <a:pPr lvl="1"/>
            <a:r>
              <a:rPr lang="en-NZ" dirty="0"/>
              <a:t>Blog post</a:t>
            </a:r>
          </a:p>
          <a:p>
            <a:pPr lvl="1"/>
            <a:r>
              <a:rPr lang="en-NZ" dirty="0"/>
              <a:t>Newspaper article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HTML5 &lt;article&gt; Element</a:t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7148530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1000</TotalTime>
  <Words>1220</Words>
  <Application>Microsoft Office PowerPoint</Application>
  <PresentationFormat>Widescreen</PresentationFormat>
  <Paragraphs>178</Paragraphs>
  <Slides>26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Courier New</vt:lpstr>
      <vt:lpstr>Trebuchet MS</vt:lpstr>
      <vt:lpstr>Verdana</vt:lpstr>
      <vt:lpstr>Wingdings 3</vt:lpstr>
      <vt:lpstr>Custom Design</vt:lpstr>
      <vt:lpstr>Facet</vt:lpstr>
      <vt:lpstr>New Semantic Elements in HTML5</vt:lpstr>
      <vt:lpstr>New semantic elements</vt:lpstr>
      <vt:lpstr>PowerPoint Presentation</vt:lpstr>
      <vt:lpstr>HTML5 &lt;nav&gt; Element</vt:lpstr>
      <vt:lpstr>Default CSS Settings</vt:lpstr>
      <vt:lpstr>HTML5 &lt;section&gt; Element</vt:lpstr>
      <vt:lpstr>Example:</vt:lpstr>
      <vt:lpstr>PowerPoint Presentation</vt:lpstr>
      <vt:lpstr>HTML5 &lt;article&gt; Element </vt:lpstr>
      <vt:lpstr>Example</vt:lpstr>
      <vt:lpstr>Example</vt:lpstr>
      <vt:lpstr>Nesting Semantic Elements</vt:lpstr>
      <vt:lpstr>Example</vt:lpstr>
      <vt:lpstr>HTML5 &lt;header&gt; Element</vt:lpstr>
      <vt:lpstr>PowerPoint Presentation</vt:lpstr>
      <vt:lpstr>Example</vt:lpstr>
      <vt:lpstr>HTML5 &lt;footer&gt; Element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Resources:</vt:lpstr>
      <vt:lpstr>PowerPoint Presentation</vt:lpstr>
      <vt:lpstr>PowerPoint Presentation</vt:lpstr>
      <vt:lpstr>References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6420 Internet &amp; Web Development</dc:title>
  <dc:creator>Kan Ngamakeur</dc:creator>
  <cp:lastModifiedBy>Asra Rahimi (NZ)</cp:lastModifiedBy>
  <cp:revision>73</cp:revision>
  <dcterms:created xsi:type="dcterms:W3CDTF">2015-07-07T23:26:25Z</dcterms:created>
  <dcterms:modified xsi:type="dcterms:W3CDTF">2022-03-16T05:56:44Z</dcterms:modified>
</cp:coreProperties>
</file>