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10"/>
  </p:handoutMasterIdLst>
  <p:sldIdLst>
    <p:sldId id="256" r:id="rId5"/>
    <p:sldId id="257" r:id="rId6"/>
    <p:sldId id="258" r:id="rId7"/>
    <p:sldId id="259"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D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399" y="45"/>
      </p:cViewPr>
      <p:guideLst/>
    </p:cSldViewPr>
  </p:slideViewPr>
  <p:notesTextViewPr>
    <p:cViewPr>
      <p:scale>
        <a:sx n="1" d="1"/>
        <a:sy n="1" d="1"/>
      </p:scale>
      <p:origin x="0" y="0"/>
    </p:cViewPr>
  </p:notesTextViewPr>
  <p:notesViewPr>
    <p:cSldViewPr snapToGrid="0">
      <p:cViewPr varScale="1">
        <p:scale>
          <a:sx n="35" d="100"/>
          <a:sy n="35" d="100"/>
        </p:scale>
        <p:origin x="227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B7A12B-E0D6-490F-885F-6E43ACAC2387}" type="datetimeFigureOut">
              <a:rPr lang="en-NZ" smtClean="0"/>
              <a:t>10/03/2022</a:t>
            </a:fld>
            <a:endParaRPr lang="en-NZ"/>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034F87-1865-4F75-9BED-E842F150B76A}" type="slidenum">
              <a:rPr lang="en-NZ" smtClean="0"/>
              <a:t>‹#›</a:t>
            </a:fld>
            <a:endParaRPr lang="en-NZ"/>
          </a:p>
        </p:txBody>
      </p:sp>
    </p:spTree>
    <p:extLst>
      <p:ext uri="{BB962C8B-B14F-4D97-AF65-F5344CB8AC3E}">
        <p14:creationId xmlns:p14="http://schemas.microsoft.com/office/powerpoint/2010/main" val="25589480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0EDE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456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NZ"/>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FA30138-82D1-41D6-B93D-499C1E1D916D}" type="datetimeFigureOut">
              <a:rPr lang="en-NZ" smtClean="0"/>
              <a:t>10/03/2022</a:t>
            </a:fld>
            <a:endParaRPr lang="en-NZ"/>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80C46A6-0AEC-4CF1-8247-FB7E353CB48C}" type="slidenum">
              <a:rPr lang="en-NZ" smtClean="0"/>
              <a:t>‹#›</a:t>
            </a:fld>
            <a:endParaRPr lang="en-NZ"/>
          </a:p>
        </p:txBody>
      </p:sp>
    </p:spTree>
    <p:extLst>
      <p:ext uri="{BB962C8B-B14F-4D97-AF65-F5344CB8AC3E}">
        <p14:creationId xmlns:p14="http://schemas.microsoft.com/office/powerpoint/2010/main" val="2398792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FA30138-82D1-41D6-B93D-499C1E1D916D}" type="datetimeFigureOut">
              <a:rPr lang="en-NZ" smtClean="0"/>
              <a:t>10/03/2022</a:t>
            </a:fld>
            <a:endParaRPr lang="en-NZ"/>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80C46A6-0AEC-4CF1-8247-FB7E353CB48C}" type="slidenum">
              <a:rPr lang="en-NZ" smtClean="0"/>
              <a:t>‹#›</a:t>
            </a:fld>
            <a:endParaRPr lang="en-NZ"/>
          </a:p>
        </p:txBody>
      </p:sp>
    </p:spTree>
    <p:extLst>
      <p:ext uri="{BB962C8B-B14F-4D97-AF65-F5344CB8AC3E}">
        <p14:creationId xmlns:p14="http://schemas.microsoft.com/office/powerpoint/2010/main" val="2856429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FA30138-82D1-41D6-B93D-499C1E1D916D}" type="datetimeFigureOut">
              <a:rPr lang="en-NZ" smtClean="0"/>
              <a:t>10/03/2022</a:t>
            </a:fld>
            <a:endParaRPr lang="en-NZ"/>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80C46A6-0AEC-4CF1-8247-FB7E353CB48C}" type="slidenum">
              <a:rPr lang="en-NZ" smtClean="0"/>
              <a:t>‹#›</a:t>
            </a:fld>
            <a:endParaRPr lang="en-NZ"/>
          </a:p>
        </p:txBody>
      </p:sp>
    </p:spTree>
    <p:extLst>
      <p:ext uri="{BB962C8B-B14F-4D97-AF65-F5344CB8AC3E}">
        <p14:creationId xmlns:p14="http://schemas.microsoft.com/office/powerpoint/2010/main" val="1626881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FA30138-82D1-41D6-B93D-499C1E1D916D}" type="datetimeFigureOut">
              <a:rPr lang="en-NZ" smtClean="0"/>
              <a:t>10/03/2022</a:t>
            </a:fld>
            <a:endParaRPr lang="en-NZ"/>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80C46A6-0AEC-4CF1-8247-FB7E353CB48C}" type="slidenum">
              <a:rPr lang="en-NZ" smtClean="0"/>
              <a:t>‹#›</a:t>
            </a:fld>
            <a:endParaRPr lang="en-NZ"/>
          </a:p>
        </p:txBody>
      </p:sp>
    </p:spTree>
    <p:extLst>
      <p:ext uri="{BB962C8B-B14F-4D97-AF65-F5344CB8AC3E}">
        <p14:creationId xmlns:p14="http://schemas.microsoft.com/office/powerpoint/2010/main" val="3736543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FA30138-82D1-41D6-B93D-499C1E1D916D}" type="datetimeFigureOut">
              <a:rPr lang="en-NZ" smtClean="0"/>
              <a:t>10/03/2022</a:t>
            </a:fld>
            <a:endParaRPr lang="en-NZ"/>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NZ"/>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80C46A6-0AEC-4CF1-8247-FB7E353CB48C}" type="slidenum">
              <a:rPr lang="en-NZ" smtClean="0"/>
              <a:t>‹#›</a:t>
            </a:fld>
            <a:endParaRPr lang="en-NZ"/>
          </a:p>
        </p:txBody>
      </p:sp>
    </p:spTree>
    <p:extLst>
      <p:ext uri="{BB962C8B-B14F-4D97-AF65-F5344CB8AC3E}">
        <p14:creationId xmlns:p14="http://schemas.microsoft.com/office/powerpoint/2010/main" val="328695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FA30138-82D1-41D6-B93D-499C1E1D916D}" type="datetimeFigureOut">
              <a:rPr lang="en-NZ" smtClean="0"/>
              <a:t>10/03/2022</a:t>
            </a:fld>
            <a:endParaRPr lang="en-NZ"/>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NZ"/>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80C46A6-0AEC-4CF1-8247-FB7E353CB48C}" type="slidenum">
              <a:rPr lang="en-NZ" smtClean="0"/>
              <a:t>‹#›</a:t>
            </a:fld>
            <a:endParaRPr lang="en-NZ"/>
          </a:p>
        </p:txBody>
      </p:sp>
    </p:spTree>
    <p:extLst>
      <p:ext uri="{BB962C8B-B14F-4D97-AF65-F5344CB8AC3E}">
        <p14:creationId xmlns:p14="http://schemas.microsoft.com/office/powerpoint/2010/main" val="529572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NZ"/>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FA30138-82D1-41D6-B93D-499C1E1D916D}" type="datetimeFigureOut">
              <a:rPr lang="en-NZ" smtClean="0"/>
              <a:t>10/03/2022</a:t>
            </a:fld>
            <a:endParaRPr lang="en-NZ"/>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NZ"/>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80C46A6-0AEC-4CF1-8247-FB7E353CB48C}" type="slidenum">
              <a:rPr lang="en-NZ" smtClean="0"/>
              <a:t>‹#›</a:t>
            </a:fld>
            <a:endParaRPr lang="en-NZ"/>
          </a:p>
        </p:txBody>
      </p:sp>
    </p:spTree>
    <p:extLst>
      <p:ext uri="{BB962C8B-B14F-4D97-AF65-F5344CB8AC3E}">
        <p14:creationId xmlns:p14="http://schemas.microsoft.com/office/powerpoint/2010/main" val="5353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FA30138-82D1-41D6-B93D-499C1E1D916D}" type="datetimeFigureOut">
              <a:rPr lang="en-NZ" smtClean="0"/>
              <a:t>10/03/2022</a:t>
            </a:fld>
            <a:endParaRPr lang="en-NZ"/>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NZ"/>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80C46A6-0AEC-4CF1-8247-FB7E353CB48C}" type="slidenum">
              <a:rPr lang="en-NZ" smtClean="0"/>
              <a:t>‹#›</a:t>
            </a:fld>
            <a:endParaRPr lang="en-NZ"/>
          </a:p>
        </p:txBody>
      </p:sp>
    </p:spTree>
    <p:extLst>
      <p:ext uri="{BB962C8B-B14F-4D97-AF65-F5344CB8AC3E}">
        <p14:creationId xmlns:p14="http://schemas.microsoft.com/office/powerpoint/2010/main" val="2714575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FA30138-82D1-41D6-B93D-499C1E1D916D}" type="datetimeFigureOut">
              <a:rPr lang="en-NZ" smtClean="0"/>
              <a:t>10/03/2022</a:t>
            </a:fld>
            <a:endParaRPr lang="en-NZ"/>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NZ"/>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80C46A6-0AEC-4CF1-8247-FB7E353CB48C}" type="slidenum">
              <a:rPr lang="en-NZ" smtClean="0"/>
              <a:t>‹#›</a:t>
            </a:fld>
            <a:endParaRPr lang="en-NZ"/>
          </a:p>
        </p:txBody>
      </p:sp>
    </p:spTree>
    <p:extLst>
      <p:ext uri="{BB962C8B-B14F-4D97-AF65-F5344CB8AC3E}">
        <p14:creationId xmlns:p14="http://schemas.microsoft.com/office/powerpoint/2010/main" val="267920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FA30138-82D1-41D6-B93D-499C1E1D916D}" type="datetimeFigureOut">
              <a:rPr lang="en-NZ" smtClean="0"/>
              <a:t>10/03/2022</a:t>
            </a:fld>
            <a:endParaRPr lang="en-NZ"/>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NZ"/>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80C46A6-0AEC-4CF1-8247-FB7E353CB48C}" type="slidenum">
              <a:rPr lang="en-NZ" smtClean="0"/>
              <a:t>‹#›</a:t>
            </a:fld>
            <a:endParaRPr lang="en-NZ"/>
          </a:p>
        </p:txBody>
      </p:sp>
    </p:spTree>
    <p:extLst>
      <p:ext uri="{BB962C8B-B14F-4D97-AF65-F5344CB8AC3E}">
        <p14:creationId xmlns:p14="http://schemas.microsoft.com/office/powerpoint/2010/main" val="2398743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DE8"/>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10110249" y="0"/>
            <a:ext cx="2081751" cy="1569588"/>
          </a:xfrm>
          <a:prstGeom prst="rect">
            <a:avLst/>
          </a:prstGeom>
        </p:spPr>
      </p:pic>
      <p:pic>
        <p:nvPicPr>
          <p:cNvPr id="8" name="Picture 7"/>
          <p:cNvPicPr>
            <a:picLocks noChangeAspect="1"/>
          </p:cNvPicPr>
          <p:nvPr userDrawn="1"/>
        </p:nvPicPr>
        <p:blipFill rotWithShape="1">
          <a:blip r:embed="rId13"/>
          <a:srcRect r="64727"/>
          <a:stretch/>
        </p:blipFill>
        <p:spPr>
          <a:xfrm>
            <a:off x="9674042" y="0"/>
            <a:ext cx="734290" cy="1569588"/>
          </a:xfrm>
          <a:prstGeom prst="rect">
            <a:avLst/>
          </a:prstGeom>
        </p:spPr>
      </p:pic>
      <p:pic>
        <p:nvPicPr>
          <p:cNvPr id="9" name="Picture 8"/>
          <p:cNvPicPr>
            <a:picLocks noChangeAspect="1"/>
          </p:cNvPicPr>
          <p:nvPr userDrawn="1"/>
        </p:nvPicPr>
        <p:blipFill rotWithShape="1">
          <a:blip r:embed="rId13"/>
          <a:srcRect r="64727"/>
          <a:stretch/>
        </p:blipFill>
        <p:spPr>
          <a:xfrm>
            <a:off x="9226078" y="0"/>
            <a:ext cx="734290" cy="1569588"/>
          </a:xfrm>
          <a:prstGeom prst="rect">
            <a:avLst/>
          </a:prstGeom>
        </p:spPr>
      </p:pic>
      <p:pic>
        <p:nvPicPr>
          <p:cNvPr id="10" name="Picture 9"/>
          <p:cNvPicPr>
            <a:picLocks noChangeAspect="1"/>
          </p:cNvPicPr>
          <p:nvPr userDrawn="1"/>
        </p:nvPicPr>
        <p:blipFill rotWithShape="1">
          <a:blip r:embed="rId13"/>
          <a:srcRect r="64727"/>
          <a:stretch/>
        </p:blipFill>
        <p:spPr>
          <a:xfrm>
            <a:off x="8783993" y="0"/>
            <a:ext cx="734290" cy="1569588"/>
          </a:xfrm>
          <a:prstGeom prst="rect">
            <a:avLst/>
          </a:prstGeom>
        </p:spPr>
      </p:pic>
      <p:pic>
        <p:nvPicPr>
          <p:cNvPr id="11" name="Picture 10"/>
          <p:cNvPicPr>
            <a:picLocks noChangeAspect="1"/>
          </p:cNvPicPr>
          <p:nvPr userDrawn="1"/>
        </p:nvPicPr>
        <p:blipFill rotWithShape="1">
          <a:blip r:embed="rId13"/>
          <a:srcRect r="64727"/>
          <a:stretch/>
        </p:blipFill>
        <p:spPr>
          <a:xfrm>
            <a:off x="8338969" y="-1307"/>
            <a:ext cx="734290" cy="1569588"/>
          </a:xfrm>
          <a:prstGeom prst="rect">
            <a:avLst/>
          </a:prstGeom>
        </p:spPr>
      </p:pic>
      <p:pic>
        <p:nvPicPr>
          <p:cNvPr id="12" name="Picture 11"/>
          <p:cNvPicPr>
            <a:picLocks noChangeAspect="1"/>
          </p:cNvPicPr>
          <p:nvPr userDrawn="1"/>
        </p:nvPicPr>
        <p:blipFill rotWithShape="1">
          <a:blip r:embed="rId13"/>
          <a:srcRect r="64727"/>
          <a:stretch/>
        </p:blipFill>
        <p:spPr>
          <a:xfrm>
            <a:off x="7890374" y="-1587"/>
            <a:ext cx="734290" cy="1569588"/>
          </a:xfrm>
          <a:prstGeom prst="rect">
            <a:avLst/>
          </a:prstGeom>
        </p:spPr>
      </p:pic>
      <p:pic>
        <p:nvPicPr>
          <p:cNvPr id="13" name="Picture 12"/>
          <p:cNvPicPr>
            <a:picLocks noChangeAspect="1"/>
          </p:cNvPicPr>
          <p:nvPr userDrawn="1"/>
        </p:nvPicPr>
        <p:blipFill rotWithShape="1">
          <a:blip r:embed="rId13"/>
          <a:srcRect r="64727"/>
          <a:stretch/>
        </p:blipFill>
        <p:spPr>
          <a:xfrm>
            <a:off x="7442410" y="5061"/>
            <a:ext cx="734290" cy="1569588"/>
          </a:xfrm>
          <a:prstGeom prst="rect">
            <a:avLst/>
          </a:prstGeom>
        </p:spPr>
      </p:pic>
      <p:pic>
        <p:nvPicPr>
          <p:cNvPr id="14" name="Picture 13"/>
          <p:cNvPicPr>
            <a:picLocks noChangeAspect="1"/>
          </p:cNvPicPr>
          <p:nvPr userDrawn="1"/>
        </p:nvPicPr>
        <p:blipFill rotWithShape="1">
          <a:blip r:embed="rId13"/>
          <a:srcRect r="64727"/>
          <a:stretch/>
        </p:blipFill>
        <p:spPr>
          <a:xfrm>
            <a:off x="7000325" y="0"/>
            <a:ext cx="734290" cy="1569588"/>
          </a:xfrm>
          <a:prstGeom prst="rect">
            <a:avLst/>
          </a:prstGeom>
        </p:spPr>
      </p:pic>
      <p:pic>
        <p:nvPicPr>
          <p:cNvPr id="23" name="Picture 22"/>
          <p:cNvPicPr>
            <a:picLocks noChangeAspect="1"/>
          </p:cNvPicPr>
          <p:nvPr userDrawn="1"/>
        </p:nvPicPr>
        <p:blipFill rotWithShape="1">
          <a:blip r:embed="rId13"/>
          <a:srcRect r="64727"/>
          <a:stretch/>
        </p:blipFill>
        <p:spPr>
          <a:xfrm>
            <a:off x="6558765" y="0"/>
            <a:ext cx="734290" cy="1569588"/>
          </a:xfrm>
          <a:prstGeom prst="rect">
            <a:avLst/>
          </a:prstGeom>
        </p:spPr>
      </p:pic>
      <p:pic>
        <p:nvPicPr>
          <p:cNvPr id="22" name="Picture 21"/>
          <p:cNvPicPr>
            <a:picLocks noChangeAspect="1"/>
          </p:cNvPicPr>
          <p:nvPr userDrawn="1"/>
        </p:nvPicPr>
        <p:blipFill rotWithShape="1">
          <a:blip r:embed="rId13"/>
          <a:srcRect r="64727"/>
          <a:stretch/>
        </p:blipFill>
        <p:spPr>
          <a:xfrm>
            <a:off x="6098520" y="9236"/>
            <a:ext cx="734290" cy="1569588"/>
          </a:xfrm>
          <a:prstGeom prst="rect">
            <a:avLst/>
          </a:prstGeom>
        </p:spPr>
      </p:pic>
      <p:pic>
        <p:nvPicPr>
          <p:cNvPr id="21" name="Picture 20"/>
          <p:cNvPicPr>
            <a:picLocks noChangeAspect="1"/>
          </p:cNvPicPr>
          <p:nvPr userDrawn="1"/>
        </p:nvPicPr>
        <p:blipFill rotWithShape="1">
          <a:blip r:embed="rId13"/>
          <a:srcRect r="64727"/>
          <a:stretch/>
        </p:blipFill>
        <p:spPr>
          <a:xfrm>
            <a:off x="5642376" y="9534"/>
            <a:ext cx="734290" cy="1569588"/>
          </a:xfrm>
          <a:prstGeom prst="rect">
            <a:avLst/>
          </a:prstGeom>
        </p:spPr>
      </p:pic>
      <p:pic>
        <p:nvPicPr>
          <p:cNvPr id="20" name="Picture 19"/>
          <p:cNvPicPr>
            <a:picLocks noChangeAspect="1"/>
          </p:cNvPicPr>
          <p:nvPr userDrawn="1"/>
        </p:nvPicPr>
        <p:blipFill rotWithShape="1">
          <a:blip r:embed="rId13"/>
          <a:srcRect r="64727"/>
          <a:stretch/>
        </p:blipFill>
        <p:spPr>
          <a:xfrm>
            <a:off x="5199025" y="8048"/>
            <a:ext cx="734290" cy="1569588"/>
          </a:xfrm>
          <a:prstGeom prst="rect">
            <a:avLst/>
          </a:prstGeom>
        </p:spPr>
      </p:pic>
      <p:pic>
        <p:nvPicPr>
          <p:cNvPr id="19" name="Picture 18"/>
          <p:cNvPicPr>
            <a:picLocks noChangeAspect="1"/>
          </p:cNvPicPr>
          <p:nvPr userDrawn="1"/>
        </p:nvPicPr>
        <p:blipFill rotWithShape="1">
          <a:blip r:embed="rId13"/>
          <a:srcRect r="64727"/>
          <a:stretch/>
        </p:blipFill>
        <p:spPr>
          <a:xfrm>
            <a:off x="4759921" y="-1188"/>
            <a:ext cx="734290" cy="1569588"/>
          </a:xfrm>
          <a:prstGeom prst="rect">
            <a:avLst/>
          </a:prstGeom>
        </p:spPr>
      </p:pic>
      <p:pic>
        <p:nvPicPr>
          <p:cNvPr id="18" name="Picture 17"/>
          <p:cNvPicPr>
            <a:picLocks noChangeAspect="1"/>
          </p:cNvPicPr>
          <p:nvPr userDrawn="1"/>
        </p:nvPicPr>
        <p:blipFill rotWithShape="1">
          <a:blip r:embed="rId13"/>
          <a:srcRect r="64727"/>
          <a:stretch/>
        </p:blipFill>
        <p:spPr>
          <a:xfrm>
            <a:off x="4311486" y="0"/>
            <a:ext cx="734290" cy="1569588"/>
          </a:xfrm>
          <a:prstGeom prst="rect">
            <a:avLst/>
          </a:prstGeom>
        </p:spPr>
      </p:pic>
      <p:pic>
        <p:nvPicPr>
          <p:cNvPr id="17" name="Picture 16"/>
          <p:cNvPicPr>
            <a:picLocks noChangeAspect="1"/>
          </p:cNvPicPr>
          <p:nvPr userDrawn="1"/>
        </p:nvPicPr>
        <p:blipFill rotWithShape="1">
          <a:blip r:embed="rId13"/>
          <a:srcRect r="64727"/>
          <a:stretch/>
        </p:blipFill>
        <p:spPr>
          <a:xfrm>
            <a:off x="3855342" y="8048"/>
            <a:ext cx="734290" cy="1569588"/>
          </a:xfrm>
          <a:prstGeom prst="rect">
            <a:avLst/>
          </a:prstGeom>
        </p:spPr>
      </p:pic>
      <p:pic>
        <p:nvPicPr>
          <p:cNvPr id="16" name="Picture 15"/>
          <p:cNvPicPr>
            <a:picLocks noChangeAspect="1"/>
          </p:cNvPicPr>
          <p:nvPr userDrawn="1"/>
        </p:nvPicPr>
        <p:blipFill rotWithShape="1">
          <a:blip r:embed="rId13"/>
          <a:srcRect r="64727"/>
          <a:stretch/>
        </p:blipFill>
        <p:spPr>
          <a:xfrm>
            <a:off x="3411680" y="0"/>
            <a:ext cx="734290" cy="1569588"/>
          </a:xfrm>
          <a:prstGeom prst="rect">
            <a:avLst/>
          </a:prstGeom>
        </p:spPr>
      </p:pic>
      <p:pic>
        <p:nvPicPr>
          <p:cNvPr id="27" name="Picture 26"/>
          <p:cNvPicPr>
            <a:picLocks noChangeAspect="1"/>
          </p:cNvPicPr>
          <p:nvPr userDrawn="1"/>
        </p:nvPicPr>
        <p:blipFill rotWithShape="1">
          <a:blip r:embed="rId13"/>
          <a:srcRect r="64727"/>
          <a:stretch/>
        </p:blipFill>
        <p:spPr>
          <a:xfrm>
            <a:off x="2955860" y="0"/>
            <a:ext cx="734290" cy="1569588"/>
          </a:xfrm>
          <a:prstGeom prst="rect">
            <a:avLst/>
          </a:prstGeom>
        </p:spPr>
      </p:pic>
      <p:pic>
        <p:nvPicPr>
          <p:cNvPr id="26" name="Picture 25"/>
          <p:cNvPicPr>
            <a:picLocks noChangeAspect="1"/>
          </p:cNvPicPr>
          <p:nvPr userDrawn="1"/>
        </p:nvPicPr>
        <p:blipFill rotWithShape="1">
          <a:blip r:embed="rId13"/>
          <a:srcRect r="64727"/>
          <a:stretch/>
        </p:blipFill>
        <p:spPr>
          <a:xfrm>
            <a:off x="2514177" y="-1587"/>
            <a:ext cx="734290" cy="1569588"/>
          </a:xfrm>
          <a:prstGeom prst="rect">
            <a:avLst/>
          </a:prstGeom>
        </p:spPr>
      </p:pic>
      <p:pic>
        <p:nvPicPr>
          <p:cNvPr id="25" name="Picture 24"/>
          <p:cNvPicPr>
            <a:picLocks noChangeAspect="1"/>
          </p:cNvPicPr>
          <p:nvPr userDrawn="1"/>
        </p:nvPicPr>
        <p:blipFill rotWithShape="1">
          <a:blip r:embed="rId13"/>
          <a:srcRect r="64727"/>
          <a:stretch/>
        </p:blipFill>
        <p:spPr>
          <a:xfrm>
            <a:off x="2071964" y="1589"/>
            <a:ext cx="734290" cy="1569588"/>
          </a:xfrm>
          <a:prstGeom prst="rect">
            <a:avLst/>
          </a:prstGeom>
        </p:spPr>
      </p:pic>
      <p:pic>
        <p:nvPicPr>
          <p:cNvPr id="24" name="Picture 23"/>
          <p:cNvPicPr>
            <a:picLocks noChangeAspect="1"/>
          </p:cNvPicPr>
          <p:nvPr userDrawn="1"/>
        </p:nvPicPr>
        <p:blipFill rotWithShape="1">
          <a:blip r:embed="rId13"/>
          <a:srcRect r="64727"/>
          <a:stretch/>
        </p:blipFill>
        <p:spPr>
          <a:xfrm>
            <a:off x="1625349" y="-1587"/>
            <a:ext cx="734290" cy="1569588"/>
          </a:xfrm>
          <a:prstGeom prst="rect">
            <a:avLst/>
          </a:prstGeom>
        </p:spPr>
      </p:pic>
      <p:pic>
        <p:nvPicPr>
          <p:cNvPr id="29" name="Picture 28"/>
          <p:cNvPicPr>
            <a:picLocks noChangeAspect="1"/>
          </p:cNvPicPr>
          <p:nvPr userDrawn="1"/>
        </p:nvPicPr>
        <p:blipFill rotWithShape="1">
          <a:blip r:embed="rId13"/>
          <a:srcRect r="64727"/>
          <a:stretch/>
        </p:blipFill>
        <p:spPr>
          <a:xfrm>
            <a:off x="1164436" y="-1587"/>
            <a:ext cx="734290" cy="1569588"/>
          </a:xfrm>
          <a:prstGeom prst="rect">
            <a:avLst/>
          </a:prstGeom>
        </p:spPr>
      </p:pic>
      <p:pic>
        <p:nvPicPr>
          <p:cNvPr id="28" name="Picture 27"/>
          <p:cNvPicPr>
            <a:picLocks noChangeAspect="1"/>
          </p:cNvPicPr>
          <p:nvPr userDrawn="1"/>
        </p:nvPicPr>
        <p:blipFill rotWithShape="1">
          <a:blip r:embed="rId13"/>
          <a:srcRect r="64727"/>
          <a:stretch/>
        </p:blipFill>
        <p:spPr>
          <a:xfrm>
            <a:off x="708292" y="-1587"/>
            <a:ext cx="734290" cy="1569588"/>
          </a:xfrm>
          <a:prstGeom prst="rect">
            <a:avLst/>
          </a:prstGeom>
        </p:spPr>
      </p:pic>
      <p:pic>
        <p:nvPicPr>
          <p:cNvPr id="15" name="Picture 14"/>
          <p:cNvPicPr>
            <a:picLocks noChangeAspect="1"/>
          </p:cNvPicPr>
          <p:nvPr userDrawn="1"/>
        </p:nvPicPr>
        <p:blipFill rotWithShape="1">
          <a:blip r:embed="rId13"/>
          <a:srcRect r="64727"/>
          <a:stretch/>
        </p:blipFill>
        <p:spPr>
          <a:xfrm>
            <a:off x="258545" y="-1587"/>
            <a:ext cx="734290" cy="1569588"/>
          </a:xfrm>
          <a:prstGeom prst="rect">
            <a:avLst/>
          </a:prstGeom>
        </p:spPr>
      </p:pic>
      <p:pic>
        <p:nvPicPr>
          <p:cNvPr id="30" name="Picture 29"/>
          <p:cNvPicPr>
            <a:picLocks noChangeAspect="1"/>
          </p:cNvPicPr>
          <p:nvPr userDrawn="1"/>
        </p:nvPicPr>
        <p:blipFill rotWithShape="1">
          <a:blip r:embed="rId13"/>
          <a:srcRect l="10006" r="74689"/>
          <a:stretch/>
        </p:blipFill>
        <p:spPr>
          <a:xfrm>
            <a:off x="4764" y="5061"/>
            <a:ext cx="318628" cy="1569588"/>
          </a:xfrm>
          <a:prstGeom prst="rect">
            <a:avLst/>
          </a:prstGeom>
        </p:spPr>
      </p:pic>
    </p:spTree>
    <p:extLst>
      <p:ext uri="{BB962C8B-B14F-4D97-AF65-F5344CB8AC3E}">
        <p14:creationId xmlns:p14="http://schemas.microsoft.com/office/powerpoint/2010/main" val="3188362869"/>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pc01.safelinks.protection.outlook.com/?url=https%3A%2F%2Fwww.unitec.ac.nz%2Fcurrent-students%2Fstudent-life%2Fstudent-voice%2Fclass-reps&amp;data=04%7C01%7Crharvey%40unitec.ac.nz%7C2fd244935c0d42db8dad08d9f721717e%7C80f389b273804b67b5277f711a578130%7C0%7C0%7C637812545276103895%7CUnknown%7CTWFpbGZsb3d8eyJWIjoiMC4wLjAwMDAiLCJQIjoiV2luMzIiLCJBTiI6Ik1haWwiLCJXVCI6Mn0%3D%7C3000&amp;sdata=lYTQUDpGcPe4eVgjexoFkkHi%2B78q7jSjzBvH1pLg7pE%3D&amp;reserved=0" TargetMode="External"/><Relationship Id="rId2" Type="http://schemas.openxmlformats.org/officeDocument/2006/relationships/hyperlink" Target="https://apc01.safelinks.protection.outlook.com/?url=https%3A%2F%2Funitec.wufoo.com%2Fforms%2Fstudent-class-representative-registration%2F&amp;data=04%7C01%7Crharvey%40unitec.ac.nz%7C2fd244935c0d42db8dad08d9f721717e%7C80f389b273804b67b5277f711a578130%7C0%7C0%7C637812545276103895%7CUnknown%7CTWFpbGZsb3d8eyJWIjoiMC4wLjAwMDAiLCJQIjoiV2luMzIiLCJBTiI6Ik1haWwiLCJXVCI6Mn0%3D%7C3000&amp;sdata=FSsisFmfIRnlusyEI0DrDlDWjIl9uqQfPRJt%2FjzVGBc%3D&amp;reserved=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65048"/>
            <a:ext cx="1045061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We’re looking for Student Class Reps</a:t>
            </a:r>
          </a:p>
        </p:txBody>
      </p:sp>
      <p:sp>
        <p:nvSpPr>
          <p:cNvPr id="5" name="Rectangle 4"/>
          <p:cNvSpPr/>
          <p:nvPr/>
        </p:nvSpPr>
        <p:spPr>
          <a:xfrm>
            <a:off x="112617" y="2703016"/>
            <a:ext cx="11143818" cy="4124206"/>
          </a:xfrm>
          <a:prstGeom prst="rect">
            <a:avLst/>
          </a:prstGeom>
          <a:noFill/>
        </p:spPr>
        <p:txBody>
          <a:bodyPr wrap="square" lIns="91440" tIns="45720" rIns="91440" bIns="45720">
            <a:spAutoFit/>
          </a:bodyPr>
          <a:lstStyle/>
          <a:p>
            <a:r>
              <a:rPr lang="en-US" sz="2200" b="0" u="sng" cap="none" spc="0" dirty="0">
                <a:ln w="0"/>
                <a:solidFill>
                  <a:schemeClr val="tx1"/>
                </a:solidFill>
                <a:effectLst>
                  <a:outerShdw blurRad="38100" dist="19050" dir="2700000" algn="tl" rotWithShape="0">
                    <a:schemeClr val="dk1">
                      <a:alpha val="40000"/>
                    </a:schemeClr>
                  </a:outerShdw>
                </a:effectLst>
              </a:rPr>
              <a:t>Nominate yourself today and get:</a:t>
            </a:r>
          </a:p>
          <a:p>
            <a:r>
              <a:rPr lang="en-US" sz="2200" dirty="0">
                <a:ln w="0"/>
                <a:effectLst>
                  <a:outerShdw blurRad="38100" dist="19050" dir="2700000" algn="tl" rotWithShape="0">
                    <a:schemeClr val="dk1">
                      <a:alpha val="40000"/>
                    </a:schemeClr>
                  </a:outerShdw>
                </a:effectLst>
              </a:rPr>
              <a:t>An important and </a:t>
            </a:r>
            <a:r>
              <a:rPr lang="en-US" sz="2200" dirty="0" err="1">
                <a:ln w="0"/>
                <a:effectLst>
                  <a:outerShdw blurRad="38100" dist="19050" dir="2700000" algn="tl" rotWithShape="0">
                    <a:schemeClr val="dk1">
                      <a:alpha val="40000"/>
                    </a:schemeClr>
                  </a:outerShdw>
                </a:effectLst>
              </a:rPr>
              <a:t>recognised</a:t>
            </a:r>
            <a:r>
              <a:rPr lang="en-US" sz="2200" dirty="0">
                <a:ln w="0"/>
                <a:effectLst>
                  <a:outerShdw blurRad="38100" dist="19050" dir="2700000" algn="tl" rotWithShape="0">
                    <a:schemeClr val="dk1">
                      <a:alpha val="40000"/>
                    </a:schemeClr>
                  </a:outerShdw>
                </a:effectLst>
              </a:rPr>
              <a:t> addition to your resume / Improve your leadership skillset / Ability</a:t>
            </a:r>
          </a:p>
          <a:p>
            <a:r>
              <a:rPr lang="en-US" sz="2200" dirty="0">
                <a:ln w="0"/>
                <a:effectLst>
                  <a:outerShdw blurRad="38100" dist="19050" dir="2700000" algn="tl" rotWithShape="0">
                    <a:schemeClr val="dk1">
                      <a:alpha val="40000"/>
                    </a:schemeClr>
                  </a:outerShdw>
                </a:effectLst>
              </a:rPr>
              <a:t>To make significant changes to your education / End of year function / At the end of the year you may be eligible to receive a class rep certificate.</a:t>
            </a:r>
          </a:p>
          <a:p>
            <a:endParaRPr lang="en-US" sz="2200" b="1" u="sng" dirty="0">
              <a:ln w="0"/>
              <a:effectLst>
                <a:outerShdw blurRad="38100" dist="19050" dir="2700000" algn="tl" rotWithShape="0">
                  <a:schemeClr val="dk1">
                    <a:alpha val="40000"/>
                  </a:schemeClr>
                </a:outerShdw>
              </a:effectLst>
            </a:endParaRPr>
          </a:p>
          <a:p>
            <a:r>
              <a:rPr lang="en-US" sz="2200" b="1" u="sng" dirty="0">
                <a:ln w="0"/>
                <a:effectLst>
                  <a:outerShdw blurRad="38100" dist="19050" dir="2700000" algn="tl" rotWithShape="0">
                    <a:schemeClr val="dk1">
                      <a:alpha val="40000"/>
                    </a:schemeClr>
                  </a:outerShdw>
                </a:effectLst>
              </a:rPr>
              <a:t>The deadline to register your details is Friday 11</a:t>
            </a:r>
            <a:r>
              <a:rPr lang="en-US" sz="2200" b="1" u="sng" baseline="30000" dirty="0">
                <a:ln w="0"/>
                <a:effectLst>
                  <a:outerShdw blurRad="38100" dist="19050" dir="2700000" algn="tl" rotWithShape="0">
                    <a:schemeClr val="dk1">
                      <a:alpha val="40000"/>
                    </a:schemeClr>
                  </a:outerShdw>
                </a:effectLst>
              </a:rPr>
              <a:t>th</a:t>
            </a:r>
            <a:r>
              <a:rPr lang="en-US" sz="2200" b="1" u="sng" dirty="0">
                <a:ln w="0"/>
                <a:effectLst>
                  <a:outerShdw blurRad="38100" dist="19050" dir="2700000" algn="tl" rotWithShape="0">
                    <a:schemeClr val="dk1">
                      <a:alpha val="40000"/>
                    </a:schemeClr>
                  </a:outerShdw>
                </a:effectLst>
              </a:rPr>
              <a:t> March.</a:t>
            </a:r>
            <a:br>
              <a:rPr lang="en-US" sz="2200" b="1" u="sng" dirty="0">
                <a:ln w="0"/>
                <a:effectLst>
                  <a:outerShdw blurRad="38100" dist="19050" dir="2700000" algn="tl" rotWithShape="0">
                    <a:schemeClr val="dk1">
                      <a:alpha val="40000"/>
                    </a:schemeClr>
                  </a:outerShdw>
                </a:effectLst>
              </a:rPr>
            </a:br>
            <a:r>
              <a:rPr lang="en-US" sz="2200" b="1" u="sng" dirty="0">
                <a:ln w="0"/>
                <a:effectLst>
                  <a:outerShdw blurRad="38100" dist="19050" dir="2700000" algn="tl" rotWithShape="0">
                    <a:schemeClr val="dk1">
                      <a:alpha val="40000"/>
                    </a:schemeClr>
                  </a:outerShdw>
                </a:effectLst>
              </a:rPr>
              <a:t>Class reps must attend training – 16</a:t>
            </a:r>
            <a:r>
              <a:rPr lang="en-US" sz="2200" b="1" u="sng" baseline="30000" dirty="0">
                <a:ln w="0"/>
                <a:effectLst>
                  <a:outerShdw blurRad="38100" dist="19050" dir="2700000" algn="tl" rotWithShape="0">
                    <a:schemeClr val="dk1">
                      <a:alpha val="40000"/>
                    </a:schemeClr>
                  </a:outerShdw>
                </a:effectLst>
              </a:rPr>
              <a:t>th</a:t>
            </a:r>
            <a:r>
              <a:rPr lang="en-US" sz="2200" b="1" u="sng" dirty="0">
                <a:ln w="0"/>
                <a:effectLst>
                  <a:outerShdw blurRad="38100" dist="19050" dir="2700000" algn="tl" rotWithShape="0">
                    <a:schemeClr val="dk1">
                      <a:alpha val="40000"/>
                    </a:schemeClr>
                  </a:outerShdw>
                </a:effectLst>
              </a:rPr>
              <a:t> March</a:t>
            </a:r>
          </a:p>
          <a:p>
            <a:endParaRPr lang="en-US" sz="2200" dirty="0">
              <a:ln w="0"/>
              <a:effectLst>
                <a:outerShdw blurRad="38100" dist="19050" dir="2700000" algn="tl" rotWithShape="0">
                  <a:schemeClr val="dk1">
                    <a:alpha val="40000"/>
                  </a:schemeClr>
                </a:outerShdw>
              </a:effectLst>
            </a:endParaRPr>
          </a:p>
          <a:p>
            <a:r>
              <a:rPr lang="en-US" sz="2200" u="sng" dirty="0">
                <a:ln w="0"/>
                <a:effectLst>
                  <a:outerShdw blurRad="38100" dist="19050" dir="2700000" algn="tl" rotWithShape="0">
                    <a:schemeClr val="dk1">
                      <a:alpha val="40000"/>
                    </a:schemeClr>
                  </a:outerShdw>
                </a:effectLst>
              </a:rPr>
              <a:t>Responsibilities</a:t>
            </a:r>
          </a:p>
          <a:p>
            <a:r>
              <a:rPr lang="en-US" sz="2200" dirty="0">
                <a:ln w="0"/>
                <a:effectLst>
                  <a:outerShdw blurRad="38100" dist="19050" dir="2700000" algn="tl" rotWithShape="0">
                    <a:schemeClr val="dk1">
                      <a:alpha val="40000"/>
                    </a:schemeClr>
                  </a:outerShdw>
                </a:effectLst>
              </a:rPr>
              <a:t>Elicit feedback from your classmates / Attend meetings / help resolve issues that may arise in your class</a:t>
            </a:r>
          </a:p>
          <a:p>
            <a:endParaRPr lang="en-US" sz="20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11950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1500AB-80C6-4335-BCE3-BCED9BB07E10}"/>
              </a:ext>
            </a:extLst>
          </p:cNvPr>
          <p:cNvSpPr/>
          <p:nvPr/>
        </p:nvSpPr>
        <p:spPr>
          <a:xfrm>
            <a:off x="521776" y="2505670"/>
            <a:ext cx="10977966" cy="1200329"/>
          </a:xfrm>
          <a:prstGeom prst="rect">
            <a:avLst/>
          </a:prstGeom>
        </p:spPr>
        <p:txBody>
          <a:bodyPr wrap="square">
            <a:spAutoFit/>
          </a:bodyPr>
          <a:lstStyle/>
          <a:p>
            <a:r>
              <a:rPr lang="en-NZ" sz="2400" b="1" dirty="0">
                <a:solidFill>
                  <a:srgbClr val="201F1E"/>
                </a:solidFill>
                <a:latin typeface="Calibri" panose="020F0502020204030204" pitchFamily="34" charset="0"/>
              </a:rPr>
              <a:t>I  cant stress how extremely important it is to represent student voice. Our aim is to have at least one class rep in every programme, with the support of Academic Staff we believe this is possible.</a:t>
            </a:r>
            <a:endParaRPr lang="en-NZ" sz="2400" b="1" dirty="0"/>
          </a:p>
        </p:txBody>
      </p:sp>
      <p:sp>
        <p:nvSpPr>
          <p:cNvPr id="3" name="Rectangle 2">
            <a:extLst>
              <a:ext uri="{FF2B5EF4-FFF2-40B4-BE49-F238E27FC236}">
                <a16:creationId xmlns:a16="http://schemas.microsoft.com/office/drawing/2014/main" id="{07FF928A-723B-4790-AF2C-E51CE009DCFE}"/>
              </a:ext>
            </a:extLst>
          </p:cNvPr>
          <p:cNvSpPr/>
          <p:nvPr/>
        </p:nvSpPr>
        <p:spPr>
          <a:xfrm>
            <a:off x="521776" y="3791702"/>
            <a:ext cx="10977966" cy="1938992"/>
          </a:xfrm>
          <a:prstGeom prst="rect">
            <a:avLst/>
          </a:prstGeom>
        </p:spPr>
        <p:txBody>
          <a:bodyPr wrap="square">
            <a:spAutoFit/>
          </a:bodyPr>
          <a:lstStyle/>
          <a:p>
            <a:r>
              <a:rPr lang="en-NZ" sz="2400" b="1" dirty="0">
                <a:solidFill>
                  <a:srgbClr val="201F1E"/>
                </a:solidFill>
                <a:latin typeface="Calibri" panose="020F0502020204030204" pitchFamily="34" charset="0"/>
              </a:rPr>
              <a:t>We understand that there are school led class rep structures implemented prior to 2021 that are still active, we would like to understand more about what you are doing and collaborate to transition this across to a Unitec wide process – keeping all the best bits of what our school needs. If this is our class here </a:t>
            </a:r>
            <a:r>
              <a:rPr lang="en-NZ" sz="2400" b="1" dirty="0" err="1">
                <a:solidFill>
                  <a:srgbClr val="201F1E"/>
                </a:solidFill>
                <a:latin typeface="Calibri" panose="020F0502020204030204" pitchFamily="34" charset="0"/>
              </a:rPr>
              <a:t>tzhen</a:t>
            </a:r>
            <a:r>
              <a:rPr lang="en-NZ" sz="2400" b="1" dirty="0">
                <a:solidFill>
                  <a:srgbClr val="201F1E"/>
                </a:solidFill>
                <a:latin typeface="Calibri" panose="020F0502020204030204" pitchFamily="34" charset="0"/>
              </a:rPr>
              <a:t> please let me know and I will organise a meeting invite</a:t>
            </a:r>
            <a:endParaRPr lang="en-NZ" sz="2400" b="1" dirty="0"/>
          </a:p>
        </p:txBody>
      </p:sp>
      <p:sp>
        <p:nvSpPr>
          <p:cNvPr id="6" name="TextBox 5">
            <a:extLst>
              <a:ext uri="{FF2B5EF4-FFF2-40B4-BE49-F238E27FC236}">
                <a16:creationId xmlns:a16="http://schemas.microsoft.com/office/drawing/2014/main" id="{75A203D3-D732-4890-B9BF-7ECD2F9D584C}"/>
              </a:ext>
            </a:extLst>
          </p:cNvPr>
          <p:cNvSpPr txBox="1"/>
          <p:nvPr/>
        </p:nvSpPr>
        <p:spPr>
          <a:xfrm>
            <a:off x="521776" y="1844298"/>
            <a:ext cx="7707824" cy="584775"/>
          </a:xfrm>
          <a:prstGeom prst="rect">
            <a:avLst/>
          </a:prstGeom>
          <a:noFill/>
        </p:spPr>
        <p:txBody>
          <a:bodyPr wrap="square" rtlCol="0">
            <a:spAutoFit/>
          </a:bodyPr>
          <a:lstStyle/>
          <a:p>
            <a:r>
              <a:rPr lang="en-NZ" sz="3200" dirty="0"/>
              <a:t>Previous and New Class Reps</a:t>
            </a:r>
          </a:p>
        </p:txBody>
      </p:sp>
    </p:spTree>
    <p:extLst>
      <p:ext uri="{BB962C8B-B14F-4D97-AF65-F5344CB8AC3E}">
        <p14:creationId xmlns:p14="http://schemas.microsoft.com/office/powerpoint/2010/main" val="1241577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17C0C6-A551-4587-B101-C82DFFA4E16F}"/>
              </a:ext>
            </a:extLst>
          </p:cNvPr>
          <p:cNvSpPr/>
          <p:nvPr/>
        </p:nvSpPr>
        <p:spPr>
          <a:xfrm>
            <a:off x="542441" y="2272529"/>
            <a:ext cx="8021042" cy="523220"/>
          </a:xfrm>
          <a:prstGeom prst="rect">
            <a:avLst/>
          </a:prstGeom>
        </p:spPr>
        <p:txBody>
          <a:bodyPr wrap="none">
            <a:spAutoFit/>
          </a:bodyPr>
          <a:lstStyle/>
          <a:p>
            <a:r>
              <a:rPr lang="en-NZ" sz="2800" dirty="0">
                <a:solidFill>
                  <a:srgbClr val="201F1E"/>
                </a:solidFill>
                <a:latin typeface="Calibri" panose="020F0502020204030204" pitchFamily="34" charset="0"/>
              </a:rPr>
              <a:t>Please find below a schedule for the process this year.</a:t>
            </a:r>
            <a:endParaRPr lang="en-NZ" sz="2800" dirty="0"/>
          </a:p>
        </p:txBody>
      </p:sp>
      <p:sp>
        <p:nvSpPr>
          <p:cNvPr id="3" name="TextBox 2">
            <a:extLst>
              <a:ext uri="{FF2B5EF4-FFF2-40B4-BE49-F238E27FC236}">
                <a16:creationId xmlns:a16="http://schemas.microsoft.com/office/drawing/2014/main" id="{007221BB-0C0F-4315-A39E-B629781B7FF8}"/>
              </a:ext>
            </a:extLst>
          </p:cNvPr>
          <p:cNvSpPr txBox="1"/>
          <p:nvPr/>
        </p:nvSpPr>
        <p:spPr>
          <a:xfrm>
            <a:off x="542441" y="1769434"/>
            <a:ext cx="7377194" cy="523220"/>
          </a:xfrm>
          <a:prstGeom prst="rect">
            <a:avLst/>
          </a:prstGeom>
          <a:noFill/>
        </p:spPr>
        <p:txBody>
          <a:bodyPr wrap="square" rtlCol="0">
            <a:spAutoFit/>
          </a:bodyPr>
          <a:lstStyle/>
          <a:p>
            <a:r>
              <a:rPr lang="en-NZ" sz="2800" dirty="0"/>
              <a:t>Programme for Class Reps Engagements 2022</a:t>
            </a:r>
          </a:p>
        </p:txBody>
      </p:sp>
      <p:graphicFrame>
        <p:nvGraphicFramePr>
          <p:cNvPr id="5" name="Table 4">
            <a:extLst>
              <a:ext uri="{FF2B5EF4-FFF2-40B4-BE49-F238E27FC236}">
                <a16:creationId xmlns:a16="http://schemas.microsoft.com/office/drawing/2014/main" id="{8AE6179C-3471-463E-A641-E778676DEBF3}"/>
              </a:ext>
            </a:extLst>
          </p:cNvPr>
          <p:cNvGraphicFramePr>
            <a:graphicFrameLocks noGrp="1"/>
          </p:cNvGraphicFramePr>
          <p:nvPr>
            <p:extLst>
              <p:ext uri="{D42A27DB-BD31-4B8C-83A1-F6EECF244321}">
                <p14:modId xmlns:p14="http://schemas.microsoft.com/office/powerpoint/2010/main" val="1449813542"/>
              </p:ext>
            </p:extLst>
          </p:nvPr>
        </p:nvGraphicFramePr>
        <p:xfrm>
          <a:off x="662271" y="2795749"/>
          <a:ext cx="9644102" cy="3785433"/>
        </p:xfrm>
        <a:graphic>
          <a:graphicData uri="http://schemas.openxmlformats.org/drawingml/2006/table">
            <a:tbl>
              <a:tblPr/>
              <a:tblGrid>
                <a:gridCol w="3695302">
                  <a:extLst>
                    <a:ext uri="{9D8B030D-6E8A-4147-A177-3AD203B41FA5}">
                      <a16:colId xmlns:a16="http://schemas.microsoft.com/office/drawing/2014/main" val="1004646638"/>
                    </a:ext>
                  </a:extLst>
                </a:gridCol>
                <a:gridCol w="2974400">
                  <a:extLst>
                    <a:ext uri="{9D8B030D-6E8A-4147-A177-3AD203B41FA5}">
                      <a16:colId xmlns:a16="http://schemas.microsoft.com/office/drawing/2014/main" val="1294053040"/>
                    </a:ext>
                  </a:extLst>
                </a:gridCol>
                <a:gridCol w="2974400">
                  <a:extLst>
                    <a:ext uri="{9D8B030D-6E8A-4147-A177-3AD203B41FA5}">
                      <a16:colId xmlns:a16="http://schemas.microsoft.com/office/drawing/2014/main" val="1348505447"/>
                    </a:ext>
                  </a:extLst>
                </a:gridCol>
              </a:tblGrid>
              <a:tr h="585033">
                <a:tc>
                  <a:txBody>
                    <a:bodyPr/>
                    <a:lstStyle/>
                    <a:p>
                      <a:r>
                        <a:rPr lang="en-NZ" sz="2400" dirty="0">
                          <a:effectLst/>
                          <a:latin typeface="Calibri" panose="020F0502020204030204" pitchFamily="34" charset="0"/>
                        </a:rPr>
                        <a:t>Timeframe within Semester</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NZ" sz="2400">
                          <a:effectLst/>
                          <a:latin typeface="Calibri" panose="020F0502020204030204" pitchFamily="34" charset="0"/>
                        </a:rPr>
                        <a:t>Task</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NZ" sz="2400">
                          <a:effectLst/>
                          <a:latin typeface="Calibri" panose="020F0502020204030204" pitchFamily="34" charset="0"/>
                        </a:rPr>
                        <a:t>Responsibility</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9059074"/>
                  </a:ext>
                </a:extLst>
              </a:tr>
              <a:tr h="585033">
                <a:tc>
                  <a:txBody>
                    <a:bodyPr/>
                    <a:lstStyle/>
                    <a:p>
                      <a:pPr>
                        <a:buFont typeface="Arial" panose="020B0604020202020204" pitchFamily="34" charset="0"/>
                        <a:buChar char="•"/>
                      </a:pPr>
                      <a:r>
                        <a:rPr lang="en-NZ" sz="2400">
                          <a:effectLst/>
                          <a:latin typeface="Calibri" panose="020F0502020204030204" pitchFamily="34" charset="0"/>
                        </a:rPr>
                        <a:t>Week 1 – 2</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NZ" sz="2400">
                          <a:effectLst/>
                          <a:latin typeface="Calibri" panose="020F0502020204030204" pitchFamily="34" charset="0"/>
                        </a:rPr>
                        <a:t>Recruitment of Class Reps within class</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NZ" sz="2400">
                          <a:effectLst/>
                          <a:latin typeface="Calibri" panose="020F0502020204030204" pitchFamily="34" charset="0"/>
                        </a:rPr>
                        <a:t>Teaching Staff</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1155792"/>
                  </a:ext>
                </a:extLst>
              </a:tr>
              <a:tr h="585033">
                <a:tc>
                  <a:txBody>
                    <a:bodyPr/>
                    <a:lstStyle/>
                    <a:p>
                      <a:pPr>
                        <a:buFont typeface="Arial" panose="020B0604020202020204" pitchFamily="34" charset="0"/>
                        <a:buChar char="•"/>
                      </a:pPr>
                      <a:r>
                        <a:rPr lang="en-NZ" sz="2400">
                          <a:effectLst/>
                          <a:latin typeface="Calibri" panose="020F0502020204030204" pitchFamily="34" charset="0"/>
                        </a:rPr>
                        <a:t>Week 3</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NZ" sz="2400">
                          <a:effectLst/>
                          <a:latin typeface="Calibri" panose="020F0502020204030204" pitchFamily="34" charset="0"/>
                        </a:rPr>
                        <a:t>Training of Class Reps</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NZ" sz="2400">
                          <a:effectLst/>
                          <a:latin typeface="Calibri" panose="020F0502020204030204" pitchFamily="34" charset="0"/>
                        </a:rPr>
                        <a:t>Student Voice Coordinator</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62388259"/>
                  </a:ext>
                </a:extLst>
              </a:tr>
              <a:tr h="1053920">
                <a:tc>
                  <a:txBody>
                    <a:bodyPr/>
                    <a:lstStyle/>
                    <a:p>
                      <a:pPr>
                        <a:buFont typeface="Arial" panose="020B0604020202020204" pitchFamily="34" charset="0"/>
                        <a:buChar char="•"/>
                      </a:pPr>
                      <a:r>
                        <a:rPr lang="en-NZ" sz="2400" dirty="0">
                          <a:effectLst/>
                          <a:latin typeface="Calibri" panose="020F0502020204030204" pitchFamily="34" charset="0"/>
                        </a:rPr>
                        <a:t>Week 4 onwards</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NZ" sz="2400">
                          <a:effectLst/>
                          <a:latin typeface="Calibri" panose="020F0502020204030204" pitchFamily="34" charset="0"/>
                        </a:rPr>
                        <a:t>Class Reps active</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NZ" sz="2400" dirty="0">
                          <a:effectLst/>
                          <a:latin typeface="Calibri" panose="020F0502020204030204" pitchFamily="34" charset="0"/>
                        </a:rPr>
                        <a:t>Class Reps with continued support from Coordinator and teaching staff</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6540522"/>
                  </a:ext>
                </a:extLst>
              </a:tr>
            </a:tbl>
          </a:graphicData>
        </a:graphic>
      </p:graphicFrame>
    </p:spTree>
    <p:extLst>
      <p:ext uri="{BB962C8B-B14F-4D97-AF65-F5344CB8AC3E}">
        <p14:creationId xmlns:p14="http://schemas.microsoft.com/office/powerpoint/2010/main" val="357354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693A4C-5E5C-4807-9896-A48236B5D041}"/>
              </a:ext>
            </a:extLst>
          </p:cNvPr>
          <p:cNvSpPr/>
          <p:nvPr/>
        </p:nvSpPr>
        <p:spPr>
          <a:xfrm>
            <a:off x="398039" y="1727226"/>
            <a:ext cx="10995089" cy="1815882"/>
          </a:xfrm>
          <a:prstGeom prst="rect">
            <a:avLst/>
          </a:prstGeom>
        </p:spPr>
        <p:txBody>
          <a:bodyPr wrap="square">
            <a:spAutoFit/>
          </a:bodyPr>
          <a:lstStyle/>
          <a:p>
            <a:r>
              <a:rPr lang="en-NZ" sz="2800" dirty="0">
                <a:solidFill>
                  <a:srgbClr val="201F1E"/>
                </a:solidFill>
                <a:latin typeface="Calibri" panose="020F0502020204030204" pitchFamily="34" charset="0"/>
              </a:rPr>
              <a:t>I am including this attached slide at the beginning of our lesson because I want to recruit at least one class rep. (One student may represent multiple classes, Classes can have multiple reps and for smaller classes or postgraduate classes one rep per programme is fine)</a:t>
            </a:r>
          </a:p>
        </p:txBody>
      </p:sp>
      <p:sp>
        <p:nvSpPr>
          <p:cNvPr id="3" name="Rectangle 2">
            <a:extLst>
              <a:ext uri="{FF2B5EF4-FFF2-40B4-BE49-F238E27FC236}">
                <a16:creationId xmlns:a16="http://schemas.microsoft.com/office/drawing/2014/main" id="{FEBDEF31-E867-4470-A5CB-B48E6AD19311}"/>
              </a:ext>
            </a:extLst>
          </p:cNvPr>
          <p:cNvSpPr/>
          <p:nvPr/>
        </p:nvSpPr>
        <p:spPr>
          <a:xfrm>
            <a:off x="398039" y="3712239"/>
            <a:ext cx="10552638" cy="1815882"/>
          </a:xfrm>
          <a:prstGeom prst="rect">
            <a:avLst/>
          </a:prstGeom>
        </p:spPr>
        <p:txBody>
          <a:bodyPr wrap="square">
            <a:spAutoFit/>
          </a:bodyPr>
          <a:lstStyle/>
          <a:p>
            <a:r>
              <a:rPr lang="en-NZ" sz="2800" dirty="0">
                <a:solidFill>
                  <a:srgbClr val="201F1E"/>
                </a:solidFill>
                <a:latin typeface="Calibri" panose="020F0502020204030204" pitchFamily="34" charset="0"/>
              </a:rPr>
              <a:t>And this year there are no limits to Class Reps; You do not need to hold any type of election: And Class reps can self-volunteer or be nominated by staff. They must however complete the required training and check ins to be a class rep.</a:t>
            </a:r>
          </a:p>
        </p:txBody>
      </p:sp>
    </p:spTree>
    <p:extLst>
      <p:ext uri="{BB962C8B-B14F-4D97-AF65-F5344CB8AC3E}">
        <p14:creationId xmlns:p14="http://schemas.microsoft.com/office/powerpoint/2010/main" val="2872822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67DB88-F941-416C-B8FE-7C3F2A806CFD}"/>
              </a:ext>
            </a:extLst>
          </p:cNvPr>
          <p:cNvSpPr/>
          <p:nvPr/>
        </p:nvSpPr>
        <p:spPr>
          <a:xfrm>
            <a:off x="397789" y="1936166"/>
            <a:ext cx="10342535" cy="1569660"/>
          </a:xfrm>
          <a:prstGeom prst="rect">
            <a:avLst/>
          </a:prstGeom>
        </p:spPr>
        <p:txBody>
          <a:bodyPr wrap="square">
            <a:spAutoFit/>
          </a:bodyPr>
          <a:lstStyle/>
          <a:p>
            <a:pPr>
              <a:buFont typeface="Arial" panose="020B0604020202020204" pitchFamily="34" charset="0"/>
              <a:buChar char="•"/>
            </a:pPr>
            <a:r>
              <a:rPr lang="en-NZ" sz="2400" dirty="0">
                <a:solidFill>
                  <a:srgbClr val="201F1E"/>
                </a:solidFill>
                <a:latin typeface="Calibri" panose="020F0502020204030204" pitchFamily="34" charset="0"/>
              </a:rPr>
              <a:t>EMPOWER YOURSELF &amp; register  -  </a:t>
            </a:r>
            <a:r>
              <a:rPr lang="en-NZ" sz="2400" dirty="0">
                <a:solidFill>
                  <a:srgbClr val="201F1E"/>
                </a:solidFill>
                <a:latin typeface="Calibri" panose="020F0502020204030204" pitchFamily="34" charset="0"/>
                <a:hlinkClick r:id="rId2" tooltip="Original URL: https://unitec.wufoo.com/forms/student-class-representative-registration/. Click or tap if you trust this link."/>
              </a:rPr>
              <a:t>https://unitec.wufoo.com/forms/student-class-representative-registration/</a:t>
            </a:r>
            <a:endParaRPr lang="en-NZ" sz="2400" dirty="0">
              <a:solidFill>
                <a:srgbClr val="201F1E"/>
              </a:solidFill>
              <a:latin typeface="Calibri" panose="020F0502020204030204" pitchFamily="34" charset="0"/>
            </a:endParaRPr>
          </a:p>
          <a:p>
            <a:pPr>
              <a:buFont typeface="Arial" panose="020B0604020202020204" pitchFamily="34" charset="0"/>
              <a:buChar char="•"/>
            </a:pPr>
            <a:r>
              <a:rPr lang="en-NZ" sz="2400" dirty="0">
                <a:solidFill>
                  <a:srgbClr val="201F1E"/>
                </a:solidFill>
                <a:latin typeface="Calibri" panose="020F0502020204030204" pitchFamily="34" charset="0"/>
              </a:rPr>
              <a:t>CONGRATULATIONS here’s your webpage - </a:t>
            </a:r>
            <a:r>
              <a:rPr lang="en-NZ" sz="2400" dirty="0">
                <a:solidFill>
                  <a:srgbClr val="201F1E"/>
                </a:solidFill>
                <a:latin typeface="Calibri" panose="020F0502020204030204" pitchFamily="34" charset="0"/>
                <a:hlinkClick r:id="rId3" tooltip="Original URL: https://www.unitec.ac.nz/current-students/student-life/student-voice/class-reps. Click or tap if you trust this link."/>
              </a:rPr>
              <a:t>https://www.unitec.ac.nz/current-students/student-life/student-voice/class-reps</a:t>
            </a:r>
            <a:endParaRPr lang="en-NZ" sz="2400" dirty="0">
              <a:solidFill>
                <a:srgbClr val="201F1E"/>
              </a:solidFill>
              <a:latin typeface="Calibri" panose="020F0502020204030204" pitchFamily="34" charset="0"/>
            </a:endParaRPr>
          </a:p>
        </p:txBody>
      </p:sp>
      <p:sp>
        <p:nvSpPr>
          <p:cNvPr id="3" name="Rectangle 2">
            <a:extLst>
              <a:ext uri="{FF2B5EF4-FFF2-40B4-BE49-F238E27FC236}">
                <a16:creationId xmlns:a16="http://schemas.microsoft.com/office/drawing/2014/main" id="{3B82B1EE-6D2F-4162-A577-2DF395C742E1}"/>
              </a:ext>
            </a:extLst>
          </p:cNvPr>
          <p:cNvSpPr/>
          <p:nvPr/>
        </p:nvSpPr>
        <p:spPr>
          <a:xfrm>
            <a:off x="397789" y="3605486"/>
            <a:ext cx="10482021" cy="1384995"/>
          </a:xfrm>
          <a:prstGeom prst="rect">
            <a:avLst/>
          </a:prstGeom>
        </p:spPr>
        <p:txBody>
          <a:bodyPr wrap="square">
            <a:spAutoFit/>
          </a:bodyPr>
          <a:lstStyle/>
          <a:p>
            <a:pPr>
              <a:buFont typeface="Arial" panose="020B0604020202020204" pitchFamily="34" charset="0"/>
              <a:buChar char="•"/>
            </a:pPr>
            <a:r>
              <a:rPr lang="en-NZ" sz="2800" dirty="0">
                <a:solidFill>
                  <a:srgbClr val="201F1E"/>
                </a:solidFill>
                <a:latin typeface="Calibri" panose="020F0502020204030204" pitchFamily="34" charset="0"/>
              </a:rPr>
              <a:t>The class rep must attend training scheduled for Wednesday 16</a:t>
            </a:r>
            <a:r>
              <a:rPr lang="en-NZ" sz="2800" baseline="30000" dirty="0">
                <a:solidFill>
                  <a:srgbClr val="201F1E"/>
                </a:solidFill>
                <a:latin typeface="Calibri" panose="020F0502020204030204" pitchFamily="34" charset="0"/>
              </a:rPr>
              <a:t>th</a:t>
            </a:r>
            <a:r>
              <a:rPr lang="en-NZ" sz="2800" dirty="0">
                <a:solidFill>
                  <a:srgbClr val="201F1E"/>
                </a:solidFill>
                <a:latin typeface="Calibri" panose="020F0502020204030204" pitchFamily="34" charset="0"/>
              </a:rPr>
              <a:t> March – Timings TBC. Lecturers, please support your students to attend.</a:t>
            </a:r>
          </a:p>
        </p:txBody>
      </p:sp>
      <p:sp>
        <p:nvSpPr>
          <p:cNvPr id="4" name="Rectangle 3">
            <a:extLst>
              <a:ext uri="{FF2B5EF4-FFF2-40B4-BE49-F238E27FC236}">
                <a16:creationId xmlns:a16="http://schemas.microsoft.com/office/drawing/2014/main" id="{975C7704-50C8-45B7-83A9-E2108D86FFED}"/>
              </a:ext>
            </a:extLst>
          </p:cNvPr>
          <p:cNvSpPr/>
          <p:nvPr/>
        </p:nvSpPr>
        <p:spPr>
          <a:xfrm>
            <a:off x="397788" y="5149135"/>
            <a:ext cx="10342535" cy="1384995"/>
          </a:xfrm>
          <a:prstGeom prst="rect">
            <a:avLst/>
          </a:prstGeom>
        </p:spPr>
        <p:txBody>
          <a:bodyPr wrap="square">
            <a:spAutoFit/>
          </a:bodyPr>
          <a:lstStyle/>
          <a:p>
            <a:pPr>
              <a:buFont typeface="Arial" panose="020B0604020202020204" pitchFamily="34" charset="0"/>
              <a:buChar char="•"/>
            </a:pPr>
            <a:r>
              <a:rPr lang="en-NZ" sz="2800" dirty="0">
                <a:solidFill>
                  <a:srgbClr val="201F1E"/>
                </a:solidFill>
                <a:latin typeface="Calibri" panose="020F0502020204030204" pitchFamily="34" charset="0"/>
              </a:rPr>
              <a:t>And, following the class rep training, please work with your class rep to introduce them to the class and provide their contact details where suitable.</a:t>
            </a:r>
          </a:p>
        </p:txBody>
      </p:sp>
    </p:spTree>
    <p:extLst>
      <p:ext uri="{BB962C8B-B14F-4D97-AF65-F5344CB8AC3E}">
        <p14:creationId xmlns:p14="http://schemas.microsoft.com/office/powerpoint/2010/main" val="1094479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2F68623001264E9C00AF7127E1F82C" ma:contentTypeVersion="14" ma:contentTypeDescription="Create a new document." ma:contentTypeScope="" ma:versionID="be40d9f23ad2a01b49f69336ce9219c1">
  <xsd:schema xmlns:xsd="http://www.w3.org/2001/XMLSchema" xmlns:xs="http://www.w3.org/2001/XMLSchema" xmlns:p="http://schemas.microsoft.com/office/2006/metadata/properties" xmlns:ns3="092ce407-eaf6-4265-be55-618f9834aee2" xmlns:ns4="9972710e-e72d-4ba9-96a6-02395eaa4096" targetNamespace="http://schemas.microsoft.com/office/2006/metadata/properties" ma:root="true" ma:fieldsID="9e82fcb8898b6065d4446dd9b371bfa7" ns3:_="" ns4:_="">
    <xsd:import namespace="092ce407-eaf6-4265-be55-618f9834aee2"/>
    <xsd:import namespace="9972710e-e72d-4ba9-96a6-02395eaa409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ce407-eaf6-4265-be55-618f9834aee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72710e-e72d-4ba9-96a6-02395eaa409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710796-A547-4832-9C77-165296995A21}">
  <ds:schemaRefs>
    <ds:schemaRef ds:uri="http://schemas.microsoft.com/sharepoint/v3/contenttype/forms"/>
  </ds:schemaRefs>
</ds:datastoreItem>
</file>

<file path=customXml/itemProps2.xml><?xml version="1.0" encoding="utf-8"?>
<ds:datastoreItem xmlns:ds="http://schemas.openxmlformats.org/officeDocument/2006/customXml" ds:itemID="{059D7866-CB0A-4283-8226-3281AC4890DC}">
  <ds:schemaRefs>
    <ds:schemaRef ds:uri="http://schemas.microsoft.com/office/2006/documentManagement/types"/>
    <ds:schemaRef ds:uri="http://www.w3.org/XML/1998/namespace"/>
    <ds:schemaRef ds:uri="http://purl.org/dc/elements/1.1/"/>
    <ds:schemaRef ds:uri="http://schemas.microsoft.com/office/2006/metadata/properties"/>
    <ds:schemaRef ds:uri="9972710e-e72d-4ba9-96a6-02395eaa4096"/>
    <ds:schemaRef ds:uri="http://schemas.microsoft.com/office/infopath/2007/PartnerControls"/>
    <ds:schemaRef ds:uri="http://purl.org/dc/terms/"/>
    <ds:schemaRef ds:uri="http://schemas.openxmlformats.org/package/2006/metadata/core-properties"/>
    <ds:schemaRef ds:uri="092ce407-eaf6-4265-be55-618f9834aee2"/>
    <ds:schemaRef ds:uri="http://purl.org/dc/dcmitype/"/>
  </ds:schemaRefs>
</ds:datastoreItem>
</file>

<file path=customXml/itemProps3.xml><?xml version="1.0" encoding="utf-8"?>
<ds:datastoreItem xmlns:ds="http://schemas.openxmlformats.org/officeDocument/2006/customXml" ds:itemID="{DF7CE236-2DDB-41D0-B12A-D191500B97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2ce407-eaf6-4265-be55-618f9834aee2"/>
    <ds:schemaRef ds:uri="9972710e-e72d-4ba9-96a6-02395eaa40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2759</TotalTime>
  <Words>460</Words>
  <Application>Microsoft Office PowerPoint</Application>
  <PresentationFormat>Widescreen</PresentationFormat>
  <Paragraphs>32</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Unitec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Lele Talagi</dc:creator>
  <cp:lastModifiedBy>Rod Harvey</cp:lastModifiedBy>
  <cp:revision>12</cp:revision>
  <dcterms:created xsi:type="dcterms:W3CDTF">2021-03-04T20:13:02Z</dcterms:created>
  <dcterms:modified xsi:type="dcterms:W3CDTF">2022-03-09T17:10:31Z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0x0101004C2F68623001264E9C00AF7127E1F82C</vt:lpwstr>
  </property>
</Properties>
</file>