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58" r:id="rId7"/>
    <p:sldId id="259" r:id="rId8"/>
    <p:sldId id="260" r:id="rId9"/>
    <p:sldId id="261"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F8552C79-219F-4F94-8CA3-75AA2A92DDEA}" type="datetimeFigureOut">
              <a:rPr lang="en-NZ" smtClean="0"/>
              <a:t>25/09/2018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325646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8552C79-219F-4F94-8CA3-75AA2A92DDEA}" type="datetimeFigureOut">
              <a:rPr lang="en-NZ" smtClean="0"/>
              <a:t>25/09/2018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212701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8552C79-219F-4F94-8CA3-75AA2A92DDEA}" type="datetimeFigureOut">
              <a:rPr lang="en-NZ" smtClean="0"/>
              <a:t>25/09/2018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17797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8552C79-219F-4F94-8CA3-75AA2A92DDEA}" type="datetimeFigureOut">
              <a:rPr lang="en-NZ" smtClean="0"/>
              <a:t>25/09/2018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33680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52C79-219F-4F94-8CA3-75AA2A92DDEA}" type="datetimeFigureOut">
              <a:rPr lang="en-NZ" smtClean="0"/>
              <a:t>25/09/2018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691204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F8552C79-219F-4F94-8CA3-75AA2A92DDEA}" type="datetimeFigureOut">
              <a:rPr lang="en-NZ" smtClean="0"/>
              <a:t>25/09/2018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3307940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F8552C79-219F-4F94-8CA3-75AA2A92DDEA}" type="datetimeFigureOut">
              <a:rPr lang="en-NZ" smtClean="0"/>
              <a:t>25/09/2018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146886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8552C79-219F-4F94-8CA3-75AA2A92DDEA}" type="datetimeFigureOut">
              <a:rPr lang="en-NZ" smtClean="0"/>
              <a:t>25/09/2018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65553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52C79-219F-4F94-8CA3-75AA2A92DDEA}" type="datetimeFigureOut">
              <a:rPr lang="en-NZ" smtClean="0"/>
              <a:t>25/09/2018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357951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552C79-219F-4F94-8CA3-75AA2A92DDEA}" type="datetimeFigureOut">
              <a:rPr lang="en-NZ" smtClean="0"/>
              <a:t>25/09/2018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249101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552C79-219F-4F94-8CA3-75AA2A92DDEA}" type="datetimeFigureOut">
              <a:rPr lang="en-NZ" smtClean="0"/>
              <a:t>25/09/2018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B510EC1-8DF2-4A1E-867E-7BC41BDC252E}" type="slidenum">
              <a:rPr lang="en-NZ" smtClean="0"/>
              <a:t>‹#›</a:t>
            </a:fld>
            <a:endParaRPr lang="en-NZ"/>
          </a:p>
        </p:txBody>
      </p:sp>
    </p:spTree>
    <p:extLst>
      <p:ext uri="{BB962C8B-B14F-4D97-AF65-F5344CB8AC3E}">
        <p14:creationId xmlns:p14="http://schemas.microsoft.com/office/powerpoint/2010/main" val="1997259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52C79-219F-4F94-8CA3-75AA2A92DDEA}" type="datetimeFigureOut">
              <a:rPr lang="en-NZ" smtClean="0"/>
              <a:t>25/09/2018</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10EC1-8DF2-4A1E-867E-7BC41BDC252E}" type="slidenum">
              <a:rPr lang="en-NZ" smtClean="0"/>
              <a:t>‹#›</a:t>
            </a:fld>
            <a:endParaRPr lang="en-NZ"/>
          </a:p>
        </p:txBody>
      </p:sp>
    </p:spTree>
    <p:extLst>
      <p:ext uri="{BB962C8B-B14F-4D97-AF65-F5344CB8AC3E}">
        <p14:creationId xmlns:p14="http://schemas.microsoft.com/office/powerpoint/2010/main" val="2426768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amples.openweathermap.org/data/2.5/weather?q=London,uk&amp;appid=b6907d289e10d714a6e88b30761fae22" TargetMode="External"/><Relationship Id="rId2" Type="http://schemas.openxmlformats.org/officeDocument/2006/relationships/hyperlink" Target="https://openweathermap.org/curre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ev-portal.at.govt.n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3schools.com/Js/tryit.asp?filename=tryjson_stor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Week 10</a:t>
            </a:r>
            <a:endParaRPr lang="en-NZ" dirty="0"/>
          </a:p>
        </p:txBody>
      </p:sp>
      <p:sp>
        <p:nvSpPr>
          <p:cNvPr id="3" name="Subtitle 2"/>
          <p:cNvSpPr>
            <a:spLocks noGrp="1"/>
          </p:cNvSpPr>
          <p:nvPr>
            <p:ph type="subTitle" idx="1"/>
          </p:nvPr>
        </p:nvSpPr>
        <p:spPr/>
        <p:txBody>
          <a:bodyPr/>
          <a:lstStyle/>
          <a:p>
            <a:r>
              <a:rPr lang="en-NZ" dirty="0" err="1" smtClean="0"/>
              <a:t>Json</a:t>
            </a:r>
            <a:r>
              <a:rPr lang="en-NZ" dirty="0" smtClean="0"/>
              <a:t> and APIs</a:t>
            </a:r>
            <a:endParaRPr lang="en-NZ" dirty="0"/>
          </a:p>
        </p:txBody>
      </p:sp>
    </p:spTree>
    <p:extLst>
      <p:ext uri="{BB962C8B-B14F-4D97-AF65-F5344CB8AC3E}">
        <p14:creationId xmlns:p14="http://schemas.microsoft.com/office/powerpoint/2010/main" val="338613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Why API</a:t>
            </a:r>
            <a:endParaRPr lang="en-NZ" dirty="0"/>
          </a:p>
        </p:txBody>
      </p:sp>
      <p:sp>
        <p:nvSpPr>
          <p:cNvPr id="3" name="Content Placeholder 2"/>
          <p:cNvSpPr>
            <a:spLocks noGrp="1"/>
          </p:cNvSpPr>
          <p:nvPr>
            <p:ph idx="1"/>
          </p:nvPr>
        </p:nvSpPr>
        <p:spPr/>
        <p:txBody>
          <a:bodyPr/>
          <a:lstStyle/>
          <a:p>
            <a:r>
              <a:rPr lang="en-NZ" dirty="0"/>
              <a:t>APIs are huge </a:t>
            </a:r>
            <a:r>
              <a:rPr lang="en-NZ" dirty="0" smtClean="0"/>
              <a:t>time-savers</a:t>
            </a:r>
          </a:p>
          <a:p>
            <a:endParaRPr lang="en-NZ" dirty="0"/>
          </a:p>
          <a:p>
            <a:r>
              <a:rPr lang="en-NZ" dirty="0"/>
              <a:t>Businesses are creating apps that rely on </a:t>
            </a:r>
            <a:r>
              <a:rPr lang="en-NZ" dirty="0" smtClean="0"/>
              <a:t>APIs</a:t>
            </a:r>
          </a:p>
          <a:p>
            <a:endParaRPr lang="en-NZ" dirty="0"/>
          </a:p>
          <a:p>
            <a:r>
              <a:rPr lang="en-NZ" dirty="0"/>
              <a:t>APIs help businesses</a:t>
            </a:r>
          </a:p>
        </p:txBody>
      </p:sp>
    </p:spTree>
    <p:extLst>
      <p:ext uri="{BB962C8B-B14F-4D97-AF65-F5344CB8AC3E}">
        <p14:creationId xmlns:p14="http://schemas.microsoft.com/office/powerpoint/2010/main" val="33463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How to use API and JSON</a:t>
            </a:r>
            <a:endParaRPr lang="en-NZ" dirty="0"/>
          </a:p>
        </p:txBody>
      </p:sp>
      <p:sp>
        <p:nvSpPr>
          <p:cNvPr id="3" name="Content Placeholder 2"/>
          <p:cNvSpPr>
            <a:spLocks noGrp="1"/>
          </p:cNvSpPr>
          <p:nvPr>
            <p:ph idx="1"/>
          </p:nvPr>
        </p:nvSpPr>
        <p:spPr/>
        <p:txBody>
          <a:bodyPr>
            <a:normAutofit/>
          </a:bodyPr>
          <a:lstStyle/>
          <a:p>
            <a:r>
              <a:rPr lang="en-NZ" sz="3600" dirty="0" err="1" smtClean="0"/>
              <a:t>Openweathermap</a:t>
            </a:r>
            <a:endParaRPr lang="en-NZ" sz="3600" dirty="0" smtClean="0"/>
          </a:p>
          <a:p>
            <a:pPr lvl="1"/>
            <a:r>
              <a:rPr lang="en-NZ" sz="3600" dirty="0" smtClean="0"/>
              <a:t>url: </a:t>
            </a:r>
            <a:r>
              <a:rPr lang="en-NZ" sz="3600" dirty="0" smtClean="0">
                <a:hlinkClick r:id="rId2"/>
              </a:rPr>
              <a:t>https</a:t>
            </a:r>
            <a:r>
              <a:rPr lang="en-NZ" sz="3600" dirty="0">
                <a:hlinkClick r:id="rId2"/>
              </a:rPr>
              <a:t>://</a:t>
            </a:r>
            <a:r>
              <a:rPr lang="en-NZ" sz="3600" dirty="0" smtClean="0">
                <a:hlinkClick r:id="rId2"/>
              </a:rPr>
              <a:t>openweathermap.org/current</a:t>
            </a:r>
            <a:endParaRPr lang="en-NZ" sz="3600" dirty="0" smtClean="0"/>
          </a:p>
          <a:p>
            <a:pPr lvl="1"/>
            <a:r>
              <a:rPr lang="en-NZ" sz="3600" dirty="0" smtClean="0"/>
              <a:t>What data looks like</a:t>
            </a:r>
          </a:p>
          <a:p>
            <a:pPr lvl="2"/>
            <a:r>
              <a:rPr lang="en-NZ" sz="3600" dirty="0">
                <a:hlinkClick r:id="rId3"/>
              </a:rPr>
              <a:t>https://</a:t>
            </a:r>
            <a:r>
              <a:rPr lang="en-NZ" sz="3600" dirty="0" smtClean="0">
                <a:hlinkClick r:id="rId3"/>
              </a:rPr>
              <a:t>samples.openweathermap.org/data/2.5/weather?q=London,uk&amp;appid=b6907d289e10d714a6e88b30761fae22</a:t>
            </a:r>
            <a:endParaRPr lang="en-NZ" sz="3600" dirty="0" smtClean="0"/>
          </a:p>
          <a:p>
            <a:pPr lvl="1"/>
            <a:r>
              <a:rPr lang="en-NZ" sz="3600" dirty="0" smtClean="0"/>
              <a:t>How do you know what the data </a:t>
            </a:r>
            <a:r>
              <a:rPr lang="en-NZ" sz="3600" dirty="0" smtClean="0"/>
              <a:t>provides.</a:t>
            </a:r>
            <a:endParaRPr lang="en-NZ" sz="3600" dirty="0"/>
          </a:p>
        </p:txBody>
      </p:sp>
    </p:spTree>
    <p:extLst>
      <p:ext uri="{BB962C8B-B14F-4D97-AF65-F5344CB8AC3E}">
        <p14:creationId xmlns:p14="http://schemas.microsoft.com/office/powerpoint/2010/main" val="1000717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How to use API and JSON</a:t>
            </a:r>
          </a:p>
        </p:txBody>
      </p:sp>
      <p:sp>
        <p:nvSpPr>
          <p:cNvPr id="3" name="Content Placeholder 2"/>
          <p:cNvSpPr>
            <a:spLocks noGrp="1"/>
          </p:cNvSpPr>
          <p:nvPr>
            <p:ph idx="1"/>
          </p:nvPr>
        </p:nvSpPr>
        <p:spPr/>
        <p:txBody>
          <a:bodyPr/>
          <a:lstStyle/>
          <a:p>
            <a:r>
              <a:rPr lang="en-NZ" dirty="0"/>
              <a:t>Auckland Transport Developer Portal </a:t>
            </a:r>
            <a:endParaRPr lang="en-NZ" dirty="0" smtClean="0"/>
          </a:p>
          <a:p>
            <a:pPr lvl="1"/>
            <a:r>
              <a:rPr lang="en-NZ" dirty="0">
                <a:hlinkClick r:id="rId2"/>
              </a:rPr>
              <a:t>https://dev-portal.at.govt.nz</a:t>
            </a:r>
            <a:r>
              <a:rPr lang="en-NZ" dirty="0" smtClean="0">
                <a:hlinkClick r:id="rId2"/>
              </a:rPr>
              <a:t>/</a:t>
            </a:r>
            <a:endParaRPr lang="en-NZ" dirty="0" smtClean="0"/>
          </a:p>
          <a:p>
            <a:r>
              <a:rPr lang="en-NZ" dirty="0" smtClean="0"/>
              <a:t>Register your API</a:t>
            </a:r>
          </a:p>
          <a:p>
            <a:r>
              <a:rPr lang="en-NZ" dirty="0"/>
              <a:t>Source in </a:t>
            </a:r>
            <a:r>
              <a:rPr lang="en-NZ" dirty="0" smtClean="0"/>
              <a:t>AucklandAPI.html</a:t>
            </a:r>
          </a:p>
          <a:p>
            <a:r>
              <a:rPr lang="en-NZ" dirty="0" smtClean="0"/>
              <a:t>We read the JSON together</a:t>
            </a:r>
            <a:endParaRPr lang="en-NZ" dirty="0"/>
          </a:p>
        </p:txBody>
      </p:sp>
    </p:spTree>
    <p:extLst>
      <p:ext uri="{BB962C8B-B14F-4D97-AF65-F5344CB8AC3E}">
        <p14:creationId xmlns:p14="http://schemas.microsoft.com/office/powerpoint/2010/main" val="125043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How to use API and JSON</a:t>
            </a:r>
          </a:p>
        </p:txBody>
      </p:sp>
      <p:sp>
        <p:nvSpPr>
          <p:cNvPr id="3" name="Content Placeholder 2"/>
          <p:cNvSpPr>
            <a:spLocks noGrp="1"/>
          </p:cNvSpPr>
          <p:nvPr>
            <p:ph idx="1"/>
          </p:nvPr>
        </p:nvSpPr>
        <p:spPr/>
        <p:txBody>
          <a:bodyPr/>
          <a:lstStyle/>
          <a:p>
            <a:r>
              <a:rPr lang="en-NZ" dirty="0" smtClean="0"/>
              <a:t>Apply API Key – if required</a:t>
            </a:r>
          </a:p>
          <a:p>
            <a:r>
              <a:rPr lang="en-NZ" dirty="0" smtClean="0"/>
              <a:t>Use jQuery and Ajax to collect data</a:t>
            </a:r>
          </a:p>
          <a:p>
            <a:r>
              <a:rPr lang="en-NZ" dirty="0" smtClean="0"/>
              <a:t>Print out loaded data to console and read</a:t>
            </a:r>
          </a:p>
          <a:p>
            <a:r>
              <a:rPr lang="en-NZ" dirty="0" smtClean="0"/>
              <a:t>Find out the data you need</a:t>
            </a:r>
          </a:p>
          <a:p>
            <a:r>
              <a:rPr lang="en-NZ" dirty="0" smtClean="0"/>
              <a:t>Use them</a:t>
            </a:r>
            <a:endParaRPr lang="en-NZ" dirty="0"/>
          </a:p>
        </p:txBody>
      </p:sp>
    </p:spTree>
    <p:extLst>
      <p:ext uri="{BB962C8B-B14F-4D97-AF65-F5344CB8AC3E}">
        <p14:creationId xmlns:p14="http://schemas.microsoft.com/office/powerpoint/2010/main" val="211946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a:t>
            </a:r>
            <a:endParaRPr lang="en-NZ" dirty="0"/>
          </a:p>
        </p:txBody>
      </p:sp>
      <p:sp>
        <p:nvSpPr>
          <p:cNvPr id="3" name="Content Placeholder 2"/>
          <p:cNvSpPr>
            <a:spLocks noGrp="1"/>
          </p:cNvSpPr>
          <p:nvPr>
            <p:ph idx="1"/>
          </p:nvPr>
        </p:nvSpPr>
        <p:spPr/>
        <p:txBody>
          <a:bodyPr/>
          <a:lstStyle/>
          <a:p>
            <a:r>
              <a:rPr lang="en-NZ" dirty="0" smtClean="0"/>
              <a:t>JSON: JavaScript Object Notation.</a:t>
            </a:r>
          </a:p>
          <a:p>
            <a:endParaRPr lang="en-NZ" dirty="0" smtClean="0"/>
          </a:p>
          <a:p>
            <a:r>
              <a:rPr lang="en-NZ" dirty="0" smtClean="0"/>
              <a:t>JSON is a syntax for storing and exchanging data.</a:t>
            </a:r>
          </a:p>
          <a:p>
            <a:endParaRPr lang="en-NZ" dirty="0" smtClean="0"/>
          </a:p>
          <a:p>
            <a:r>
              <a:rPr lang="en-NZ" dirty="0" smtClean="0"/>
              <a:t>JSON is text, written with JavaScript object notation.</a:t>
            </a:r>
            <a:endParaRPr lang="en-NZ" dirty="0"/>
          </a:p>
        </p:txBody>
      </p:sp>
    </p:spTree>
    <p:extLst>
      <p:ext uri="{BB962C8B-B14F-4D97-AF65-F5344CB8AC3E}">
        <p14:creationId xmlns:p14="http://schemas.microsoft.com/office/powerpoint/2010/main" val="260557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Why JSON</a:t>
            </a:r>
            <a:endParaRPr lang="en-NZ" dirty="0"/>
          </a:p>
        </p:txBody>
      </p:sp>
      <p:sp>
        <p:nvSpPr>
          <p:cNvPr id="3" name="Content Placeholder 2"/>
          <p:cNvSpPr>
            <a:spLocks noGrp="1"/>
          </p:cNvSpPr>
          <p:nvPr>
            <p:ph idx="1"/>
          </p:nvPr>
        </p:nvSpPr>
        <p:spPr/>
        <p:txBody>
          <a:bodyPr>
            <a:normAutofit lnSpcReduction="10000"/>
          </a:bodyPr>
          <a:lstStyle/>
          <a:p>
            <a:r>
              <a:rPr lang="en-NZ" dirty="0" smtClean="0"/>
              <a:t>Since the JSON format is text only, it can easily be sent to and from a server, and used as a data format by any programming language.</a:t>
            </a:r>
          </a:p>
          <a:p>
            <a:endParaRPr lang="en-NZ" dirty="0" smtClean="0"/>
          </a:p>
          <a:p>
            <a:r>
              <a:rPr lang="en-NZ" dirty="0" smtClean="0"/>
              <a:t>JavaScript has a built in function to convert a string, written in JSON format, into native JavaScript objects:</a:t>
            </a:r>
          </a:p>
          <a:p>
            <a:endParaRPr lang="en-NZ" dirty="0" smtClean="0"/>
          </a:p>
          <a:p>
            <a:r>
              <a:rPr lang="en-NZ" dirty="0" err="1" smtClean="0"/>
              <a:t>JSON.parse</a:t>
            </a:r>
            <a:r>
              <a:rPr lang="en-NZ" dirty="0" smtClean="0"/>
              <a:t>()</a:t>
            </a:r>
          </a:p>
          <a:p>
            <a:endParaRPr lang="en-NZ" dirty="0" smtClean="0"/>
          </a:p>
          <a:p>
            <a:r>
              <a:rPr lang="en-NZ" dirty="0" smtClean="0"/>
              <a:t>So, if you receive data from a server, in JSON format, you can use it like any other JavaScript object.</a:t>
            </a:r>
            <a:endParaRPr lang="en-NZ" dirty="0"/>
          </a:p>
        </p:txBody>
      </p:sp>
    </p:spTree>
    <p:extLst>
      <p:ext uri="{BB962C8B-B14F-4D97-AF65-F5344CB8AC3E}">
        <p14:creationId xmlns:p14="http://schemas.microsoft.com/office/powerpoint/2010/main" val="102230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 and XML</a:t>
            </a:r>
            <a:endParaRPr lang="en-NZ" dirty="0"/>
          </a:p>
        </p:txBody>
      </p:sp>
      <p:sp>
        <p:nvSpPr>
          <p:cNvPr id="4" name="Rectangle 3"/>
          <p:cNvSpPr/>
          <p:nvPr/>
        </p:nvSpPr>
        <p:spPr>
          <a:xfrm>
            <a:off x="845126" y="1734373"/>
            <a:ext cx="9047019" cy="1846659"/>
          </a:xfrm>
          <a:prstGeom prst="rect">
            <a:avLst/>
          </a:prstGeom>
        </p:spPr>
        <p:txBody>
          <a:bodyPr wrap="square">
            <a:spAutoFit/>
          </a:bodyPr>
          <a:lstStyle/>
          <a:p>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"employees"</a:t>
            </a:r>
            <a:r>
              <a:rPr lang="en-NZ" sz="2400" b="0" i="0" dirty="0" smtClean="0">
                <a:solidFill>
                  <a:srgbClr val="000000"/>
                </a:solidFill>
                <a:effectLst/>
                <a:latin typeface="Consolas" panose="020B0609020204030204" pitchFamily="49" charset="0"/>
              </a:rPr>
              <a:t>:[</a:t>
            </a:r>
            <a:r>
              <a:rPr lang="en-NZ" sz="2400" dirty="0" smtClean="0"/>
              <a:t/>
            </a:r>
            <a:br>
              <a:rPr lang="en-NZ" sz="2400" dirty="0" smtClean="0"/>
            </a:br>
            <a:r>
              <a:rPr lang="en-NZ" sz="2400" b="0" i="0" dirty="0" smtClean="0">
                <a:solidFill>
                  <a:srgbClr val="000000"/>
                </a:solidFill>
                <a:effectLst/>
                <a:latin typeface="Consolas" panose="020B0609020204030204" pitchFamily="49" charset="0"/>
              </a:rPr>
              <a:t>    {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firstName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"John"</a:t>
            </a:r>
            <a:r>
              <a:rPr lang="en-NZ" sz="2400" b="0" i="0" dirty="0" smtClean="0">
                <a:solidFill>
                  <a:srgbClr val="000000"/>
                </a:solidFill>
                <a:effectLst/>
                <a:latin typeface="Consolas" panose="020B0609020204030204" pitchFamily="49" charset="0"/>
              </a:rPr>
              <a:t>,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lastName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"Doe"</a:t>
            </a:r>
            <a:r>
              <a:rPr lang="en-NZ" sz="2400" b="0" i="0" dirty="0" smtClean="0">
                <a:solidFill>
                  <a:srgbClr val="000000"/>
                </a:solidFill>
                <a:effectLst/>
                <a:latin typeface="Consolas" panose="020B0609020204030204" pitchFamily="49" charset="0"/>
              </a:rPr>
              <a:t> },</a:t>
            </a:r>
            <a:r>
              <a:rPr lang="en-NZ" sz="2400" dirty="0" smtClean="0"/>
              <a:t/>
            </a:r>
            <a:br>
              <a:rPr lang="en-NZ" sz="2400" dirty="0" smtClean="0"/>
            </a:br>
            <a:r>
              <a:rPr lang="en-NZ" sz="2400" b="0" i="0" dirty="0" smtClean="0">
                <a:solidFill>
                  <a:srgbClr val="000000"/>
                </a:solidFill>
                <a:effectLst/>
                <a:latin typeface="Consolas" panose="020B0609020204030204" pitchFamily="49" charset="0"/>
              </a:rPr>
              <a:t>    {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firstName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"Anna"</a:t>
            </a:r>
            <a:r>
              <a:rPr lang="en-NZ" sz="2400" b="0" i="0" dirty="0" smtClean="0">
                <a:solidFill>
                  <a:srgbClr val="000000"/>
                </a:solidFill>
                <a:effectLst/>
                <a:latin typeface="Consolas" panose="020B0609020204030204" pitchFamily="49" charset="0"/>
              </a:rPr>
              <a:t>,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lastName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"Smith"</a:t>
            </a:r>
            <a:r>
              <a:rPr lang="en-NZ" sz="2400" b="0" i="0" dirty="0" smtClean="0">
                <a:solidFill>
                  <a:srgbClr val="000000"/>
                </a:solidFill>
                <a:effectLst/>
                <a:latin typeface="Consolas" panose="020B0609020204030204" pitchFamily="49" charset="0"/>
              </a:rPr>
              <a:t> },</a:t>
            </a:r>
            <a:r>
              <a:rPr lang="en-NZ" sz="2400" dirty="0" smtClean="0"/>
              <a:t/>
            </a:r>
            <a:br>
              <a:rPr lang="en-NZ" sz="2400" dirty="0" smtClean="0"/>
            </a:br>
            <a:r>
              <a:rPr lang="en-NZ" sz="2400" b="0" i="0" dirty="0" smtClean="0">
                <a:solidFill>
                  <a:srgbClr val="000000"/>
                </a:solidFill>
                <a:effectLst/>
                <a:latin typeface="Consolas" panose="020B0609020204030204" pitchFamily="49" charset="0"/>
              </a:rPr>
              <a:t>    {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firstName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"Peter"</a:t>
            </a:r>
            <a:r>
              <a:rPr lang="en-NZ" sz="2400" b="0" i="0" dirty="0" smtClean="0">
                <a:solidFill>
                  <a:srgbClr val="000000"/>
                </a:solidFill>
                <a:effectLst/>
                <a:latin typeface="Consolas" panose="020B0609020204030204" pitchFamily="49" charset="0"/>
              </a:rPr>
              <a:t>, </a:t>
            </a:r>
            <a:r>
              <a:rPr lang="en-NZ" sz="2400" b="0" i="0" dirty="0" smtClean="0">
                <a:solidFill>
                  <a:srgbClr val="A52A2A"/>
                </a:solidFill>
                <a:effectLst/>
                <a:latin typeface="Consolas" panose="020B0609020204030204" pitchFamily="49" charset="0"/>
              </a:rPr>
              <a:t>"</a:t>
            </a:r>
            <a:r>
              <a:rPr lang="en-NZ" sz="2400" b="0" i="0" dirty="0" err="1" smtClean="0">
                <a:solidFill>
                  <a:srgbClr val="A52A2A"/>
                </a:solidFill>
                <a:effectLst/>
                <a:latin typeface="Consolas" panose="020B0609020204030204" pitchFamily="49" charset="0"/>
              </a:rPr>
              <a:t>lastName</a:t>
            </a:r>
            <a:r>
              <a:rPr lang="en-NZ" sz="2400" b="0" i="0" dirty="0" smtClean="0">
                <a:solidFill>
                  <a:srgbClr val="A52A2A"/>
                </a:solidFill>
                <a:effectLst/>
                <a:latin typeface="Consolas" panose="020B0609020204030204" pitchFamily="49" charset="0"/>
              </a:rPr>
              <a:t>"</a:t>
            </a:r>
            <a:r>
              <a:rPr lang="en-NZ" sz="2400" b="0" i="0" dirty="0" smtClean="0">
                <a:solidFill>
                  <a:srgbClr val="000000"/>
                </a:solidFill>
                <a:effectLst/>
                <a:latin typeface="Consolas" panose="020B0609020204030204" pitchFamily="49" charset="0"/>
              </a:rPr>
              <a:t>:</a:t>
            </a:r>
            <a:r>
              <a:rPr lang="en-NZ" sz="2400" b="0" i="0" dirty="0" smtClean="0">
                <a:solidFill>
                  <a:srgbClr val="A52A2A"/>
                </a:solidFill>
                <a:effectLst/>
                <a:latin typeface="Consolas" panose="020B0609020204030204" pitchFamily="49" charset="0"/>
              </a:rPr>
              <a:t>"Jones"</a:t>
            </a:r>
            <a:r>
              <a:rPr lang="en-NZ" sz="2400" b="0" i="0" dirty="0" smtClean="0">
                <a:solidFill>
                  <a:srgbClr val="000000"/>
                </a:solidFill>
                <a:effectLst/>
                <a:latin typeface="Consolas" panose="020B0609020204030204" pitchFamily="49" charset="0"/>
              </a:rPr>
              <a:t> }</a:t>
            </a:r>
            <a:r>
              <a:rPr lang="en-NZ" dirty="0" smtClean="0"/>
              <a:t/>
            </a:r>
            <a:br>
              <a:rPr lang="en-NZ" dirty="0" smtClean="0"/>
            </a:br>
            <a:r>
              <a:rPr lang="en-NZ" b="0" i="0" dirty="0" smtClean="0">
                <a:solidFill>
                  <a:srgbClr val="000000"/>
                </a:solidFill>
                <a:effectLst/>
                <a:latin typeface="Consolas" panose="020B0609020204030204" pitchFamily="49" charset="0"/>
              </a:rPr>
              <a:t>]}</a:t>
            </a:r>
            <a:endParaRPr lang="en-NZ" dirty="0"/>
          </a:p>
        </p:txBody>
      </p:sp>
      <p:sp>
        <p:nvSpPr>
          <p:cNvPr id="5" name="Rectangle 4"/>
          <p:cNvSpPr/>
          <p:nvPr/>
        </p:nvSpPr>
        <p:spPr>
          <a:xfrm>
            <a:off x="886692" y="3563588"/>
            <a:ext cx="9628908" cy="3139321"/>
          </a:xfrm>
          <a:prstGeom prst="rect">
            <a:avLst/>
          </a:prstGeom>
        </p:spPr>
        <p:txBody>
          <a:bodyPr wrap="square">
            <a:spAutoFit/>
          </a:bodyPr>
          <a:lstStyle/>
          <a:p>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employees</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John</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Doe</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Anna</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Smith</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Peter</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firstName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b="0" i="0" dirty="0" smtClean="0">
                <a:solidFill>
                  <a:srgbClr val="000000"/>
                </a:solidFill>
                <a:effectLst/>
                <a:latin typeface="Consolas" panose="020B0609020204030204" pitchFamily="49" charset="0"/>
              </a:rPr>
              <a:t>Jones</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a:t>
            </a:r>
            <a:r>
              <a:rPr lang="en-NZ" b="0" i="0" dirty="0" err="1" smtClean="0">
                <a:solidFill>
                  <a:srgbClr val="A52A2A"/>
                </a:solidFill>
                <a:effectLst/>
                <a:latin typeface="Consolas" panose="020B0609020204030204" pitchFamily="49" charset="0"/>
              </a:rPr>
              <a:t>lastName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00"/>
                </a:solidFill>
                <a:effectLst/>
                <a:latin typeface="Consolas" panose="020B0609020204030204" pitchFamily="49" charset="0"/>
              </a:rPr>
              <a:t>    </a:t>
            </a: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a:t>
            </a:r>
            <a:r>
              <a:rPr lang="en-NZ" b="0" i="0" dirty="0" smtClean="0">
                <a:solidFill>
                  <a:srgbClr val="0000CD"/>
                </a:solidFill>
                <a:effectLst/>
                <a:latin typeface="Consolas" panose="020B0609020204030204" pitchFamily="49" charset="0"/>
              </a:rPr>
              <a:t>&gt;</a:t>
            </a:r>
            <a:r>
              <a:rPr lang="en-NZ" dirty="0" smtClean="0"/>
              <a:t/>
            </a:r>
            <a:br>
              <a:rPr lang="en-NZ" dirty="0" smtClean="0"/>
            </a:br>
            <a:r>
              <a:rPr lang="en-NZ" b="0" i="0" dirty="0" smtClean="0">
                <a:solidFill>
                  <a:srgbClr val="0000CD"/>
                </a:solidFill>
                <a:effectLst/>
                <a:latin typeface="Consolas" panose="020B0609020204030204" pitchFamily="49" charset="0"/>
              </a:rPr>
              <a:t>&lt;</a:t>
            </a:r>
            <a:r>
              <a:rPr lang="en-NZ" b="0" i="0" dirty="0" smtClean="0">
                <a:solidFill>
                  <a:srgbClr val="A52A2A"/>
                </a:solidFill>
                <a:effectLst/>
                <a:latin typeface="Consolas" panose="020B0609020204030204" pitchFamily="49" charset="0"/>
              </a:rPr>
              <a:t>/employees</a:t>
            </a:r>
            <a:r>
              <a:rPr lang="en-NZ" b="0" i="0" dirty="0" smtClean="0">
                <a:solidFill>
                  <a:srgbClr val="0000CD"/>
                </a:solidFill>
                <a:effectLst/>
                <a:latin typeface="Consolas" panose="020B0609020204030204" pitchFamily="49" charset="0"/>
              </a:rPr>
              <a:t>&gt;</a:t>
            </a:r>
            <a:endParaRPr lang="en-NZ" dirty="0"/>
          </a:p>
        </p:txBody>
      </p:sp>
    </p:spTree>
    <p:extLst>
      <p:ext uri="{BB962C8B-B14F-4D97-AF65-F5344CB8AC3E}">
        <p14:creationId xmlns:p14="http://schemas.microsoft.com/office/powerpoint/2010/main" val="230177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a:t>
            </a:r>
            <a:endParaRPr lang="en-NZ" dirty="0"/>
          </a:p>
        </p:txBody>
      </p:sp>
      <p:sp>
        <p:nvSpPr>
          <p:cNvPr id="3" name="Content Placeholder 2"/>
          <p:cNvSpPr>
            <a:spLocks noGrp="1"/>
          </p:cNvSpPr>
          <p:nvPr>
            <p:ph idx="1"/>
          </p:nvPr>
        </p:nvSpPr>
        <p:spPr/>
        <p:txBody>
          <a:bodyPr>
            <a:normAutofit fontScale="70000" lnSpcReduction="20000"/>
          </a:bodyPr>
          <a:lstStyle/>
          <a:p>
            <a:r>
              <a:rPr lang="en-NZ" dirty="0" smtClean="0"/>
              <a:t>a string</a:t>
            </a:r>
          </a:p>
          <a:p>
            <a:pPr lvl="1"/>
            <a:r>
              <a:rPr lang="en-NZ" dirty="0" smtClean="0"/>
              <a:t>{ "</a:t>
            </a:r>
            <a:r>
              <a:rPr lang="en-NZ" dirty="0" err="1" smtClean="0"/>
              <a:t>name":"John</a:t>
            </a:r>
            <a:r>
              <a:rPr lang="en-NZ" dirty="0" smtClean="0"/>
              <a:t>" }</a:t>
            </a:r>
          </a:p>
          <a:p>
            <a:r>
              <a:rPr lang="en-NZ" dirty="0" smtClean="0"/>
              <a:t>a number</a:t>
            </a:r>
          </a:p>
          <a:p>
            <a:pPr lvl="1"/>
            <a:r>
              <a:rPr lang="en-NZ" dirty="0"/>
              <a:t>{ "age":30 }</a:t>
            </a:r>
            <a:endParaRPr lang="en-NZ" dirty="0" smtClean="0"/>
          </a:p>
          <a:p>
            <a:r>
              <a:rPr lang="en-NZ" dirty="0" smtClean="0"/>
              <a:t>an object (JSON object)</a:t>
            </a:r>
          </a:p>
          <a:p>
            <a:pPr lvl="1"/>
            <a:r>
              <a:rPr lang="en-NZ" dirty="0"/>
              <a:t>{</a:t>
            </a:r>
            <a:r>
              <a:rPr lang="en-NZ" dirty="0" smtClean="0"/>
              <a:t/>
            </a:r>
            <a:br>
              <a:rPr lang="en-NZ" dirty="0" smtClean="0"/>
            </a:br>
            <a:r>
              <a:rPr lang="en-NZ" dirty="0" smtClean="0"/>
              <a:t>	"</a:t>
            </a:r>
            <a:r>
              <a:rPr lang="en-NZ" dirty="0"/>
              <a:t>employee":{ "</a:t>
            </a:r>
            <a:r>
              <a:rPr lang="en-NZ" dirty="0" err="1"/>
              <a:t>name":"John</a:t>
            </a:r>
            <a:r>
              <a:rPr lang="en-NZ" dirty="0"/>
              <a:t>", "age":30, "</a:t>
            </a:r>
            <a:r>
              <a:rPr lang="en-NZ" dirty="0" err="1"/>
              <a:t>city":"New</a:t>
            </a:r>
            <a:r>
              <a:rPr lang="en-NZ" dirty="0"/>
              <a:t> York" }</a:t>
            </a:r>
            <a:r>
              <a:rPr lang="en-NZ" dirty="0" smtClean="0"/>
              <a:t/>
            </a:r>
            <a:br>
              <a:rPr lang="en-NZ" dirty="0" smtClean="0"/>
            </a:br>
            <a:r>
              <a:rPr lang="en-NZ" dirty="0"/>
              <a:t>}</a:t>
            </a:r>
            <a:endParaRPr lang="en-NZ" dirty="0" smtClean="0"/>
          </a:p>
          <a:p>
            <a:r>
              <a:rPr lang="en-NZ" dirty="0" smtClean="0"/>
              <a:t>an array</a:t>
            </a:r>
          </a:p>
          <a:p>
            <a:pPr lvl="1"/>
            <a:r>
              <a:rPr lang="en-NZ" dirty="0"/>
              <a:t>{</a:t>
            </a:r>
            <a:r>
              <a:rPr lang="en-NZ" dirty="0" smtClean="0"/>
              <a:t/>
            </a:r>
            <a:br>
              <a:rPr lang="en-NZ" dirty="0" smtClean="0"/>
            </a:br>
            <a:r>
              <a:rPr lang="en-NZ" dirty="0" smtClean="0"/>
              <a:t>	“employees</a:t>
            </a:r>
            <a:r>
              <a:rPr lang="en-NZ" dirty="0"/>
              <a:t>":[ "John", "Anna", "Peter" ]</a:t>
            </a:r>
            <a:r>
              <a:rPr lang="en-NZ" dirty="0" smtClean="0"/>
              <a:t/>
            </a:r>
            <a:br>
              <a:rPr lang="en-NZ" dirty="0" smtClean="0"/>
            </a:br>
            <a:r>
              <a:rPr lang="en-NZ" dirty="0"/>
              <a:t>}</a:t>
            </a:r>
            <a:endParaRPr lang="en-NZ" dirty="0" smtClean="0"/>
          </a:p>
          <a:p>
            <a:r>
              <a:rPr lang="en-NZ" dirty="0" smtClean="0"/>
              <a:t>a Boolean</a:t>
            </a:r>
          </a:p>
          <a:p>
            <a:pPr lvl="1"/>
            <a:r>
              <a:rPr lang="en-NZ" dirty="0"/>
              <a:t>{ "</a:t>
            </a:r>
            <a:r>
              <a:rPr lang="en-NZ" dirty="0" err="1"/>
              <a:t>sale":true</a:t>
            </a:r>
            <a:r>
              <a:rPr lang="en-NZ" dirty="0"/>
              <a:t> }</a:t>
            </a:r>
            <a:endParaRPr lang="en-NZ" dirty="0" smtClean="0"/>
          </a:p>
          <a:p>
            <a:r>
              <a:rPr lang="en-NZ" dirty="0" smtClean="0"/>
              <a:t>Null</a:t>
            </a:r>
          </a:p>
          <a:p>
            <a:pPr lvl="1"/>
            <a:r>
              <a:rPr lang="en-NZ" dirty="0"/>
              <a:t>{ "</a:t>
            </a:r>
            <a:r>
              <a:rPr lang="en-NZ" dirty="0" err="1"/>
              <a:t>middlename</a:t>
            </a:r>
            <a:r>
              <a:rPr lang="en-NZ" dirty="0"/>
              <a:t>":null }</a:t>
            </a:r>
          </a:p>
        </p:txBody>
      </p:sp>
    </p:spTree>
    <p:extLst>
      <p:ext uri="{BB962C8B-B14F-4D97-AF65-F5344CB8AC3E}">
        <p14:creationId xmlns:p14="http://schemas.microsoft.com/office/powerpoint/2010/main" val="213682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 sending data</a:t>
            </a:r>
            <a:endParaRPr lang="en-NZ" dirty="0"/>
          </a:p>
        </p:txBody>
      </p:sp>
      <p:sp>
        <p:nvSpPr>
          <p:cNvPr id="3" name="Content Placeholder 2"/>
          <p:cNvSpPr>
            <a:spLocks noGrp="1"/>
          </p:cNvSpPr>
          <p:nvPr>
            <p:ph idx="1"/>
          </p:nvPr>
        </p:nvSpPr>
        <p:spPr/>
        <p:txBody>
          <a:bodyPr>
            <a:normAutofit/>
          </a:bodyPr>
          <a:lstStyle/>
          <a:p>
            <a:r>
              <a:rPr lang="en-NZ" dirty="0" smtClean="0"/>
              <a:t>https://www.w3schools.com/Js/tryit.asp?filename=tryjson_send</a:t>
            </a:r>
            <a:endParaRPr lang="en-NZ" dirty="0"/>
          </a:p>
        </p:txBody>
      </p:sp>
    </p:spTree>
    <p:extLst>
      <p:ext uri="{BB962C8B-B14F-4D97-AF65-F5344CB8AC3E}">
        <p14:creationId xmlns:p14="http://schemas.microsoft.com/office/powerpoint/2010/main" val="76238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 Receiving Data</a:t>
            </a:r>
            <a:endParaRPr lang="en-NZ" dirty="0"/>
          </a:p>
        </p:txBody>
      </p:sp>
      <p:sp>
        <p:nvSpPr>
          <p:cNvPr id="3" name="Content Placeholder 2"/>
          <p:cNvSpPr>
            <a:spLocks noGrp="1"/>
          </p:cNvSpPr>
          <p:nvPr>
            <p:ph idx="1"/>
          </p:nvPr>
        </p:nvSpPr>
        <p:spPr/>
        <p:txBody>
          <a:bodyPr/>
          <a:lstStyle/>
          <a:p>
            <a:r>
              <a:rPr lang="en-NZ" dirty="0" smtClean="0"/>
              <a:t>https://www.w3schools.com/Js/tryit.asp?filename=tryjson_receive</a:t>
            </a:r>
            <a:endParaRPr lang="en-NZ" dirty="0"/>
          </a:p>
        </p:txBody>
      </p:sp>
    </p:spTree>
    <p:extLst>
      <p:ext uri="{BB962C8B-B14F-4D97-AF65-F5344CB8AC3E}">
        <p14:creationId xmlns:p14="http://schemas.microsoft.com/office/powerpoint/2010/main" val="1373899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JSON Storing Data</a:t>
            </a:r>
            <a:endParaRPr lang="en-NZ" dirty="0"/>
          </a:p>
        </p:txBody>
      </p:sp>
      <p:sp>
        <p:nvSpPr>
          <p:cNvPr id="3" name="Content Placeholder 2"/>
          <p:cNvSpPr>
            <a:spLocks noGrp="1"/>
          </p:cNvSpPr>
          <p:nvPr>
            <p:ph idx="1"/>
          </p:nvPr>
        </p:nvSpPr>
        <p:spPr/>
        <p:txBody>
          <a:bodyPr/>
          <a:lstStyle/>
          <a:p>
            <a:r>
              <a:rPr lang="en-NZ" dirty="0" smtClean="0">
                <a:hlinkClick r:id="rId2"/>
              </a:rPr>
              <a:t>https://www.w3schools.com/Js/tryit.asp?filename=tryjson_store</a:t>
            </a:r>
            <a:endParaRPr lang="en-NZ" dirty="0" smtClean="0"/>
          </a:p>
          <a:p>
            <a:endParaRPr lang="en-NZ" dirty="0"/>
          </a:p>
          <a:p>
            <a:r>
              <a:rPr lang="en-NZ" dirty="0" err="1" smtClean="0">
                <a:solidFill>
                  <a:srgbClr val="FF0000"/>
                </a:solidFill>
              </a:rPr>
              <a:t>localStorage.setItem</a:t>
            </a:r>
            <a:r>
              <a:rPr lang="en-NZ" dirty="0" smtClean="0">
                <a:solidFill>
                  <a:srgbClr val="FF0000"/>
                </a:solidFill>
              </a:rPr>
              <a:t>("</a:t>
            </a:r>
            <a:r>
              <a:rPr lang="en-NZ" dirty="0" err="1" smtClean="0">
                <a:solidFill>
                  <a:srgbClr val="FF0000"/>
                </a:solidFill>
              </a:rPr>
              <a:t>testJSON</a:t>
            </a:r>
            <a:r>
              <a:rPr lang="en-NZ" dirty="0" smtClean="0">
                <a:solidFill>
                  <a:srgbClr val="FF0000"/>
                </a:solidFill>
              </a:rPr>
              <a:t>", </a:t>
            </a:r>
            <a:r>
              <a:rPr lang="en-NZ" dirty="0" err="1" smtClean="0">
                <a:solidFill>
                  <a:srgbClr val="FF0000"/>
                </a:solidFill>
              </a:rPr>
              <a:t>myJSON</a:t>
            </a:r>
            <a:r>
              <a:rPr lang="en-NZ" dirty="0" smtClean="0">
                <a:solidFill>
                  <a:srgbClr val="FF0000"/>
                </a:solidFill>
              </a:rPr>
              <a:t>);</a:t>
            </a:r>
          </a:p>
          <a:p>
            <a:endParaRPr lang="en-NZ" dirty="0">
              <a:solidFill>
                <a:srgbClr val="FF0000"/>
              </a:solidFill>
            </a:endParaRPr>
          </a:p>
          <a:p>
            <a:r>
              <a:rPr lang="en-NZ" dirty="0" smtClean="0">
                <a:solidFill>
                  <a:srgbClr val="FF0000"/>
                </a:solidFill>
              </a:rPr>
              <a:t>text = </a:t>
            </a:r>
            <a:r>
              <a:rPr lang="en-NZ" dirty="0" err="1" smtClean="0">
                <a:solidFill>
                  <a:srgbClr val="FF0000"/>
                </a:solidFill>
              </a:rPr>
              <a:t>localStorage.getItem</a:t>
            </a:r>
            <a:r>
              <a:rPr lang="en-NZ" dirty="0" smtClean="0">
                <a:solidFill>
                  <a:srgbClr val="FF0000"/>
                </a:solidFill>
              </a:rPr>
              <a:t>("</a:t>
            </a:r>
            <a:r>
              <a:rPr lang="en-NZ" dirty="0" err="1" smtClean="0">
                <a:solidFill>
                  <a:srgbClr val="FF0000"/>
                </a:solidFill>
              </a:rPr>
              <a:t>testJSON</a:t>
            </a:r>
            <a:r>
              <a:rPr lang="en-NZ" dirty="0" smtClean="0">
                <a:solidFill>
                  <a:srgbClr val="FF0000"/>
                </a:solidFill>
              </a:rPr>
              <a:t>");</a:t>
            </a:r>
            <a:endParaRPr lang="en-NZ" dirty="0">
              <a:solidFill>
                <a:srgbClr val="FF0000"/>
              </a:solidFill>
            </a:endParaRPr>
          </a:p>
        </p:txBody>
      </p:sp>
    </p:spTree>
    <p:extLst>
      <p:ext uri="{BB962C8B-B14F-4D97-AF65-F5344CB8AC3E}">
        <p14:creationId xmlns:p14="http://schemas.microsoft.com/office/powerpoint/2010/main" val="25298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API</a:t>
            </a:r>
            <a:endParaRPr lang="en-NZ" dirty="0"/>
          </a:p>
        </p:txBody>
      </p:sp>
      <p:sp>
        <p:nvSpPr>
          <p:cNvPr id="3" name="Content Placeholder 2"/>
          <p:cNvSpPr>
            <a:spLocks noGrp="1"/>
          </p:cNvSpPr>
          <p:nvPr>
            <p:ph idx="1"/>
          </p:nvPr>
        </p:nvSpPr>
        <p:spPr/>
        <p:txBody>
          <a:bodyPr>
            <a:normAutofit fontScale="92500" lnSpcReduction="10000"/>
          </a:bodyPr>
          <a:lstStyle/>
          <a:p>
            <a:pPr algn="just"/>
            <a:r>
              <a:rPr lang="en-NZ" dirty="0" smtClean="0"/>
              <a:t>In computer programming, an application programming interface (API) is a set of subroutine definitions, communication protocols, and tools for building software. In general terms, it is a set of clearly defined methods of communication between various components. A good API makes it easier to develop a computer program by providing all the building blocks, which are then put together by the programmer. An API may be for a web-based system, operating system, database system, computer hardware, or software library. An API specification can take many forms, but often includes specifications for routines, data structures, object classes, variables, or remote calls. POSIX, Windows API and ASPI are examples of different forms of APIs. Documentation for the API is usually provided to facilitate usage and implementation.</a:t>
            </a:r>
            <a:endParaRPr lang="en-NZ" dirty="0"/>
          </a:p>
        </p:txBody>
      </p:sp>
    </p:spTree>
    <p:extLst>
      <p:ext uri="{BB962C8B-B14F-4D97-AF65-F5344CB8AC3E}">
        <p14:creationId xmlns:p14="http://schemas.microsoft.com/office/powerpoint/2010/main" val="2369608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TotalTime>
  <Words>417</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Consolas</vt:lpstr>
      <vt:lpstr>Office Theme</vt:lpstr>
      <vt:lpstr>Week 10</vt:lpstr>
      <vt:lpstr>JSON</vt:lpstr>
      <vt:lpstr>Why JSON</vt:lpstr>
      <vt:lpstr>JSON and XML</vt:lpstr>
      <vt:lpstr>JSON</vt:lpstr>
      <vt:lpstr>JSON sending data</vt:lpstr>
      <vt:lpstr>JSON Receiving Data</vt:lpstr>
      <vt:lpstr>JSON Storing Data</vt:lpstr>
      <vt:lpstr>API</vt:lpstr>
      <vt:lpstr>Why API</vt:lpstr>
      <vt:lpstr>How to use API and JSON</vt:lpstr>
      <vt:lpstr>How to use API and JSON</vt:lpstr>
      <vt:lpstr>How to use API and JSON</vt:lpstr>
    </vt:vector>
  </TitlesOfParts>
  <Company>Unitec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10</dc:title>
  <dc:creator>Lei Song</dc:creator>
  <cp:lastModifiedBy>Lei Song</cp:lastModifiedBy>
  <cp:revision>23</cp:revision>
  <dcterms:created xsi:type="dcterms:W3CDTF">2018-09-22T02:37:02Z</dcterms:created>
  <dcterms:modified xsi:type="dcterms:W3CDTF">2018-09-25T04:11:43Z</dcterms:modified>
</cp:coreProperties>
</file>