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49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32" y="3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57A82-E02D-47C5-82AC-CEB1C01BF9D8}" type="datetimeFigureOut">
              <a:rPr lang="en-NZ" smtClean="0"/>
              <a:t>30/10/2020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F0937-EBAF-4037-A610-D29EB809C544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9923131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57A82-E02D-47C5-82AC-CEB1C01BF9D8}" type="datetimeFigureOut">
              <a:rPr lang="en-NZ" smtClean="0"/>
              <a:t>30/10/2020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F0937-EBAF-4037-A610-D29EB809C544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6865592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57A82-E02D-47C5-82AC-CEB1C01BF9D8}" type="datetimeFigureOut">
              <a:rPr lang="en-NZ" smtClean="0"/>
              <a:t>30/10/2020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F0937-EBAF-4037-A610-D29EB809C544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3452445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57A82-E02D-47C5-82AC-CEB1C01BF9D8}" type="datetimeFigureOut">
              <a:rPr lang="en-NZ" smtClean="0"/>
              <a:t>30/10/2020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F0937-EBAF-4037-A610-D29EB809C544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8521641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57A82-E02D-47C5-82AC-CEB1C01BF9D8}" type="datetimeFigureOut">
              <a:rPr lang="en-NZ" smtClean="0"/>
              <a:t>30/10/2020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F0937-EBAF-4037-A610-D29EB809C544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8518264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57A82-E02D-47C5-82AC-CEB1C01BF9D8}" type="datetimeFigureOut">
              <a:rPr lang="en-NZ" smtClean="0"/>
              <a:t>30/10/2020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F0937-EBAF-4037-A610-D29EB809C544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751237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57A82-E02D-47C5-82AC-CEB1C01BF9D8}" type="datetimeFigureOut">
              <a:rPr lang="en-NZ" smtClean="0"/>
              <a:t>30/10/2020</a:t>
            </a:fld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F0937-EBAF-4037-A610-D29EB809C544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2943172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57A82-E02D-47C5-82AC-CEB1C01BF9D8}" type="datetimeFigureOut">
              <a:rPr lang="en-NZ" smtClean="0"/>
              <a:t>30/10/2020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F0937-EBAF-4037-A610-D29EB809C544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2079134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57A82-E02D-47C5-82AC-CEB1C01BF9D8}" type="datetimeFigureOut">
              <a:rPr lang="en-NZ" smtClean="0"/>
              <a:t>30/10/2020</a:t>
            </a:fld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F0937-EBAF-4037-A610-D29EB809C544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660270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57A82-E02D-47C5-82AC-CEB1C01BF9D8}" type="datetimeFigureOut">
              <a:rPr lang="en-NZ" smtClean="0"/>
              <a:t>30/10/2020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F0937-EBAF-4037-A610-D29EB809C544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2079974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57A82-E02D-47C5-82AC-CEB1C01BF9D8}" type="datetimeFigureOut">
              <a:rPr lang="en-NZ" smtClean="0"/>
              <a:t>30/10/2020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F0937-EBAF-4037-A610-D29EB809C544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7417850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F57A82-E02D-47C5-82AC-CEB1C01BF9D8}" type="datetimeFigureOut">
              <a:rPr lang="en-NZ" smtClean="0"/>
              <a:t>30/10/2020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3F0937-EBAF-4037-A610-D29EB809C544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136431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NZ" dirty="0"/>
              <a:t>Splitting an amount into a given ratio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6632319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40229"/>
            <a:ext cx="10515600" cy="5436734"/>
          </a:xfrm>
        </p:spPr>
        <p:txBody>
          <a:bodyPr/>
          <a:lstStyle/>
          <a:p>
            <a:pPr marL="0" indent="0">
              <a:buNone/>
            </a:pPr>
            <a:r>
              <a:rPr lang="en-NZ" dirty="0"/>
              <a:t>Example:</a:t>
            </a:r>
          </a:p>
          <a:p>
            <a:pPr marL="0" indent="0">
              <a:buNone/>
            </a:pPr>
            <a:endParaRPr lang="en-NZ" dirty="0"/>
          </a:p>
          <a:p>
            <a:pPr marL="514350" indent="-514350">
              <a:buAutoNum type="arabicPeriod"/>
            </a:pPr>
            <a:r>
              <a:rPr lang="en-NZ" dirty="0"/>
              <a:t>Tara and Debbie have been selling T-shirts and they made a profit of $1500 which needs to be share between them.</a:t>
            </a:r>
          </a:p>
          <a:p>
            <a:pPr marL="0" indent="0">
              <a:buNone/>
            </a:pPr>
            <a:endParaRPr lang="en-NZ" dirty="0"/>
          </a:p>
          <a:p>
            <a:pPr marL="0" indent="0">
              <a:buNone/>
            </a:pPr>
            <a:r>
              <a:rPr lang="en-NZ" dirty="0"/>
              <a:t>Tara had invested $400 and Debbie had invested $100. The ratio of Tara’s investment compared to Debbie’s investment is 4:1.</a:t>
            </a:r>
          </a:p>
          <a:p>
            <a:pPr marL="0" indent="0">
              <a:buNone/>
            </a:pPr>
            <a:endParaRPr lang="en-NZ" dirty="0"/>
          </a:p>
          <a:p>
            <a:pPr marL="0" indent="0">
              <a:buNone/>
            </a:pPr>
            <a:r>
              <a:rPr lang="en-NZ" dirty="0"/>
              <a:t>To find out how much Tara and Debbie should get of the profit, share out the profit of $1500 in the ratio of 4:1</a:t>
            </a:r>
          </a:p>
          <a:p>
            <a:pPr marL="0" indent="0">
              <a:buNone/>
            </a:pPr>
            <a:endParaRPr lang="en-NZ" dirty="0"/>
          </a:p>
          <a:p>
            <a:pPr marL="0" indent="0">
              <a:buNone/>
            </a:pPr>
            <a:endParaRPr lang="en-NZ" dirty="0"/>
          </a:p>
          <a:p>
            <a:pPr marL="0" indent="0">
              <a:buNone/>
            </a:pP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454262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463639"/>
            <a:ext cx="10515600" cy="55952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NZ" b="1" dirty="0"/>
              <a:t>First: </a:t>
            </a:r>
            <a:r>
              <a:rPr lang="en-NZ" dirty="0"/>
              <a:t>Think about how many shares there are altogether.</a:t>
            </a:r>
          </a:p>
          <a:p>
            <a:pPr marL="0" indent="0">
              <a:buNone/>
            </a:pPr>
            <a:endParaRPr lang="en-NZ" dirty="0"/>
          </a:p>
          <a:p>
            <a:pPr marL="0" indent="0">
              <a:buNone/>
            </a:pPr>
            <a:r>
              <a:rPr lang="en-NZ" dirty="0"/>
              <a:t>	Tara : Debbie </a:t>
            </a:r>
          </a:p>
          <a:p>
            <a:pPr marL="0" indent="0">
              <a:buNone/>
            </a:pPr>
            <a:r>
              <a:rPr lang="en-NZ" dirty="0"/>
              <a:t>                 4 : 1                           </a:t>
            </a:r>
          </a:p>
          <a:p>
            <a:pPr marL="0" indent="0">
              <a:buNone/>
            </a:pPr>
            <a:r>
              <a:rPr lang="en-NZ" dirty="0"/>
              <a:t>                                      </a:t>
            </a:r>
          </a:p>
          <a:p>
            <a:pPr marL="0" indent="0">
              <a:buNone/>
            </a:pPr>
            <a:r>
              <a:rPr lang="en-NZ" dirty="0"/>
              <a:t>                                   </a:t>
            </a:r>
          </a:p>
          <a:p>
            <a:pPr marL="0" indent="0">
              <a:buNone/>
            </a:pPr>
            <a:r>
              <a:rPr lang="en-NZ" dirty="0"/>
              <a:t>            </a:t>
            </a:r>
          </a:p>
          <a:p>
            <a:pPr marL="0" indent="0">
              <a:buNone/>
            </a:pPr>
            <a:endParaRPr lang="en-NZ" dirty="0"/>
          </a:p>
          <a:p>
            <a:pPr marL="0" indent="0">
              <a:buNone/>
            </a:pPr>
            <a:r>
              <a:rPr lang="en-NZ" dirty="0"/>
              <a:t>                                                             </a:t>
            </a:r>
          </a:p>
          <a:p>
            <a:pPr marL="0" indent="0">
              <a:buNone/>
            </a:pPr>
            <a:endParaRPr lang="en-NZ" dirty="0"/>
          </a:p>
          <a:p>
            <a:pPr marL="0" indent="0">
              <a:buNone/>
            </a:pPr>
            <a:endParaRPr lang="en-NZ" dirty="0"/>
          </a:p>
          <a:p>
            <a:pPr marL="0" indent="0">
              <a:buNone/>
            </a:pPr>
            <a:endParaRPr lang="en-NZ" dirty="0"/>
          </a:p>
          <a:p>
            <a:pPr marL="0" indent="0">
              <a:buNone/>
            </a:pPr>
            <a:endParaRPr lang="en-NZ" dirty="0"/>
          </a:p>
        </p:txBody>
      </p:sp>
      <p:sp>
        <p:nvSpPr>
          <p:cNvPr id="6" name="Rectangle 5"/>
          <p:cNvSpPr/>
          <p:nvPr/>
        </p:nvSpPr>
        <p:spPr>
          <a:xfrm flipH="1">
            <a:off x="2779690" y="2550015"/>
            <a:ext cx="669701" cy="39924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grpSp>
        <p:nvGrpSpPr>
          <p:cNvPr id="10" name="Group 9"/>
          <p:cNvGrpSpPr/>
          <p:nvPr/>
        </p:nvGrpSpPr>
        <p:grpSpPr>
          <a:xfrm>
            <a:off x="1725767" y="2550014"/>
            <a:ext cx="669702" cy="2111237"/>
            <a:chOff x="1725767" y="2550014"/>
            <a:chExt cx="669702" cy="2111237"/>
          </a:xfrm>
        </p:grpSpPr>
        <p:sp>
          <p:nvSpPr>
            <p:cNvPr id="5" name="Rectangle 4"/>
            <p:cNvSpPr/>
            <p:nvPr/>
          </p:nvSpPr>
          <p:spPr>
            <a:xfrm flipH="1">
              <a:off x="1725768" y="2550014"/>
              <a:ext cx="669701" cy="399245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NZ" dirty="0"/>
            </a:p>
          </p:txBody>
        </p:sp>
        <p:sp>
          <p:nvSpPr>
            <p:cNvPr id="7" name="Rectangle 6"/>
            <p:cNvSpPr/>
            <p:nvPr/>
          </p:nvSpPr>
          <p:spPr>
            <a:xfrm flipH="1">
              <a:off x="1725767" y="3120678"/>
              <a:ext cx="669701" cy="399245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8" name="Rectangle 7"/>
            <p:cNvSpPr/>
            <p:nvPr/>
          </p:nvSpPr>
          <p:spPr>
            <a:xfrm flipH="1">
              <a:off x="1725767" y="3691342"/>
              <a:ext cx="669701" cy="399245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9" name="Rectangle 8"/>
            <p:cNvSpPr/>
            <p:nvPr/>
          </p:nvSpPr>
          <p:spPr>
            <a:xfrm flipH="1">
              <a:off x="1725767" y="4262006"/>
              <a:ext cx="669701" cy="399245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5228824" y="1996225"/>
            <a:ext cx="576973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dirty="0"/>
              <a:t>The shares or portions, are represented here with boxes</a:t>
            </a:r>
          </a:p>
          <a:p>
            <a:r>
              <a:rPr lang="en-NZ" dirty="0"/>
              <a:t>Tara has 4 shares and Debbie has 1 share</a:t>
            </a:r>
          </a:p>
          <a:p>
            <a:endParaRPr lang="en-NZ" dirty="0"/>
          </a:p>
          <a:p>
            <a:r>
              <a:rPr lang="en-NZ" dirty="0"/>
              <a:t>4 + 1 = 5 shares altogether</a:t>
            </a:r>
          </a:p>
          <a:p>
            <a:endParaRPr lang="en-NZ" dirty="0"/>
          </a:p>
        </p:txBody>
      </p:sp>
      <p:sp>
        <p:nvSpPr>
          <p:cNvPr id="4" name="TextBox 3"/>
          <p:cNvSpPr txBox="1"/>
          <p:nvPr/>
        </p:nvSpPr>
        <p:spPr>
          <a:xfrm>
            <a:off x="5396248" y="3473553"/>
            <a:ext cx="521594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dirty="0"/>
              <a:t>$1500 has to be split into </a:t>
            </a:r>
            <a:r>
              <a:rPr lang="en-NZ" b="1" dirty="0"/>
              <a:t>5 shares </a:t>
            </a:r>
            <a:r>
              <a:rPr lang="en-NZ" dirty="0"/>
              <a:t>(portions) so that Tara can get 4 shares and Debbie can get 1 share.</a:t>
            </a:r>
          </a:p>
          <a:p>
            <a:endParaRPr lang="en-NZ" dirty="0"/>
          </a:p>
          <a:p>
            <a:r>
              <a:rPr lang="en-NZ" dirty="0"/>
              <a:t>$1500 ÷ 5 = $300 for each share</a:t>
            </a:r>
          </a:p>
          <a:p>
            <a:endParaRPr lang="en-NZ" dirty="0"/>
          </a:p>
          <a:p>
            <a:endParaRPr lang="en-NZ" dirty="0"/>
          </a:p>
          <a:p>
            <a:endParaRPr lang="en-NZ" dirty="0"/>
          </a:p>
          <a:p>
            <a:endParaRPr lang="en-NZ" dirty="0"/>
          </a:p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887387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463639"/>
            <a:ext cx="10515600" cy="55952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NZ" dirty="0"/>
              <a:t>              So how much of the profit will each person get?</a:t>
            </a:r>
          </a:p>
          <a:p>
            <a:pPr marL="0" indent="0">
              <a:buNone/>
            </a:pPr>
            <a:r>
              <a:rPr lang="en-NZ" dirty="0"/>
              <a:t>           </a:t>
            </a:r>
          </a:p>
          <a:p>
            <a:pPr marL="0" indent="0">
              <a:buNone/>
            </a:pPr>
            <a:r>
              <a:rPr lang="en-NZ" dirty="0"/>
              <a:t>            Tara : Debbie </a:t>
            </a:r>
          </a:p>
          <a:p>
            <a:pPr marL="0" indent="0">
              <a:buNone/>
            </a:pPr>
            <a:r>
              <a:rPr lang="en-NZ" dirty="0"/>
              <a:t>                 4 : 1                           </a:t>
            </a:r>
          </a:p>
          <a:p>
            <a:pPr marL="0" indent="0">
              <a:buNone/>
            </a:pPr>
            <a:r>
              <a:rPr lang="en-NZ" dirty="0"/>
              <a:t>                                      </a:t>
            </a:r>
          </a:p>
          <a:p>
            <a:pPr marL="0" indent="0">
              <a:buNone/>
            </a:pPr>
            <a:r>
              <a:rPr lang="en-NZ" dirty="0"/>
              <a:t>                                   </a:t>
            </a:r>
          </a:p>
          <a:p>
            <a:pPr marL="0" indent="0">
              <a:buNone/>
            </a:pPr>
            <a:r>
              <a:rPr lang="en-NZ" dirty="0"/>
              <a:t>            </a:t>
            </a:r>
          </a:p>
          <a:p>
            <a:pPr marL="0" indent="0">
              <a:buNone/>
            </a:pPr>
            <a:endParaRPr lang="en-NZ" dirty="0"/>
          </a:p>
          <a:p>
            <a:pPr marL="0" indent="0">
              <a:spcBef>
                <a:spcPts val="0"/>
              </a:spcBef>
              <a:buNone/>
            </a:pPr>
            <a:r>
              <a:rPr lang="en-NZ" dirty="0"/>
              <a:t>     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NZ" sz="1800" dirty="0"/>
              <a:t>             4 x $300   : </a:t>
            </a:r>
            <a:r>
              <a:rPr lang="en-NZ" dirty="0"/>
              <a:t> </a:t>
            </a:r>
            <a:r>
              <a:rPr lang="en-NZ" sz="1800" dirty="0"/>
              <a:t>1 x $300                                            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NZ" dirty="0"/>
              <a:t>            </a:t>
            </a:r>
            <a:r>
              <a:rPr lang="en-NZ" sz="1800" dirty="0"/>
              <a:t>$1200 : $300</a:t>
            </a:r>
          </a:p>
          <a:p>
            <a:pPr marL="0" indent="0">
              <a:spcBef>
                <a:spcPts val="0"/>
              </a:spcBef>
              <a:buNone/>
            </a:pPr>
            <a:endParaRPr lang="en-NZ" sz="1800" dirty="0"/>
          </a:p>
          <a:p>
            <a:pPr marL="0" indent="0">
              <a:spcBef>
                <a:spcPts val="0"/>
              </a:spcBef>
              <a:buNone/>
            </a:pPr>
            <a:endParaRPr lang="en-NZ" dirty="0"/>
          </a:p>
          <a:p>
            <a:pPr marL="0" indent="0">
              <a:buNone/>
            </a:pPr>
            <a:endParaRPr lang="en-NZ" dirty="0"/>
          </a:p>
          <a:p>
            <a:pPr marL="0" indent="0">
              <a:buNone/>
            </a:pPr>
            <a:endParaRPr lang="en-NZ" dirty="0"/>
          </a:p>
        </p:txBody>
      </p:sp>
      <p:grpSp>
        <p:nvGrpSpPr>
          <p:cNvPr id="11" name="Group 10"/>
          <p:cNvGrpSpPr/>
          <p:nvPr/>
        </p:nvGrpSpPr>
        <p:grpSpPr>
          <a:xfrm>
            <a:off x="1725767" y="2550014"/>
            <a:ext cx="1723624" cy="2111237"/>
            <a:chOff x="1725767" y="2550014"/>
            <a:chExt cx="1723624" cy="2111237"/>
          </a:xfrm>
        </p:grpSpPr>
        <p:sp>
          <p:nvSpPr>
            <p:cNvPr id="6" name="Rectangle 5"/>
            <p:cNvSpPr/>
            <p:nvPr/>
          </p:nvSpPr>
          <p:spPr>
            <a:xfrm flipH="1">
              <a:off x="2779690" y="2550015"/>
              <a:ext cx="669701" cy="399245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NZ" dirty="0"/>
                <a:t>$300</a:t>
              </a:r>
            </a:p>
          </p:txBody>
        </p:sp>
        <p:sp>
          <p:nvSpPr>
            <p:cNvPr id="5" name="Rectangle 4"/>
            <p:cNvSpPr/>
            <p:nvPr/>
          </p:nvSpPr>
          <p:spPr>
            <a:xfrm flipH="1">
              <a:off x="1725768" y="2550014"/>
              <a:ext cx="669701" cy="399245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NZ" dirty="0"/>
                <a:t>$300</a:t>
              </a:r>
            </a:p>
          </p:txBody>
        </p:sp>
        <p:sp>
          <p:nvSpPr>
            <p:cNvPr id="7" name="Rectangle 6"/>
            <p:cNvSpPr/>
            <p:nvPr/>
          </p:nvSpPr>
          <p:spPr>
            <a:xfrm flipH="1">
              <a:off x="1725767" y="3120678"/>
              <a:ext cx="669701" cy="399245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NZ" dirty="0"/>
                <a:t>$300</a:t>
              </a:r>
            </a:p>
          </p:txBody>
        </p:sp>
        <p:sp>
          <p:nvSpPr>
            <p:cNvPr id="8" name="Rectangle 7"/>
            <p:cNvSpPr/>
            <p:nvPr/>
          </p:nvSpPr>
          <p:spPr>
            <a:xfrm flipH="1">
              <a:off x="1725767" y="3691342"/>
              <a:ext cx="669701" cy="399245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NZ" dirty="0"/>
                <a:t>$300</a:t>
              </a:r>
            </a:p>
          </p:txBody>
        </p:sp>
        <p:sp>
          <p:nvSpPr>
            <p:cNvPr id="9" name="Rectangle 8"/>
            <p:cNvSpPr/>
            <p:nvPr/>
          </p:nvSpPr>
          <p:spPr>
            <a:xfrm flipH="1">
              <a:off x="1725767" y="4262006"/>
              <a:ext cx="669701" cy="399245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NZ" dirty="0"/>
                <a:t>$300</a:t>
              </a:r>
            </a:p>
          </p:txBody>
        </p:sp>
      </p:grpSp>
      <p:sp>
        <p:nvSpPr>
          <p:cNvPr id="4" name="TextBox 3"/>
          <p:cNvSpPr txBox="1"/>
          <p:nvPr/>
        </p:nvSpPr>
        <p:spPr>
          <a:xfrm>
            <a:off x="5274971" y="1505264"/>
            <a:ext cx="521594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dirty="0"/>
              <a:t>The $1500 profit has to be split into </a:t>
            </a:r>
            <a:r>
              <a:rPr lang="en-NZ" b="1" dirty="0"/>
              <a:t>5 shares </a:t>
            </a:r>
            <a:r>
              <a:rPr lang="en-NZ" dirty="0"/>
              <a:t>(portions) so that Tara can get 4 shares and Debbie can get 1 share.</a:t>
            </a:r>
          </a:p>
          <a:p>
            <a:endParaRPr lang="en-NZ" dirty="0"/>
          </a:p>
          <a:p>
            <a:r>
              <a:rPr lang="en-NZ" dirty="0"/>
              <a:t>$1500 ÷ 5 = $300 for each share</a:t>
            </a:r>
          </a:p>
          <a:p>
            <a:endParaRPr lang="en-NZ" dirty="0"/>
          </a:p>
          <a:p>
            <a:endParaRPr lang="en-NZ" dirty="0"/>
          </a:p>
        </p:txBody>
      </p:sp>
      <p:sp>
        <p:nvSpPr>
          <p:cNvPr id="12" name="TextBox 11"/>
          <p:cNvSpPr txBox="1"/>
          <p:nvPr/>
        </p:nvSpPr>
        <p:spPr>
          <a:xfrm>
            <a:off x="5499279" y="4090587"/>
            <a:ext cx="537049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dirty="0"/>
              <a:t>The shares of the profit for Tara and Debbie should add up to $1500. </a:t>
            </a:r>
          </a:p>
          <a:p>
            <a:endParaRPr lang="en-NZ" dirty="0"/>
          </a:p>
          <a:p>
            <a:r>
              <a:rPr lang="en-NZ" dirty="0"/>
              <a:t>$1200 +$300 =$1500</a:t>
            </a:r>
          </a:p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452383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05307"/>
            <a:ext cx="10515600" cy="5571656"/>
          </a:xfrm>
        </p:spPr>
        <p:txBody>
          <a:bodyPr/>
          <a:lstStyle/>
          <a:p>
            <a:pPr marL="0" indent="0">
              <a:buNone/>
            </a:pPr>
            <a:r>
              <a:rPr lang="en-NZ" dirty="0"/>
              <a:t>Try this example:</a:t>
            </a:r>
          </a:p>
          <a:p>
            <a:pPr marL="0" indent="0">
              <a:buNone/>
            </a:pPr>
            <a:endParaRPr lang="en-NZ" dirty="0"/>
          </a:p>
          <a:p>
            <a:pPr marL="514350" indent="-514350">
              <a:buAutoNum type="arabicPeriod"/>
            </a:pPr>
            <a:r>
              <a:rPr lang="en-NZ" dirty="0"/>
              <a:t>Tara and Debbie have been selling jewellery online and they made a profit of $1400 which needs to be share between them.</a:t>
            </a:r>
          </a:p>
          <a:p>
            <a:pPr marL="0" indent="0">
              <a:buNone/>
            </a:pPr>
            <a:endParaRPr lang="en-NZ" dirty="0"/>
          </a:p>
          <a:p>
            <a:pPr marL="0" indent="0">
              <a:buNone/>
            </a:pPr>
            <a:r>
              <a:rPr lang="en-NZ" dirty="0"/>
              <a:t>Tara had invested $300 and Debbie had invested $400. </a:t>
            </a:r>
          </a:p>
          <a:p>
            <a:pPr marL="0" indent="0">
              <a:buNone/>
            </a:pPr>
            <a:r>
              <a:rPr lang="en-NZ" dirty="0"/>
              <a:t>The ratio of Tara’s investment compared to Debbie’s investment is: ? : ?</a:t>
            </a:r>
          </a:p>
          <a:p>
            <a:pPr marL="0" indent="0">
              <a:buNone/>
            </a:pPr>
            <a:endParaRPr lang="en-NZ" dirty="0"/>
          </a:p>
          <a:p>
            <a:pPr marL="0" indent="0">
              <a:buNone/>
            </a:pPr>
            <a:r>
              <a:rPr lang="en-NZ" dirty="0"/>
              <a:t>To find out how much Tara and Debbie should get of the profit, share out the profit of $1400 in the ratio of ? :?</a:t>
            </a:r>
          </a:p>
          <a:p>
            <a:pPr marL="0" indent="0">
              <a:buNone/>
            </a:pPr>
            <a:endParaRPr lang="en-NZ" dirty="0"/>
          </a:p>
          <a:p>
            <a:pPr marL="0" indent="0">
              <a:buNone/>
            </a:pPr>
            <a:endParaRPr lang="en-NZ" dirty="0"/>
          </a:p>
          <a:p>
            <a:pPr marL="0" indent="0">
              <a:buNone/>
            </a:pPr>
            <a:endParaRPr lang="en-NZ" dirty="0"/>
          </a:p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1734943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463639"/>
            <a:ext cx="10515600" cy="55952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NZ" b="1" dirty="0"/>
              <a:t>First: </a:t>
            </a:r>
            <a:r>
              <a:rPr lang="en-NZ" dirty="0"/>
              <a:t>Think about how many shares there are altogether.</a:t>
            </a:r>
          </a:p>
          <a:p>
            <a:pPr marL="0" indent="0">
              <a:buNone/>
            </a:pPr>
            <a:endParaRPr lang="en-NZ" dirty="0"/>
          </a:p>
          <a:p>
            <a:pPr marL="0" indent="0">
              <a:buNone/>
            </a:pPr>
            <a:r>
              <a:rPr lang="en-NZ" dirty="0"/>
              <a:t>	Tara : Debbie </a:t>
            </a:r>
          </a:p>
          <a:p>
            <a:pPr marL="0" indent="0">
              <a:buNone/>
            </a:pPr>
            <a:r>
              <a:rPr lang="en-NZ" dirty="0"/>
              <a:t>                 3 : 4                           </a:t>
            </a:r>
          </a:p>
          <a:p>
            <a:pPr marL="0" indent="0">
              <a:buNone/>
            </a:pPr>
            <a:r>
              <a:rPr lang="en-NZ" dirty="0"/>
              <a:t>                                      </a:t>
            </a:r>
          </a:p>
          <a:p>
            <a:pPr marL="0" indent="0">
              <a:buNone/>
            </a:pPr>
            <a:r>
              <a:rPr lang="en-NZ" dirty="0"/>
              <a:t>                                   </a:t>
            </a:r>
          </a:p>
          <a:p>
            <a:pPr marL="0" indent="0">
              <a:buNone/>
            </a:pPr>
            <a:r>
              <a:rPr lang="en-NZ" dirty="0"/>
              <a:t>            </a:t>
            </a:r>
          </a:p>
          <a:p>
            <a:pPr marL="0" indent="0">
              <a:buNone/>
            </a:pPr>
            <a:endParaRPr lang="en-NZ" dirty="0"/>
          </a:p>
          <a:p>
            <a:pPr marL="0" indent="0">
              <a:buNone/>
            </a:pPr>
            <a:r>
              <a:rPr lang="en-NZ" dirty="0"/>
              <a:t>                                                             </a:t>
            </a:r>
          </a:p>
          <a:p>
            <a:pPr marL="0" indent="0">
              <a:buNone/>
            </a:pPr>
            <a:endParaRPr lang="en-NZ" dirty="0"/>
          </a:p>
          <a:p>
            <a:pPr marL="0" indent="0">
              <a:buNone/>
            </a:pPr>
            <a:endParaRPr lang="en-NZ" dirty="0"/>
          </a:p>
          <a:p>
            <a:pPr marL="0" indent="0">
              <a:buNone/>
            </a:pPr>
            <a:endParaRPr lang="en-NZ" dirty="0"/>
          </a:p>
          <a:p>
            <a:pPr marL="0" indent="0">
              <a:buNone/>
            </a:pPr>
            <a:endParaRPr lang="en-NZ" dirty="0"/>
          </a:p>
        </p:txBody>
      </p:sp>
      <p:grpSp>
        <p:nvGrpSpPr>
          <p:cNvPr id="13" name="Group 12"/>
          <p:cNvGrpSpPr/>
          <p:nvPr/>
        </p:nvGrpSpPr>
        <p:grpSpPr>
          <a:xfrm>
            <a:off x="1725767" y="2550014"/>
            <a:ext cx="669702" cy="1540573"/>
            <a:chOff x="1725767" y="2550014"/>
            <a:chExt cx="669702" cy="1540573"/>
          </a:xfrm>
        </p:grpSpPr>
        <p:sp>
          <p:nvSpPr>
            <p:cNvPr id="5" name="Rectangle 4"/>
            <p:cNvSpPr/>
            <p:nvPr/>
          </p:nvSpPr>
          <p:spPr>
            <a:xfrm flipH="1">
              <a:off x="1725768" y="2550014"/>
              <a:ext cx="669701" cy="399245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NZ" dirty="0"/>
            </a:p>
          </p:txBody>
        </p:sp>
        <p:sp>
          <p:nvSpPr>
            <p:cNvPr id="7" name="Rectangle 6"/>
            <p:cNvSpPr/>
            <p:nvPr/>
          </p:nvSpPr>
          <p:spPr>
            <a:xfrm flipH="1">
              <a:off x="1725767" y="3120678"/>
              <a:ext cx="669701" cy="399245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8" name="Rectangle 7"/>
            <p:cNvSpPr/>
            <p:nvPr/>
          </p:nvSpPr>
          <p:spPr>
            <a:xfrm flipH="1">
              <a:off x="1725767" y="3691342"/>
              <a:ext cx="669701" cy="399245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5228824" y="1996225"/>
            <a:ext cx="576973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dirty="0"/>
              <a:t>The shares or portions, are represented here with boxes</a:t>
            </a:r>
          </a:p>
          <a:p>
            <a:r>
              <a:rPr lang="en-NZ" dirty="0"/>
              <a:t>Tara has 3 shares and Debbie has 4 shares</a:t>
            </a:r>
          </a:p>
          <a:p>
            <a:endParaRPr lang="en-NZ" dirty="0"/>
          </a:p>
          <a:p>
            <a:r>
              <a:rPr lang="en-NZ" dirty="0"/>
              <a:t> 3 + 4 = 7 shares altogether</a:t>
            </a:r>
          </a:p>
          <a:p>
            <a:endParaRPr lang="en-NZ" dirty="0"/>
          </a:p>
        </p:txBody>
      </p:sp>
      <p:sp>
        <p:nvSpPr>
          <p:cNvPr id="4" name="TextBox 3"/>
          <p:cNvSpPr txBox="1"/>
          <p:nvPr/>
        </p:nvSpPr>
        <p:spPr>
          <a:xfrm>
            <a:off x="5396248" y="3473553"/>
            <a:ext cx="521594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dirty="0"/>
              <a:t>$1400 has to be split into 7 </a:t>
            </a:r>
            <a:r>
              <a:rPr lang="en-NZ" b="1" dirty="0"/>
              <a:t>shares </a:t>
            </a:r>
            <a:r>
              <a:rPr lang="en-NZ" dirty="0"/>
              <a:t>(portions) so that Tara can get 3 shares and Debbie can get 4 shares.</a:t>
            </a:r>
          </a:p>
          <a:p>
            <a:endParaRPr lang="en-NZ" dirty="0"/>
          </a:p>
          <a:p>
            <a:r>
              <a:rPr lang="en-NZ" dirty="0"/>
              <a:t>$1400 ÷ 7 = $200 for each share</a:t>
            </a:r>
          </a:p>
          <a:p>
            <a:endParaRPr lang="en-NZ" dirty="0"/>
          </a:p>
          <a:p>
            <a:endParaRPr lang="en-NZ" dirty="0"/>
          </a:p>
          <a:p>
            <a:endParaRPr lang="en-NZ" dirty="0"/>
          </a:p>
          <a:p>
            <a:endParaRPr lang="en-NZ" dirty="0"/>
          </a:p>
          <a:p>
            <a:endParaRPr lang="en-NZ" dirty="0"/>
          </a:p>
        </p:txBody>
      </p:sp>
      <p:grpSp>
        <p:nvGrpSpPr>
          <p:cNvPr id="14" name="Group 13"/>
          <p:cNvGrpSpPr/>
          <p:nvPr/>
        </p:nvGrpSpPr>
        <p:grpSpPr>
          <a:xfrm>
            <a:off x="2779690" y="2550015"/>
            <a:ext cx="697605" cy="2164103"/>
            <a:chOff x="2779690" y="2550015"/>
            <a:chExt cx="697605" cy="2164103"/>
          </a:xfrm>
        </p:grpSpPr>
        <p:sp>
          <p:nvSpPr>
            <p:cNvPr id="6" name="Rectangle 5"/>
            <p:cNvSpPr/>
            <p:nvPr/>
          </p:nvSpPr>
          <p:spPr>
            <a:xfrm flipH="1">
              <a:off x="2779690" y="2550015"/>
              <a:ext cx="669701" cy="399245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9" name="Rectangle 8"/>
            <p:cNvSpPr/>
            <p:nvPr/>
          </p:nvSpPr>
          <p:spPr>
            <a:xfrm flipH="1">
              <a:off x="2807594" y="3120677"/>
              <a:ext cx="669701" cy="399245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11" name="Rectangle 10"/>
            <p:cNvSpPr/>
            <p:nvPr/>
          </p:nvSpPr>
          <p:spPr>
            <a:xfrm flipH="1">
              <a:off x="2807594" y="3691342"/>
              <a:ext cx="669701" cy="399245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12" name="Rectangle 11"/>
            <p:cNvSpPr/>
            <p:nvPr/>
          </p:nvSpPr>
          <p:spPr>
            <a:xfrm flipH="1">
              <a:off x="2807594" y="4314873"/>
              <a:ext cx="669701" cy="399245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</p:grpSp>
    </p:spTree>
    <p:extLst>
      <p:ext uri="{BB962C8B-B14F-4D97-AF65-F5344CB8AC3E}">
        <p14:creationId xmlns:p14="http://schemas.microsoft.com/office/powerpoint/2010/main" val="33075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463639"/>
            <a:ext cx="10515600" cy="55952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NZ" dirty="0"/>
              <a:t>              So how much of the profit will each person get?</a:t>
            </a:r>
          </a:p>
          <a:p>
            <a:pPr marL="0" indent="0">
              <a:buNone/>
            </a:pPr>
            <a:endParaRPr lang="en-NZ" dirty="0"/>
          </a:p>
          <a:p>
            <a:pPr marL="0" indent="0">
              <a:buNone/>
            </a:pPr>
            <a:r>
              <a:rPr lang="en-NZ" dirty="0"/>
              <a:t>            Tara : Debbie </a:t>
            </a:r>
          </a:p>
          <a:p>
            <a:pPr marL="0" indent="0">
              <a:buNone/>
            </a:pPr>
            <a:r>
              <a:rPr lang="en-NZ" dirty="0"/>
              <a:t>                 4 : 1                           </a:t>
            </a:r>
          </a:p>
          <a:p>
            <a:pPr marL="0" indent="0">
              <a:buNone/>
            </a:pPr>
            <a:r>
              <a:rPr lang="en-NZ" dirty="0"/>
              <a:t>                                      </a:t>
            </a:r>
          </a:p>
          <a:p>
            <a:pPr marL="0" indent="0">
              <a:buNone/>
            </a:pPr>
            <a:r>
              <a:rPr lang="en-NZ" dirty="0"/>
              <a:t>                                   </a:t>
            </a:r>
          </a:p>
          <a:p>
            <a:pPr marL="0" indent="0">
              <a:buNone/>
            </a:pPr>
            <a:r>
              <a:rPr lang="en-NZ" dirty="0"/>
              <a:t>                      </a:t>
            </a:r>
          </a:p>
          <a:p>
            <a:pPr marL="0" indent="0">
              <a:buNone/>
            </a:pPr>
            <a:endParaRPr lang="en-NZ" dirty="0"/>
          </a:p>
          <a:p>
            <a:pPr marL="0" indent="0">
              <a:spcBef>
                <a:spcPts val="0"/>
              </a:spcBef>
              <a:buNone/>
            </a:pPr>
            <a:r>
              <a:rPr lang="en-NZ" dirty="0"/>
              <a:t>     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NZ" sz="1800" dirty="0"/>
              <a:t>             3 x $200   : </a:t>
            </a:r>
            <a:r>
              <a:rPr lang="en-NZ" dirty="0"/>
              <a:t> </a:t>
            </a:r>
            <a:r>
              <a:rPr lang="en-NZ" sz="1800" dirty="0"/>
              <a:t>4 x $200                                            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NZ" dirty="0"/>
              <a:t>              </a:t>
            </a:r>
            <a:r>
              <a:rPr lang="en-NZ" sz="1800" dirty="0"/>
              <a:t>$600 : $800</a:t>
            </a:r>
          </a:p>
          <a:p>
            <a:pPr marL="0" indent="0">
              <a:spcBef>
                <a:spcPts val="0"/>
              </a:spcBef>
              <a:buNone/>
            </a:pPr>
            <a:endParaRPr lang="en-NZ" sz="1800" dirty="0"/>
          </a:p>
          <a:p>
            <a:pPr marL="0" indent="0">
              <a:spcBef>
                <a:spcPts val="0"/>
              </a:spcBef>
              <a:buNone/>
            </a:pPr>
            <a:endParaRPr lang="en-NZ" dirty="0"/>
          </a:p>
          <a:p>
            <a:pPr marL="0" indent="0">
              <a:buNone/>
            </a:pPr>
            <a:endParaRPr lang="en-NZ" dirty="0"/>
          </a:p>
          <a:p>
            <a:pPr marL="0" indent="0">
              <a:buNone/>
            </a:pPr>
            <a:endParaRPr lang="en-NZ" dirty="0"/>
          </a:p>
        </p:txBody>
      </p:sp>
      <p:sp>
        <p:nvSpPr>
          <p:cNvPr id="4" name="TextBox 3"/>
          <p:cNvSpPr txBox="1"/>
          <p:nvPr/>
        </p:nvSpPr>
        <p:spPr>
          <a:xfrm>
            <a:off x="5274971" y="1505264"/>
            <a:ext cx="521594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dirty="0"/>
              <a:t>The $1400 profit has to be split into </a:t>
            </a:r>
            <a:r>
              <a:rPr lang="en-NZ" b="1" dirty="0"/>
              <a:t>7 shares </a:t>
            </a:r>
            <a:r>
              <a:rPr lang="en-NZ" dirty="0"/>
              <a:t>(portions) so that Tara can get 3 shares and Debbie can get 4 shares.</a:t>
            </a:r>
          </a:p>
          <a:p>
            <a:endParaRPr lang="en-NZ" dirty="0"/>
          </a:p>
          <a:p>
            <a:r>
              <a:rPr lang="en-NZ" dirty="0"/>
              <a:t>$1400 ÷ 7 = $200 for each share</a:t>
            </a:r>
          </a:p>
          <a:p>
            <a:endParaRPr lang="en-NZ" dirty="0"/>
          </a:p>
          <a:p>
            <a:endParaRPr lang="en-NZ" dirty="0"/>
          </a:p>
        </p:txBody>
      </p:sp>
      <p:sp>
        <p:nvSpPr>
          <p:cNvPr id="12" name="TextBox 11"/>
          <p:cNvSpPr txBox="1"/>
          <p:nvPr/>
        </p:nvSpPr>
        <p:spPr>
          <a:xfrm>
            <a:off x="5499279" y="4090587"/>
            <a:ext cx="537049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dirty="0"/>
              <a:t>The shares of the profit for Tara and Debbie should add up to $1400. </a:t>
            </a:r>
          </a:p>
          <a:p>
            <a:endParaRPr lang="en-NZ" dirty="0"/>
          </a:p>
          <a:p>
            <a:r>
              <a:rPr lang="en-NZ" dirty="0"/>
              <a:t>$600 +$800 =$1400</a:t>
            </a:r>
          </a:p>
          <a:p>
            <a:endParaRPr lang="en-NZ" dirty="0"/>
          </a:p>
        </p:txBody>
      </p:sp>
      <p:grpSp>
        <p:nvGrpSpPr>
          <p:cNvPr id="2" name="Group 1"/>
          <p:cNvGrpSpPr/>
          <p:nvPr/>
        </p:nvGrpSpPr>
        <p:grpSpPr>
          <a:xfrm>
            <a:off x="1725767" y="2550014"/>
            <a:ext cx="1723624" cy="2045749"/>
            <a:chOff x="1725767" y="2550014"/>
            <a:chExt cx="1723624" cy="2045749"/>
          </a:xfrm>
        </p:grpSpPr>
        <p:grpSp>
          <p:nvGrpSpPr>
            <p:cNvPr id="11" name="Group 10"/>
            <p:cNvGrpSpPr/>
            <p:nvPr/>
          </p:nvGrpSpPr>
          <p:grpSpPr>
            <a:xfrm>
              <a:off x="1725767" y="2550014"/>
              <a:ext cx="1723624" cy="1540573"/>
              <a:chOff x="1725767" y="2550014"/>
              <a:chExt cx="1723624" cy="1540573"/>
            </a:xfrm>
          </p:grpSpPr>
          <p:sp>
            <p:nvSpPr>
              <p:cNvPr id="6" name="Rectangle 5"/>
              <p:cNvSpPr/>
              <p:nvPr/>
            </p:nvSpPr>
            <p:spPr>
              <a:xfrm flipH="1">
                <a:off x="2779690" y="2550015"/>
                <a:ext cx="669701" cy="399245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NZ" dirty="0"/>
                  <a:t>$200</a:t>
                </a:r>
              </a:p>
            </p:txBody>
          </p:sp>
          <p:sp>
            <p:nvSpPr>
              <p:cNvPr id="5" name="Rectangle 4"/>
              <p:cNvSpPr/>
              <p:nvPr/>
            </p:nvSpPr>
            <p:spPr>
              <a:xfrm flipH="1">
                <a:off x="1725768" y="2550014"/>
                <a:ext cx="669701" cy="399245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NZ" dirty="0"/>
                  <a:t>$200</a:t>
                </a:r>
              </a:p>
            </p:txBody>
          </p:sp>
          <p:sp>
            <p:nvSpPr>
              <p:cNvPr id="7" name="Rectangle 6"/>
              <p:cNvSpPr/>
              <p:nvPr/>
            </p:nvSpPr>
            <p:spPr>
              <a:xfrm flipH="1">
                <a:off x="1725767" y="3120678"/>
                <a:ext cx="669701" cy="399245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NZ" dirty="0"/>
                  <a:t>$200</a:t>
                </a:r>
              </a:p>
            </p:txBody>
          </p:sp>
          <p:sp>
            <p:nvSpPr>
              <p:cNvPr id="8" name="Rectangle 7"/>
              <p:cNvSpPr/>
              <p:nvPr/>
            </p:nvSpPr>
            <p:spPr>
              <a:xfrm flipH="1">
                <a:off x="1725767" y="3691342"/>
                <a:ext cx="669701" cy="399245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NZ" dirty="0"/>
                  <a:t>$200</a:t>
                </a:r>
              </a:p>
            </p:txBody>
          </p:sp>
          <p:sp>
            <p:nvSpPr>
              <p:cNvPr id="9" name="Rectangle 8"/>
              <p:cNvSpPr/>
              <p:nvPr/>
            </p:nvSpPr>
            <p:spPr>
              <a:xfrm flipH="1">
                <a:off x="2779690" y="3061634"/>
                <a:ext cx="669701" cy="399245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NZ" dirty="0"/>
                  <a:t>$200</a:t>
                </a:r>
              </a:p>
            </p:txBody>
          </p:sp>
        </p:grpSp>
        <p:sp>
          <p:nvSpPr>
            <p:cNvPr id="13" name="Rectangle 12"/>
            <p:cNvSpPr/>
            <p:nvPr/>
          </p:nvSpPr>
          <p:spPr>
            <a:xfrm flipH="1">
              <a:off x="2779690" y="3649391"/>
              <a:ext cx="669701" cy="399245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NZ" dirty="0"/>
                <a:t>$200</a:t>
              </a:r>
            </a:p>
          </p:txBody>
        </p:sp>
        <p:sp>
          <p:nvSpPr>
            <p:cNvPr id="14" name="Rectangle 13"/>
            <p:cNvSpPr/>
            <p:nvPr/>
          </p:nvSpPr>
          <p:spPr>
            <a:xfrm flipH="1">
              <a:off x="2779690" y="4196518"/>
              <a:ext cx="669701" cy="399245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NZ" dirty="0"/>
                <a:t>$200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9003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FC3C56-8094-4ACC-BCD3-3EB6339BD3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NZ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86647A65-B2F0-4665-BDC5-A0BFF1A0FD84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3885819"/>
          <a:ext cx="10515600" cy="2309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515600">
                  <a:extLst>
                    <a:ext uri="{9D8B030D-6E8A-4147-A177-3AD203B41FA5}">
                      <a16:colId xmlns:a16="http://schemas.microsoft.com/office/drawing/2014/main" val="339309474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  <a:buFont typeface="+mj-lt"/>
                        <a:buAutoNum type="arabicPeriod"/>
                      </a:pPr>
                      <a:r>
                        <a:rPr lang="en-NZ" sz="1400" dirty="0">
                          <a:effectLst/>
                        </a:rPr>
                        <a:t>Share 600ml in a ratio of 2 : 3 : 5</a:t>
                      </a:r>
                      <a:endParaRPr lang="en-N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/>
                </a:tc>
                <a:extLst>
                  <a:ext uri="{0D108BD9-81ED-4DB2-BD59-A6C34878D82A}">
                    <a16:rowId xmlns:a16="http://schemas.microsoft.com/office/drawing/2014/main" val="1582624625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BF0576DA-E95D-49C8-85AC-09B8DAFD56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6512497"/>
              </p:ext>
            </p:extLst>
          </p:nvPr>
        </p:nvGraphicFramePr>
        <p:xfrm>
          <a:off x="838200" y="3885819"/>
          <a:ext cx="10515600" cy="46189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515600">
                  <a:extLst>
                    <a:ext uri="{9D8B030D-6E8A-4147-A177-3AD203B41FA5}">
                      <a16:colId xmlns:a16="http://schemas.microsoft.com/office/drawing/2014/main" val="172400176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  <a:buFont typeface="+mj-lt"/>
                        <a:buAutoNum type="arabicPeriod"/>
                      </a:pPr>
                      <a:r>
                        <a:rPr lang="en-NZ" sz="2800" dirty="0">
                          <a:effectLst/>
                        </a:rPr>
                        <a:t>Share 600ml in a ratio of 2 : 3 : 5</a:t>
                      </a:r>
                      <a:endParaRPr lang="en-NZ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/>
                </a:tc>
                <a:extLst>
                  <a:ext uri="{0D108BD9-81ED-4DB2-BD59-A6C34878D82A}">
                    <a16:rowId xmlns:a16="http://schemas.microsoft.com/office/drawing/2014/main" val="37858551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99277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F1D485-612C-4E2D-B566-8DD222AA29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7AF86052-740D-4D02-9983-101AA8EA05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NZ" dirty="0"/>
              <a:t>2. A patient has to take 120mL in three doses in a ratio of 3:2:1.</a:t>
            </a:r>
          </a:p>
          <a:p>
            <a:pPr marL="0" indent="0">
              <a:buNone/>
            </a:pPr>
            <a:r>
              <a:rPr lang="en-NZ" dirty="0"/>
              <a:t>How much does he take in each dose?</a:t>
            </a:r>
          </a:p>
          <a:p>
            <a:pPr marL="0" indent="0">
              <a:buNone/>
            </a:pPr>
            <a:endParaRPr lang="en-NZ" dirty="0"/>
          </a:p>
          <a:p>
            <a:pPr marL="0" indent="0">
              <a:buNone/>
            </a:pPr>
            <a:r>
              <a:rPr lang="en-NZ"/>
              <a:t>Dose 1:                  Dose 2:             Dose 3: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5649034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616</Words>
  <Application>Microsoft Office PowerPoint</Application>
  <PresentationFormat>Widescreen</PresentationFormat>
  <Paragraphs>117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Office Theme</vt:lpstr>
      <vt:lpstr>Splitting an amount into a given ratio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Unitec Institute of Technology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Splitting an amount into a given ratio</dc:title>
  <dc:creator>Debbie Loveridge</dc:creator>
  <cp:lastModifiedBy>Debbie Loveridge</cp:lastModifiedBy>
  <cp:revision>12</cp:revision>
  <dcterms:created xsi:type="dcterms:W3CDTF">2017-10-16T23:54:53Z</dcterms:created>
  <dcterms:modified xsi:type="dcterms:W3CDTF">2020-10-29T21:22:20Z</dcterms:modified>
</cp:coreProperties>
</file>