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256" r:id="rId3"/>
    <p:sldId id="261" r:id="rId4"/>
    <p:sldId id="277" r:id="rId5"/>
    <p:sldId id="295" r:id="rId6"/>
    <p:sldId id="304" r:id="rId7"/>
    <p:sldId id="305" r:id="rId8"/>
    <p:sldId id="296" r:id="rId9"/>
    <p:sldId id="306" r:id="rId10"/>
    <p:sldId id="297" r:id="rId11"/>
    <p:sldId id="278" r:id="rId12"/>
    <p:sldId id="259" r:id="rId13"/>
    <p:sldId id="285" r:id="rId14"/>
    <p:sldId id="289" r:id="rId15"/>
    <p:sldId id="290" r:id="rId16"/>
    <p:sldId id="293" r:id="rId17"/>
    <p:sldId id="294" r:id="rId18"/>
    <p:sldId id="269" r:id="rId19"/>
    <p:sldId id="298" r:id="rId20"/>
    <p:sldId id="29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FBD43-CC59-4BC7-8C8D-49ED7D1AEB93}" v="6" dt="2023-02-26T00:00:54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0" autoAdjust="0"/>
  </p:normalViewPr>
  <p:slideViewPr>
    <p:cSldViewPr snapToGrid="0">
      <p:cViewPr varScale="1">
        <p:scale>
          <a:sx n="77" d="100"/>
          <a:sy n="77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ABC04-F5B3-43AD-A156-D048A3395B1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B51CFF-E208-4DC9-BF2F-ABDE71027096}">
      <dgm:prSet/>
      <dgm:spPr/>
      <dgm:t>
        <a:bodyPr/>
        <a:lstStyle/>
        <a:p>
          <a:r>
            <a:rPr lang="en-NZ"/>
            <a:t>Ka wehe atu tatou</a:t>
          </a:r>
          <a:endParaRPr lang="en-US"/>
        </a:p>
      </dgm:t>
    </dgm:pt>
    <dgm:pt modelId="{970B0F8F-1227-41F3-8A78-ECE9D834A868}" type="parTrans" cxnId="{26DD067F-8046-4E27-AF73-ED67BD62A39D}">
      <dgm:prSet/>
      <dgm:spPr/>
      <dgm:t>
        <a:bodyPr/>
        <a:lstStyle/>
        <a:p>
          <a:endParaRPr lang="en-US"/>
        </a:p>
      </dgm:t>
    </dgm:pt>
    <dgm:pt modelId="{16E18577-8CCD-4D31-85F4-F2136B55D5F0}" type="sibTrans" cxnId="{26DD067F-8046-4E27-AF73-ED67BD62A39D}">
      <dgm:prSet/>
      <dgm:spPr/>
      <dgm:t>
        <a:bodyPr/>
        <a:lstStyle/>
        <a:p>
          <a:endParaRPr lang="en-US"/>
        </a:p>
      </dgm:t>
    </dgm:pt>
    <dgm:pt modelId="{A11BAB03-7690-42AB-8864-41B5C1C5F64B}">
      <dgm:prSet/>
      <dgm:spPr/>
      <dgm:t>
        <a:bodyPr/>
        <a:lstStyle/>
        <a:p>
          <a:r>
            <a:rPr lang="en-NZ"/>
            <a:t>I raro I te rangimarie, </a:t>
          </a:r>
          <a:endParaRPr lang="en-US"/>
        </a:p>
      </dgm:t>
    </dgm:pt>
    <dgm:pt modelId="{31F45BCD-CEC0-447B-9F8B-CDE21D5BE2AA}" type="parTrans" cxnId="{707C963C-A5C7-4653-819A-46350B8EC1F5}">
      <dgm:prSet/>
      <dgm:spPr/>
      <dgm:t>
        <a:bodyPr/>
        <a:lstStyle/>
        <a:p>
          <a:endParaRPr lang="en-US"/>
        </a:p>
      </dgm:t>
    </dgm:pt>
    <dgm:pt modelId="{442D9039-9215-46EC-A245-EC989BA67CBC}" type="sibTrans" cxnId="{707C963C-A5C7-4653-819A-46350B8EC1F5}">
      <dgm:prSet/>
      <dgm:spPr/>
      <dgm:t>
        <a:bodyPr/>
        <a:lstStyle/>
        <a:p>
          <a:endParaRPr lang="en-US"/>
        </a:p>
      </dgm:t>
    </dgm:pt>
    <dgm:pt modelId="{AEE06A3D-E3A3-470B-BD2D-D59CE2D0A5E2}">
      <dgm:prSet/>
      <dgm:spPr/>
      <dgm:t>
        <a:bodyPr/>
        <a:lstStyle/>
        <a:p>
          <a:r>
            <a:rPr lang="en-NZ"/>
            <a:t>te harikoa</a:t>
          </a:r>
          <a:endParaRPr lang="en-US"/>
        </a:p>
      </dgm:t>
    </dgm:pt>
    <dgm:pt modelId="{0EBAC3C7-5AF5-4487-A9F3-7BC9EAF89E74}" type="parTrans" cxnId="{017DCB3E-A552-4EBC-8E7A-E3B225ADE624}">
      <dgm:prSet/>
      <dgm:spPr/>
      <dgm:t>
        <a:bodyPr/>
        <a:lstStyle/>
        <a:p>
          <a:endParaRPr lang="en-US"/>
        </a:p>
      </dgm:t>
    </dgm:pt>
    <dgm:pt modelId="{210C7F83-1119-4875-B8B7-8E587C95189F}" type="sibTrans" cxnId="{017DCB3E-A552-4EBC-8E7A-E3B225ADE624}">
      <dgm:prSet/>
      <dgm:spPr/>
      <dgm:t>
        <a:bodyPr/>
        <a:lstStyle/>
        <a:p>
          <a:endParaRPr lang="en-US"/>
        </a:p>
      </dgm:t>
    </dgm:pt>
    <dgm:pt modelId="{1EA9FEFD-150A-432E-96B1-EBC1F3D648FB}">
      <dgm:prSet/>
      <dgm:spPr/>
      <dgm:t>
        <a:bodyPr/>
        <a:lstStyle/>
        <a:p>
          <a:r>
            <a:rPr lang="en-NZ"/>
            <a:t>Me te manawanui</a:t>
          </a:r>
          <a:endParaRPr lang="en-US"/>
        </a:p>
      </dgm:t>
    </dgm:pt>
    <dgm:pt modelId="{1E1ECA1E-1F87-496D-8517-6B5E58DD928C}" type="parTrans" cxnId="{82AFAEDE-2EB2-4B12-A092-17BB2575FFA6}">
      <dgm:prSet/>
      <dgm:spPr/>
      <dgm:t>
        <a:bodyPr/>
        <a:lstStyle/>
        <a:p>
          <a:endParaRPr lang="en-US"/>
        </a:p>
      </dgm:t>
    </dgm:pt>
    <dgm:pt modelId="{D7A01245-3E01-4D29-B811-0EB227CC21C9}" type="sibTrans" cxnId="{82AFAEDE-2EB2-4B12-A092-17BB2575FFA6}">
      <dgm:prSet/>
      <dgm:spPr/>
      <dgm:t>
        <a:bodyPr/>
        <a:lstStyle/>
        <a:p>
          <a:endParaRPr lang="en-US"/>
        </a:p>
      </dgm:t>
    </dgm:pt>
    <dgm:pt modelId="{22C552E2-9F6B-447D-A096-F903C7D4CB6B}">
      <dgm:prSet/>
      <dgm:spPr/>
      <dgm:t>
        <a:bodyPr/>
        <a:lstStyle/>
        <a:p>
          <a:r>
            <a:rPr lang="en-NZ"/>
            <a:t>Haumi e, hui e, taiaki e </a:t>
          </a:r>
          <a:endParaRPr lang="en-US"/>
        </a:p>
      </dgm:t>
    </dgm:pt>
    <dgm:pt modelId="{124A5B15-AD89-495B-B518-CD589542F364}" type="parTrans" cxnId="{F3CDCC1F-CD79-4458-88EE-4DCEA9E55A9E}">
      <dgm:prSet/>
      <dgm:spPr/>
      <dgm:t>
        <a:bodyPr/>
        <a:lstStyle/>
        <a:p>
          <a:endParaRPr lang="en-US"/>
        </a:p>
      </dgm:t>
    </dgm:pt>
    <dgm:pt modelId="{CA9C0B4B-1E34-4156-9098-AD131674A5DE}" type="sibTrans" cxnId="{F3CDCC1F-CD79-4458-88EE-4DCEA9E55A9E}">
      <dgm:prSet/>
      <dgm:spPr/>
      <dgm:t>
        <a:bodyPr/>
        <a:lstStyle/>
        <a:p>
          <a:endParaRPr lang="en-US"/>
        </a:p>
      </dgm:t>
    </dgm:pt>
    <dgm:pt modelId="{BDE6C6BF-3576-4234-9D03-2037AA744991}" type="pres">
      <dgm:prSet presAssocID="{58FABC04-F5B3-43AD-A156-D048A3395B1F}" presName="diagram" presStyleCnt="0">
        <dgm:presLayoutVars>
          <dgm:dir/>
          <dgm:resizeHandles val="exact"/>
        </dgm:presLayoutVars>
      </dgm:prSet>
      <dgm:spPr/>
    </dgm:pt>
    <dgm:pt modelId="{CD0A1CD0-CA98-413E-A056-8F64733BA81A}" type="pres">
      <dgm:prSet presAssocID="{63B51CFF-E208-4DC9-BF2F-ABDE71027096}" presName="node" presStyleLbl="node1" presStyleIdx="0" presStyleCnt="5">
        <dgm:presLayoutVars>
          <dgm:bulletEnabled val="1"/>
        </dgm:presLayoutVars>
      </dgm:prSet>
      <dgm:spPr/>
    </dgm:pt>
    <dgm:pt modelId="{72DD796D-2650-4970-A13C-D0B45E7017CD}" type="pres">
      <dgm:prSet presAssocID="{16E18577-8CCD-4D31-85F4-F2136B55D5F0}" presName="sibTrans" presStyleLbl="sibTrans2D1" presStyleIdx="0" presStyleCnt="4"/>
      <dgm:spPr/>
    </dgm:pt>
    <dgm:pt modelId="{3695F4D6-32FD-4C1C-88A4-C129016B537D}" type="pres">
      <dgm:prSet presAssocID="{16E18577-8CCD-4D31-85F4-F2136B55D5F0}" presName="connectorText" presStyleLbl="sibTrans2D1" presStyleIdx="0" presStyleCnt="4"/>
      <dgm:spPr/>
    </dgm:pt>
    <dgm:pt modelId="{AB36D2C5-0379-4A32-A1C1-7D37B705FB3F}" type="pres">
      <dgm:prSet presAssocID="{A11BAB03-7690-42AB-8864-41B5C1C5F64B}" presName="node" presStyleLbl="node1" presStyleIdx="1" presStyleCnt="5">
        <dgm:presLayoutVars>
          <dgm:bulletEnabled val="1"/>
        </dgm:presLayoutVars>
      </dgm:prSet>
      <dgm:spPr/>
    </dgm:pt>
    <dgm:pt modelId="{59656905-7782-4374-83D5-D34C130BBBCF}" type="pres">
      <dgm:prSet presAssocID="{442D9039-9215-46EC-A245-EC989BA67CBC}" presName="sibTrans" presStyleLbl="sibTrans2D1" presStyleIdx="1" presStyleCnt="4"/>
      <dgm:spPr/>
    </dgm:pt>
    <dgm:pt modelId="{ED647546-8F5A-4D9A-9F43-28A79013E41A}" type="pres">
      <dgm:prSet presAssocID="{442D9039-9215-46EC-A245-EC989BA67CBC}" presName="connectorText" presStyleLbl="sibTrans2D1" presStyleIdx="1" presStyleCnt="4"/>
      <dgm:spPr/>
    </dgm:pt>
    <dgm:pt modelId="{EBA8EB50-7806-4142-A8DD-6D3724F387FF}" type="pres">
      <dgm:prSet presAssocID="{AEE06A3D-E3A3-470B-BD2D-D59CE2D0A5E2}" presName="node" presStyleLbl="node1" presStyleIdx="2" presStyleCnt="5">
        <dgm:presLayoutVars>
          <dgm:bulletEnabled val="1"/>
        </dgm:presLayoutVars>
      </dgm:prSet>
      <dgm:spPr/>
    </dgm:pt>
    <dgm:pt modelId="{A3755EEB-CE50-4632-8E3E-F3B9544C80B8}" type="pres">
      <dgm:prSet presAssocID="{210C7F83-1119-4875-B8B7-8E587C95189F}" presName="sibTrans" presStyleLbl="sibTrans2D1" presStyleIdx="2" presStyleCnt="4"/>
      <dgm:spPr/>
    </dgm:pt>
    <dgm:pt modelId="{9B228FDE-16C8-48B0-AD1A-5BD3F901A48C}" type="pres">
      <dgm:prSet presAssocID="{210C7F83-1119-4875-B8B7-8E587C95189F}" presName="connectorText" presStyleLbl="sibTrans2D1" presStyleIdx="2" presStyleCnt="4"/>
      <dgm:spPr/>
    </dgm:pt>
    <dgm:pt modelId="{9B9E6583-08B8-4CDC-82A0-630A99B46C82}" type="pres">
      <dgm:prSet presAssocID="{1EA9FEFD-150A-432E-96B1-EBC1F3D648FB}" presName="node" presStyleLbl="node1" presStyleIdx="3" presStyleCnt="5">
        <dgm:presLayoutVars>
          <dgm:bulletEnabled val="1"/>
        </dgm:presLayoutVars>
      </dgm:prSet>
      <dgm:spPr/>
    </dgm:pt>
    <dgm:pt modelId="{79F611AE-5340-45BC-B4A3-482444DC9EE6}" type="pres">
      <dgm:prSet presAssocID="{D7A01245-3E01-4D29-B811-0EB227CC21C9}" presName="sibTrans" presStyleLbl="sibTrans2D1" presStyleIdx="3" presStyleCnt="4"/>
      <dgm:spPr/>
    </dgm:pt>
    <dgm:pt modelId="{6BBFB83D-3EB2-41C8-B912-9202B5C00835}" type="pres">
      <dgm:prSet presAssocID="{D7A01245-3E01-4D29-B811-0EB227CC21C9}" presName="connectorText" presStyleLbl="sibTrans2D1" presStyleIdx="3" presStyleCnt="4"/>
      <dgm:spPr/>
    </dgm:pt>
    <dgm:pt modelId="{887DCE17-4D01-4451-900D-598E57E1CC6B}" type="pres">
      <dgm:prSet presAssocID="{22C552E2-9F6B-447D-A096-F903C7D4CB6B}" presName="node" presStyleLbl="node1" presStyleIdx="4" presStyleCnt="5">
        <dgm:presLayoutVars>
          <dgm:bulletEnabled val="1"/>
        </dgm:presLayoutVars>
      </dgm:prSet>
      <dgm:spPr/>
    </dgm:pt>
  </dgm:ptLst>
  <dgm:cxnLst>
    <dgm:cxn modelId="{3AA33D06-9549-4D63-81B4-EBD7D5C67D38}" type="presOf" srcId="{22C552E2-9F6B-447D-A096-F903C7D4CB6B}" destId="{887DCE17-4D01-4451-900D-598E57E1CC6B}" srcOrd="0" destOrd="0" presId="urn:microsoft.com/office/officeart/2005/8/layout/process5"/>
    <dgm:cxn modelId="{1B52F509-AEF1-4440-9DAC-9A7EFC73016A}" type="presOf" srcId="{D7A01245-3E01-4D29-B811-0EB227CC21C9}" destId="{79F611AE-5340-45BC-B4A3-482444DC9EE6}" srcOrd="0" destOrd="0" presId="urn:microsoft.com/office/officeart/2005/8/layout/process5"/>
    <dgm:cxn modelId="{3D10730E-E04E-4C90-BABB-95A5FBCABC7C}" type="presOf" srcId="{16E18577-8CCD-4D31-85F4-F2136B55D5F0}" destId="{72DD796D-2650-4970-A13C-D0B45E7017CD}" srcOrd="0" destOrd="0" presId="urn:microsoft.com/office/officeart/2005/8/layout/process5"/>
    <dgm:cxn modelId="{F3CDCC1F-CD79-4458-88EE-4DCEA9E55A9E}" srcId="{58FABC04-F5B3-43AD-A156-D048A3395B1F}" destId="{22C552E2-9F6B-447D-A096-F903C7D4CB6B}" srcOrd="4" destOrd="0" parTransId="{124A5B15-AD89-495B-B518-CD589542F364}" sibTransId="{CA9C0B4B-1E34-4156-9098-AD131674A5DE}"/>
    <dgm:cxn modelId="{3DA5802A-A7C1-496C-BED2-335C7C170932}" type="presOf" srcId="{D7A01245-3E01-4D29-B811-0EB227CC21C9}" destId="{6BBFB83D-3EB2-41C8-B912-9202B5C00835}" srcOrd="1" destOrd="0" presId="urn:microsoft.com/office/officeart/2005/8/layout/process5"/>
    <dgm:cxn modelId="{F0F7462B-94A3-49FD-BD72-32240E1C9B48}" type="presOf" srcId="{AEE06A3D-E3A3-470B-BD2D-D59CE2D0A5E2}" destId="{EBA8EB50-7806-4142-A8DD-6D3724F387FF}" srcOrd="0" destOrd="0" presId="urn:microsoft.com/office/officeart/2005/8/layout/process5"/>
    <dgm:cxn modelId="{707C963C-A5C7-4653-819A-46350B8EC1F5}" srcId="{58FABC04-F5B3-43AD-A156-D048A3395B1F}" destId="{A11BAB03-7690-42AB-8864-41B5C1C5F64B}" srcOrd="1" destOrd="0" parTransId="{31F45BCD-CEC0-447B-9F8B-CDE21D5BE2AA}" sibTransId="{442D9039-9215-46EC-A245-EC989BA67CBC}"/>
    <dgm:cxn modelId="{017DCB3E-A552-4EBC-8E7A-E3B225ADE624}" srcId="{58FABC04-F5B3-43AD-A156-D048A3395B1F}" destId="{AEE06A3D-E3A3-470B-BD2D-D59CE2D0A5E2}" srcOrd="2" destOrd="0" parTransId="{0EBAC3C7-5AF5-4487-A9F3-7BC9EAF89E74}" sibTransId="{210C7F83-1119-4875-B8B7-8E587C95189F}"/>
    <dgm:cxn modelId="{60D7AD48-9FD3-4CCD-94F6-991AC6978185}" type="presOf" srcId="{1EA9FEFD-150A-432E-96B1-EBC1F3D648FB}" destId="{9B9E6583-08B8-4CDC-82A0-630A99B46C82}" srcOrd="0" destOrd="0" presId="urn:microsoft.com/office/officeart/2005/8/layout/process5"/>
    <dgm:cxn modelId="{EA467D6F-A7D3-44FA-ACBD-1DBA7311033A}" type="presOf" srcId="{16E18577-8CCD-4D31-85F4-F2136B55D5F0}" destId="{3695F4D6-32FD-4C1C-88A4-C129016B537D}" srcOrd="1" destOrd="0" presId="urn:microsoft.com/office/officeart/2005/8/layout/process5"/>
    <dgm:cxn modelId="{1AAB0550-B7D5-452B-A347-82BF11D5E902}" type="presOf" srcId="{210C7F83-1119-4875-B8B7-8E587C95189F}" destId="{A3755EEB-CE50-4632-8E3E-F3B9544C80B8}" srcOrd="0" destOrd="0" presId="urn:microsoft.com/office/officeart/2005/8/layout/process5"/>
    <dgm:cxn modelId="{6C9CB551-0124-4349-9DB8-AF98B04513B8}" type="presOf" srcId="{58FABC04-F5B3-43AD-A156-D048A3395B1F}" destId="{BDE6C6BF-3576-4234-9D03-2037AA744991}" srcOrd="0" destOrd="0" presId="urn:microsoft.com/office/officeart/2005/8/layout/process5"/>
    <dgm:cxn modelId="{A634325A-08D3-4572-A537-040D8C378513}" type="presOf" srcId="{A11BAB03-7690-42AB-8864-41B5C1C5F64B}" destId="{AB36D2C5-0379-4A32-A1C1-7D37B705FB3F}" srcOrd="0" destOrd="0" presId="urn:microsoft.com/office/officeart/2005/8/layout/process5"/>
    <dgm:cxn modelId="{26DD067F-8046-4E27-AF73-ED67BD62A39D}" srcId="{58FABC04-F5B3-43AD-A156-D048A3395B1F}" destId="{63B51CFF-E208-4DC9-BF2F-ABDE71027096}" srcOrd="0" destOrd="0" parTransId="{970B0F8F-1227-41F3-8A78-ECE9D834A868}" sibTransId="{16E18577-8CCD-4D31-85F4-F2136B55D5F0}"/>
    <dgm:cxn modelId="{3038EE86-65B1-4D2A-B1FC-566177873C2D}" type="presOf" srcId="{442D9039-9215-46EC-A245-EC989BA67CBC}" destId="{59656905-7782-4374-83D5-D34C130BBBCF}" srcOrd="0" destOrd="0" presId="urn:microsoft.com/office/officeart/2005/8/layout/process5"/>
    <dgm:cxn modelId="{687015CF-2FDC-45E9-9100-FE918DCBF8EE}" type="presOf" srcId="{210C7F83-1119-4875-B8B7-8E587C95189F}" destId="{9B228FDE-16C8-48B0-AD1A-5BD3F901A48C}" srcOrd="1" destOrd="0" presId="urn:microsoft.com/office/officeart/2005/8/layout/process5"/>
    <dgm:cxn modelId="{82AFAEDE-2EB2-4B12-A092-17BB2575FFA6}" srcId="{58FABC04-F5B3-43AD-A156-D048A3395B1F}" destId="{1EA9FEFD-150A-432E-96B1-EBC1F3D648FB}" srcOrd="3" destOrd="0" parTransId="{1E1ECA1E-1F87-496D-8517-6B5E58DD928C}" sibTransId="{D7A01245-3E01-4D29-B811-0EB227CC21C9}"/>
    <dgm:cxn modelId="{88E753E7-DDE8-4EC0-B945-6C0C21943AFA}" type="presOf" srcId="{442D9039-9215-46EC-A245-EC989BA67CBC}" destId="{ED647546-8F5A-4D9A-9F43-28A79013E41A}" srcOrd="1" destOrd="0" presId="urn:microsoft.com/office/officeart/2005/8/layout/process5"/>
    <dgm:cxn modelId="{CEAC7AFE-8260-4840-B05C-19E0DEC62B77}" type="presOf" srcId="{63B51CFF-E208-4DC9-BF2F-ABDE71027096}" destId="{CD0A1CD0-CA98-413E-A056-8F64733BA81A}" srcOrd="0" destOrd="0" presId="urn:microsoft.com/office/officeart/2005/8/layout/process5"/>
    <dgm:cxn modelId="{C5DA5C42-C011-4118-9FD8-B6B31681767F}" type="presParOf" srcId="{BDE6C6BF-3576-4234-9D03-2037AA744991}" destId="{CD0A1CD0-CA98-413E-A056-8F64733BA81A}" srcOrd="0" destOrd="0" presId="urn:microsoft.com/office/officeart/2005/8/layout/process5"/>
    <dgm:cxn modelId="{DB3AB139-FA8C-4778-B24A-92A14017ADDC}" type="presParOf" srcId="{BDE6C6BF-3576-4234-9D03-2037AA744991}" destId="{72DD796D-2650-4970-A13C-D0B45E7017CD}" srcOrd="1" destOrd="0" presId="urn:microsoft.com/office/officeart/2005/8/layout/process5"/>
    <dgm:cxn modelId="{062F7962-124D-4D27-ABB7-6A729CB96E63}" type="presParOf" srcId="{72DD796D-2650-4970-A13C-D0B45E7017CD}" destId="{3695F4D6-32FD-4C1C-88A4-C129016B537D}" srcOrd="0" destOrd="0" presId="urn:microsoft.com/office/officeart/2005/8/layout/process5"/>
    <dgm:cxn modelId="{1B93CE90-8EE0-42E5-B3E6-A70164C76693}" type="presParOf" srcId="{BDE6C6BF-3576-4234-9D03-2037AA744991}" destId="{AB36D2C5-0379-4A32-A1C1-7D37B705FB3F}" srcOrd="2" destOrd="0" presId="urn:microsoft.com/office/officeart/2005/8/layout/process5"/>
    <dgm:cxn modelId="{D3633A92-6900-410E-B4F7-42AFE6022027}" type="presParOf" srcId="{BDE6C6BF-3576-4234-9D03-2037AA744991}" destId="{59656905-7782-4374-83D5-D34C130BBBCF}" srcOrd="3" destOrd="0" presId="urn:microsoft.com/office/officeart/2005/8/layout/process5"/>
    <dgm:cxn modelId="{593C2C29-29AD-4E2D-806E-F2DEA8E27CD1}" type="presParOf" srcId="{59656905-7782-4374-83D5-D34C130BBBCF}" destId="{ED647546-8F5A-4D9A-9F43-28A79013E41A}" srcOrd="0" destOrd="0" presId="urn:microsoft.com/office/officeart/2005/8/layout/process5"/>
    <dgm:cxn modelId="{27B85314-ABE3-4821-8E4E-C31C90794A4E}" type="presParOf" srcId="{BDE6C6BF-3576-4234-9D03-2037AA744991}" destId="{EBA8EB50-7806-4142-A8DD-6D3724F387FF}" srcOrd="4" destOrd="0" presId="urn:microsoft.com/office/officeart/2005/8/layout/process5"/>
    <dgm:cxn modelId="{F1002592-46D1-40D9-9B66-8B2BAD0A2ABF}" type="presParOf" srcId="{BDE6C6BF-3576-4234-9D03-2037AA744991}" destId="{A3755EEB-CE50-4632-8E3E-F3B9544C80B8}" srcOrd="5" destOrd="0" presId="urn:microsoft.com/office/officeart/2005/8/layout/process5"/>
    <dgm:cxn modelId="{44E018BB-6513-455C-85DD-264140882019}" type="presParOf" srcId="{A3755EEB-CE50-4632-8E3E-F3B9544C80B8}" destId="{9B228FDE-16C8-48B0-AD1A-5BD3F901A48C}" srcOrd="0" destOrd="0" presId="urn:microsoft.com/office/officeart/2005/8/layout/process5"/>
    <dgm:cxn modelId="{D24B6CE7-B873-45D7-B200-5BFD725A61A7}" type="presParOf" srcId="{BDE6C6BF-3576-4234-9D03-2037AA744991}" destId="{9B9E6583-08B8-4CDC-82A0-630A99B46C82}" srcOrd="6" destOrd="0" presId="urn:microsoft.com/office/officeart/2005/8/layout/process5"/>
    <dgm:cxn modelId="{2610FBE5-8EEE-40E3-8875-36F2647A1CB7}" type="presParOf" srcId="{BDE6C6BF-3576-4234-9D03-2037AA744991}" destId="{79F611AE-5340-45BC-B4A3-482444DC9EE6}" srcOrd="7" destOrd="0" presId="urn:microsoft.com/office/officeart/2005/8/layout/process5"/>
    <dgm:cxn modelId="{E514576D-4086-4A76-9E7C-C8CA37BC9EA8}" type="presParOf" srcId="{79F611AE-5340-45BC-B4A3-482444DC9EE6}" destId="{6BBFB83D-3EB2-41C8-B912-9202B5C00835}" srcOrd="0" destOrd="0" presId="urn:microsoft.com/office/officeart/2005/8/layout/process5"/>
    <dgm:cxn modelId="{73F485DF-3658-486C-825E-7A3955774D65}" type="presParOf" srcId="{BDE6C6BF-3576-4234-9D03-2037AA744991}" destId="{887DCE17-4D01-4451-900D-598E57E1CC6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A1CD0-CA98-413E-A056-8F64733BA81A}">
      <dsp:nvSpPr>
        <dsp:cNvPr id="0" name=""/>
        <dsp:cNvSpPr/>
      </dsp:nvSpPr>
      <dsp:spPr>
        <a:xfrm>
          <a:off x="503858" y="1199"/>
          <a:ext cx="2715635" cy="1629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/>
            <a:t>Ka wehe atu tatou</a:t>
          </a:r>
          <a:endParaRPr lang="en-US" sz="3100" kern="1200"/>
        </a:p>
      </dsp:txBody>
      <dsp:txXfrm>
        <a:off x="551581" y="48922"/>
        <a:ext cx="2620189" cy="1533935"/>
      </dsp:txXfrm>
    </dsp:sp>
    <dsp:sp modelId="{72DD796D-2650-4970-A13C-D0B45E7017CD}">
      <dsp:nvSpPr>
        <dsp:cNvPr id="0" name=""/>
        <dsp:cNvSpPr/>
      </dsp:nvSpPr>
      <dsp:spPr>
        <a:xfrm>
          <a:off x="3458469" y="479151"/>
          <a:ext cx="575714" cy="673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458469" y="613846"/>
        <a:ext cx="403000" cy="404087"/>
      </dsp:txXfrm>
    </dsp:sp>
    <dsp:sp modelId="{AB36D2C5-0379-4A32-A1C1-7D37B705FB3F}">
      <dsp:nvSpPr>
        <dsp:cNvPr id="0" name=""/>
        <dsp:cNvSpPr/>
      </dsp:nvSpPr>
      <dsp:spPr>
        <a:xfrm>
          <a:off x="4305747" y="1199"/>
          <a:ext cx="2715635" cy="1629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/>
            <a:t>I raro I te rangimarie, </a:t>
          </a:r>
          <a:endParaRPr lang="en-US" sz="3100" kern="1200"/>
        </a:p>
      </dsp:txBody>
      <dsp:txXfrm>
        <a:off x="4353470" y="48922"/>
        <a:ext cx="2620189" cy="1533935"/>
      </dsp:txXfrm>
    </dsp:sp>
    <dsp:sp modelId="{59656905-7782-4374-83D5-D34C130BBBCF}">
      <dsp:nvSpPr>
        <dsp:cNvPr id="0" name=""/>
        <dsp:cNvSpPr/>
      </dsp:nvSpPr>
      <dsp:spPr>
        <a:xfrm>
          <a:off x="7260358" y="479151"/>
          <a:ext cx="575714" cy="673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260358" y="613846"/>
        <a:ext cx="403000" cy="404087"/>
      </dsp:txXfrm>
    </dsp:sp>
    <dsp:sp modelId="{EBA8EB50-7806-4142-A8DD-6D3724F387FF}">
      <dsp:nvSpPr>
        <dsp:cNvPr id="0" name=""/>
        <dsp:cNvSpPr/>
      </dsp:nvSpPr>
      <dsp:spPr>
        <a:xfrm>
          <a:off x="8107636" y="1199"/>
          <a:ext cx="2715635" cy="1629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/>
            <a:t>te harikoa</a:t>
          </a:r>
          <a:endParaRPr lang="en-US" sz="3100" kern="1200"/>
        </a:p>
      </dsp:txBody>
      <dsp:txXfrm>
        <a:off x="8155359" y="48922"/>
        <a:ext cx="2620189" cy="1533935"/>
      </dsp:txXfrm>
    </dsp:sp>
    <dsp:sp modelId="{A3755EEB-CE50-4632-8E3E-F3B9544C80B8}">
      <dsp:nvSpPr>
        <dsp:cNvPr id="0" name=""/>
        <dsp:cNvSpPr/>
      </dsp:nvSpPr>
      <dsp:spPr>
        <a:xfrm rot="5400000">
          <a:off x="9177596" y="1820675"/>
          <a:ext cx="575714" cy="673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9263410" y="1869556"/>
        <a:ext cx="404087" cy="403000"/>
      </dsp:txXfrm>
    </dsp:sp>
    <dsp:sp modelId="{9B9E6583-08B8-4CDC-82A0-630A99B46C82}">
      <dsp:nvSpPr>
        <dsp:cNvPr id="0" name=""/>
        <dsp:cNvSpPr/>
      </dsp:nvSpPr>
      <dsp:spPr>
        <a:xfrm>
          <a:off x="8107636" y="2716835"/>
          <a:ext cx="2715635" cy="1629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/>
            <a:t>Me te manawanui</a:t>
          </a:r>
          <a:endParaRPr lang="en-US" sz="3100" kern="1200"/>
        </a:p>
      </dsp:txBody>
      <dsp:txXfrm>
        <a:off x="8155359" y="2764558"/>
        <a:ext cx="2620189" cy="1533935"/>
      </dsp:txXfrm>
    </dsp:sp>
    <dsp:sp modelId="{79F611AE-5340-45BC-B4A3-482444DC9EE6}">
      <dsp:nvSpPr>
        <dsp:cNvPr id="0" name=""/>
        <dsp:cNvSpPr/>
      </dsp:nvSpPr>
      <dsp:spPr>
        <a:xfrm rot="10800000">
          <a:off x="7292946" y="3194786"/>
          <a:ext cx="575714" cy="673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7465660" y="3329481"/>
        <a:ext cx="403000" cy="404087"/>
      </dsp:txXfrm>
    </dsp:sp>
    <dsp:sp modelId="{887DCE17-4D01-4451-900D-598E57E1CC6B}">
      <dsp:nvSpPr>
        <dsp:cNvPr id="0" name=""/>
        <dsp:cNvSpPr/>
      </dsp:nvSpPr>
      <dsp:spPr>
        <a:xfrm>
          <a:off x="4305747" y="2716835"/>
          <a:ext cx="2715635" cy="1629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/>
            <a:t>Haumi e, hui e, taiaki e </a:t>
          </a:r>
          <a:endParaRPr lang="en-US" sz="3100" kern="1200"/>
        </a:p>
      </dsp:txBody>
      <dsp:txXfrm>
        <a:off x="4353470" y="2764558"/>
        <a:ext cx="2620189" cy="1533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6B225-7675-4A70-B677-86DC309E4B5F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AFBFD-CF8A-40DC-ABE6-7FC6067F5A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239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AFBFD-CF8A-40DC-ABE6-7FC6067F5A4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404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085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365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612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401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803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706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0651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215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291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338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339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7033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273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283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0128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9184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949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339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0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7878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6923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277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382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6144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22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BDE9-C6C4-4709-ACEF-BE3ED6EBCCBC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6055-50ED-4533-AB6F-ACF8AC9F5C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16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9BF8CD5-ED11-4113-A27B-4A164779C0F6}" type="datetimeFigureOut">
              <a:rPr lang="en-NZ" smtClean="0"/>
              <a:t>26/02/2023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DE15027-F650-4CF4-BB90-E65AF25433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5572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lino@unitec.ac.n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N56Xe1CCiD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&amp;v=EIw73tvLrU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L71KhNmnls?t=86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r="7410"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071" y="386089"/>
            <a:ext cx="10058400" cy="14354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sz="7200" dirty="0">
                <a:solidFill>
                  <a:srgbClr val="FFFFFF"/>
                </a:solidFill>
              </a:rPr>
              <a:t>Creative Social Practice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4920" y="2894153"/>
            <a:ext cx="10399523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NZ" sz="3200" dirty="0">
                <a:solidFill>
                  <a:srgbClr val="FFFFFF"/>
                </a:solidFill>
              </a:rPr>
              <a:t>Week one: Introduction </a:t>
            </a:r>
          </a:p>
          <a:p>
            <a:pPr>
              <a:defRPr/>
            </a:pPr>
            <a:r>
              <a:rPr lang="en-NZ" sz="3200" dirty="0">
                <a:solidFill>
                  <a:srgbClr val="FFFFFF"/>
                </a:solidFill>
              </a:rPr>
              <a:t>with craig</a:t>
            </a:r>
          </a:p>
        </p:txBody>
      </p:sp>
    </p:spTree>
    <p:extLst>
      <p:ext uri="{BB962C8B-B14F-4D97-AF65-F5344CB8AC3E}">
        <p14:creationId xmlns:p14="http://schemas.microsoft.com/office/powerpoint/2010/main" val="153468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260601" y="2269836"/>
            <a:ext cx="6858000" cy="2318328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872249" y="9955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ndara" panose="020E0502030303020204" pitchFamily="34" charset="0"/>
              </a:rPr>
              <a:t>Teaching Team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336206" y="1330755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andara" panose="020E0502030303020204" pitchFamily="34" charset="0"/>
              </a:rPr>
              <a:t>Course Coordinator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Academic Leader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ndara" panose="020E0502030303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25096"/>
              </p:ext>
            </p:extLst>
          </p:nvPr>
        </p:nvGraphicFramePr>
        <p:xfrm>
          <a:off x="3529985" y="1790254"/>
          <a:ext cx="5895717" cy="154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878">
                  <a:extLst>
                    <a:ext uri="{9D8B030D-6E8A-4147-A177-3AD203B41FA5}">
                      <a16:colId xmlns:a16="http://schemas.microsoft.com/office/drawing/2014/main" val="1382371775"/>
                    </a:ext>
                  </a:extLst>
                </a:gridCol>
                <a:gridCol w="2948839">
                  <a:extLst>
                    <a:ext uri="{9D8B030D-6E8A-4147-A177-3AD203B41FA5}">
                      <a16:colId xmlns:a16="http://schemas.microsoft.com/office/drawing/2014/main" val="3943438606"/>
                    </a:ext>
                  </a:extLst>
                </a:gridCol>
              </a:tblGrid>
              <a:tr h="312942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Course Coordinator &amp; Lecturer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Craig Tunnicliffe 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1820976"/>
                  </a:ext>
                </a:extLst>
              </a:tr>
              <a:tr h="335204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Office Location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510-50??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049845"/>
                  </a:ext>
                </a:extLst>
              </a:tr>
              <a:tr h="310682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Email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ctunnicliffe@unitec.ac.nz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5158663"/>
                  </a:ext>
                </a:extLst>
              </a:tr>
              <a:tr h="587472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Please email if you have any questions- we can set up a phone call/zoom or F2F.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162894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71707"/>
              </p:ext>
            </p:extLst>
          </p:nvPr>
        </p:nvGraphicFramePr>
        <p:xfrm>
          <a:off x="3583757" y="4234614"/>
          <a:ext cx="5952401" cy="1527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5211">
                  <a:extLst>
                    <a:ext uri="{9D8B030D-6E8A-4147-A177-3AD203B41FA5}">
                      <a16:colId xmlns:a16="http://schemas.microsoft.com/office/drawing/2014/main" val="3293152332"/>
                    </a:ext>
                  </a:extLst>
                </a:gridCol>
                <a:gridCol w="2977190">
                  <a:extLst>
                    <a:ext uri="{9D8B030D-6E8A-4147-A177-3AD203B41FA5}">
                      <a16:colId xmlns:a16="http://schemas.microsoft.com/office/drawing/2014/main" val="140010797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Academic Leader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Aulola Lino 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8608419"/>
                  </a:ext>
                </a:extLst>
              </a:tr>
              <a:tr h="381070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Office Location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510-5009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6249338"/>
                  </a:ext>
                </a:extLst>
              </a:tr>
              <a:tr h="383841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Email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NZ" sz="1200" u="sng">
                          <a:effectLst/>
                          <a:hlinkClick r:id="rId3"/>
                        </a:rPr>
                        <a:t>alino@unitec.ac.nz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5169850"/>
                  </a:ext>
                </a:extLst>
              </a:tr>
              <a:tr h="381070"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Availability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eaLnBrk="0" hangingPunct="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By Appointment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189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67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61" y="183874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Outcomes 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875319" y="-594"/>
            <a:ext cx="2316681" cy="68585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203E41-F378-434D-AB29-1F7875665464}"/>
              </a:ext>
            </a:extLst>
          </p:cNvPr>
          <p:cNvSpPr/>
          <p:nvPr/>
        </p:nvSpPr>
        <p:spPr>
          <a:xfrm>
            <a:off x="4193946" y="0"/>
            <a:ext cx="663754" cy="71"/>
          </a:xfrm>
          <a:prstGeom prst="rect">
            <a:avLst/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B734F9E-20BD-4173-A307-461A5CC6B613}"/>
              </a:ext>
            </a:extLst>
          </p:cNvPr>
          <p:cNvSpPr/>
          <p:nvPr/>
        </p:nvSpPr>
        <p:spPr>
          <a:xfrm>
            <a:off x="4891274" y="2103447"/>
            <a:ext cx="76331" cy="143334"/>
          </a:xfrm>
          <a:prstGeom prst="chevron">
            <a:avLst>
              <a:gd name="adj" fmla="val 90000"/>
            </a:avLst>
          </a:prstGeom>
        </p:spPr>
        <p:style>
          <a:lnRef idx="2">
            <a:schemeClr val="accent5">
              <a:tint val="40000"/>
              <a:alpha val="90000"/>
              <a:hueOff val="-527983"/>
              <a:satOff val="-915"/>
              <a:lumOff val="-92"/>
              <a:alphaOff val="0"/>
            </a:schemeClr>
          </a:lnRef>
          <a:fillRef idx="1">
            <a:schemeClr val="accent5">
              <a:tint val="40000"/>
              <a:alpha val="90000"/>
              <a:hueOff val="-527983"/>
              <a:satOff val="-915"/>
              <a:lumOff val="-92"/>
              <a:alphaOff val="0"/>
            </a:schemeClr>
          </a:fillRef>
          <a:effectRef idx="0">
            <a:schemeClr val="accent5">
              <a:tint val="40000"/>
              <a:alpha val="90000"/>
              <a:hueOff val="-527983"/>
              <a:satOff val="-915"/>
              <a:lumOff val="-9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77E3C4-60F5-42A8-9B4C-AE25EA598A72}"/>
              </a:ext>
            </a:extLst>
          </p:cNvPr>
          <p:cNvGrpSpPr/>
          <p:nvPr/>
        </p:nvGrpSpPr>
        <p:grpSpPr>
          <a:xfrm>
            <a:off x="3358000" y="1778760"/>
            <a:ext cx="1493448" cy="3528663"/>
            <a:chOff x="3358000" y="1778760"/>
            <a:chExt cx="1493448" cy="352866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1266BF5-54C6-483C-BFB7-4D6E763D510F}"/>
                </a:ext>
              </a:extLst>
            </p:cNvPr>
            <p:cNvSpPr/>
            <p:nvPr/>
          </p:nvSpPr>
          <p:spPr>
            <a:xfrm>
              <a:off x="3795348" y="1778760"/>
              <a:ext cx="631888" cy="631888"/>
            </a:xfrm>
            <a:custGeom>
              <a:avLst/>
              <a:gdLst>
                <a:gd name="connsiteX0" fmla="*/ 0 w 631888"/>
                <a:gd name="connsiteY0" fmla="*/ 315944 h 631888"/>
                <a:gd name="connsiteX1" fmla="*/ 315944 w 631888"/>
                <a:gd name="connsiteY1" fmla="*/ 0 h 631888"/>
                <a:gd name="connsiteX2" fmla="*/ 631888 w 631888"/>
                <a:gd name="connsiteY2" fmla="*/ 315944 h 631888"/>
                <a:gd name="connsiteX3" fmla="*/ 315944 w 631888"/>
                <a:gd name="connsiteY3" fmla="*/ 631888 h 631888"/>
                <a:gd name="connsiteX4" fmla="*/ 0 w 631888"/>
                <a:gd name="connsiteY4" fmla="*/ 315944 h 63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888" h="631888">
                  <a:moveTo>
                    <a:pt x="0" y="315944"/>
                  </a:moveTo>
                  <a:cubicBezTo>
                    <a:pt x="0" y="141453"/>
                    <a:pt x="141453" y="0"/>
                    <a:pt x="315944" y="0"/>
                  </a:cubicBezTo>
                  <a:cubicBezTo>
                    <a:pt x="490435" y="0"/>
                    <a:pt x="631888" y="141453"/>
                    <a:pt x="631888" y="315944"/>
                  </a:cubicBezTo>
                  <a:cubicBezTo>
                    <a:pt x="631888" y="490435"/>
                    <a:pt x="490435" y="631888"/>
                    <a:pt x="315944" y="631888"/>
                  </a:cubicBezTo>
                  <a:cubicBezTo>
                    <a:pt x="141453" y="631888"/>
                    <a:pt x="0" y="490435"/>
                    <a:pt x="0" y="315944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59" tIns="117059" rIns="117059" bIns="11705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1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51E4BF6-7ABD-4E8C-806F-BEA1980B0247}"/>
                </a:ext>
              </a:extLst>
            </p:cNvPr>
            <p:cNvSpPr/>
            <p:nvPr/>
          </p:nvSpPr>
          <p:spPr>
            <a:xfrm>
              <a:off x="3358000" y="2640596"/>
              <a:ext cx="1493448" cy="2666827"/>
            </a:xfrm>
            <a:custGeom>
              <a:avLst/>
              <a:gdLst>
                <a:gd name="connsiteX0" fmla="*/ 0 w 1493448"/>
                <a:gd name="connsiteY0" fmla="*/ 298690 h 1965600"/>
                <a:gd name="connsiteX1" fmla="*/ 448034 w 1493448"/>
                <a:gd name="connsiteY1" fmla="*/ 298690 h 1965600"/>
                <a:gd name="connsiteX2" fmla="*/ 448034 w 1493448"/>
                <a:gd name="connsiteY2" fmla="*/ 298690 h 1965600"/>
                <a:gd name="connsiteX3" fmla="*/ 448034 w 1493448"/>
                <a:gd name="connsiteY3" fmla="*/ 298690 h 1965600"/>
                <a:gd name="connsiteX4" fmla="*/ 746724 w 1493448"/>
                <a:gd name="connsiteY4" fmla="*/ 0 h 1965600"/>
                <a:gd name="connsiteX5" fmla="*/ 1045414 w 1493448"/>
                <a:gd name="connsiteY5" fmla="*/ 298690 h 1965600"/>
                <a:gd name="connsiteX6" fmla="*/ 1045414 w 1493448"/>
                <a:gd name="connsiteY6" fmla="*/ 298690 h 1965600"/>
                <a:gd name="connsiteX7" fmla="*/ 1045414 w 1493448"/>
                <a:gd name="connsiteY7" fmla="*/ 298690 h 1965600"/>
                <a:gd name="connsiteX8" fmla="*/ 1493448 w 1493448"/>
                <a:gd name="connsiteY8" fmla="*/ 298690 h 1965600"/>
                <a:gd name="connsiteX9" fmla="*/ 1493448 w 1493448"/>
                <a:gd name="connsiteY9" fmla="*/ 1965600 h 1965600"/>
                <a:gd name="connsiteX10" fmla="*/ 0 w 1493448"/>
                <a:gd name="connsiteY10" fmla="*/ 1965600 h 1965600"/>
                <a:gd name="connsiteX11" fmla="*/ 0 w 1493448"/>
                <a:gd name="connsiteY11" fmla="*/ 298690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3448" h="1965600">
                  <a:moveTo>
                    <a:pt x="0" y="298690"/>
                  </a:moveTo>
                  <a:lnTo>
                    <a:pt x="448034" y="298690"/>
                  </a:lnTo>
                  <a:lnTo>
                    <a:pt x="448034" y="298690"/>
                  </a:lnTo>
                  <a:lnTo>
                    <a:pt x="448034" y="298690"/>
                  </a:lnTo>
                  <a:lnTo>
                    <a:pt x="746724" y="0"/>
                  </a:lnTo>
                  <a:lnTo>
                    <a:pt x="1045414" y="298690"/>
                  </a:lnTo>
                  <a:lnTo>
                    <a:pt x="1045414" y="298690"/>
                  </a:lnTo>
                  <a:lnTo>
                    <a:pt x="1045414" y="298690"/>
                  </a:lnTo>
                  <a:lnTo>
                    <a:pt x="1493448" y="298690"/>
                  </a:lnTo>
                  <a:lnTo>
                    <a:pt x="1493448" y="1965600"/>
                  </a:lnTo>
                  <a:lnTo>
                    <a:pt x="0" y="1965600"/>
                  </a:lnTo>
                  <a:lnTo>
                    <a:pt x="0" y="29869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1055965"/>
                <a:satOff val="-1831"/>
                <a:lumOff val="-184"/>
                <a:alphaOff val="0"/>
              </a:schemeClr>
            </a:lnRef>
            <a:fillRef idx="1">
              <a:schemeClr val="accent5">
                <a:tint val="40000"/>
                <a:alpha val="90000"/>
                <a:hueOff val="-1055965"/>
                <a:satOff val="-1831"/>
                <a:lumOff val="-184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55965"/>
                <a:satOff val="-1831"/>
                <a:lumOff val="-18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805" tIns="463790" rIns="117805" bIns="16510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Compare and contrast the theories and research on creativity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13A69E0-5497-48E9-BA47-C7E10349D00A}"/>
              </a:ext>
            </a:extLst>
          </p:cNvPr>
          <p:cNvSpPr/>
          <p:nvPr/>
        </p:nvSpPr>
        <p:spPr>
          <a:xfrm>
            <a:off x="5020167" y="0"/>
            <a:ext cx="1493448" cy="72"/>
          </a:xfrm>
          <a:prstGeom prst="rect">
            <a:avLst/>
          </a:prstGeom>
        </p:spPr>
        <p:style>
          <a:lnRef idx="2">
            <a:schemeClr val="accent5">
              <a:tint val="40000"/>
              <a:alpha val="90000"/>
              <a:hueOff val="-1583947"/>
              <a:satOff val="-2746"/>
              <a:lumOff val="-276"/>
              <a:alphaOff val="0"/>
            </a:schemeClr>
          </a:lnRef>
          <a:fillRef idx="1">
            <a:schemeClr val="accent5">
              <a:tint val="40000"/>
              <a:alpha val="90000"/>
              <a:hueOff val="-1583947"/>
              <a:satOff val="-2746"/>
              <a:lumOff val="-276"/>
              <a:alphaOff val="0"/>
            </a:schemeClr>
          </a:fillRef>
          <a:effectRef idx="0">
            <a:schemeClr val="accent5">
              <a:tint val="40000"/>
              <a:alpha val="90000"/>
              <a:hueOff val="-1583947"/>
              <a:satOff val="-2746"/>
              <a:lumOff val="-27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70980F9-C598-4A2B-AB2E-52B3D10FC2ED}"/>
              </a:ext>
            </a:extLst>
          </p:cNvPr>
          <p:cNvSpPr/>
          <p:nvPr/>
        </p:nvSpPr>
        <p:spPr>
          <a:xfrm>
            <a:off x="6550661" y="2103768"/>
            <a:ext cx="76331" cy="143688"/>
          </a:xfrm>
          <a:prstGeom prst="chevron">
            <a:avLst>
              <a:gd name="adj" fmla="val 90000"/>
            </a:avLst>
          </a:prstGeom>
        </p:spPr>
        <p:style>
          <a:lnRef idx="2">
            <a:schemeClr val="accent5">
              <a:tint val="40000"/>
              <a:alpha val="90000"/>
              <a:hueOff val="-2111930"/>
              <a:satOff val="-3662"/>
              <a:lumOff val="-368"/>
              <a:alphaOff val="0"/>
            </a:schemeClr>
          </a:lnRef>
          <a:fillRef idx="1">
            <a:schemeClr val="accent5">
              <a:tint val="40000"/>
              <a:alpha val="90000"/>
              <a:hueOff val="-2111930"/>
              <a:satOff val="-3662"/>
              <a:lumOff val="-368"/>
              <a:alphaOff val="0"/>
            </a:schemeClr>
          </a:fillRef>
          <a:effectRef idx="0">
            <a:schemeClr val="accent5">
              <a:tint val="40000"/>
              <a:alpha val="90000"/>
              <a:hueOff val="-2111930"/>
              <a:satOff val="-3662"/>
              <a:lumOff val="-36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FC3554-1725-4AF2-BBCA-B7305A1454BC}"/>
              </a:ext>
            </a:extLst>
          </p:cNvPr>
          <p:cNvGrpSpPr/>
          <p:nvPr/>
        </p:nvGrpSpPr>
        <p:grpSpPr>
          <a:xfrm>
            <a:off x="5017387" y="1779150"/>
            <a:ext cx="1493448" cy="3529258"/>
            <a:chOff x="5017387" y="1779150"/>
            <a:chExt cx="1493448" cy="352925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14BE260-245C-494D-AB21-685041E4F0E0}"/>
                </a:ext>
              </a:extLst>
            </p:cNvPr>
            <p:cNvSpPr/>
            <p:nvPr/>
          </p:nvSpPr>
          <p:spPr>
            <a:xfrm>
              <a:off x="5454735" y="1779150"/>
              <a:ext cx="631888" cy="631888"/>
            </a:xfrm>
            <a:custGeom>
              <a:avLst/>
              <a:gdLst>
                <a:gd name="connsiteX0" fmla="*/ 0 w 631888"/>
                <a:gd name="connsiteY0" fmla="*/ 315944 h 631888"/>
                <a:gd name="connsiteX1" fmla="*/ 315944 w 631888"/>
                <a:gd name="connsiteY1" fmla="*/ 0 h 631888"/>
                <a:gd name="connsiteX2" fmla="*/ 631888 w 631888"/>
                <a:gd name="connsiteY2" fmla="*/ 315944 h 631888"/>
                <a:gd name="connsiteX3" fmla="*/ 315944 w 631888"/>
                <a:gd name="connsiteY3" fmla="*/ 631888 h 631888"/>
                <a:gd name="connsiteX4" fmla="*/ 0 w 631888"/>
                <a:gd name="connsiteY4" fmla="*/ 315944 h 63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888" h="631888">
                  <a:moveTo>
                    <a:pt x="0" y="315944"/>
                  </a:moveTo>
                  <a:cubicBezTo>
                    <a:pt x="0" y="141453"/>
                    <a:pt x="141453" y="0"/>
                    <a:pt x="315944" y="0"/>
                  </a:cubicBezTo>
                  <a:cubicBezTo>
                    <a:pt x="490435" y="0"/>
                    <a:pt x="631888" y="141453"/>
                    <a:pt x="631888" y="315944"/>
                  </a:cubicBezTo>
                  <a:cubicBezTo>
                    <a:pt x="631888" y="490435"/>
                    <a:pt x="490435" y="631888"/>
                    <a:pt x="315944" y="631888"/>
                  </a:cubicBezTo>
                  <a:cubicBezTo>
                    <a:pt x="141453" y="631888"/>
                    <a:pt x="0" y="490435"/>
                    <a:pt x="0" y="315944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1838336"/>
                <a:satOff val="-2557"/>
                <a:lumOff val="-981"/>
                <a:alphaOff val="0"/>
              </a:schemeClr>
            </a:lnRef>
            <a:fillRef idx="1">
              <a:schemeClr val="accent5"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59" tIns="117059" rIns="117059" bIns="11705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/>
                <a:t>2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31C254-63DB-49B6-B064-A9DE1F600C21}"/>
                </a:ext>
              </a:extLst>
            </p:cNvPr>
            <p:cNvSpPr/>
            <p:nvPr/>
          </p:nvSpPr>
          <p:spPr>
            <a:xfrm>
              <a:off x="5017387" y="2641581"/>
              <a:ext cx="1493448" cy="2666827"/>
            </a:xfrm>
            <a:custGeom>
              <a:avLst/>
              <a:gdLst>
                <a:gd name="connsiteX0" fmla="*/ 0 w 1493448"/>
                <a:gd name="connsiteY0" fmla="*/ 298690 h 1965600"/>
                <a:gd name="connsiteX1" fmla="*/ 448034 w 1493448"/>
                <a:gd name="connsiteY1" fmla="*/ 298690 h 1965600"/>
                <a:gd name="connsiteX2" fmla="*/ 448034 w 1493448"/>
                <a:gd name="connsiteY2" fmla="*/ 298690 h 1965600"/>
                <a:gd name="connsiteX3" fmla="*/ 448034 w 1493448"/>
                <a:gd name="connsiteY3" fmla="*/ 298690 h 1965600"/>
                <a:gd name="connsiteX4" fmla="*/ 746724 w 1493448"/>
                <a:gd name="connsiteY4" fmla="*/ 0 h 1965600"/>
                <a:gd name="connsiteX5" fmla="*/ 1045414 w 1493448"/>
                <a:gd name="connsiteY5" fmla="*/ 298690 h 1965600"/>
                <a:gd name="connsiteX6" fmla="*/ 1045414 w 1493448"/>
                <a:gd name="connsiteY6" fmla="*/ 298690 h 1965600"/>
                <a:gd name="connsiteX7" fmla="*/ 1045414 w 1493448"/>
                <a:gd name="connsiteY7" fmla="*/ 298690 h 1965600"/>
                <a:gd name="connsiteX8" fmla="*/ 1493448 w 1493448"/>
                <a:gd name="connsiteY8" fmla="*/ 298690 h 1965600"/>
                <a:gd name="connsiteX9" fmla="*/ 1493448 w 1493448"/>
                <a:gd name="connsiteY9" fmla="*/ 1965600 h 1965600"/>
                <a:gd name="connsiteX10" fmla="*/ 0 w 1493448"/>
                <a:gd name="connsiteY10" fmla="*/ 1965600 h 1965600"/>
                <a:gd name="connsiteX11" fmla="*/ 0 w 1493448"/>
                <a:gd name="connsiteY11" fmla="*/ 298690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3448" h="1965600">
                  <a:moveTo>
                    <a:pt x="0" y="298690"/>
                  </a:moveTo>
                  <a:lnTo>
                    <a:pt x="448034" y="298690"/>
                  </a:lnTo>
                  <a:lnTo>
                    <a:pt x="448034" y="298690"/>
                  </a:lnTo>
                  <a:lnTo>
                    <a:pt x="448034" y="298690"/>
                  </a:lnTo>
                  <a:lnTo>
                    <a:pt x="746724" y="0"/>
                  </a:lnTo>
                  <a:lnTo>
                    <a:pt x="1045414" y="298690"/>
                  </a:lnTo>
                  <a:lnTo>
                    <a:pt x="1045414" y="298690"/>
                  </a:lnTo>
                  <a:lnTo>
                    <a:pt x="1045414" y="298690"/>
                  </a:lnTo>
                  <a:lnTo>
                    <a:pt x="1493448" y="298690"/>
                  </a:lnTo>
                  <a:lnTo>
                    <a:pt x="1493448" y="1965600"/>
                  </a:lnTo>
                  <a:lnTo>
                    <a:pt x="0" y="1965600"/>
                  </a:lnTo>
                  <a:lnTo>
                    <a:pt x="0" y="29869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2639913"/>
                <a:satOff val="-4577"/>
                <a:lumOff val="-460"/>
                <a:alphaOff val="0"/>
              </a:schemeClr>
            </a:lnRef>
            <a:fillRef idx="1">
              <a:schemeClr val="accent5">
                <a:tint val="40000"/>
                <a:alpha val="90000"/>
                <a:hueOff val="-2639913"/>
                <a:satOff val="-4577"/>
                <a:lumOff val="-46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2639913"/>
                <a:satOff val="-4577"/>
                <a:lumOff val="-46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805" tIns="463790" rIns="117805" bIns="16510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Explore and integrate a range of modalities in social practice which </a:t>
              </a:r>
              <a:r>
                <a:rPr lang="en-US" sz="1400" kern="1200" dirty="0" err="1"/>
                <a:t>utilise</a:t>
              </a:r>
              <a:r>
                <a:rPr lang="en-US" sz="1400" kern="1200" dirty="0"/>
                <a:t> creative potential to improve wellbeing.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A28DDEA-94DE-46C3-B01C-0342F19A85A3}"/>
              </a:ext>
            </a:extLst>
          </p:cNvPr>
          <p:cNvSpPr/>
          <p:nvPr/>
        </p:nvSpPr>
        <p:spPr>
          <a:xfrm>
            <a:off x="6679554" y="0"/>
            <a:ext cx="1493448" cy="72"/>
          </a:xfrm>
          <a:prstGeom prst="rect">
            <a:avLst/>
          </a:prstGeom>
        </p:spPr>
        <p:style>
          <a:lnRef idx="2">
            <a:schemeClr val="accent5">
              <a:tint val="40000"/>
              <a:alpha val="90000"/>
              <a:hueOff val="-3167895"/>
              <a:satOff val="-5493"/>
              <a:lumOff val="-552"/>
              <a:alphaOff val="0"/>
            </a:schemeClr>
          </a:lnRef>
          <a:fillRef idx="1">
            <a:schemeClr val="accent5">
              <a:tint val="40000"/>
              <a:alpha val="90000"/>
              <a:hueOff val="-3167895"/>
              <a:satOff val="-5493"/>
              <a:lumOff val="-552"/>
              <a:alphaOff val="0"/>
            </a:schemeClr>
          </a:fillRef>
          <a:effectRef idx="0">
            <a:schemeClr val="accent5">
              <a:tint val="40000"/>
              <a:alpha val="90000"/>
              <a:hueOff val="-3167895"/>
              <a:satOff val="-5493"/>
              <a:lumOff val="-55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D5DD86C-77C5-46EC-A9C9-4D44F99324BA}"/>
              </a:ext>
            </a:extLst>
          </p:cNvPr>
          <p:cNvSpPr/>
          <p:nvPr/>
        </p:nvSpPr>
        <p:spPr>
          <a:xfrm>
            <a:off x="8210048" y="2103768"/>
            <a:ext cx="76331" cy="143688"/>
          </a:xfrm>
          <a:prstGeom prst="chevron">
            <a:avLst>
              <a:gd name="adj" fmla="val 90000"/>
            </a:avLst>
          </a:prstGeom>
        </p:spPr>
        <p:style>
          <a:lnRef idx="2"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lnRef>
          <a:fillRef idx="1"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fillRef>
          <a:effectRef idx="0"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86CFFF-33ED-4A02-B0C3-B801A4CF3222}"/>
              </a:ext>
            </a:extLst>
          </p:cNvPr>
          <p:cNvGrpSpPr/>
          <p:nvPr/>
        </p:nvGrpSpPr>
        <p:grpSpPr>
          <a:xfrm>
            <a:off x="6676774" y="1779150"/>
            <a:ext cx="1493448" cy="3529258"/>
            <a:chOff x="6676774" y="1779150"/>
            <a:chExt cx="1493448" cy="352925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10E59FE-4742-43C5-887F-EFAA56D73D17}"/>
                </a:ext>
              </a:extLst>
            </p:cNvPr>
            <p:cNvSpPr/>
            <p:nvPr/>
          </p:nvSpPr>
          <p:spPr>
            <a:xfrm>
              <a:off x="7114122" y="1779150"/>
              <a:ext cx="631888" cy="631888"/>
            </a:xfrm>
            <a:custGeom>
              <a:avLst/>
              <a:gdLst>
                <a:gd name="connsiteX0" fmla="*/ 0 w 631888"/>
                <a:gd name="connsiteY0" fmla="*/ 315944 h 631888"/>
                <a:gd name="connsiteX1" fmla="*/ 315944 w 631888"/>
                <a:gd name="connsiteY1" fmla="*/ 0 h 631888"/>
                <a:gd name="connsiteX2" fmla="*/ 631888 w 631888"/>
                <a:gd name="connsiteY2" fmla="*/ 315944 h 631888"/>
                <a:gd name="connsiteX3" fmla="*/ 315944 w 631888"/>
                <a:gd name="connsiteY3" fmla="*/ 631888 h 631888"/>
                <a:gd name="connsiteX4" fmla="*/ 0 w 631888"/>
                <a:gd name="connsiteY4" fmla="*/ 315944 h 63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888" h="631888">
                  <a:moveTo>
                    <a:pt x="0" y="315944"/>
                  </a:moveTo>
                  <a:cubicBezTo>
                    <a:pt x="0" y="141453"/>
                    <a:pt x="141453" y="0"/>
                    <a:pt x="315944" y="0"/>
                  </a:cubicBezTo>
                  <a:cubicBezTo>
                    <a:pt x="490435" y="0"/>
                    <a:pt x="631888" y="141453"/>
                    <a:pt x="631888" y="315944"/>
                  </a:cubicBezTo>
                  <a:cubicBezTo>
                    <a:pt x="631888" y="490435"/>
                    <a:pt x="490435" y="631888"/>
                    <a:pt x="315944" y="631888"/>
                  </a:cubicBezTo>
                  <a:cubicBezTo>
                    <a:pt x="141453" y="631888"/>
                    <a:pt x="0" y="490435"/>
                    <a:pt x="0" y="315944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3676672"/>
                <a:satOff val="-5114"/>
                <a:lumOff val="-1961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59" tIns="117059" rIns="117059" bIns="11705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/>
                <a:t>3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357B37-D6E8-4E76-83BB-86F323EFF163}"/>
                </a:ext>
              </a:extLst>
            </p:cNvPr>
            <p:cNvSpPr/>
            <p:nvPr/>
          </p:nvSpPr>
          <p:spPr>
            <a:xfrm>
              <a:off x="6676774" y="2641581"/>
              <a:ext cx="1493448" cy="2666827"/>
            </a:xfrm>
            <a:custGeom>
              <a:avLst/>
              <a:gdLst>
                <a:gd name="connsiteX0" fmla="*/ 0 w 1493448"/>
                <a:gd name="connsiteY0" fmla="*/ 298690 h 1965600"/>
                <a:gd name="connsiteX1" fmla="*/ 448034 w 1493448"/>
                <a:gd name="connsiteY1" fmla="*/ 298690 h 1965600"/>
                <a:gd name="connsiteX2" fmla="*/ 448034 w 1493448"/>
                <a:gd name="connsiteY2" fmla="*/ 298690 h 1965600"/>
                <a:gd name="connsiteX3" fmla="*/ 448034 w 1493448"/>
                <a:gd name="connsiteY3" fmla="*/ 298690 h 1965600"/>
                <a:gd name="connsiteX4" fmla="*/ 746724 w 1493448"/>
                <a:gd name="connsiteY4" fmla="*/ 0 h 1965600"/>
                <a:gd name="connsiteX5" fmla="*/ 1045414 w 1493448"/>
                <a:gd name="connsiteY5" fmla="*/ 298690 h 1965600"/>
                <a:gd name="connsiteX6" fmla="*/ 1045414 w 1493448"/>
                <a:gd name="connsiteY6" fmla="*/ 298690 h 1965600"/>
                <a:gd name="connsiteX7" fmla="*/ 1045414 w 1493448"/>
                <a:gd name="connsiteY7" fmla="*/ 298690 h 1965600"/>
                <a:gd name="connsiteX8" fmla="*/ 1493448 w 1493448"/>
                <a:gd name="connsiteY8" fmla="*/ 298690 h 1965600"/>
                <a:gd name="connsiteX9" fmla="*/ 1493448 w 1493448"/>
                <a:gd name="connsiteY9" fmla="*/ 1965600 h 1965600"/>
                <a:gd name="connsiteX10" fmla="*/ 0 w 1493448"/>
                <a:gd name="connsiteY10" fmla="*/ 1965600 h 1965600"/>
                <a:gd name="connsiteX11" fmla="*/ 0 w 1493448"/>
                <a:gd name="connsiteY11" fmla="*/ 298690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3448" h="1965600">
                  <a:moveTo>
                    <a:pt x="0" y="298690"/>
                  </a:moveTo>
                  <a:lnTo>
                    <a:pt x="448034" y="298690"/>
                  </a:lnTo>
                  <a:lnTo>
                    <a:pt x="448034" y="298690"/>
                  </a:lnTo>
                  <a:lnTo>
                    <a:pt x="448034" y="298690"/>
                  </a:lnTo>
                  <a:lnTo>
                    <a:pt x="746724" y="0"/>
                  </a:lnTo>
                  <a:lnTo>
                    <a:pt x="1045414" y="298690"/>
                  </a:lnTo>
                  <a:lnTo>
                    <a:pt x="1045414" y="298690"/>
                  </a:lnTo>
                  <a:lnTo>
                    <a:pt x="1045414" y="298690"/>
                  </a:lnTo>
                  <a:lnTo>
                    <a:pt x="1493448" y="298690"/>
                  </a:lnTo>
                  <a:lnTo>
                    <a:pt x="1493448" y="1965600"/>
                  </a:lnTo>
                  <a:lnTo>
                    <a:pt x="0" y="1965600"/>
                  </a:lnTo>
                  <a:lnTo>
                    <a:pt x="0" y="29869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4223860"/>
                <a:satOff val="-7323"/>
                <a:lumOff val="-737"/>
                <a:alphaOff val="0"/>
              </a:schemeClr>
            </a:lnRef>
            <a:fillRef idx="1">
              <a:schemeClr val="accent5">
                <a:tint val="40000"/>
                <a:alpha val="90000"/>
                <a:hueOff val="-4223860"/>
                <a:satOff val="-7323"/>
                <a:lumOff val="-73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4223860"/>
                <a:satOff val="-7323"/>
                <a:lumOff val="-73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805" tIns="463790" rIns="117805" bIns="16510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Compare and contrast the abundance of creative approaches in social practice and justify approaches </a:t>
              </a:r>
              <a:r>
                <a:rPr lang="en-US" sz="1400" kern="1200" dirty="0" err="1"/>
                <a:t>utilised</a:t>
              </a:r>
              <a:r>
                <a:rPr lang="en-US" sz="1400" kern="1200" dirty="0"/>
                <a:t> in a variety of contexts in social practice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BB05F00-D72D-4EC8-959A-70AA5EE96047}"/>
              </a:ext>
            </a:extLst>
          </p:cNvPr>
          <p:cNvSpPr/>
          <p:nvPr/>
        </p:nvSpPr>
        <p:spPr>
          <a:xfrm>
            <a:off x="8338941" y="0"/>
            <a:ext cx="1493448" cy="72"/>
          </a:xfrm>
          <a:prstGeom prst="rect">
            <a:avLst/>
          </a:prstGeom>
        </p:spPr>
        <p:style>
          <a:lnRef idx="2">
            <a:schemeClr val="accent5">
              <a:tint val="40000"/>
              <a:alpha val="90000"/>
              <a:hueOff val="-4751842"/>
              <a:satOff val="-8239"/>
              <a:lumOff val="-829"/>
              <a:alphaOff val="0"/>
            </a:schemeClr>
          </a:lnRef>
          <a:fillRef idx="1">
            <a:schemeClr val="accent5">
              <a:tint val="40000"/>
              <a:alpha val="90000"/>
              <a:hueOff val="-4751842"/>
              <a:satOff val="-8239"/>
              <a:lumOff val="-829"/>
              <a:alphaOff val="0"/>
            </a:schemeClr>
          </a:fillRef>
          <a:effectRef idx="0">
            <a:schemeClr val="accent5">
              <a:tint val="40000"/>
              <a:alpha val="90000"/>
              <a:hueOff val="-4751842"/>
              <a:satOff val="-8239"/>
              <a:lumOff val="-82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2E019F38-47AE-4151-BAA7-2E8390BFB309}"/>
              </a:ext>
            </a:extLst>
          </p:cNvPr>
          <p:cNvSpPr/>
          <p:nvPr/>
        </p:nvSpPr>
        <p:spPr>
          <a:xfrm>
            <a:off x="9869435" y="2103768"/>
            <a:ext cx="76331" cy="143688"/>
          </a:xfrm>
          <a:prstGeom prst="chevron">
            <a:avLst>
              <a:gd name="adj" fmla="val 90000"/>
            </a:avLst>
          </a:prstGeom>
        </p:spPr>
        <p:style>
          <a:lnRef idx="2">
            <a:schemeClr val="accent5">
              <a:tint val="40000"/>
              <a:alpha val="90000"/>
              <a:hueOff val="-5279825"/>
              <a:satOff val="-9154"/>
              <a:lumOff val="-921"/>
              <a:alphaOff val="0"/>
            </a:schemeClr>
          </a:lnRef>
          <a:fillRef idx="1">
            <a:schemeClr val="accent5">
              <a:tint val="40000"/>
              <a:alpha val="90000"/>
              <a:hueOff val="-5279825"/>
              <a:satOff val="-9154"/>
              <a:lumOff val="-921"/>
              <a:alphaOff val="0"/>
            </a:schemeClr>
          </a:fillRef>
          <a:effectRef idx="0">
            <a:schemeClr val="accent5">
              <a:tint val="40000"/>
              <a:alpha val="90000"/>
              <a:hueOff val="-5279825"/>
              <a:satOff val="-9154"/>
              <a:lumOff val="-92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700D89-020A-439B-B578-1FB65E59F8A0}"/>
              </a:ext>
            </a:extLst>
          </p:cNvPr>
          <p:cNvGrpSpPr/>
          <p:nvPr/>
        </p:nvGrpSpPr>
        <p:grpSpPr>
          <a:xfrm>
            <a:off x="8336162" y="1779150"/>
            <a:ext cx="1493448" cy="3529258"/>
            <a:chOff x="8336162" y="1779150"/>
            <a:chExt cx="1493448" cy="352925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3F38C80-8DD9-4EBB-9456-F7355F1DFC30}"/>
                </a:ext>
              </a:extLst>
            </p:cNvPr>
            <p:cNvSpPr/>
            <p:nvPr/>
          </p:nvSpPr>
          <p:spPr>
            <a:xfrm>
              <a:off x="8773509" y="1779150"/>
              <a:ext cx="631888" cy="631888"/>
            </a:xfrm>
            <a:custGeom>
              <a:avLst/>
              <a:gdLst>
                <a:gd name="connsiteX0" fmla="*/ 0 w 631888"/>
                <a:gd name="connsiteY0" fmla="*/ 315944 h 631888"/>
                <a:gd name="connsiteX1" fmla="*/ 315944 w 631888"/>
                <a:gd name="connsiteY1" fmla="*/ 0 h 631888"/>
                <a:gd name="connsiteX2" fmla="*/ 631888 w 631888"/>
                <a:gd name="connsiteY2" fmla="*/ 315944 h 631888"/>
                <a:gd name="connsiteX3" fmla="*/ 315944 w 631888"/>
                <a:gd name="connsiteY3" fmla="*/ 631888 h 631888"/>
                <a:gd name="connsiteX4" fmla="*/ 0 w 631888"/>
                <a:gd name="connsiteY4" fmla="*/ 315944 h 63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888" h="631888">
                  <a:moveTo>
                    <a:pt x="0" y="315944"/>
                  </a:moveTo>
                  <a:cubicBezTo>
                    <a:pt x="0" y="141453"/>
                    <a:pt x="141453" y="0"/>
                    <a:pt x="315944" y="0"/>
                  </a:cubicBezTo>
                  <a:cubicBezTo>
                    <a:pt x="490435" y="0"/>
                    <a:pt x="631888" y="141453"/>
                    <a:pt x="631888" y="315944"/>
                  </a:cubicBezTo>
                  <a:cubicBezTo>
                    <a:pt x="631888" y="490435"/>
                    <a:pt x="490435" y="631888"/>
                    <a:pt x="315944" y="631888"/>
                  </a:cubicBezTo>
                  <a:cubicBezTo>
                    <a:pt x="141453" y="631888"/>
                    <a:pt x="0" y="490435"/>
                    <a:pt x="0" y="315944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59" tIns="117059" rIns="117059" bIns="11705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/>
                <a:t>4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844B0B-33C6-429A-96C9-DAAA57EA84DA}"/>
                </a:ext>
              </a:extLst>
            </p:cNvPr>
            <p:cNvSpPr/>
            <p:nvPr/>
          </p:nvSpPr>
          <p:spPr>
            <a:xfrm>
              <a:off x="8336162" y="2641581"/>
              <a:ext cx="1493448" cy="2666827"/>
            </a:xfrm>
            <a:custGeom>
              <a:avLst/>
              <a:gdLst>
                <a:gd name="connsiteX0" fmla="*/ 0 w 1493448"/>
                <a:gd name="connsiteY0" fmla="*/ 298690 h 1965600"/>
                <a:gd name="connsiteX1" fmla="*/ 448034 w 1493448"/>
                <a:gd name="connsiteY1" fmla="*/ 298690 h 1965600"/>
                <a:gd name="connsiteX2" fmla="*/ 448034 w 1493448"/>
                <a:gd name="connsiteY2" fmla="*/ 298690 h 1965600"/>
                <a:gd name="connsiteX3" fmla="*/ 448034 w 1493448"/>
                <a:gd name="connsiteY3" fmla="*/ 298690 h 1965600"/>
                <a:gd name="connsiteX4" fmla="*/ 746724 w 1493448"/>
                <a:gd name="connsiteY4" fmla="*/ 0 h 1965600"/>
                <a:gd name="connsiteX5" fmla="*/ 1045414 w 1493448"/>
                <a:gd name="connsiteY5" fmla="*/ 298690 h 1965600"/>
                <a:gd name="connsiteX6" fmla="*/ 1045414 w 1493448"/>
                <a:gd name="connsiteY6" fmla="*/ 298690 h 1965600"/>
                <a:gd name="connsiteX7" fmla="*/ 1045414 w 1493448"/>
                <a:gd name="connsiteY7" fmla="*/ 298690 h 1965600"/>
                <a:gd name="connsiteX8" fmla="*/ 1493448 w 1493448"/>
                <a:gd name="connsiteY8" fmla="*/ 298690 h 1965600"/>
                <a:gd name="connsiteX9" fmla="*/ 1493448 w 1493448"/>
                <a:gd name="connsiteY9" fmla="*/ 1965600 h 1965600"/>
                <a:gd name="connsiteX10" fmla="*/ 0 w 1493448"/>
                <a:gd name="connsiteY10" fmla="*/ 1965600 h 1965600"/>
                <a:gd name="connsiteX11" fmla="*/ 0 w 1493448"/>
                <a:gd name="connsiteY11" fmla="*/ 298690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3448" h="1965600">
                  <a:moveTo>
                    <a:pt x="0" y="298690"/>
                  </a:moveTo>
                  <a:lnTo>
                    <a:pt x="448034" y="298690"/>
                  </a:lnTo>
                  <a:lnTo>
                    <a:pt x="448034" y="298690"/>
                  </a:lnTo>
                  <a:lnTo>
                    <a:pt x="448034" y="298690"/>
                  </a:lnTo>
                  <a:lnTo>
                    <a:pt x="746724" y="0"/>
                  </a:lnTo>
                  <a:lnTo>
                    <a:pt x="1045414" y="298690"/>
                  </a:lnTo>
                  <a:lnTo>
                    <a:pt x="1045414" y="298690"/>
                  </a:lnTo>
                  <a:lnTo>
                    <a:pt x="1045414" y="298690"/>
                  </a:lnTo>
                  <a:lnTo>
                    <a:pt x="1493448" y="298690"/>
                  </a:lnTo>
                  <a:lnTo>
                    <a:pt x="1493448" y="1965600"/>
                  </a:lnTo>
                  <a:lnTo>
                    <a:pt x="0" y="1965600"/>
                  </a:lnTo>
                  <a:lnTo>
                    <a:pt x="0" y="29869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5807807"/>
                <a:satOff val="-10070"/>
                <a:lumOff val="-1013"/>
                <a:alphaOff val="0"/>
              </a:schemeClr>
            </a:lnRef>
            <a:fillRef idx="1">
              <a:schemeClr val="accent5">
                <a:tint val="40000"/>
                <a:alpha val="90000"/>
                <a:hueOff val="-5807807"/>
                <a:satOff val="-10070"/>
                <a:lumOff val="-1013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5807807"/>
                <a:satOff val="-10070"/>
                <a:lumOff val="-101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805" tIns="463790" rIns="117805" bIns="16510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Reflect on and evaluate contribution to the course.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2ADDD2C-E11C-4970-978C-08B967E7211B}"/>
              </a:ext>
            </a:extLst>
          </p:cNvPr>
          <p:cNvSpPr/>
          <p:nvPr/>
        </p:nvSpPr>
        <p:spPr>
          <a:xfrm>
            <a:off x="9995549" y="2159611"/>
            <a:ext cx="747454" cy="72"/>
          </a:xfrm>
          <a:prstGeom prst="rect">
            <a:avLst/>
          </a:prstGeom>
        </p:spPr>
        <p:style>
          <a:lnRef idx="2">
            <a:schemeClr val="accent5">
              <a:tint val="40000"/>
              <a:alpha val="90000"/>
              <a:hueOff val="-6335790"/>
              <a:satOff val="-10985"/>
              <a:lumOff val="-1105"/>
              <a:alphaOff val="0"/>
            </a:schemeClr>
          </a:lnRef>
          <a:fillRef idx="1">
            <a:schemeClr val="accent5">
              <a:tint val="40000"/>
              <a:alpha val="90000"/>
              <a:hueOff val="-6335790"/>
              <a:satOff val="-10985"/>
              <a:lumOff val="-1105"/>
              <a:alphaOff val="0"/>
            </a:schemeClr>
          </a:fillRef>
          <a:effectRef idx="0">
            <a:schemeClr val="accent5">
              <a:tint val="40000"/>
              <a:alpha val="90000"/>
              <a:hueOff val="-6335790"/>
              <a:satOff val="-10985"/>
              <a:lumOff val="-110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95249E-D37C-480F-AF8E-9E6738833B43}"/>
              </a:ext>
            </a:extLst>
          </p:cNvPr>
          <p:cNvGrpSpPr/>
          <p:nvPr/>
        </p:nvGrpSpPr>
        <p:grpSpPr>
          <a:xfrm>
            <a:off x="9995549" y="1779150"/>
            <a:ext cx="1551699" cy="3529258"/>
            <a:chOff x="9995549" y="1779150"/>
            <a:chExt cx="1551699" cy="352925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E6211A9-C5CA-4664-A751-76C08A6319AE}"/>
                </a:ext>
              </a:extLst>
            </p:cNvPr>
            <p:cNvSpPr/>
            <p:nvPr/>
          </p:nvSpPr>
          <p:spPr>
            <a:xfrm>
              <a:off x="10431022" y="1779150"/>
              <a:ext cx="631888" cy="631888"/>
            </a:xfrm>
            <a:custGeom>
              <a:avLst/>
              <a:gdLst>
                <a:gd name="connsiteX0" fmla="*/ 0 w 631888"/>
                <a:gd name="connsiteY0" fmla="*/ 315944 h 631888"/>
                <a:gd name="connsiteX1" fmla="*/ 315944 w 631888"/>
                <a:gd name="connsiteY1" fmla="*/ 0 h 631888"/>
                <a:gd name="connsiteX2" fmla="*/ 631888 w 631888"/>
                <a:gd name="connsiteY2" fmla="*/ 315944 h 631888"/>
                <a:gd name="connsiteX3" fmla="*/ 315944 w 631888"/>
                <a:gd name="connsiteY3" fmla="*/ 631888 h 631888"/>
                <a:gd name="connsiteX4" fmla="*/ 0 w 631888"/>
                <a:gd name="connsiteY4" fmla="*/ 315944 h 63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888" h="631888">
                  <a:moveTo>
                    <a:pt x="0" y="315944"/>
                  </a:moveTo>
                  <a:cubicBezTo>
                    <a:pt x="0" y="141453"/>
                    <a:pt x="141453" y="0"/>
                    <a:pt x="315944" y="0"/>
                  </a:cubicBezTo>
                  <a:cubicBezTo>
                    <a:pt x="490435" y="0"/>
                    <a:pt x="631888" y="141453"/>
                    <a:pt x="631888" y="315944"/>
                  </a:cubicBezTo>
                  <a:cubicBezTo>
                    <a:pt x="631888" y="490435"/>
                    <a:pt x="490435" y="631888"/>
                    <a:pt x="315944" y="631888"/>
                  </a:cubicBezTo>
                  <a:cubicBezTo>
                    <a:pt x="141453" y="631888"/>
                    <a:pt x="0" y="490435"/>
                    <a:pt x="0" y="315944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059" tIns="117059" rIns="117059" bIns="11705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/>
                <a:t>5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0CECCE6-3B8E-4AE8-8113-89C74B1B34E6}"/>
                </a:ext>
              </a:extLst>
            </p:cNvPr>
            <p:cNvSpPr/>
            <p:nvPr/>
          </p:nvSpPr>
          <p:spPr>
            <a:xfrm>
              <a:off x="9995549" y="2641581"/>
              <a:ext cx="1551699" cy="2666827"/>
            </a:xfrm>
            <a:custGeom>
              <a:avLst/>
              <a:gdLst>
                <a:gd name="connsiteX0" fmla="*/ 0 w 1551699"/>
                <a:gd name="connsiteY0" fmla="*/ 310340 h 1965600"/>
                <a:gd name="connsiteX1" fmla="*/ 465510 w 1551699"/>
                <a:gd name="connsiteY1" fmla="*/ 310340 h 1965600"/>
                <a:gd name="connsiteX2" fmla="*/ 465510 w 1551699"/>
                <a:gd name="connsiteY2" fmla="*/ 310340 h 1965600"/>
                <a:gd name="connsiteX3" fmla="*/ 465510 w 1551699"/>
                <a:gd name="connsiteY3" fmla="*/ 310340 h 1965600"/>
                <a:gd name="connsiteX4" fmla="*/ 775850 w 1551699"/>
                <a:gd name="connsiteY4" fmla="*/ 0 h 1965600"/>
                <a:gd name="connsiteX5" fmla="*/ 1086189 w 1551699"/>
                <a:gd name="connsiteY5" fmla="*/ 310340 h 1965600"/>
                <a:gd name="connsiteX6" fmla="*/ 1086189 w 1551699"/>
                <a:gd name="connsiteY6" fmla="*/ 310340 h 1965600"/>
                <a:gd name="connsiteX7" fmla="*/ 1086189 w 1551699"/>
                <a:gd name="connsiteY7" fmla="*/ 310340 h 1965600"/>
                <a:gd name="connsiteX8" fmla="*/ 1551699 w 1551699"/>
                <a:gd name="connsiteY8" fmla="*/ 310340 h 1965600"/>
                <a:gd name="connsiteX9" fmla="*/ 1551699 w 1551699"/>
                <a:gd name="connsiteY9" fmla="*/ 1965600 h 1965600"/>
                <a:gd name="connsiteX10" fmla="*/ 0 w 1551699"/>
                <a:gd name="connsiteY10" fmla="*/ 1965600 h 1965600"/>
                <a:gd name="connsiteX11" fmla="*/ 0 w 1551699"/>
                <a:gd name="connsiteY11" fmla="*/ 310340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1699" h="1965600">
                  <a:moveTo>
                    <a:pt x="0" y="310340"/>
                  </a:moveTo>
                  <a:lnTo>
                    <a:pt x="465510" y="310340"/>
                  </a:lnTo>
                  <a:lnTo>
                    <a:pt x="465510" y="310340"/>
                  </a:lnTo>
                  <a:lnTo>
                    <a:pt x="465510" y="310340"/>
                  </a:lnTo>
                  <a:lnTo>
                    <a:pt x="775850" y="0"/>
                  </a:lnTo>
                  <a:lnTo>
                    <a:pt x="1086189" y="310340"/>
                  </a:lnTo>
                  <a:lnTo>
                    <a:pt x="1086189" y="310340"/>
                  </a:lnTo>
                  <a:lnTo>
                    <a:pt x="1086189" y="310340"/>
                  </a:lnTo>
                  <a:lnTo>
                    <a:pt x="1551699" y="310340"/>
                  </a:lnTo>
                  <a:lnTo>
                    <a:pt x="1551699" y="1965600"/>
                  </a:lnTo>
                  <a:lnTo>
                    <a:pt x="0" y="1965600"/>
                  </a:lnTo>
                  <a:lnTo>
                    <a:pt x="0" y="31034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lnRef>
            <a:fillRef idx="1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400" tIns="475440" rIns="122400" bIns="16510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Describe creative practice in a Māori context.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DA77A-6128-43AE-A2BC-2EAB1AB0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NZ" sz="2400">
                <a:solidFill>
                  <a:srgbClr val="FFFFFF"/>
                </a:solidFill>
                <a:latin typeface="Arial" panose="020B0604020202020204" pitchFamily="34" charset="0"/>
              </a:rPr>
              <a:t>Assessment</a:t>
            </a:r>
            <a:endParaRPr lang="en-NZ" sz="2400">
              <a:solidFill>
                <a:srgbClr val="FFFFFF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C8104DE-4F0A-471F-BF63-83A3090E77F4}"/>
              </a:ext>
            </a:extLst>
          </p:cNvPr>
          <p:cNvSpPr/>
          <p:nvPr/>
        </p:nvSpPr>
        <p:spPr>
          <a:xfrm>
            <a:off x="4038600" y="1201500"/>
            <a:ext cx="7315200" cy="1790100"/>
          </a:xfrm>
          <a:custGeom>
            <a:avLst/>
            <a:gdLst>
              <a:gd name="connsiteX0" fmla="*/ 0 w 7315200"/>
              <a:gd name="connsiteY0" fmla="*/ 298356 h 1790100"/>
              <a:gd name="connsiteX1" fmla="*/ 298356 w 7315200"/>
              <a:gd name="connsiteY1" fmla="*/ 0 h 1790100"/>
              <a:gd name="connsiteX2" fmla="*/ 7016844 w 7315200"/>
              <a:gd name="connsiteY2" fmla="*/ 0 h 1790100"/>
              <a:gd name="connsiteX3" fmla="*/ 7315200 w 7315200"/>
              <a:gd name="connsiteY3" fmla="*/ 298356 h 1790100"/>
              <a:gd name="connsiteX4" fmla="*/ 7315200 w 7315200"/>
              <a:gd name="connsiteY4" fmla="*/ 1491744 h 1790100"/>
              <a:gd name="connsiteX5" fmla="*/ 7016844 w 7315200"/>
              <a:gd name="connsiteY5" fmla="*/ 1790100 h 1790100"/>
              <a:gd name="connsiteX6" fmla="*/ 298356 w 7315200"/>
              <a:gd name="connsiteY6" fmla="*/ 1790100 h 1790100"/>
              <a:gd name="connsiteX7" fmla="*/ 0 w 7315200"/>
              <a:gd name="connsiteY7" fmla="*/ 1491744 h 1790100"/>
              <a:gd name="connsiteX8" fmla="*/ 0 w 7315200"/>
              <a:gd name="connsiteY8" fmla="*/ 298356 h 179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1790100">
                <a:moveTo>
                  <a:pt x="0" y="298356"/>
                </a:moveTo>
                <a:cubicBezTo>
                  <a:pt x="0" y="133579"/>
                  <a:pt x="133579" y="0"/>
                  <a:pt x="298356" y="0"/>
                </a:cubicBezTo>
                <a:lnTo>
                  <a:pt x="7016844" y="0"/>
                </a:lnTo>
                <a:cubicBezTo>
                  <a:pt x="7181621" y="0"/>
                  <a:pt x="7315200" y="133579"/>
                  <a:pt x="7315200" y="298356"/>
                </a:cubicBezTo>
                <a:lnTo>
                  <a:pt x="7315200" y="1491744"/>
                </a:lnTo>
                <a:cubicBezTo>
                  <a:pt x="7315200" y="1656521"/>
                  <a:pt x="7181621" y="1790100"/>
                  <a:pt x="7016844" y="1790100"/>
                </a:cubicBezTo>
                <a:lnTo>
                  <a:pt x="298356" y="1790100"/>
                </a:lnTo>
                <a:cubicBezTo>
                  <a:pt x="133579" y="1790100"/>
                  <a:pt x="0" y="1656521"/>
                  <a:pt x="0" y="1491744"/>
                </a:cubicBezTo>
                <a:lnTo>
                  <a:pt x="0" y="298356"/>
                </a:lnTo>
                <a:close/>
              </a:path>
            </a:pathLst>
          </a:custGeom>
          <a:solidFill>
            <a:srgbClr val="DC42B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835" tIns="258835" rIns="258835" bIns="258835" numCol="1" spcCol="1270" anchor="ctr" anchorCtr="0">
            <a:noAutofit/>
          </a:bodyPr>
          <a:lstStyle/>
          <a:p>
            <a:pPr marL="0" lvl="0" indent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4500" kern="1200" dirty="0"/>
              <a:t>1: 50% Group presentation LO 1, 2, 5</a:t>
            </a:r>
            <a:endParaRPr lang="en-US" sz="45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C5E9BD5-7A4E-4882-9935-563B97AB6D70}"/>
              </a:ext>
            </a:extLst>
          </p:cNvPr>
          <p:cNvSpPr/>
          <p:nvPr/>
        </p:nvSpPr>
        <p:spPr>
          <a:xfrm>
            <a:off x="4038600" y="3121200"/>
            <a:ext cx="7315200" cy="1790100"/>
          </a:xfrm>
          <a:custGeom>
            <a:avLst/>
            <a:gdLst>
              <a:gd name="connsiteX0" fmla="*/ 0 w 7315200"/>
              <a:gd name="connsiteY0" fmla="*/ 298356 h 1790100"/>
              <a:gd name="connsiteX1" fmla="*/ 298356 w 7315200"/>
              <a:gd name="connsiteY1" fmla="*/ 0 h 1790100"/>
              <a:gd name="connsiteX2" fmla="*/ 7016844 w 7315200"/>
              <a:gd name="connsiteY2" fmla="*/ 0 h 1790100"/>
              <a:gd name="connsiteX3" fmla="*/ 7315200 w 7315200"/>
              <a:gd name="connsiteY3" fmla="*/ 298356 h 1790100"/>
              <a:gd name="connsiteX4" fmla="*/ 7315200 w 7315200"/>
              <a:gd name="connsiteY4" fmla="*/ 1491744 h 1790100"/>
              <a:gd name="connsiteX5" fmla="*/ 7016844 w 7315200"/>
              <a:gd name="connsiteY5" fmla="*/ 1790100 h 1790100"/>
              <a:gd name="connsiteX6" fmla="*/ 298356 w 7315200"/>
              <a:gd name="connsiteY6" fmla="*/ 1790100 h 1790100"/>
              <a:gd name="connsiteX7" fmla="*/ 0 w 7315200"/>
              <a:gd name="connsiteY7" fmla="*/ 1491744 h 1790100"/>
              <a:gd name="connsiteX8" fmla="*/ 0 w 7315200"/>
              <a:gd name="connsiteY8" fmla="*/ 298356 h 179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1790100">
                <a:moveTo>
                  <a:pt x="0" y="298356"/>
                </a:moveTo>
                <a:cubicBezTo>
                  <a:pt x="0" y="133579"/>
                  <a:pt x="133579" y="0"/>
                  <a:pt x="298356" y="0"/>
                </a:cubicBezTo>
                <a:lnTo>
                  <a:pt x="7016844" y="0"/>
                </a:lnTo>
                <a:cubicBezTo>
                  <a:pt x="7181621" y="0"/>
                  <a:pt x="7315200" y="133579"/>
                  <a:pt x="7315200" y="298356"/>
                </a:cubicBezTo>
                <a:lnTo>
                  <a:pt x="7315200" y="1491744"/>
                </a:lnTo>
                <a:cubicBezTo>
                  <a:pt x="7315200" y="1656521"/>
                  <a:pt x="7181621" y="1790100"/>
                  <a:pt x="7016844" y="1790100"/>
                </a:cubicBezTo>
                <a:lnTo>
                  <a:pt x="298356" y="1790100"/>
                </a:lnTo>
                <a:cubicBezTo>
                  <a:pt x="133579" y="1790100"/>
                  <a:pt x="0" y="1656521"/>
                  <a:pt x="0" y="1491744"/>
                </a:cubicBezTo>
                <a:lnTo>
                  <a:pt x="0" y="29835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835" tIns="258835" rIns="258835" bIns="258835" numCol="1" spcCol="1270" anchor="ctr" anchorCtr="0">
            <a:noAutofit/>
          </a:bodyPr>
          <a:lstStyle/>
          <a:p>
            <a:pPr marL="0" lvl="0" indent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4500" kern="1200"/>
              <a:t>2: 50% Written individual reflection LO 3, 4, 5</a:t>
            </a:r>
            <a:endParaRPr lang="en-US" sz="45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64E1A1-E9E6-43B1-BFFE-94B41AC4C867}"/>
              </a:ext>
            </a:extLst>
          </p:cNvPr>
          <p:cNvSpPr/>
          <p:nvPr/>
        </p:nvSpPr>
        <p:spPr>
          <a:xfrm>
            <a:off x="4038600" y="4911301"/>
            <a:ext cx="7315200" cy="745200"/>
          </a:xfrm>
          <a:custGeom>
            <a:avLst/>
            <a:gdLst>
              <a:gd name="connsiteX0" fmla="*/ 0 w 7315200"/>
              <a:gd name="connsiteY0" fmla="*/ 0 h 745200"/>
              <a:gd name="connsiteX1" fmla="*/ 7315200 w 7315200"/>
              <a:gd name="connsiteY1" fmla="*/ 0 h 745200"/>
              <a:gd name="connsiteX2" fmla="*/ 7315200 w 7315200"/>
              <a:gd name="connsiteY2" fmla="*/ 745200 h 745200"/>
              <a:gd name="connsiteX3" fmla="*/ 0 w 7315200"/>
              <a:gd name="connsiteY3" fmla="*/ 745200 h 745200"/>
              <a:gd name="connsiteX4" fmla="*/ 0 w 7315200"/>
              <a:gd name="connsiteY4" fmla="*/ 0 h 7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745200">
                <a:moveTo>
                  <a:pt x="0" y="0"/>
                </a:moveTo>
                <a:lnTo>
                  <a:pt x="7315200" y="0"/>
                </a:lnTo>
                <a:lnTo>
                  <a:pt x="7315200" y="745200"/>
                </a:lnTo>
                <a:lnTo>
                  <a:pt x="0" y="745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2258" tIns="57150" rIns="320040" bIns="57150" numCol="1" spcCol="1270" anchor="t" anchorCtr="0">
            <a:noAutofit/>
          </a:bodyPr>
          <a:lstStyle/>
          <a:p>
            <a:pPr marL="285750" lvl="1" indent="-285750" algn="l" defTabSz="1555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NZ" sz="3500" kern="1200"/>
              <a:t>With creative artifact. </a:t>
            </a:r>
            <a:endParaRPr lang="en-US" sz="3500" kern="1200"/>
          </a:p>
        </p:txBody>
      </p:sp>
    </p:spTree>
    <p:extLst>
      <p:ext uri="{BB962C8B-B14F-4D97-AF65-F5344CB8AC3E}">
        <p14:creationId xmlns:p14="http://schemas.microsoft.com/office/powerpoint/2010/main" val="38459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A3332-5A86-4903-AD74-40C67F7D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DC42B0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NZ" sz="2800" dirty="0">
                <a:solidFill>
                  <a:srgbClr val="FFFFFF"/>
                </a:solidFill>
              </a:rPr>
              <a:t>Assessment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10FA0D-1D2B-425A-AE59-0779FB489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250303"/>
              </p:ext>
            </p:extLst>
          </p:nvPr>
        </p:nvGraphicFramePr>
        <p:xfrm>
          <a:off x="4038600" y="1802894"/>
          <a:ext cx="7315201" cy="3959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2226">
                  <a:extLst>
                    <a:ext uri="{9D8B030D-6E8A-4147-A177-3AD203B41FA5}">
                      <a16:colId xmlns:a16="http://schemas.microsoft.com/office/drawing/2014/main" val="2832195549"/>
                    </a:ext>
                  </a:extLst>
                </a:gridCol>
                <a:gridCol w="5132975">
                  <a:extLst>
                    <a:ext uri="{9D8B030D-6E8A-4147-A177-3AD203B41FA5}">
                      <a16:colId xmlns:a16="http://schemas.microsoft.com/office/drawing/2014/main" val="1833156618"/>
                    </a:ext>
                  </a:extLst>
                </a:gridCol>
              </a:tblGrid>
              <a:tr h="61051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000" b="1" cap="none" spc="3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Assessment 1</a:t>
                      </a:r>
                      <a:endParaRPr lang="en-NZ" sz="2000" b="1" cap="none" spc="3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17" marT="26566" marB="0" anchor="ctr">
                    <a:solidFill>
                      <a:srgbClr val="DC42B0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000" b="1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Group Presentation (50% of the course mark) LO 1,2, &amp; 5</a:t>
                      </a:r>
                    </a:p>
                  </a:txBody>
                  <a:tcPr marL="0" marR="18217" marT="26566" marB="0" anchor="ctr">
                    <a:solidFill>
                      <a:srgbClr val="DC4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58138"/>
                  </a:ext>
                </a:extLst>
              </a:tr>
              <a:tr h="61051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3200" b="1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Weight: </a:t>
                      </a:r>
                      <a:endParaRPr lang="en-NZ" sz="3200" b="1" cap="none" spc="3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17" marT="26566" marB="0" anchor="ctr">
                    <a:solidFill>
                      <a:srgbClr val="DC42B0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3200" b="1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NZ" sz="3200" b="1" cap="none" spc="3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17" marT="26566" marB="0" anchor="ctr">
                    <a:solidFill>
                      <a:srgbClr val="DC4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244007"/>
                  </a:ext>
                </a:extLst>
              </a:tr>
              <a:tr h="901861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4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Due: </a:t>
                      </a:r>
                      <a:endParaRPr lang="en-NZ" sz="24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45482" marT="26566" marB="0">
                    <a:solidFill>
                      <a:srgbClr val="DC42B0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775"/>
                        </a:spcAft>
                      </a:pPr>
                      <a:r>
                        <a:rPr lang="en-NZ" sz="24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08/05/23 or 15/05/23</a:t>
                      </a:r>
                    </a:p>
                  </a:txBody>
                  <a:tcPr marL="0" marR="145482" marT="26566" marB="0"/>
                </a:tc>
                <a:extLst>
                  <a:ext uri="{0D108BD9-81ED-4DB2-BD59-A6C34878D82A}">
                    <a16:rowId xmlns:a16="http://schemas.microsoft.com/office/drawing/2014/main" val="4190364437"/>
                  </a:ext>
                </a:extLst>
              </a:tr>
              <a:tr h="1739836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4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Submission type:</a:t>
                      </a:r>
                      <a:endParaRPr lang="en-NZ" sz="24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084" marR="145482" marT="26566" marB="0">
                    <a:solidFill>
                      <a:srgbClr val="DC42B0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4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Presentation: Prepare and present a 50 minute presentation to the class on a creative methodology to work in diverse social practice settings.</a:t>
                      </a:r>
                      <a:endParaRPr lang="en-NZ" sz="24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084" marR="145482" marT="26566" marB="0"/>
                </a:tc>
                <a:extLst>
                  <a:ext uri="{0D108BD9-81ED-4DB2-BD59-A6C34878D82A}">
                    <a16:rowId xmlns:a16="http://schemas.microsoft.com/office/drawing/2014/main" val="127555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9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4EB29-7F0E-4E21-81A1-52BAA743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DC42B0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Assessment 1</a:t>
            </a:r>
            <a:endParaRPr lang="en-NZ" sz="22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8EE7F69-C202-473A-B968-64670860D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677279"/>
              </p:ext>
            </p:extLst>
          </p:nvPr>
        </p:nvGraphicFramePr>
        <p:xfrm>
          <a:off x="3866323" y="407504"/>
          <a:ext cx="8040756" cy="6271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3795">
                  <a:extLst>
                    <a:ext uri="{9D8B030D-6E8A-4147-A177-3AD203B41FA5}">
                      <a16:colId xmlns:a16="http://schemas.microsoft.com/office/drawing/2014/main" val="2505224317"/>
                    </a:ext>
                  </a:extLst>
                </a:gridCol>
                <a:gridCol w="5686961">
                  <a:extLst>
                    <a:ext uri="{9D8B030D-6E8A-4147-A177-3AD203B41FA5}">
                      <a16:colId xmlns:a16="http://schemas.microsoft.com/office/drawing/2014/main" val="591308347"/>
                    </a:ext>
                  </a:extLst>
                </a:gridCol>
              </a:tblGrid>
              <a:tr h="1388628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775"/>
                        </a:spcAft>
                      </a:pPr>
                      <a:r>
                        <a:rPr lang="en-NZ" sz="1800" dirty="0">
                          <a:effectLst/>
                        </a:rPr>
                        <a:t>Task: 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800" dirty="0">
                          <a:effectLst/>
                        </a:rPr>
                        <a:t> </a:t>
                      </a:r>
                      <a:endParaRPr lang="en-NZ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73" marR="83772" marT="15297" marB="0">
                    <a:solidFill>
                      <a:srgbClr val="DC42B0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775"/>
                        </a:spcAft>
                      </a:pPr>
                      <a:r>
                        <a:rPr lang="en-NZ" sz="1800" dirty="0">
                          <a:effectLst/>
                        </a:rPr>
                        <a:t>Create, develop and maintain a collaboration of four to five students, to prepare and present a 30 minute presentation to the class on a creative methodology to work in diverse social practice settings.</a:t>
                      </a:r>
                      <a:endParaRPr lang="en-NZ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73" marR="83772" marT="15297" marB="0">
                    <a:solidFill>
                      <a:srgbClr val="DC4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79234"/>
                  </a:ext>
                </a:extLst>
              </a:tr>
              <a:tr h="4882964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775"/>
                        </a:spcAft>
                      </a:pPr>
                      <a:r>
                        <a:rPr lang="en-NZ" sz="1800" dirty="0">
                          <a:effectLst/>
                        </a:rPr>
                        <a:t>Instructions:</a:t>
                      </a:r>
                      <a:endParaRPr lang="en-NZ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73" marR="83772" marT="15297" marB="0">
                    <a:solidFill>
                      <a:srgbClr val="DC42B0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775"/>
                        </a:spcAft>
                      </a:pPr>
                      <a:r>
                        <a:rPr lang="en-NZ" sz="1800" dirty="0">
                          <a:effectLst/>
                        </a:rPr>
                        <a:t>The presentation must demonstrate an understanding of the theories and research behind a chosen creative approach to social practice, and explore ways in which it may contribute to clients and communities well-being. 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775"/>
                        </a:spcAft>
                      </a:pPr>
                      <a:r>
                        <a:rPr lang="en-NZ" sz="1800" dirty="0">
                          <a:effectLst/>
                        </a:rPr>
                        <a:t>You need to discuss the ways this creative approach may/or may not work in different cultural contexts and specifically in working with Iwi, </a:t>
                      </a:r>
                      <a:r>
                        <a:rPr lang="en-NZ" sz="1800" dirty="0" err="1">
                          <a:effectLst/>
                        </a:rPr>
                        <a:t>Hapū</a:t>
                      </a:r>
                      <a:r>
                        <a:rPr lang="en-NZ" sz="1800" dirty="0">
                          <a:effectLst/>
                        </a:rPr>
                        <a:t>, and </a:t>
                      </a:r>
                      <a:r>
                        <a:rPr lang="en-NZ" sz="1800" dirty="0" err="1">
                          <a:effectLst/>
                        </a:rPr>
                        <a:t>Whānau</a:t>
                      </a:r>
                      <a:r>
                        <a:rPr lang="en-NZ" sz="1800" dirty="0">
                          <a:effectLst/>
                        </a:rPr>
                        <a:t>. 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775"/>
                        </a:spcAft>
                      </a:pPr>
                      <a:r>
                        <a:rPr lang="en-NZ" sz="1800" dirty="0">
                          <a:effectLst/>
                        </a:rPr>
                        <a:t>Some practical examples of how the chosen creative tool has been/could be used in social practice settings needs to be included.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775"/>
                        </a:spcAft>
                      </a:pPr>
                      <a:r>
                        <a:rPr lang="en-NZ" sz="1800" dirty="0">
                          <a:effectLst/>
                        </a:rPr>
                        <a:t>Include some of the challenges that can be found when using your chosen creative tool, along with a brief description on how you would approach them.</a:t>
                      </a:r>
                      <a:endParaRPr lang="en-NZ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73" marR="83772" marT="15297" marB="0"/>
                </a:tc>
                <a:extLst>
                  <a:ext uri="{0D108BD9-81ED-4DB2-BD59-A6C34878D82A}">
                    <a16:rowId xmlns:a16="http://schemas.microsoft.com/office/drawing/2014/main" val="182755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4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1AB3A-9F36-4CA9-B328-0DE0FB62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00B0F0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NZ" sz="2800" dirty="0">
                <a:solidFill>
                  <a:srgbClr val="FFFFFF"/>
                </a:solidFill>
              </a:rPr>
              <a:t>Assessment 2</a:t>
            </a:r>
            <a:br>
              <a:rPr lang="en-NZ" sz="2800" dirty="0">
                <a:solidFill>
                  <a:srgbClr val="FFFFFF"/>
                </a:solidFill>
              </a:rPr>
            </a:br>
            <a:endParaRPr lang="en-NZ" sz="28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F4BA35-D083-46AF-83B3-B0FCE00AA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059168"/>
              </p:ext>
            </p:extLst>
          </p:nvPr>
        </p:nvGraphicFramePr>
        <p:xfrm>
          <a:off x="4038600" y="1901017"/>
          <a:ext cx="7315201" cy="4107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0541">
                  <a:extLst>
                    <a:ext uri="{9D8B030D-6E8A-4147-A177-3AD203B41FA5}">
                      <a16:colId xmlns:a16="http://schemas.microsoft.com/office/drawing/2014/main" val="1442976786"/>
                    </a:ext>
                  </a:extLst>
                </a:gridCol>
                <a:gridCol w="4884660">
                  <a:extLst>
                    <a:ext uri="{9D8B030D-6E8A-4147-A177-3AD203B41FA5}">
                      <a16:colId xmlns:a16="http://schemas.microsoft.com/office/drawing/2014/main" val="945940248"/>
                    </a:ext>
                  </a:extLst>
                </a:gridCol>
              </a:tblGrid>
              <a:tr h="545409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000" dirty="0">
                          <a:solidFill>
                            <a:srgbClr val="FFFFFF"/>
                          </a:solidFill>
                        </a:rPr>
                        <a:t>Assessment 2</a:t>
                      </a:r>
                      <a:endParaRPr lang="en-N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20" marR="164322" marT="30007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000" dirty="0">
                          <a:solidFill>
                            <a:srgbClr val="FFFFFF"/>
                          </a:solidFill>
                        </a:rPr>
                        <a:t>Individual reflection and creative artefact LO 3,4,5</a:t>
                      </a:r>
                      <a:br>
                        <a:rPr lang="en-NZ" sz="2000" dirty="0">
                          <a:solidFill>
                            <a:srgbClr val="FFFFFF"/>
                          </a:solidFill>
                        </a:rPr>
                      </a:br>
                      <a:endParaRPr lang="en-N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20" marR="164322" marT="30007" marB="0"/>
                </a:tc>
                <a:extLst>
                  <a:ext uri="{0D108BD9-81ED-4DB2-BD59-A6C34878D82A}">
                    <a16:rowId xmlns:a16="http://schemas.microsoft.com/office/drawing/2014/main" val="2728028751"/>
                  </a:ext>
                </a:extLst>
              </a:tr>
              <a:tr h="545409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700" dirty="0">
                          <a:effectLst/>
                        </a:rPr>
                        <a:t>Weight:</a:t>
                      </a:r>
                      <a:endParaRPr lang="en-NZ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20" marR="164322" marT="30007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700">
                          <a:effectLst/>
                        </a:rPr>
                        <a:t>50%</a:t>
                      </a:r>
                      <a:endParaRPr lang="en-NZ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20" marR="164322" marT="30007" marB="0"/>
                </a:tc>
                <a:extLst>
                  <a:ext uri="{0D108BD9-81ED-4DB2-BD59-A6C34878D82A}">
                    <a16:rowId xmlns:a16="http://schemas.microsoft.com/office/drawing/2014/main" val="207552843"/>
                  </a:ext>
                </a:extLst>
              </a:tr>
              <a:tr h="545409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700" dirty="0">
                          <a:effectLst/>
                        </a:rPr>
                        <a:t>Due:</a:t>
                      </a:r>
                      <a:endParaRPr lang="en-NZ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20" marR="164322" marT="30007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700" dirty="0">
                          <a:effectLst/>
                        </a:rPr>
                        <a:t>19/06/23</a:t>
                      </a:r>
                      <a:endParaRPr lang="en-NZ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20" marR="164322" marT="30007" marB="0"/>
                </a:tc>
                <a:extLst>
                  <a:ext uri="{0D108BD9-81ED-4DB2-BD59-A6C34878D82A}">
                    <a16:rowId xmlns:a16="http://schemas.microsoft.com/office/drawing/2014/main" val="4085429952"/>
                  </a:ext>
                </a:extLst>
              </a:tr>
              <a:tr h="1965153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700" dirty="0">
                          <a:effectLst/>
                        </a:rPr>
                        <a:t>Submission type:</a:t>
                      </a:r>
                      <a:endParaRPr lang="en-NZ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20" marR="164322" marT="30007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2700" dirty="0">
                          <a:effectLst/>
                        </a:rPr>
                        <a:t>Creation and evidence of creation of a creative artifact </a:t>
                      </a:r>
                      <a:r>
                        <a:rPr lang="en-NZ" sz="2700" b="1" dirty="0">
                          <a:effectLst/>
                        </a:rPr>
                        <a:t>and</a:t>
                      </a:r>
                      <a:r>
                        <a:rPr lang="en-NZ" sz="2700" dirty="0">
                          <a:effectLst/>
                        </a:rPr>
                        <a:t> a written reflection on creativity. </a:t>
                      </a:r>
                      <a:endParaRPr lang="en-NZ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20" marR="164322" marT="30007" marB="0"/>
                </a:tc>
                <a:extLst>
                  <a:ext uri="{0D108BD9-81ED-4DB2-BD59-A6C34878D82A}">
                    <a16:rowId xmlns:a16="http://schemas.microsoft.com/office/drawing/2014/main" val="382122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35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E8160-0A3F-4278-BBEF-FFEB8040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00B0F0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Assessment 2</a:t>
            </a:r>
            <a:endParaRPr lang="en-NZ" sz="18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CA2A65-B5FA-4E06-B377-FAB23BB0F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60613"/>
              </p:ext>
            </p:extLst>
          </p:nvPr>
        </p:nvGraphicFramePr>
        <p:xfrm>
          <a:off x="3737112" y="238540"/>
          <a:ext cx="7616688" cy="6539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4672">
                  <a:extLst>
                    <a:ext uri="{9D8B030D-6E8A-4147-A177-3AD203B41FA5}">
                      <a16:colId xmlns:a16="http://schemas.microsoft.com/office/drawing/2014/main" val="3932215034"/>
                    </a:ext>
                  </a:extLst>
                </a:gridCol>
                <a:gridCol w="5382016">
                  <a:extLst>
                    <a:ext uri="{9D8B030D-6E8A-4147-A177-3AD203B41FA5}">
                      <a16:colId xmlns:a16="http://schemas.microsoft.com/office/drawing/2014/main" val="2351589767"/>
                    </a:ext>
                  </a:extLst>
                </a:gridCol>
              </a:tblGrid>
              <a:tr h="2041341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Task: 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 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8160" marT="12447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1a: Develop an individual artwork/artefact/article/image/presentation etc that reflects and captures your understanding of creativity and its links to social practice (please note: we will workshop/brainstorm ideas during class). 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And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1b: Write a small (1000 word) reflection on your created artifact and how your ideas of creativity have developed through the learning in this course. 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8160" marT="12447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26777"/>
                  </a:ext>
                </a:extLst>
              </a:tr>
              <a:tr h="4021527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Instructions 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8160" marT="12447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Your individual artwork/artefact/article/image/presentation can be almost anything. In some cases, “evidence” may be a recording or image of your creation. 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 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In the written reflection Consider: 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NZ" sz="1600" dirty="0">
                          <a:effectLst/>
                        </a:rPr>
                        <a:t>Based on your knowledge and what you have learned in this course, how would you define creative social practice?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NZ" sz="1600" dirty="0">
                          <a:effectLst/>
                        </a:rPr>
                        <a:t>Which creative approaches and modalities that we focused on during the course resonated with you?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NZ" sz="1600" dirty="0">
                          <a:effectLst/>
                        </a:rPr>
                        <a:t>What theories may help to inform your application of creativity to practice?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NZ" sz="1600" dirty="0">
                          <a:effectLst/>
                        </a:rPr>
                        <a:t>What does creativity mean in different cultural contexts?  </a:t>
                      </a:r>
                    </a:p>
                    <a:p>
                      <a:pPr marL="6350" indent="-6350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en-NZ" sz="1600" dirty="0">
                          <a:effectLst/>
                        </a:rPr>
                        <a:t> 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8160" marT="12447" marB="0"/>
                </a:tc>
                <a:extLst>
                  <a:ext uri="{0D108BD9-81ED-4DB2-BD59-A6C34878D82A}">
                    <a16:rowId xmlns:a16="http://schemas.microsoft.com/office/drawing/2014/main" val="160417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61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758" y="297180"/>
            <a:ext cx="11960484" cy="1191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karakia whakamutunga|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closing karakia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594FE4E-0F46-4E9B-936C-27F32A64E65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32435" y="1864826"/>
          <a:ext cx="11327130" cy="434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1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C42A1-8B01-4AA2-9F21-135FD1A9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NZ" sz="4000"/>
              <a:t>Chindogu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67FC-F8BE-4871-9FE9-8EBA511B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3" y="2090569"/>
            <a:ext cx="5598446" cy="4219521"/>
          </a:xfrm>
        </p:spPr>
        <p:txBody>
          <a:bodyPr anchor="ctr">
            <a:normAutofit/>
          </a:bodyPr>
          <a:lstStyle/>
          <a:p>
            <a:endParaRPr lang="en-NZ" sz="1700" dirty="0"/>
          </a:p>
          <a:p>
            <a:r>
              <a:rPr lang="en-NZ" sz="2000" dirty="0"/>
              <a:t>Literally translated, </a:t>
            </a:r>
            <a:r>
              <a:rPr lang="en-NZ" sz="2000" dirty="0" err="1"/>
              <a:t>chindōgu</a:t>
            </a:r>
            <a:r>
              <a:rPr lang="en-NZ" sz="2000" dirty="0"/>
              <a:t> means unusual (珍, chin) tool (</a:t>
            </a:r>
            <a:r>
              <a:rPr lang="en-NZ" sz="2000" dirty="0" err="1"/>
              <a:t>道具</a:t>
            </a:r>
            <a:r>
              <a:rPr lang="en-NZ" sz="2000" dirty="0"/>
              <a:t>, </a:t>
            </a:r>
            <a:r>
              <a:rPr lang="en-NZ" sz="2000" dirty="0" err="1"/>
              <a:t>dōgu</a:t>
            </a:r>
            <a:r>
              <a:rPr lang="en-NZ" sz="2000" dirty="0"/>
              <a:t>). </a:t>
            </a:r>
          </a:p>
          <a:p>
            <a:r>
              <a:rPr lang="en-NZ" sz="2000" dirty="0"/>
              <a:t>The term was coined by Kenji Kawakami, a former editor and contributor to the Japanese home-shopping magazine "Mail Order Life." </a:t>
            </a:r>
          </a:p>
          <a:p>
            <a:r>
              <a:rPr lang="en-NZ" sz="2000" dirty="0"/>
              <a:t>In the magazine, Kawakami used his spare pages to showcase several bizarre prototypes for products. He named these gadgets “</a:t>
            </a:r>
            <a:r>
              <a:rPr lang="en-NZ" sz="2000" dirty="0" err="1"/>
              <a:t>chindōgu</a:t>
            </a:r>
            <a:r>
              <a:rPr lang="en-NZ" sz="2000" dirty="0"/>
              <a:t>”; Kawakami himself said that a more appropriate translation than "unusual tool" is "weird tool". </a:t>
            </a:r>
          </a:p>
          <a:p>
            <a:r>
              <a:rPr lang="en-NZ" sz="2000" dirty="0">
                <a:hlinkClick r:id="rId2"/>
              </a:rPr>
              <a:t>https://youtu.be/N56Xe1CCiDM</a:t>
            </a:r>
            <a:endParaRPr lang="en-NZ" sz="2000" dirty="0"/>
          </a:p>
          <a:p>
            <a:endParaRPr lang="en-NZ" sz="1700" dirty="0"/>
          </a:p>
          <a:p>
            <a:endParaRPr lang="en-NZ" sz="1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person, floor, indoor&#10;&#10;Description automatically generated">
            <a:extLst>
              <a:ext uri="{FF2B5EF4-FFF2-40B4-BE49-F238E27FC236}">
                <a16:creationId xmlns:a16="http://schemas.microsoft.com/office/drawing/2014/main" id="{D94316D2-A495-4EE9-AD68-C79326509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514A6-FBAF-4DA8-BEE0-48875AD5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4600" b="1"/>
              <a:t>The Ten Tenets of Chindōgu</a:t>
            </a:r>
            <a:br>
              <a:rPr lang="en-NZ" sz="4600" b="1"/>
            </a:br>
            <a:endParaRPr lang="en-NZ" sz="4600"/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5D71-995D-4C1A-9DC2-56D104C2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6713552" cy="4707968"/>
          </a:xfrm>
        </p:spPr>
        <p:txBody>
          <a:bodyPr anchor="t">
            <a:normAutofit lnSpcReduction="10000"/>
          </a:bodyPr>
          <a:lstStyle/>
          <a:p>
            <a:r>
              <a:rPr lang="en-NZ" sz="1800" dirty="0"/>
              <a:t>The </a:t>
            </a:r>
            <a:r>
              <a:rPr lang="en-NZ" sz="1800" dirty="0" err="1"/>
              <a:t>Chindōgu</a:t>
            </a:r>
            <a:r>
              <a:rPr lang="en-NZ" sz="1800" dirty="0"/>
              <a:t> Society developed ten tenets of </a:t>
            </a:r>
            <a:r>
              <a:rPr lang="en-NZ" sz="1800" dirty="0" err="1"/>
              <a:t>Chindōgu</a:t>
            </a:r>
            <a:r>
              <a:rPr lang="en-NZ" sz="1800" dirty="0"/>
              <a:t> explaining the principles on which </a:t>
            </a:r>
            <a:r>
              <a:rPr lang="en-NZ" sz="1800" dirty="0" err="1"/>
              <a:t>chindogu</a:t>
            </a:r>
            <a:r>
              <a:rPr lang="en-NZ" sz="1800" dirty="0"/>
              <a:t> products should be based, inspiring designers and users to think about the deep core of design in general. The tenets require</a:t>
            </a:r>
            <a:r>
              <a:rPr lang="en-NZ" sz="1800" baseline="30000" dirty="0"/>
              <a:t>[ </a:t>
            </a:r>
            <a:r>
              <a:rPr lang="en-NZ" sz="1800" dirty="0"/>
              <a:t>that a </a:t>
            </a:r>
            <a:r>
              <a:rPr lang="en-NZ" sz="1800" dirty="0" err="1"/>
              <a:t>Chindōgu</a:t>
            </a:r>
            <a:r>
              <a:rPr lang="en-NZ" sz="1800" dirty="0"/>
              <a:t> </a:t>
            </a:r>
          </a:p>
          <a:p>
            <a:r>
              <a:rPr lang="en-NZ" sz="1800" dirty="0"/>
              <a:t>cannot be for real use,</a:t>
            </a:r>
          </a:p>
          <a:p>
            <a:r>
              <a:rPr lang="en-NZ" sz="1800" dirty="0"/>
              <a:t>must exist,</a:t>
            </a:r>
          </a:p>
          <a:p>
            <a:r>
              <a:rPr lang="en-NZ" sz="1800" dirty="0"/>
              <a:t>must have a spirit of anarchy,</a:t>
            </a:r>
          </a:p>
          <a:p>
            <a:r>
              <a:rPr lang="en-NZ" sz="1800" dirty="0"/>
              <a:t>is a tool for everyday life,</a:t>
            </a:r>
          </a:p>
          <a:p>
            <a:r>
              <a:rPr lang="en-NZ" sz="1800" dirty="0"/>
              <a:t>is not a tradeable commodity,</a:t>
            </a:r>
          </a:p>
          <a:p>
            <a:r>
              <a:rPr lang="en-NZ" sz="1800" dirty="0"/>
              <a:t>must have resulted only from an exercise of </a:t>
            </a:r>
            <a:r>
              <a:rPr lang="en-NZ" sz="1800" dirty="0" err="1"/>
              <a:t>humor</a:t>
            </a:r>
            <a:r>
              <a:rPr lang="en-NZ" sz="1800" dirty="0"/>
              <a:t>,</a:t>
            </a:r>
          </a:p>
          <a:p>
            <a:r>
              <a:rPr lang="en-NZ" sz="1800" dirty="0"/>
              <a:t>is not propaganda,</a:t>
            </a:r>
          </a:p>
          <a:p>
            <a:r>
              <a:rPr lang="en-NZ" sz="1800" dirty="0"/>
              <a:t>is not taboo,</a:t>
            </a:r>
          </a:p>
          <a:p>
            <a:r>
              <a:rPr lang="en-NZ" sz="1800" dirty="0"/>
              <a:t>cannot be patented, and</a:t>
            </a:r>
          </a:p>
          <a:p>
            <a:r>
              <a:rPr lang="en-NZ" sz="1800" dirty="0"/>
              <a:t>is without prejudice.</a:t>
            </a:r>
          </a:p>
          <a:p>
            <a:endParaRPr lang="en-NZ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6D114-C9E0-45F1-9990-A70B31EC2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6" r="1911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260601" y="2269836"/>
            <a:ext cx="6858000" cy="2318328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477622" y="2520203"/>
            <a:ext cx="7796030" cy="289341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Manawa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mai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te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mauri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nuku</a:t>
            </a:r>
            <a:endParaRPr lang="en-NZ" sz="21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Manawa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mai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te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mauri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rangi</a:t>
            </a:r>
            <a:endParaRPr lang="en-NZ" sz="21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Ko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te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mauri kai au</a:t>
            </a: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He mauri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tipua</a:t>
            </a:r>
            <a:endParaRPr lang="en-NZ" sz="21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Ka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pakaru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mai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te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po</a:t>
            </a:r>
            <a:endParaRPr lang="en-NZ" sz="21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Tau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mai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te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mauri</a:t>
            </a: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Haumi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e, hui e, </a:t>
            </a:r>
            <a:r>
              <a:rPr lang="en-NZ" sz="2100" dirty="0" err="1">
                <a:solidFill>
                  <a:prstClr val="black"/>
                </a:solidFill>
                <a:latin typeface="Candara" panose="020E0502030303020204" pitchFamily="34" charset="0"/>
              </a:rPr>
              <a:t>taiki</a:t>
            </a:r>
            <a:r>
              <a:rPr lang="en-NZ" sz="2100" dirty="0">
                <a:solidFill>
                  <a:prstClr val="black"/>
                </a:solidFill>
                <a:latin typeface="Candara" panose="020E0502030303020204" pitchFamily="34" charset="0"/>
              </a:rPr>
              <a:t> e</a:t>
            </a: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endParaRPr lang="en-NZ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endParaRPr lang="en-NZ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endParaRPr lang="en-NZ" sz="1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1200" dirty="0">
                <a:solidFill>
                  <a:prstClr val="black"/>
                </a:solidFill>
                <a:latin typeface="Candara" panose="020E0502030303020204" pitchFamily="34" charset="0"/>
              </a:rPr>
              <a:t>Embrace the life force of the earth, embrace the life force of the sky</a:t>
            </a: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1200" dirty="0">
                <a:solidFill>
                  <a:prstClr val="black"/>
                </a:solidFill>
                <a:latin typeface="Candara" panose="020E0502030303020204" pitchFamily="34" charset="0"/>
              </a:rPr>
              <a:t>The life force I have fathered is powerful, and shatters all darkness</a:t>
            </a: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1200" dirty="0">
                <a:solidFill>
                  <a:prstClr val="black"/>
                </a:solidFill>
                <a:latin typeface="Candara" panose="020E0502030303020204" pitchFamily="34" charset="0"/>
              </a:rPr>
              <a:t>Come great life force, </a:t>
            </a:r>
          </a:p>
          <a:p>
            <a:pPr marL="0" indent="0" algn="ctr" defTabSz="342900">
              <a:spcBef>
                <a:spcPts val="0"/>
              </a:spcBef>
              <a:buClr>
                <a:srgbClr val="90C226"/>
              </a:buClr>
              <a:buNone/>
            </a:pPr>
            <a:r>
              <a:rPr lang="en-NZ" sz="1200" dirty="0">
                <a:solidFill>
                  <a:prstClr val="black"/>
                </a:solidFill>
                <a:latin typeface="Candara" panose="020E0502030303020204" pitchFamily="34" charset="0"/>
              </a:rPr>
              <a:t>Join it, gather it, it is done</a:t>
            </a:r>
            <a:endParaRPr lang="en-NZ" sz="1200" dirty="0">
              <a:solidFill>
                <a:prstClr val="black"/>
              </a:solidFill>
              <a:latin typeface="Trebuchet MS" panose="020B0603020202020204"/>
            </a:endParaRPr>
          </a:p>
          <a:p>
            <a:pPr marL="257175" indent="-257175" algn="ctr" defTabSz="342900">
              <a:spcBef>
                <a:spcPts val="750"/>
              </a:spcBef>
              <a:buClr>
                <a:srgbClr val="90C226"/>
              </a:buClr>
            </a:pPr>
            <a:endParaRPr lang="en-NZ" sz="675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57175" indent="-257175" defTabSz="342900">
              <a:spcBef>
                <a:spcPts val="750"/>
              </a:spcBef>
              <a:buClr>
                <a:srgbClr val="90C226"/>
              </a:buClr>
            </a:pPr>
            <a:endParaRPr lang="en-NZ" sz="135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327564" y="1257815"/>
            <a:ext cx="7675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NZ" altLang="en-US" sz="3600" b="1" dirty="0">
                <a:solidFill>
                  <a:srgbClr val="C00000"/>
                </a:solidFill>
                <a:latin typeface="Candara" panose="020E0502030303020204" pitchFamily="34" charset="0"/>
              </a:rPr>
              <a:t>Karakia | </a:t>
            </a:r>
            <a:r>
              <a:rPr lang="en-NZ" altLang="en-US" sz="36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MANAWA MAI</a:t>
            </a:r>
          </a:p>
        </p:txBody>
      </p:sp>
    </p:spTree>
    <p:extLst>
      <p:ext uri="{BB962C8B-B14F-4D97-AF65-F5344CB8AC3E}">
        <p14:creationId xmlns:p14="http://schemas.microsoft.com/office/powerpoint/2010/main" val="147249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903" y="3399769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Week….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09" y="320231"/>
            <a:ext cx="5673130" cy="283656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141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260601" y="2269836"/>
            <a:ext cx="6858000" cy="231832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7459" y="973978"/>
            <a:ext cx="10085294" cy="474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NZ" dirty="0"/>
              <a:t>He </a:t>
            </a:r>
            <a:r>
              <a:rPr lang="en-NZ" dirty="0" err="1"/>
              <a:t>hōnore</a:t>
            </a:r>
            <a:r>
              <a:rPr lang="en-NZ" dirty="0"/>
              <a:t>, he </a:t>
            </a:r>
            <a:r>
              <a:rPr lang="en-NZ" dirty="0" err="1"/>
              <a:t>korōria</a:t>
            </a:r>
            <a:br>
              <a:rPr lang="en-NZ" dirty="0"/>
            </a:br>
            <a:r>
              <a:rPr lang="en-NZ" dirty="0" err="1"/>
              <a:t>Maungārongo</a:t>
            </a:r>
            <a:r>
              <a:rPr lang="en-NZ" dirty="0"/>
              <a:t> </a:t>
            </a:r>
            <a:r>
              <a:rPr lang="en-NZ" dirty="0" err="1"/>
              <a:t>ki</a:t>
            </a:r>
            <a:r>
              <a:rPr lang="en-NZ" dirty="0"/>
              <a:t> te whenua</a:t>
            </a:r>
            <a:br>
              <a:rPr lang="en-NZ" dirty="0"/>
            </a:br>
            <a:r>
              <a:rPr lang="en-NZ" dirty="0" err="1"/>
              <a:t>Whakaaro</a:t>
            </a:r>
            <a:r>
              <a:rPr lang="en-NZ" dirty="0"/>
              <a:t> pai e </a:t>
            </a:r>
            <a:br>
              <a:rPr lang="en-NZ" dirty="0"/>
            </a:br>
            <a:r>
              <a:rPr lang="en-NZ" dirty="0" err="1"/>
              <a:t>Kingā</a:t>
            </a:r>
            <a:r>
              <a:rPr lang="en-NZ" dirty="0"/>
              <a:t> </a:t>
            </a:r>
            <a:r>
              <a:rPr lang="en-NZ" dirty="0" err="1"/>
              <a:t>tangata</a:t>
            </a:r>
            <a:r>
              <a:rPr lang="en-NZ" dirty="0"/>
              <a:t> </a:t>
            </a:r>
            <a:r>
              <a:rPr lang="en-NZ" dirty="0" err="1"/>
              <a:t>katoa</a:t>
            </a:r>
            <a:br>
              <a:rPr lang="en-NZ" dirty="0"/>
            </a:br>
            <a:r>
              <a:rPr lang="en-NZ" dirty="0"/>
              <a:t>Ake </a:t>
            </a:r>
            <a:r>
              <a:rPr lang="en-NZ" dirty="0" err="1"/>
              <a:t>ake</a:t>
            </a:r>
            <a:r>
              <a:rPr lang="en-NZ" dirty="0"/>
              <a:t>, </a:t>
            </a:r>
            <a:r>
              <a:rPr lang="en-NZ" dirty="0" err="1"/>
              <a:t>ake</a:t>
            </a:r>
            <a:r>
              <a:rPr lang="en-NZ" dirty="0"/>
              <a:t> </a:t>
            </a:r>
            <a:r>
              <a:rPr lang="en-NZ" dirty="0" err="1"/>
              <a:t>ake</a:t>
            </a:r>
            <a:r>
              <a:rPr lang="en-NZ" dirty="0"/>
              <a:t> </a:t>
            </a:r>
            <a:br>
              <a:rPr lang="en-NZ" dirty="0"/>
            </a:br>
            <a:r>
              <a:rPr lang="en-NZ" dirty="0" err="1"/>
              <a:t>Āmine</a:t>
            </a:r>
            <a:br>
              <a:rPr lang="en-NZ" dirty="0"/>
            </a:br>
            <a:r>
              <a:rPr lang="en-NZ" dirty="0"/>
              <a:t>Te Atua, te </a:t>
            </a:r>
            <a:r>
              <a:rPr lang="en-NZ" dirty="0" err="1"/>
              <a:t>piringa</a:t>
            </a:r>
            <a:r>
              <a:rPr lang="en-NZ" dirty="0"/>
              <a:t>, </a:t>
            </a:r>
            <a:br>
              <a:rPr lang="en-NZ" dirty="0"/>
            </a:br>
            <a:r>
              <a:rPr lang="en-NZ" dirty="0" err="1"/>
              <a:t>Toku</a:t>
            </a:r>
            <a:r>
              <a:rPr lang="en-NZ" dirty="0"/>
              <a:t> orange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>
                <a:hlinkClick r:id="rId3"/>
              </a:rPr>
              <a:t>https://www.youtube.com/watch?time_continue=4&amp;v=EIw73tvLrUI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327564" y="191524"/>
            <a:ext cx="767549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NZ" alt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Karakia | He </a:t>
            </a:r>
            <a:r>
              <a:rPr lang="en-NZ" sz="36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hōnore</a:t>
            </a:r>
            <a:endParaRPr lang="en-NZ" altLang="en-US" sz="36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7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A858-6DDA-497D-BABE-3BBB7E4C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Tasks for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BF0D7-CA4A-4A92-B0CA-9D4FDC15F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99" y="1690688"/>
            <a:ext cx="10515600" cy="4351338"/>
          </a:xfrm>
        </p:spPr>
        <p:txBody>
          <a:bodyPr/>
          <a:lstStyle/>
          <a:p>
            <a:pPr algn="ctr"/>
            <a:r>
              <a:rPr lang="en-NZ" dirty="0"/>
              <a:t>Overview of the developing (in the act of creating) course</a:t>
            </a:r>
          </a:p>
          <a:p>
            <a:pPr algn="ctr"/>
            <a:r>
              <a:rPr lang="en-NZ" dirty="0"/>
              <a:t>Discuss creativity </a:t>
            </a:r>
          </a:p>
          <a:p>
            <a:pPr algn="ctr"/>
            <a:r>
              <a:rPr lang="en-NZ" dirty="0"/>
              <a:t>Review learning outcomes.</a:t>
            </a:r>
          </a:p>
          <a:p>
            <a:pPr algn="ctr"/>
            <a:r>
              <a:rPr lang="en-NZ" dirty="0"/>
              <a:t>Explore assessment </a:t>
            </a:r>
          </a:p>
          <a:p>
            <a:pPr algn="ctr"/>
            <a:r>
              <a:rPr lang="en-NZ" dirty="0"/>
              <a:t>Your participation (what, how, why)- moodle</a:t>
            </a:r>
          </a:p>
          <a:p>
            <a:pPr algn="ctr"/>
            <a:r>
              <a:rPr lang="en-NZ" dirty="0"/>
              <a:t>Create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45336-BEF5-4258-9BC3-555D9F3D5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260601" y="2269836"/>
            <a:ext cx="6858000" cy="2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B756F-5B8A-4CE1-8E3F-4766522A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NZ"/>
              <a:t>What is this course about?</a:t>
            </a:r>
          </a:p>
        </p:txBody>
      </p: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4ED4BCFB-9F85-4D22-B971-7F04C9A87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6" r="31464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4A558-7D4F-4CC4-8D33-9CA86BFA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357" y="2037522"/>
            <a:ext cx="6726840" cy="4534866"/>
          </a:xfrm>
        </p:spPr>
        <p:txBody>
          <a:bodyPr>
            <a:normAutofit/>
          </a:bodyPr>
          <a:lstStyle/>
          <a:p>
            <a:r>
              <a:rPr lang="en-NZ" sz="2000" dirty="0"/>
              <a:t>Some things we will explore….</a:t>
            </a:r>
          </a:p>
          <a:p>
            <a:r>
              <a:rPr lang="en-NZ" sz="2000" dirty="0"/>
              <a:t>What is creativity?</a:t>
            </a:r>
          </a:p>
          <a:p>
            <a:r>
              <a:rPr lang="en-NZ" sz="2000" dirty="0"/>
              <a:t>Unleashing your and client’s creativity</a:t>
            </a:r>
          </a:p>
          <a:p>
            <a:r>
              <a:rPr lang="en-NZ" sz="2000" dirty="0"/>
              <a:t>Culture and creativity</a:t>
            </a:r>
          </a:p>
          <a:p>
            <a:r>
              <a:rPr lang="en-NZ" sz="2000" dirty="0"/>
              <a:t>Is creativity contagious?</a:t>
            </a:r>
          </a:p>
          <a:p>
            <a:r>
              <a:rPr lang="en-NZ" sz="2000" dirty="0"/>
              <a:t>Obstacles to the creative process and creative problem solving</a:t>
            </a:r>
          </a:p>
          <a:p>
            <a:r>
              <a:rPr lang="en-NZ" sz="2000" dirty="0"/>
              <a:t>Humour, play, fun and their role in dealing with grave problems</a:t>
            </a:r>
          </a:p>
          <a:p>
            <a:r>
              <a:rPr lang="en-NZ" sz="2000" dirty="0"/>
              <a:t>Enthusiasm</a:t>
            </a:r>
          </a:p>
          <a:p>
            <a:r>
              <a:rPr lang="en-NZ" sz="2000" dirty="0"/>
              <a:t>Creative guest speakers</a:t>
            </a:r>
          </a:p>
          <a:p>
            <a:r>
              <a:rPr lang="en-NZ" sz="2000" dirty="0"/>
              <a:t>And whatever you bring to share ….</a:t>
            </a:r>
          </a:p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4417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E7126-2426-4715-9837-43FA4BC0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NZ" sz="4100"/>
              <a:t>During our time together we will explore 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90E35-C46B-4AF1-9266-DDCF85AC5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6" r="31464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ECFDD-970C-4394-A40F-21EE5AE5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0" y="2333297"/>
            <a:ext cx="6329680" cy="3843666"/>
          </a:xfrm>
        </p:spPr>
        <p:txBody>
          <a:bodyPr>
            <a:normAutofit/>
          </a:bodyPr>
          <a:lstStyle/>
          <a:p>
            <a:r>
              <a:rPr lang="en-NZ" sz="2000" dirty="0"/>
              <a:t>Creative ways of working with people, groups, families and organisations</a:t>
            </a:r>
          </a:p>
          <a:p>
            <a:r>
              <a:rPr lang="en-NZ" sz="2000" dirty="0"/>
              <a:t>Ways of unleashing our creative potential</a:t>
            </a:r>
          </a:p>
          <a:p>
            <a:r>
              <a:rPr lang="en-NZ" sz="2000" dirty="0"/>
              <a:t>Ways of reaching client’s creativity</a:t>
            </a:r>
          </a:p>
          <a:p>
            <a:r>
              <a:rPr lang="en-NZ" sz="2000" dirty="0"/>
              <a:t>A number of resources to ignite your creativity</a:t>
            </a:r>
          </a:p>
          <a:p>
            <a:r>
              <a:rPr lang="en-NZ" sz="2000" dirty="0"/>
              <a:t>Various ways in which creative practitioners practice</a:t>
            </a:r>
          </a:p>
          <a:p>
            <a:r>
              <a:rPr lang="en-NZ" sz="2000" dirty="0"/>
              <a:t>Your favourite ways to learn and present what you’ve learnt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050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88F6C-6D9D-40EC-8940-2B2611E629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r="741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40381-31A2-4A41-B15F-AF239404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16" y="1845174"/>
            <a:ext cx="8921569" cy="1342754"/>
          </a:xfrm>
        </p:spPr>
        <p:txBody>
          <a:bodyPr>
            <a:noAutofit/>
          </a:bodyPr>
          <a:lstStyle/>
          <a:p>
            <a:pPr algn="ctr"/>
            <a:r>
              <a:rPr lang="en-NZ" sz="4000" dirty="0"/>
              <a:t>Teaching practices that inform this course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5709-C819-4773-B71D-FD6F0D9F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6017172" cy="2619839"/>
          </a:xfrm>
        </p:spPr>
        <p:txBody>
          <a:bodyPr anchor="ctr">
            <a:normAutofit/>
          </a:bodyPr>
          <a:lstStyle/>
          <a:p>
            <a:r>
              <a:rPr lang="en-NZ" dirty="0"/>
              <a:t>Co-creation </a:t>
            </a:r>
          </a:p>
          <a:p>
            <a:r>
              <a:rPr lang="en-NZ" dirty="0" err="1"/>
              <a:t>Ako</a:t>
            </a:r>
            <a:r>
              <a:rPr lang="en-NZ" dirty="0"/>
              <a:t>: teaching and learning </a:t>
            </a:r>
          </a:p>
          <a:p>
            <a:r>
              <a:rPr lang="en-NZ" dirty="0"/>
              <a:t>Inquiry led. </a:t>
            </a:r>
          </a:p>
          <a:p>
            <a:r>
              <a:rPr lang="en-NZ" dirty="0"/>
              <a:t>Student generated/student led </a:t>
            </a:r>
          </a:p>
        </p:txBody>
      </p:sp>
    </p:spTree>
    <p:extLst>
      <p:ext uri="{BB962C8B-B14F-4D97-AF65-F5344CB8AC3E}">
        <p14:creationId xmlns:p14="http://schemas.microsoft.com/office/powerpoint/2010/main" val="20050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C3EA0-F315-468A-BCFE-690FBAAA6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3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3288B-9571-4244-B329-72EA9327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NZ" sz="2400" b="1"/>
              <a:t>The Art of Creativity | Taika Waititi | TEDxDoha</a:t>
            </a:r>
            <a:br>
              <a:rPr lang="en-NZ" sz="2400" b="1"/>
            </a:br>
            <a:endParaRPr lang="en-NZ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6183-BB68-47A1-A506-04D042510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NZ" sz="1700">
              <a:hlinkClick r:id="rId3"/>
            </a:endParaRPr>
          </a:p>
          <a:p>
            <a:endParaRPr lang="en-NZ" sz="1700">
              <a:hlinkClick r:id="rId3"/>
            </a:endParaRPr>
          </a:p>
          <a:p>
            <a:endParaRPr lang="en-NZ" sz="1700">
              <a:hlinkClick r:id="rId3"/>
            </a:endParaRPr>
          </a:p>
          <a:p>
            <a:endParaRPr lang="en-NZ" sz="1700">
              <a:hlinkClick r:id="rId3"/>
            </a:endParaRPr>
          </a:p>
          <a:p>
            <a:endParaRPr lang="en-NZ" sz="1700">
              <a:hlinkClick r:id="rId3"/>
            </a:endParaRPr>
          </a:p>
          <a:p>
            <a:r>
              <a:rPr lang="en-NZ" sz="1700">
                <a:hlinkClick r:id="rId3"/>
              </a:rPr>
              <a:t>https://youtu.be/pL71KhNmnls?t=866</a:t>
            </a:r>
            <a:endParaRPr lang="en-NZ" sz="1700"/>
          </a:p>
          <a:p>
            <a:endParaRPr lang="en-NZ" sz="1700"/>
          </a:p>
        </p:txBody>
      </p:sp>
    </p:spTree>
    <p:extLst>
      <p:ext uri="{BB962C8B-B14F-4D97-AF65-F5344CB8AC3E}">
        <p14:creationId xmlns:p14="http://schemas.microsoft.com/office/powerpoint/2010/main" val="89499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etalware, screw, gear&#10;&#10;Description automatically generated">
            <a:extLst>
              <a:ext uri="{FF2B5EF4-FFF2-40B4-BE49-F238E27FC236}">
                <a16:creationId xmlns:a16="http://schemas.microsoft.com/office/drawing/2014/main" id="{C40648FE-B823-4F8E-A761-81D8A0FB7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b="743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53A42D-E101-4995-89A4-B77ADAEB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Nuts and bolts stuff </a:t>
            </a:r>
          </a:p>
        </p:txBody>
      </p:sp>
      <p:pic>
        <p:nvPicPr>
          <p:cNvPr id="7" name="Picture 6" descr="A picture containing indoor, tripod&#10;&#10;Description automatically generated">
            <a:extLst>
              <a:ext uri="{FF2B5EF4-FFF2-40B4-BE49-F238E27FC236}">
                <a16:creationId xmlns:a16="http://schemas.microsoft.com/office/drawing/2014/main" id="{EEF1A018-41E8-4314-8FBA-F65443A81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249"/>
            <a:ext cx="3903635" cy="2734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9CC60D-F273-4C6F-9426-53EA23634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35" y="0"/>
            <a:ext cx="3902765" cy="31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0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1172</Words>
  <Application>Microsoft Office PowerPoint</Application>
  <PresentationFormat>Widescreen</PresentationFormat>
  <Paragraphs>173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Century Gothic</vt:lpstr>
      <vt:lpstr>Symbol</vt:lpstr>
      <vt:lpstr>Times New Roman</vt:lpstr>
      <vt:lpstr>Trebuchet MS</vt:lpstr>
      <vt:lpstr>Wingdings 2</vt:lpstr>
      <vt:lpstr>Wingdings 3</vt:lpstr>
      <vt:lpstr>Office Theme</vt:lpstr>
      <vt:lpstr>Quotable</vt:lpstr>
      <vt:lpstr>Creative Social Practice </vt:lpstr>
      <vt:lpstr>Karakia | MANAWA MAI</vt:lpstr>
      <vt:lpstr>Karakia | He hōnore</vt:lpstr>
      <vt:lpstr>Tasks for today </vt:lpstr>
      <vt:lpstr>What is this course about?</vt:lpstr>
      <vt:lpstr>During our time together we will explore …..</vt:lpstr>
      <vt:lpstr>Teaching practices that inform this course</vt:lpstr>
      <vt:lpstr>The Art of Creativity | Taika Waititi | TEDxDoha </vt:lpstr>
      <vt:lpstr>Nuts and bolts stuff </vt:lpstr>
      <vt:lpstr>PowerPoint Presentation</vt:lpstr>
      <vt:lpstr>Learning Outcomes  </vt:lpstr>
      <vt:lpstr>Assessment</vt:lpstr>
      <vt:lpstr>Assessment 1</vt:lpstr>
      <vt:lpstr>Assessment 1</vt:lpstr>
      <vt:lpstr>Assessment 2 </vt:lpstr>
      <vt:lpstr>Assessment 2</vt:lpstr>
      <vt:lpstr>PowerPoint Presentation</vt:lpstr>
      <vt:lpstr>Chindogu</vt:lpstr>
      <vt:lpstr>The Ten Tenets of Chindōgu </vt:lpstr>
      <vt:lpstr>PowerPoint Presentation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Liya Antony</dc:creator>
  <cp:lastModifiedBy>Craig Tunnicliffe</cp:lastModifiedBy>
  <cp:revision>32</cp:revision>
  <dcterms:created xsi:type="dcterms:W3CDTF">2018-07-26T02:07:48Z</dcterms:created>
  <dcterms:modified xsi:type="dcterms:W3CDTF">2023-02-26T01:40:07Z</dcterms:modified>
</cp:coreProperties>
</file>