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2"/>
  </p:notesMasterIdLst>
  <p:sldIdLst>
    <p:sldId id="256" r:id="rId2"/>
    <p:sldId id="259" r:id="rId3"/>
    <p:sldId id="257" r:id="rId4"/>
    <p:sldId id="258" r:id="rId5"/>
    <p:sldId id="263" r:id="rId6"/>
    <p:sldId id="262" r:id="rId7"/>
    <p:sldId id="260" r:id="rId8"/>
    <p:sldId id="267" r:id="rId9"/>
    <p:sldId id="261" r:id="rId10"/>
    <p:sldId id="269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440210-0375-43F1-8987-2D41D09D8588}" v="57" dt="2023-03-22T22:30:43.2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70310" autoAdjust="0"/>
  </p:normalViewPr>
  <p:slideViewPr>
    <p:cSldViewPr snapToGrid="0">
      <p:cViewPr varScale="1">
        <p:scale>
          <a:sx n="47" d="100"/>
          <a:sy n="47" d="100"/>
        </p:scale>
        <p:origin x="13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y Tautuhi" userId="7a5d1d9c-8ae1-4276-9c64-95047ce17a7e" providerId="ADAL" clId="{028DA560-4709-45AD-A5BC-821DFF019381}"/>
    <pc:docChg chg="modSld">
      <pc:chgData name="Joy Tautuhi" userId="7a5d1d9c-8ae1-4276-9c64-95047ce17a7e" providerId="ADAL" clId="{028DA560-4709-45AD-A5BC-821DFF019381}" dt="2023-03-22T22:36:31.096" v="9" actId="20577"/>
      <pc:docMkLst>
        <pc:docMk/>
      </pc:docMkLst>
      <pc:sldChg chg="modNotesTx">
        <pc:chgData name="Joy Tautuhi" userId="7a5d1d9c-8ae1-4276-9c64-95047ce17a7e" providerId="ADAL" clId="{028DA560-4709-45AD-A5BC-821DFF019381}" dt="2023-03-22T22:35:37.728" v="0" actId="20577"/>
        <pc:sldMkLst>
          <pc:docMk/>
          <pc:sldMk cId="117576072" sldId="256"/>
        </pc:sldMkLst>
      </pc:sldChg>
      <pc:sldChg chg="modNotesTx">
        <pc:chgData name="Joy Tautuhi" userId="7a5d1d9c-8ae1-4276-9c64-95047ce17a7e" providerId="ADAL" clId="{028DA560-4709-45AD-A5BC-821DFF019381}" dt="2023-03-22T22:36:00.912" v="4" actId="20577"/>
        <pc:sldMkLst>
          <pc:docMk/>
          <pc:sldMk cId="3757467309" sldId="257"/>
        </pc:sldMkLst>
      </pc:sldChg>
      <pc:sldChg chg="modNotesTx">
        <pc:chgData name="Joy Tautuhi" userId="7a5d1d9c-8ae1-4276-9c64-95047ce17a7e" providerId="ADAL" clId="{028DA560-4709-45AD-A5BC-821DFF019381}" dt="2023-03-22T22:36:04.899" v="5" actId="20577"/>
        <pc:sldMkLst>
          <pc:docMk/>
          <pc:sldMk cId="2602637213" sldId="258"/>
        </pc:sldMkLst>
      </pc:sldChg>
      <pc:sldChg chg="modNotesTx">
        <pc:chgData name="Joy Tautuhi" userId="7a5d1d9c-8ae1-4276-9c64-95047ce17a7e" providerId="ADAL" clId="{028DA560-4709-45AD-A5BC-821DFF019381}" dt="2023-03-22T22:35:42.799" v="1" actId="20577"/>
        <pc:sldMkLst>
          <pc:docMk/>
          <pc:sldMk cId="552142817" sldId="259"/>
        </pc:sldMkLst>
      </pc:sldChg>
      <pc:sldChg chg="modNotesTx">
        <pc:chgData name="Joy Tautuhi" userId="7a5d1d9c-8ae1-4276-9c64-95047ce17a7e" providerId="ADAL" clId="{028DA560-4709-45AD-A5BC-821DFF019381}" dt="2023-03-22T22:36:25.320" v="8" actId="20577"/>
        <pc:sldMkLst>
          <pc:docMk/>
          <pc:sldMk cId="898058522" sldId="260"/>
        </pc:sldMkLst>
      </pc:sldChg>
      <pc:sldChg chg="modNotesTx">
        <pc:chgData name="Joy Tautuhi" userId="7a5d1d9c-8ae1-4276-9c64-95047ce17a7e" providerId="ADAL" clId="{028DA560-4709-45AD-A5BC-821DFF019381}" dt="2023-03-22T22:36:18.435" v="7" actId="20577"/>
        <pc:sldMkLst>
          <pc:docMk/>
          <pc:sldMk cId="1816682307" sldId="262"/>
        </pc:sldMkLst>
      </pc:sldChg>
      <pc:sldChg chg="modNotesTx">
        <pc:chgData name="Joy Tautuhi" userId="7a5d1d9c-8ae1-4276-9c64-95047ce17a7e" providerId="ADAL" clId="{028DA560-4709-45AD-A5BC-821DFF019381}" dt="2023-03-22T22:36:11.006" v="6" actId="20577"/>
        <pc:sldMkLst>
          <pc:docMk/>
          <pc:sldMk cId="1439103105" sldId="263"/>
        </pc:sldMkLst>
      </pc:sldChg>
      <pc:sldChg chg="modNotesTx">
        <pc:chgData name="Joy Tautuhi" userId="7a5d1d9c-8ae1-4276-9c64-95047ce17a7e" providerId="ADAL" clId="{028DA560-4709-45AD-A5BC-821DFF019381}" dt="2023-03-22T22:36:31.096" v="9" actId="20577"/>
        <pc:sldMkLst>
          <pc:docMk/>
          <pc:sldMk cId="2391581641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8148A-60D2-437F-A0A1-53ED9B60ACF6}" type="datetimeFigureOut">
              <a:rPr lang="en-NZ" smtClean="0"/>
              <a:t>23/03/2023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D42846-FE4E-438C-A576-2C2426AFCC1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57478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42846-FE4E-438C-A576-2C2426AFCC10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84532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42846-FE4E-438C-A576-2C2426AFCC10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93450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42846-FE4E-438C-A576-2C2426AFCC10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4593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  <a:p>
            <a:endParaRPr lang="mi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42846-FE4E-438C-A576-2C2426AFCC10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7424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42846-FE4E-438C-A576-2C2426AFCC10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76201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mi-NZ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42846-FE4E-438C-A576-2C2426AFCC10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75330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mi-NZ" baseline="0" dirty="0"/>
            </a:br>
            <a:endParaRPr lang="mi-NZ" i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mi-NZ" i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mi-NZ" i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mi-NZ" i="0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mi-NZ" i="0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mi-NZ" i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mi-NZ" i="0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mi-NZ" i="0" baseline="0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42846-FE4E-438C-A576-2C2426AFCC10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76769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42846-FE4E-438C-A576-2C2426AFCC10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89975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42846-FE4E-438C-A576-2C2426AFCC10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40866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1D0-DA1F-465F-9C0D-E021D200D690}" type="datetimeFigureOut">
              <a:rPr lang="en-NZ" smtClean="0"/>
              <a:t>23/03/2023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D39D-5911-4ACA-BF2E-1706A21999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9586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1D0-DA1F-465F-9C0D-E021D200D690}" type="datetimeFigureOut">
              <a:rPr lang="en-NZ" smtClean="0"/>
              <a:t>23/03/2023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D39D-5911-4ACA-BF2E-1706A21999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71874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1D0-DA1F-465F-9C0D-E021D200D690}" type="datetimeFigureOut">
              <a:rPr lang="en-NZ" smtClean="0"/>
              <a:t>23/03/2023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D39D-5911-4ACA-BF2E-1706A21999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68269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1D0-DA1F-465F-9C0D-E021D200D690}" type="datetimeFigureOut">
              <a:rPr lang="en-NZ" smtClean="0"/>
              <a:t>23/03/2023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D39D-5911-4ACA-BF2E-1706A219994B}" type="slidenum">
              <a:rPr lang="en-NZ" smtClean="0"/>
              <a:t>‹#›</a:t>
            </a:fld>
            <a:endParaRPr lang="en-NZ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9494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1D0-DA1F-465F-9C0D-E021D200D690}" type="datetimeFigureOut">
              <a:rPr lang="en-NZ" smtClean="0"/>
              <a:t>23/03/2023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D39D-5911-4ACA-BF2E-1706A21999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89806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1D0-DA1F-465F-9C0D-E021D200D690}" type="datetimeFigureOut">
              <a:rPr lang="en-NZ" smtClean="0"/>
              <a:t>23/03/2023</a:t>
            </a:fld>
            <a:endParaRPr lang="en-N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D39D-5911-4ACA-BF2E-1706A21999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77317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1D0-DA1F-465F-9C0D-E021D200D690}" type="datetimeFigureOut">
              <a:rPr lang="en-NZ" smtClean="0"/>
              <a:t>23/03/2023</a:t>
            </a:fld>
            <a:endParaRPr lang="en-N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D39D-5911-4ACA-BF2E-1706A21999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36579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1D0-DA1F-465F-9C0D-E021D200D690}" type="datetimeFigureOut">
              <a:rPr lang="en-NZ" smtClean="0"/>
              <a:t>23/03/2023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D39D-5911-4ACA-BF2E-1706A21999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087859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1D0-DA1F-465F-9C0D-E021D200D690}" type="datetimeFigureOut">
              <a:rPr lang="en-NZ" smtClean="0"/>
              <a:t>23/03/2023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D39D-5911-4ACA-BF2E-1706A21999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7704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1D0-DA1F-465F-9C0D-E021D200D690}" type="datetimeFigureOut">
              <a:rPr lang="en-NZ" smtClean="0"/>
              <a:t>23/03/2023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D39D-5911-4ACA-BF2E-1706A21999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02012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1D0-DA1F-465F-9C0D-E021D200D690}" type="datetimeFigureOut">
              <a:rPr lang="en-NZ" smtClean="0"/>
              <a:t>23/03/2023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D39D-5911-4ACA-BF2E-1706A21999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7618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1D0-DA1F-465F-9C0D-E021D200D690}" type="datetimeFigureOut">
              <a:rPr lang="en-NZ" smtClean="0"/>
              <a:t>23/03/2023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D39D-5911-4ACA-BF2E-1706A21999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59802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1D0-DA1F-465F-9C0D-E021D200D690}" type="datetimeFigureOut">
              <a:rPr lang="en-NZ" smtClean="0"/>
              <a:t>23/03/2023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D39D-5911-4ACA-BF2E-1706A21999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52549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1D0-DA1F-465F-9C0D-E021D200D690}" type="datetimeFigureOut">
              <a:rPr lang="en-NZ" smtClean="0"/>
              <a:t>23/03/2023</a:t>
            </a:fld>
            <a:endParaRPr lang="en-N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D39D-5911-4ACA-BF2E-1706A21999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8655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1D0-DA1F-465F-9C0D-E021D200D690}" type="datetimeFigureOut">
              <a:rPr lang="en-NZ" smtClean="0"/>
              <a:t>23/03/2023</a:t>
            </a:fld>
            <a:endParaRPr lang="en-N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D39D-5911-4ACA-BF2E-1706A21999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18969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1D0-DA1F-465F-9C0D-E021D200D690}" type="datetimeFigureOut">
              <a:rPr lang="en-NZ" smtClean="0"/>
              <a:t>23/03/2023</a:t>
            </a:fld>
            <a:endParaRPr lang="en-N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D39D-5911-4ACA-BF2E-1706A21999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83450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91D0-DA1F-465F-9C0D-E021D200D690}" type="datetimeFigureOut">
              <a:rPr lang="en-NZ" smtClean="0"/>
              <a:t>23/03/2023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6D39D-5911-4ACA-BF2E-1706A21999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73814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B5D91D0-DA1F-465F-9C0D-E021D200D690}" type="datetimeFigureOut">
              <a:rPr lang="en-NZ" smtClean="0"/>
              <a:t>23/03/2023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6D39D-5911-4ACA-BF2E-1706A219994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7153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r/t81ktnqn2D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wUjPxVSqN_8" TargetMode="External"/><Relationship Id="rId13" Type="http://schemas.openxmlformats.org/officeDocument/2006/relationships/hyperlink" Target="https://youtu.be/wUjPxVSqN_8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hyperlink" Target="https://www.youtube.com/watch?v=IjkmE3SWiSA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11" Type="http://schemas.openxmlformats.org/officeDocument/2006/relationships/hyperlink" Target="https://www.youtube.com/watch?v=Q6akLycyZHo&amp;feature=youtu.be" TargetMode="External"/><Relationship Id="rId5" Type="http://schemas.openxmlformats.org/officeDocument/2006/relationships/image" Target="../media/image14.png"/><Relationship Id="rId10" Type="http://schemas.openxmlformats.org/officeDocument/2006/relationships/hyperlink" Target="https://www.youtube.com/watch?v=iSNfjOMf6v8" TargetMode="External"/><Relationship Id="rId4" Type="http://schemas.openxmlformats.org/officeDocument/2006/relationships/notesSlide" Target="../notesSlides/notesSlide7.xml"/><Relationship Id="rId9" Type="http://schemas.openxmlformats.org/officeDocument/2006/relationships/hyperlink" Target="https://www.youtube.com/watch?v=eJuULLVJ2DE&amp;feature=youtu.b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34351" y="2600325"/>
            <a:ext cx="3409948" cy="20955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mi-NZ" sz="4700" dirty="0" err="1"/>
              <a:t>Papaora</a:t>
            </a:r>
            <a:br>
              <a:rPr lang="mi-NZ" sz="4700" dirty="0"/>
            </a:br>
            <a:r>
              <a:rPr lang="mi-NZ" sz="4700" dirty="0"/>
              <a:t>Wānanga</a:t>
            </a:r>
            <a:br>
              <a:rPr lang="mi-NZ" sz="4700" dirty="0"/>
            </a:br>
            <a:endParaRPr lang="en-NZ" sz="47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0AB18C-10FE-411A-8BF3-2E18CA637F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" r="1" b="7195"/>
          <a:stretch/>
        </p:blipFill>
        <p:spPr>
          <a:xfrm>
            <a:off x="607848" y="609601"/>
            <a:ext cx="4137660" cy="5638797"/>
          </a:xfrm>
          <a:prstGeom prst="rect">
            <a:avLst/>
          </a:prstGeom>
          <a:solidFill>
            <a:srgbClr val="FFFFFF">
              <a:shade val="85000"/>
            </a:srgbClr>
          </a:solidFill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" r="-1" b="-1"/>
          <a:stretch/>
        </p:blipFill>
        <p:spPr>
          <a:xfrm>
            <a:off x="4896384" y="609601"/>
            <a:ext cx="2657754" cy="27439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6" name="Content Placeholder 5" descr="A close up of a plant&#10;&#10;Description automatically generated with low confidence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0" r="49576" b="1"/>
          <a:stretch/>
        </p:blipFill>
        <p:spPr>
          <a:xfrm>
            <a:off x="4896384" y="3504436"/>
            <a:ext cx="2657754" cy="27439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576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A723F-5F53-4A22-A615-266617658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6" y="1228725"/>
            <a:ext cx="8825657" cy="3548656"/>
          </a:xfrm>
        </p:spPr>
        <p:txBody>
          <a:bodyPr/>
          <a:lstStyle/>
          <a:p>
            <a:r>
              <a:rPr lang="mi-NZ" sz="2400" dirty="0" err="1"/>
              <a:t>Feedback</a:t>
            </a:r>
            <a:r>
              <a:rPr lang="mi-NZ" sz="2400" dirty="0"/>
              <a:t>: </a:t>
            </a:r>
            <a:br>
              <a:rPr lang="mi-NZ" sz="2400" dirty="0"/>
            </a:br>
            <a:r>
              <a:rPr lang="mi-NZ" sz="2400" dirty="0" err="1"/>
              <a:t>Your</a:t>
            </a:r>
            <a:r>
              <a:rPr lang="mi-NZ" sz="2400" dirty="0"/>
              <a:t> </a:t>
            </a:r>
            <a:r>
              <a:rPr lang="mi-NZ" sz="2400" dirty="0" err="1"/>
              <a:t>feedback</a:t>
            </a:r>
            <a:r>
              <a:rPr lang="mi-NZ" sz="2400" dirty="0"/>
              <a:t> </a:t>
            </a:r>
            <a:r>
              <a:rPr lang="mi-NZ" sz="2400" dirty="0" err="1"/>
              <a:t>is</a:t>
            </a:r>
            <a:r>
              <a:rPr lang="mi-NZ" sz="2400" dirty="0"/>
              <a:t> </a:t>
            </a:r>
            <a:r>
              <a:rPr lang="mi-NZ" sz="2400" dirty="0" err="1"/>
              <a:t>valuable</a:t>
            </a:r>
            <a:r>
              <a:rPr lang="mi-NZ" sz="2400" dirty="0"/>
              <a:t> and </a:t>
            </a:r>
            <a:r>
              <a:rPr lang="mi-NZ" sz="2400" dirty="0" err="1"/>
              <a:t>will</a:t>
            </a:r>
            <a:r>
              <a:rPr lang="mi-NZ" sz="2400" dirty="0"/>
              <a:t> </a:t>
            </a:r>
            <a:r>
              <a:rPr lang="mi-NZ" sz="2400" dirty="0" err="1"/>
              <a:t>help</a:t>
            </a:r>
            <a:r>
              <a:rPr lang="mi-NZ" sz="2400" dirty="0"/>
              <a:t> </a:t>
            </a:r>
            <a:r>
              <a:rPr lang="mi-NZ" sz="2400" dirty="0" err="1"/>
              <a:t>us</a:t>
            </a:r>
            <a:r>
              <a:rPr lang="mi-NZ" sz="2400" dirty="0"/>
              <a:t> to </a:t>
            </a:r>
            <a:r>
              <a:rPr lang="mi-NZ" sz="2400" dirty="0" err="1"/>
              <a:t>shape</a:t>
            </a:r>
            <a:r>
              <a:rPr lang="mi-NZ" sz="2400" dirty="0"/>
              <a:t> </a:t>
            </a:r>
            <a:r>
              <a:rPr lang="mi-NZ" sz="2400" dirty="0" err="1"/>
              <a:t>future</a:t>
            </a:r>
            <a:r>
              <a:rPr lang="mi-NZ" sz="2400" dirty="0"/>
              <a:t> wānanga. </a:t>
            </a:r>
            <a:br>
              <a:rPr lang="mi-NZ" sz="2400" dirty="0"/>
            </a:br>
            <a:br>
              <a:rPr lang="mi-NZ" sz="2400" dirty="0"/>
            </a:br>
            <a:r>
              <a:rPr lang="mi-NZ" sz="2400" dirty="0" err="1"/>
              <a:t>We</a:t>
            </a:r>
            <a:r>
              <a:rPr lang="mi-NZ" sz="2400" dirty="0"/>
              <a:t> </a:t>
            </a:r>
            <a:r>
              <a:rPr lang="mi-NZ" sz="2400" dirty="0" err="1"/>
              <a:t>would</a:t>
            </a:r>
            <a:r>
              <a:rPr lang="mi-NZ" sz="2400" dirty="0"/>
              <a:t> </a:t>
            </a:r>
            <a:r>
              <a:rPr lang="mi-NZ" sz="2400" dirty="0" err="1"/>
              <a:t>appreciate</a:t>
            </a:r>
            <a:r>
              <a:rPr lang="mi-NZ" sz="2400" dirty="0"/>
              <a:t> </a:t>
            </a:r>
            <a:r>
              <a:rPr lang="mi-NZ" sz="2400" dirty="0" err="1"/>
              <a:t>your</a:t>
            </a:r>
            <a:r>
              <a:rPr lang="mi-NZ" sz="2400" dirty="0"/>
              <a:t> </a:t>
            </a:r>
            <a:r>
              <a:rPr lang="mi-NZ" sz="2400" dirty="0" err="1"/>
              <a:t>time</a:t>
            </a:r>
            <a:r>
              <a:rPr lang="mi-NZ" sz="2400" dirty="0"/>
              <a:t> to </a:t>
            </a:r>
            <a:r>
              <a:rPr lang="mi-NZ" sz="2400" dirty="0" err="1"/>
              <a:t>complete</a:t>
            </a:r>
            <a:r>
              <a:rPr lang="mi-NZ" sz="2400" dirty="0"/>
              <a:t> </a:t>
            </a:r>
            <a:r>
              <a:rPr lang="mi-NZ" sz="2400" dirty="0" err="1"/>
              <a:t>the</a:t>
            </a:r>
            <a:r>
              <a:rPr lang="mi-NZ" sz="2400" dirty="0"/>
              <a:t> </a:t>
            </a:r>
            <a:r>
              <a:rPr lang="mi-NZ" sz="2400" dirty="0" err="1"/>
              <a:t>following</a:t>
            </a:r>
            <a:r>
              <a:rPr lang="mi-NZ" sz="2400" dirty="0"/>
              <a:t> </a:t>
            </a:r>
            <a:r>
              <a:rPr lang="mi-NZ" sz="2400" dirty="0" err="1"/>
              <a:t>form</a:t>
            </a:r>
            <a:r>
              <a:rPr lang="mi-NZ" sz="2400" dirty="0"/>
              <a:t>:</a:t>
            </a:r>
            <a:r>
              <a:rPr lang="en-NZ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https://forms.office.com/r/t81ktnqn2D</a:t>
            </a:r>
            <a:br>
              <a:rPr lang="en-NZ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mi-NZ" sz="2400" dirty="0"/>
            </a:b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3381974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7" y="830316"/>
            <a:ext cx="11792607" cy="22281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7835" y="3429000"/>
            <a:ext cx="58963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2400" dirty="0" err="1"/>
              <a:t>Outline</a:t>
            </a:r>
            <a:r>
              <a:rPr lang="mi-NZ" sz="2400" dirty="0"/>
              <a:t> :</a:t>
            </a:r>
          </a:p>
          <a:p>
            <a:pPr marL="285750" indent="-285750">
              <a:buFontTx/>
              <a:buChar char="-"/>
            </a:pPr>
            <a:r>
              <a:rPr lang="mi-NZ" sz="2400" dirty="0"/>
              <a:t>Karakia timatanga</a:t>
            </a:r>
            <a:endParaRPr lang="en-NZ" sz="2400" dirty="0"/>
          </a:p>
          <a:p>
            <a:pPr marL="285750" indent="-285750">
              <a:buFontTx/>
              <a:buChar char="-"/>
            </a:pPr>
            <a:r>
              <a:rPr lang="mi-NZ" sz="2400" dirty="0"/>
              <a:t>Whanaungatanga</a:t>
            </a:r>
          </a:p>
          <a:p>
            <a:pPr marL="285750" indent="-285750">
              <a:buFontTx/>
              <a:buChar char="-"/>
            </a:pPr>
            <a:r>
              <a:rPr lang="mi-NZ" sz="2400" dirty="0" err="1"/>
              <a:t>Intentions</a:t>
            </a:r>
            <a:r>
              <a:rPr lang="mi-NZ" sz="2400" dirty="0"/>
              <a:t> for </a:t>
            </a:r>
            <a:r>
              <a:rPr lang="mi-NZ" sz="2400" dirty="0" err="1"/>
              <a:t>the</a:t>
            </a:r>
            <a:r>
              <a:rPr lang="mi-NZ" sz="2400" dirty="0"/>
              <a:t> </a:t>
            </a:r>
            <a:r>
              <a:rPr lang="mi-NZ" sz="2400" dirty="0" err="1"/>
              <a:t>session</a:t>
            </a:r>
            <a:endParaRPr lang="mi-NZ" sz="2400" dirty="0"/>
          </a:p>
          <a:p>
            <a:pPr marL="285750" indent="-285750">
              <a:buFontTx/>
              <a:buChar char="-"/>
            </a:pPr>
            <a:r>
              <a:rPr lang="mi-NZ" sz="2400" dirty="0" err="1"/>
              <a:t>Papaora</a:t>
            </a:r>
            <a:endParaRPr lang="mi-NZ" sz="2400" dirty="0"/>
          </a:p>
          <a:p>
            <a:pPr marL="285750" indent="-285750">
              <a:buFontTx/>
              <a:buChar char="-"/>
            </a:pPr>
            <a:r>
              <a:rPr lang="mi-NZ" sz="2400" dirty="0"/>
              <a:t>Te whare tapa </a:t>
            </a:r>
            <a:r>
              <a:rPr lang="mi-NZ" sz="2400" dirty="0" err="1"/>
              <a:t>wha</a:t>
            </a:r>
            <a:r>
              <a:rPr lang="mi-NZ" sz="2400" dirty="0"/>
              <a:t> – a </a:t>
            </a:r>
            <a:r>
              <a:rPr lang="mi-NZ" sz="2400" dirty="0" err="1"/>
              <a:t>way</a:t>
            </a:r>
            <a:r>
              <a:rPr lang="mi-NZ" sz="2400" dirty="0"/>
              <a:t> </a:t>
            </a:r>
            <a:r>
              <a:rPr lang="mi-NZ" sz="2400" dirty="0" err="1"/>
              <a:t>of</a:t>
            </a:r>
            <a:r>
              <a:rPr lang="mi-NZ" sz="2400" dirty="0"/>
              <a:t> </a:t>
            </a:r>
            <a:r>
              <a:rPr lang="mi-NZ" sz="2400" dirty="0" err="1"/>
              <a:t>life</a:t>
            </a:r>
            <a:r>
              <a:rPr lang="mi-NZ" sz="2400" dirty="0"/>
              <a:t> </a:t>
            </a:r>
          </a:p>
          <a:p>
            <a:pPr marL="285750" indent="-285750">
              <a:buFontTx/>
              <a:buChar char="-"/>
            </a:pPr>
            <a:r>
              <a:rPr lang="mi-NZ" sz="2400" dirty="0" err="1"/>
              <a:t>Reflection</a:t>
            </a:r>
            <a:r>
              <a:rPr lang="mi-NZ" sz="2400" dirty="0"/>
              <a:t> </a:t>
            </a:r>
            <a:r>
              <a:rPr lang="mi-NZ" sz="2400" dirty="0" err="1"/>
              <a:t>round</a:t>
            </a:r>
            <a:endParaRPr lang="mi-NZ" sz="2400" dirty="0"/>
          </a:p>
          <a:p>
            <a:pPr marL="285750" indent="-285750">
              <a:buFontTx/>
              <a:buChar char="-"/>
            </a:pPr>
            <a:r>
              <a:rPr lang="mi-NZ" sz="2400" dirty="0"/>
              <a:t>karakia whakakapi</a:t>
            </a:r>
          </a:p>
          <a:p>
            <a:pPr marL="285750" indent="-285750">
              <a:buFontTx/>
              <a:buChar char="-"/>
            </a:pPr>
            <a:endParaRPr lang="mi-NZ" dirty="0"/>
          </a:p>
        </p:txBody>
      </p:sp>
    </p:spTree>
    <p:extLst>
      <p:ext uri="{BB962C8B-B14F-4D97-AF65-F5344CB8AC3E}">
        <p14:creationId xmlns:p14="http://schemas.microsoft.com/office/powerpoint/2010/main" val="55214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09C540BF-BA1F-4D43-8D9B-2E03C4675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3161" y="-77784"/>
            <a:ext cx="8825658" cy="15282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dirty="0">
                <a:solidFill>
                  <a:schemeClr val="tx1"/>
                </a:solidFill>
              </a:rPr>
              <a:t>Karakia </a:t>
            </a:r>
            <a:r>
              <a:rPr lang="en-US" sz="7200" dirty="0" err="1">
                <a:solidFill>
                  <a:schemeClr val="tx1"/>
                </a:solidFill>
              </a:rPr>
              <a:t>Timatanga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1830784"/>
            <a:ext cx="8825658" cy="3962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Manawa Mai te mauri </a:t>
            </a:r>
            <a:r>
              <a:rPr lang="en-US" dirty="0" err="1">
                <a:solidFill>
                  <a:schemeClr val="tx1"/>
                </a:solidFill>
              </a:rPr>
              <a:t>nuku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Manawa </a:t>
            </a:r>
            <a:r>
              <a:rPr lang="en-US" dirty="0" err="1">
                <a:solidFill>
                  <a:schemeClr val="tx1"/>
                </a:solidFill>
              </a:rPr>
              <a:t>mai</a:t>
            </a:r>
            <a:r>
              <a:rPr lang="en-US" dirty="0">
                <a:solidFill>
                  <a:schemeClr val="tx1"/>
                </a:solidFill>
              </a:rPr>
              <a:t> te mauri </a:t>
            </a:r>
            <a:r>
              <a:rPr lang="en-US" dirty="0" err="1">
                <a:solidFill>
                  <a:schemeClr val="tx1"/>
                </a:solidFill>
              </a:rPr>
              <a:t>rangi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Ko te mauri </a:t>
            </a:r>
            <a:r>
              <a:rPr lang="en-US" dirty="0" err="1">
                <a:solidFill>
                  <a:schemeClr val="tx1"/>
                </a:solidFill>
              </a:rPr>
              <a:t>kei</a:t>
            </a:r>
            <a:r>
              <a:rPr lang="en-US" dirty="0">
                <a:solidFill>
                  <a:schemeClr val="tx1"/>
                </a:solidFill>
              </a:rPr>
              <a:t> au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He mauri </a:t>
            </a:r>
            <a:r>
              <a:rPr lang="en-US" dirty="0" err="1">
                <a:solidFill>
                  <a:schemeClr val="tx1"/>
                </a:solidFill>
              </a:rPr>
              <a:t>tipua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Ka </a:t>
            </a:r>
            <a:r>
              <a:rPr lang="en-US" dirty="0" err="1">
                <a:solidFill>
                  <a:schemeClr val="tx1"/>
                </a:solidFill>
              </a:rPr>
              <a:t>pakaru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mai</a:t>
            </a:r>
            <a:r>
              <a:rPr lang="en-US" dirty="0">
                <a:solidFill>
                  <a:schemeClr val="tx1"/>
                </a:solidFill>
              </a:rPr>
              <a:t> te </a:t>
            </a:r>
            <a:r>
              <a:rPr lang="en-US" dirty="0" err="1">
                <a:solidFill>
                  <a:schemeClr val="tx1"/>
                </a:solidFill>
              </a:rPr>
              <a:t>pō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Tau </a:t>
            </a:r>
            <a:r>
              <a:rPr lang="en-US" dirty="0" err="1">
                <a:solidFill>
                  <a:schemeClr val="tx1"/>
                </a:solidFill>
              </a:rPr>
              <a:t>mai</a:t>
            </a:r>
            <a:r>
              <a:rPr lang="en-US" dirty="0">
                <a:solidFill>
                  <a:schemeClr val="tx1"/>
                </a:solidFill>
              </a:rPr>
              <a:t> te mauri</a:t>
            </a:r>
          </a:p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Haumi</a:t>
            </a:r>
            <a:r>
              <a:rPr lang="en-US" dirty="0">
                <a:solidFill>
                  <a:schemeClr val="tx1"/>
                </a:solidFill>
              </a:rPr>
              <a:t> e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Hui E</a:t>
            </a:r>
          </a:p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Taiki</a:t>
            </a:r>
            <a:r>
              <a:rPr lang="en-US" dirty="0">
                <a:solidFill>
                  <a:schemeClr val="tx1"/>
                </a:solidFill>
              </a:rPr>
              <a:t> E!</a:t>
            </a:r>
          </a:p>
          <a:p>
            <a:pPr>
              <a:lnSpc>
                <a:spcPct val="90000"/>
              </a:lnSpc>
            </a:pPr>
            <a:endParaRPr lang="en-US" sz="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67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049BCF-8676-49D7-B724-8381C6028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27644" r="4800" b="-1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mi-NZ" sz="4400" dirty="0"/>
              <a:t>Whanaungatanga</a:t>
            </a:r>
            <a:br>
              <a:rPr lang="mi-NZ" sz="2900" dirty="0"/>
            </a:br>
            <a:endParaRPr lang="en-NZ" sz="2900" dirty="0"/>
          </a:p>
        </p:txBody>
      </p:sp>
      <p:sp>
        <p:nvSpPr>
          <p:cNvPr id="47" name="Rectangle 37">
            <a:extLst>
              <a:ext uri="{FF2B5EF4-FFF2-40B4-BE49-F238E27FC236}">
                <a16:creationId xmlns:a16="http://schemas.microsoft.com/office/drawing/2014/main" id="{0D187C4E-14B9-4504-B200-5127823FA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mi-NZ" dirty="0"/>
              <a:t>					</a:t>
            </a:r>
          </a:p>
          <a:p>
            <a:r>
              <a:rPr lang="mi-NZ" dirty="0"/>
              <a:t>Ko wai koe</a:t>
            </a:r>
          </a:p>
          <a:p>
            <a:pPr marL="0" indent="0">
              <a:buNone/>
            </a:pPr>
            <a:endParaRPr lang="mi-NZ" dirty="0"/>
          </a:p>
          <a:p>
            <a:r>
              <a:rPr lang="mi-NZ" dirty="0" err="1"/>
              <a:t>No</a:t>
            </a:r>
            <a:r>
              <a:rPr lang="mi-NZ" dirty="0"/>
              <a:t> hea koe? </a:t>
            </a:r>
          </a:p>
          <a:p>
            <a:pPr marL="0" indent="0">
              <a:buNone/>
            </a:pPr>
            <a:endParaRPr lang="mi-NZ" dirty="0"/>
          </a:p>
          <a:p>
            <a:r>
              <a:rPr lang="mi-NZ" dirty="0"/>
              <a:t>One </a:t>
            </a:r>
            <a:r>
              <a:rPr lang="mi-NZ" dirty="0" err="1"/>
              <a:t>thing</a:t>
            </a:r>
            <a:r>
              <a:rPr lang="mi-NZ" dirty="0"/>
              <a:t> I hope to </a:t>
            </a:r>
            <a:r>
              <a:rPr lang="mi-NZ" dirty="0" err="1"/>
              <a:t>get</a:t>
            </a:r>
            <a:r>
              <a:rPr lang="mi-NZ" dirty="0"/>
              <a:t> </a:t>
            </a:r>
            <a:r>
              <a:rPr lang="mi-NZ" dirty="0" err="1"/>
              <a:t>out</a:t>
            </a:r>
            <a:r>
              <a:rPr lang="mi-NZ" dirty="0"/>
              <a:t> </a:t>
            </a:r>
            <a:r>
              <a:rPr lang="mi-NZ" dirty="0" err="1"/>
              <a:t>of</a:t>
            </a:r>
            <a:r>
              <a:rPr lang="mi-NZ" dirty="0"/>
              <a:t> today </a:t>
            </a:r>
            <a:r>
              <a:rPr lang="mi-NZ" dirty="0" err="1"/>
              <a:t>is</a:t>
            </a:r>
            <a:r>
              <a:rPr lang="mi-NZ" dirty="0"/>
              <a:t>?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602637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105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53" name="Picture 1052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055" name="Oval 1054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57" name="Picture 1056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59" name="Picture 1058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061" name="Rectangle 1060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63" name="Rectangle 1062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fontAlgn="base">
              <a:lnSpc>
                <a:spcPct val="90000"/>
              </a:lnSpc>
              <a:spcAft>
                <a:spcPts val="750"/>
              </a:spcAft>
            </a:pPr>
            <a:br>
              <a:rPr lang="en-US" sz="1400" dirty="0">
                <a:solidFill>
                  <a:srgbClr val="EBEBEB"/>
                </a:solidFill>
              </a:rPr>
            </a:br>
            <a:br>
              <a:rPr lang="en-US" sz="1400" dirty="0">
                <a:solidFill>
                  <a:srgbClr val="EBEBEB"/>
                </a:solidFill>
              </a:rPr>
            </a:br>
            <a:br>
              <a:rPr lang="en-US" sz="1400" dirty="0">
                <a:solidFill>
                  <a:srgbClr val="EBEBEB"/>
                </a:solidFill>
              </a:rPr>
            </a:br>
            <a:br>
              <a:rPr lang="en-US" sz="1400" dirty="0">
                <a:solidFill>
                  <a:srgbClr val="EBEBEB"/>
                </a:solidFill>
              </a:rPr>
            </a:br>
            <a:br>
              <a:rPr lang="en-US" sz="1400" dirty="0">
                <a:solidFill>
                  <a:srgbClr val="EBEBEB"/>
                </a:solidFill>
              </a:rPr>
            </a:br>
            <a:br>
              <a:rPr lang="en-US" sz="1400" dirty="0">
                <a:solidFill>
                  <a:srgbClr val="EBEBEB"/>
                </a:solidFill>
              </a:rPr>
            </a:br>
            <a:r>
              <a:rPr lang="en-US" sz="1400" dirty="0">
                <a:solidFill>
                  <a:srgbClr val="EBEBEB"/>
                </a:solidFill>
              </a:rPr>
              <a:t> </a:t>
            </a:r>
          </a:p>
        </p:txBody>
      </p:sp>
      <p:sp>
        <p:nvSpPr>
          <p:cNvPr id="94" name="TextBox 4">
            <a:extLst>
              <a:ext uri="{FF2B5EF4-FFF2-40B4-BE49-F238E27FC236}">
                <a16:creationId xmlns:a16="http://schemas.microsoft.com/office/drawing/2014/main" id="{24CDDC4C-B7AD-4A44-AFA6-33C4A239D821}"/>
              </a:ext>
            </a:extLst>
          </p:cNvPr>
          <p:cNvSpPr txBox="1"/>
          <p:nvPr/>
        </p:nvSpPr>
        <p:spPr>
          <a:xfrm>
            <a:off x="542702" y="1228725"/>
            <a:ext cx="6188189" cy="4400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Hauora intentions: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endParaRPr lang="en-US" sz="15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500" u="none" strike="noStrik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Develop awareness of the interconnected relationship </a:t>
            </a:r>
            <a:r>
              <a:rPr lang="en-US" sz="15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with </a:t>
            </a:r>
            <a:r>
              <a:rPr lang="en-US" sz="1500" u="none" strike="noStrik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5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sz="1500" u="none" strike="noStrik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e </a:t>
            </a:r>
            <a:r>
              <a:rPr lang="en-US" sz="1500" u="none" strike="noStrike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taiao</a:t>
            </a:r>
            <a:r>
              <a:rPr lang="en-US" sz="1500" u="none" strike="noStrik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and your wellbeing</a:t>
            </a:r>
            <a:endParaRPr lang="en-US" sz="15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15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500" u="none" strike="noStrik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Mana </a:t>
            </a:r>
            <a:r>
              <a:rPr lang="en-US" sz="1500" u="none" strike="noStrike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tangata</a:t>
            </a:r>
            <a:r>
              <a:rPr lang="en-US" sz="1500" u="none" strike="noStrik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, </a:t>
            </a:r>
            <a:r>
              <a:rPr lang="en-US" sz="15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</a:t>
            </a:r>
            <a:r>
              <a:rPr lang="en-US" sz="1500" u="none" strike="noStrik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ana whenua - Enhance relationships and connections within your pā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endParaRPr lang="en-US" sz="1500" u="none" strike="noStrike" dirty="0"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500" u="none" strike="noStrik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 Develop a </a:t>
            </a:r>
            <a:r>
              <a:rPr lang="en-US" sz="1500" u="none" strike="noStrike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personalised</a:t>
            </a:r>
            <a:r>
              <a:rPr lang="en-US" sz="1500" u="none" strike="noStrik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1500" u="none" strike="noStrike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hauora</a:t>
            </a:r>
            <a:r>
              <a:rPr lang="en-US" sz="1500" u="none" strike="noStrik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plan to buil</a:t>
            </a:r>
            <a:r>
              <a:rPr lang="en-US" sz="15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 resilience and  resources </a:t>
            </a:r>
          </a:p>
          <a:p>
            <a:pPr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sz="15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sz="15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Weave</a:t>
            </a:r>
            <a:r>
              <a:rPr lang="en-US" sz="1500" u="none" strike="noStrik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 your own '</a:t>
            </a:r>
            <a:r>
              <a:rPr lang="en-US" sz="1500" u="none" strike="noStrike" dirty="0" err="1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papaora</a:t>
            </a:r>
            <a:r>
              <a:rPr lang="en-US" sz="1500" u="none" strike="noStrike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’ </a:t>
            </a:r>
            <a:endParaRPr lang="en-US" sz="15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65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B7FA83D4-E18B-4975-8BF7-D109F99929C3" descr="IMG_3276.jpg">
            <a:extLst>
              <a:ext uri="{FF2B5EF4-FFF2-40B4-BE49-F238E27FC236}">
                <a16:creationId xmlns:a16="http://schemas.microsoft.com/office/drawing/2014/main" id="{CFDB3A40-7537-4260-AFCA-333505DA8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/>
          <a:stretch/>
        </p:blipFill>
        <p:spPr bwMode="auto"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103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Picture 1031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55" name="Picture 1033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056" name="Oval 1035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57" name="Picture 1037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58" name="Picture 1039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059" name="Rectangle 1041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60" name="Rectangle 1043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84311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 err="1">
                <a:solidFill>
                  <a:srgbClr val="EBEBEB"/>
                </a:solidFill>
              </a:rPr>
              <a:t>Papaora</a:t>
            </a:r>
            <a:r>
              <a:rPr lang="en-US" dirty="0">
                <a:solidFill>
                  <a:srgbClr val="EBEBEB"/>
                </a:solidFill>
              </a:rPr>
              <a:t> </a:t>
            </a:r>
            <a:br>
              <a:rPr lang="en-US" dirty="0">
                <a:solidFill>
                  <a:srgbClr val="EBEBEB"/>
                </a:solidFill>
              </a:rPr>
            </a:br>
            <a:endParaRPr lang="en-US" dirty="0">
              <a:solidFill>
                <a:srgbClr val="EBEBEB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440" y="1778524"/>
            <a:ext cx="6188189" cy="46318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/>
            <a:endParaRPr lang="en-US" dirty="0">
              <a:solidFill>
                <a:srgbClr val="FFFFFF"/>
              </a:solidFill>
            </a:endParaRPr>
          </a:p>
          <a:p>
            <a:pPr marL="0" indent="0"/>
            <a:r>
              <a:rPr lang="en-US" dirty="0">
                <a:solidFill>
                  <a:srgbClr val="FFFFFF"/>
                </a:solidFill>
              </a:rPr>
              <a:t> Papa = Acknowledgement to </a:t>
            </a:r>
            <a:r>
              <a:rPr lang="en-US" dirty="0" err="1">
                <a:solidFill>
                  <a:srgbClr val="FFFFFF"/>
                </a:solidFill>
              </a:rPr>
              <a:t>papatūānuku</a:t>
            </a:r>
            <a:r>
              <a:rPr lang="en-US" dirty="0">
                <a:solidFill>
                  <a:srgbClr val="FFFFFF"/>
                </a:solidFill>
              </a:rPr>
              <a:t>, to the whenua, that nurtures and sustains all life. </a:t>
            </a:r>
          </a:p>
          <a:p>
            <a:pPr marL="0" indent="0"/>
            <a:r>
              <a:rPr lang="en-US" dirty="0">
                <a:solidFill>
                  <a:srgbClr val="FFFFFF"/>
                </a:solidFill>
              </a:rPr>
              <a:t> Ora = to be well, alive, acknowledges the element of good health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The combination of the 2 </a:t>
            </a:r>
            <a:r>
              <a:rPr lang="en-US" dirty="0" err="1">
                <a:solidFill>
                  <a:srgbClr val="FFFFFF"/>
                </a:solidFill>
              </a:rPr>
              <a:t>kupu</a:t>
            </a:r>
            <a:r>
              <a:rPr lang="en-US" dirty="0">
                <a:solidFill>
                  <a:srgbClr val="FFFFFF"/>
                </a:solidFill>
              </a:rPr>
              <a:t>/words gives expression to the overarching principle of Kaitiakitanga and the interwoven connection between the natural environment, to the people and wellbeing.  </a:t>
            </a:r>
          </a:p>
        </p:txBody>
      </p:sp>
      <p:sp>
        <p:nvSpPr>
          <p:cNvPr id="106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387A36-FA0C-48E6-8B6C-F6B86E709B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r="1093" b="2"/>
          <a:stretch/>
        </p:blipFill>
        <p:spPr>
          <a:xfrm>
            <a:off x="7230352" y="2"/>
            <a:ext cx="4962068" cy="3428999"/>
          </a:xfrm>
          <a:custGeom>
            <a:avLst/>
            <a:gdLst/>
            <a:ahLst/>
            <a:cxnLst/>
            <a:rect l="l" t="t" r="r" b="b"/>
            <a:pathLst>
              <a:path w="4962068" h="3428999">
                <a:moveTo>
                  <a:pt x="0" y="0"/>
                </a:moveTo>
                <a:lnTo>
                  <a:pt x="1343538" y="0"/>
                </a:lnTo>
                <a:lnTo>
                  <a:pt x="1343538" y="1"/>
                </a:lnTo>
                <a:lnTo>
                  <a:pt x="4962068" y="1"/>
                </a:lnTo>
                <a:lnTo>
                  <a:pt x="4962067" y="3428999"/>
                </a:lnTo>
                <a:lnTo>
                  <a:pt x="250957" y="3428999"/>
                </a:lnTo>
                <a:lnTo>
                  <a:pt x="250957" y="3343961"/>
                </a:lnTo>
                <a:lnTo>
                  <a:pt x="251965" y="3201315"/>
                </a:lnTo>
                <a:lnTo>
                  <a:pt x="250957" y="3057297"/>
                </a:lnTo>
                <a:lnTo>
                  <a:pt x="248940" y="2911221"/>
                </a:lnTo>
                <a:lnTo>
                  <a:pt x="247091" y="2765146"/>
                </a:lnTo>
                <a:lnTo>
                  <a:pt x="243057" y="2617013"/>
                </a:lnTo>
                <a:lnTo>
                  <a:pt x="238855" y="2467509"/>
                </a:lnTo>
                <a:lnTo>
                  <a:pt x="233980" y="2318004"/>
                </a:lnTo>
                <a:lnTo>
                  <a:pt x="227089" y="2167128"/>
                </a:lnTo>
                <a:lnTo>
                  <a:pt x="218852" y="2014881"/>
                </a:lnTo>
                <a:lnTo>
                  <a:pt x="210952" y="1861947"/>
                </a:lnTo>
                <a:lnTo>
                  <a:pt x="200867" y="1709014"/>
                </a:lnTo>
                <a:lnTo>
                  <a:pt x="188764" y="1554023"/>
                </a:lnTo>
                <a:lnTo>
                  <a:pt x="176662" y="1401090"/>
                </a:lnTo>
                <a:lnTo>
                  <a:pt x="162710" y="1245413"/>
                </a:lnTo>
                <a:lnTo>
                  <a:pt x="147414" y="1089051"/>
                </a:lnTo>
                <a:lnTo>
                  <a:pt x="131278" y="934746"/>
                </a:lnTo>
                <a:lnTo>
                  <a:pt x="112452" y="778383"/>
                </a:lnTo>
                <a:lnTo>
                  <a:pt x="92281" y="622707"/>
                </a:lnTo>
                <a:lnTo>
                  <a:pt x="72278" y="466344"/>
                </a:lnTo>
                <a:lnTo>
                  <a:pt x="48914" y="310668"/>
                </a:lnTo>
                <a:lnTo>
                  <a:pt x="25045" y="155677"/>
                </a:lnTo>
                <a:close/>
              </a:path>
            </a:pathLst>
          </a:custGeom>
        </p:spPr>
      </p:pic>
      <p:pic>
        <p:nvPicPr>
          <p:cNvPr id="1027" name="Picture 3" descr="9673c163-ce3f-4b30-986d-60c0396530da@apcprd0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7" r="-1" b="285"/>
          <a:stretch/>
        </p:blipFill>
        <p:spPr bwMode="auto">
          <a:xfrm>
            <a:off x="7228756" y="3428997"/>
            <a:ext cx="4963244" cy="3429002"/>
          </a:xfrm>
          <a:custGeom>
            <a:avLst/>
            <a:gdLst/>
            <a:ahLst/>
            <a:cxnLst/>
            <a:rect l="l" t="t" r="r" b="b"/>
            <a:pathLst>
              <a:path w="4963244" h="3429002">
                <a:moveTo>
                  <a:pt x="252134" y="0"/>
                </a:moveTo>
                <a:lnTo>
                  <a:pt x="4963244" y="0"/>
                </a:lnTo>
                <a:lnTo>
                  <a:pt x="4963244" y="3429002"/>
                </a:lnTo>
                <a:lnTo>
                  <a:pt x="900697" y="3429002"/>
                </a:lnTo>
                <a:lnTo>
                  <a:pt x="900697" y="3429001"/>
                </a:lnTo>
                <a:lnTo>
                  <a:pt x="0" y="3429001"/>
                </a:lnTo>
                <a:lnTo>
                  <a:pt x="5883" y="3388539"/>
                </a:lnTo>
                <a:lnTo>
                  <a:pt x="23196" y="3269895"/>
                </a:lnTo>
                <a:lnTo>
                  <a:pt x="35299" y="3183484"/>
                </a:lnTo>
                <a:lnTo>
                  <a:pt x="48073" y="3080614"/>
                </a:lnTo>
                <a:lnTo>
                  <a:pt x="63369" y="2958542"/>
                </a:lnTo>
                <a:lnTo>
                  <a:pt x="79506" y="2823439"/>
                </a:lnTo>
                <a:lnTo>
                  <a:pt x="96483" y="2671192"/>
                </a:lnTo>
                <a:lnTo>
                  <a:pt x="114469" y="2505228"/>
                </a:lnTo>
                <a:lnTo>
                  <a:pt x="132454" y="2324863"/>
                </a:lnTo>
                <a:lnTo>
                  <a:pt x="150776" y="2132839"/>
                </a:lnTo>
                <a:lnTo>
                  <a:pt x="167753" y="1925727"/>
                </a:lnTo>
                <a:lnTo>
                  <a:pt x="184058" y="1709014"/>
                </a:lnTo>
                <a:lnTo>
                  <a:pt x="198849" y="1479957"/>
                </a:lnTo>
                <a:lnTo>
                  <a:pt x="212969" y="1241299"/>
                </a:lnTo>
                <a:lnTo>
                  <a:pt x="226248" y="992353"/>
                </a:lnTo>
                <a:lnTo>
                  <a:pt x="230955" y="864794"/>
                </a:lnTo>
                <a:lnTo>
                  <a:pt x="236165" y="734493"/>
                </a:lnTo>
                <a:lnTo>
                  <a:pt x="241040" y="602134"/>
                </a:lnTo>
                <a:lnTo>
                  <a:pt x="244234" y="469088"/>
                </a:lnTo>
                <a:lnTo>
                  <a:pt x="247091" y="333300"/>
                </a:lnTo>
                <a:lnTo>
                  <a:pt x="250117" y="196140"/>
                </a:lnTo>
                <a:lnTo>
                  <a:pt x="252134" y="56237"/>
                </a:lnTo>
                <a:close/>
              </a:path>
            </a:pathLst>
          </a:cu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682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e the source image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596" y="1237573"/>
            <a:ext cx="6646807" cy="4008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355857" y="800100"/>
            <a:ext cx="2247846" cy="735709"/>
          </a:xfrm>
        </p:spPr>
        <p:txBody>
          <a:bodyPr/>
          <a:lstStyle/>
          <a:p>
            <a:r>
              <a:rPr lang="mi-NZ" dirty="0"/>
              <a:t>							</a:t>
            </a:r>
            <a:endParaRPr lang="en-NZ" sz="1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830" y="5372099"/>
            <a:ext cx="2238320" cy="6064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mi-NZ" sz="1800" dirty="0"/>
          </a:p>
          <a:p>
            <a:pPr marL="0" indent="0">
              <a:buNone/>
            </a:pPr>
            <a:endParaRPr lang="mi-NZ" sz="1800" dirty="0"/>
          </a:p>
          <a:p>
            <a:pPr marL="0" indent="0">
              <a:buNone/>
            </a:pPr>
            <a:endParaRPr lang="mi-NZ" dirty="0"/>
          </a:p>
          <a:p>
            <a:pPr marL="0" indent="0">
              <a:buNone/>
            </a:pPr>
            <a:endParaRPr lang="mi-NZ" sz="1800" dirty="0"/>
          </a:p>
        </p:txBody>
      </p:sp>
      <p:pic>
        <p:nvPicPr>
          <p:cNvPr id="3" name="Taha wairua D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2938" y="1720475"/>
            <a:ext cx="1563631" cy="11727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A99922-7560-4FB9-9E69-C69EE9EEA365}"/>
              </a:ext>
            </a:extLst>
          </p:cNvPr>
          <p:cNvSpPr txBox="1"/>
          <p:nvPr/>
        </p:nvSpPr>
        <p:spPr>
          <a:xfrm>
            <a:off x="5119019" y="5317481"/>
            <a:ext cx="195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hlinkClick r:id="rId8"/>
              </a:rPr>
              <a:t>Taha Whenua</a:t>
            </a:r>
            <a:endParaRPr lang="en-NZ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8A0171-2D1C-459A-BC3D-AE400ED92EA5}"/>
              </a:ext>
            </a:extLst>
          </p:cNvPr>
          <p:cNvSpPr txBox="1"/>
          <p:nvPr/>
        </p:nvSpPr>
        <p:spPr>
          <a:xfrm>
            <a:off x="9716890" y="1351143"/>
            <a:ext cx="2083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mi-NZ" sz="1800" dirty="0">
                <a:hlinkClick r:id="rId9"/>
              </a:rPr>
              <a:t>Taha hinengaro</a:t>
            </a:r>
            <a:endParaRPr lang="mi-NZ"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D2E64A-BFBD-4A4E-A09C-CBE98D16F04F}"/>
              </a:ext>
            </a:extLst>
          </p:cNvPr>
          <p:cNvSpPr txBox="1"/>
          <p:nvPr/>
        </p:nvSpPr>
        <p:spPr>
          <a:xfrm>
            <a:off x="413217" y="1237573"/>
            <a:ext cx="174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hlinkClick r:id="rId10"/>
              </a:rPr>
              <a:t>Taha Wairua</a:t>
            </a:r>
            <a:endParaRPr lang="en-NZ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F0712E-6B69-43FA-9705-A9D5B9AB0331}"/>
              </a:ext>
            </a:extLst>
          </p:cNvPr>
          <p:cNvSpPr txBox="1"/>
          <p:nvPr/>
        </p:nvSpPr>
        <p:spPr>
          <a:xfrm>
            <a:off x="549771" y="4520869"/>
            <a:ext cx="1851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mi-NZ" dirty="0">
                <a:hlinkClick r:id="rId11"/>
              </a:rPr>
              <a:t>T</a:t>
            </a:r>
            <a:r>
              <a:rPr lang="mi-NZ" sz="1800" dirty="0">
                <a:hlinkClick r:id="rId11"/>
              </a:rPr>
              <a:t>aha tinana</a:t>
            </a:r>
            <a:endParaRPr lang="mi-NZ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091E3A-1733-4CB7-AA88-8384F667216D}"/>
              </a:ext>
            </a:extLst>
          </p:cNvPr>
          <p:cNvSpPr txBox="1"/>
          <p:nvPr/>
        </p:nvSpPr>
        <p:spPr>
          <a:xfrm>
            <a:off x="9916671" y="452086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hlinkClick r:id="rId12"/>
              </a:rPr>
              <a:t>Taha </a:t>
            </a:r>
            <a:r>
              <a:rPr lang="en-NZ" dirty="0" err="1">
                <a:hlinkClick r:id="rId12"/>
              </a:rPr>
              <a:t>whānau</a:t>
            </a:r>
            <a:endParaRPr lang="en-NZ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A57A72-87AD-4255-B37E-A800B6072DCA}"/>
              </a:ext>
            </a:extLst>
          </p:cNvPr>
          <p:cNvSpPr txBox="1"/>
          <p:nvPr/>
        </p:nvSpPr>
        <p:spPr>
          <a:xfrm>
            <a:off x="4993269" y="317050"/>
            <a:ext cx="18837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dirty="0">
                <a:hlinkClick r:id="rId13"/>
              </a:rPr>
              <a:t>Te Whare Tapa </a:t>
            </a:r>
            <a:r>
              <a:rPr lang="en-NZ" dirty="0" err="1">
                <a:hlinkClick r:id="rId13"/>
              </a:rPr>
              <a:t>Wha</a:t>
            </a:r>
            <a:r>
              <a:rPr lang="en-NZ" dirty="0">
                <a:hlinkClick r:id="rId13"/>
              </a:rPr>
              <a:t> overview</a:t>
            </a:r>
            <a:endParaRPr lang="en-NZ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F8D3BE-2270-48C9-94D5-7198EF4FB2EC}"/>
              </a:ext>
            </a:extLst>
          </p:cNvPr>
          <p:cNvSpPr txBox="1"/>
          <p:nvPr/>
        </p:nvSpPr>
        <p:spPr>
          <a:xfrm>
            <a:off x="2964160" y="5758063"/>
            <a:ext cx="68199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b="0" i="0" dirty="0" err="1">
                <a:effectLst/>
                <a:latin typeface="Helvetica" panose="020B0604020202020204" pitchFamily="34" charset="0"/>
              </a:rPr>
              <a:t>Mā</a:t>
            </a:r>
            <a:r>
              <a:rPr lang="en-NZ" b="0" i="0" dirty="0">
                <a:effectLst/>
                <a:latin typeface="Helvetica" panose="020B0604020202020204" pitchFamily="34" charset="0"/>
              </a:rPr>
              <a:t> te </a:t>
            </a:r>
            <a:r>
              <a:rPr lang="en-NZ" b="0" i="0" dirty="0" err="1">
                <a:effectLst/>
                <a:latin typeface="Helvetica" panose="020B0604020202020204" pitchFamily="34" charset="0"/>
              </a:rPr>
              <a:t>taiao</a:t>
            </a:r>
            <a:r>
              <a:rPr lang="en-NZ" b="0" i="0" dirty="0">
                <a:effectLst/>
                <a:latin typeface="Helvetica" panose="020B0604020202020204" pitchFamily="34" charset="0"/>
              </a:rPr>
              <a:t>, kia </a:t>
            </a:r>
            <a:r>
              <a:rPr lang="en-NZ" b="0" i="0" dirty="0" err="1">
                <a:effectLst/>
                <a:latin typeface="Helvetica" panose="020B0604020202020204" pitchFamily="34" charset="0"/>
              </a:rPr>
              <a:t>whakapakari</a:t>
            </a:r>
            <a:r>
              <a:rPr lang="en-NZ" b="0" i="0" dirty="0">
                <a:effectLst/>
                <a:latin typeface="Helvetica" panose="020B0604020202020204" pitchFamily="34" charset="0"/>
              </a:rPr>
              <a:t> </a:t>
            </a:r>
            <a:r>
              <a:rPr lang="en-NZ" b="0" i="0" dirty="0" err="1">
                <a:effectLst/>
                <a:latin typeface="Helvetica" panose="020B0604020202020204" pitchFamily="34" charset="0"/>
              </a:rPr>
              <a:t>tōu</a:t>
            </a:r>
            <a:r>
              <a:rPr lang="en-NZ" b="0" i="0" dirty="0">
                <a:effectLst/>
                <a:latin typeface="Helvetica" panose="020B0604020202020204" pitchFamily="34" charset="0"/>
              </a:rPr>
              <a:t> </a:t>
            </a:r>
            <a:r>
              <a:rPr lang="en-NZ" b="0" i="0" dirty="0" err="1">
                <a:effectLst/>
                <a:latin typeface="Helvetica" panose="020B0604020202020204" pitchFamily="34" charset="0"/>
              </a:rPr>
              <a:t>oranga</a:t>
            </a:r>
            <a:r>
              <a:rPr lang="en-NZ" b="0" i="0" dirty="0">
                <a:effectLst/>
                <a:latin typeface="Helvetica" panose="020B0604020202020204" pitchFamily="34" charset="0"/>
              </a:rPr>
              <a:t>. </a:t>
            </a:r>
          </a:p>
          <a:p>
            <a:pPr algn="ctr"/>
            <a:r>
              <a:rPr lang="en-NZ" b="0" i="0" dirty="0">
                <a:effectLst/>
                <a:latin typeface="Helvetica" panose="020B0604020202020204" pitchFamily="34" charset="0"/>
              </a:rPr>
              <a:t>Building connections with nature and the </a:t>
            </a:r>
            <a:r>
              <a:rPr lang="en-NZ" dirty="0">
                <a:latin typeface="Helvetica" panose="020B0604020202020204" pitchFamily="34" charset="0"/>
              </a:rPr>
              <a:t>whenua</a:t>
            </a:r>
            <a:r>
              <a:rPr lang="en-NZ" b="0" i="0" dirty="0">
                <a:effectLst/>
                <a:latin typeface="Helvetica" panose="020B0604020202020204" pitchFamily="34" charset="0"/>
              </a:rPr>
              <a:t> can enhance our mental health and wellbeing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89805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7" y="1369946"/>
            <a:ext cx="11792607" cy="25721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00800" y="2458720"/>
            <a:ext cx="510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3200" dirty="0" err="1"/>
              <a:t>Reflections</a:t>
            </a:r>
            <a:endParaRPr lang="en-NZ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06400" y="4307840"/>
            <a:ext cx="599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i-NZ" dirty="0"/>
              <a:t>Share one word/thought/learning from today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391581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7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8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9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1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930" y="629266"/>
            <a:ext cx="6188190" cy="162232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 dirty="0">
                <a:solidFill>
                  <a:srgbClr val="EBEBEB"/>
                </a:solidFill>
              </a:rPr>
              <a:t>Karakia whakamutunga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930" y="2438400"/>
            <a:ext cx="61881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1700">
                <a:solidFill>
                  <a:srgbClr val="FFFFFF"/>
                </a:solidFill>
              </a:rPr>
              <a:t>Ka pa ki tua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1700">
                <a:solidFill>
                  <a:srgbClr val="FFFFFF"/>
                </a:solidFill>
              </a:rPr>
              <a:t>Ka pa ki waho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1700">
                <a:solidFill>
                  <a:srgbClr val="FFFFFF"/>
                </a:solidFill>
              </a:rPr>
              <a:t>Ka pa ki te whare, ka pa ki te rua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1700">
                <a:solidFill>
                  <a:srgbClr val="FFFFFF"/>
                </a:solidFill>
              </a:rPr>
              <a:t>Ka pa ki te pou e tu nei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1700">
                <a:solidFill>
                  <a:srgbClr val="FFFFFF"/>
                </a:solidFill>
              </a:rPr>
              <a:t>Kia ma te ariki, kia ma te tauira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1700">
                <a:solidFill>
                  <a:srgbClr val="FFFFFF"/>
                </a:solidFill>
              </a:rPr>
              <a:t>Nohau e ruatau, e tane te waiora e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1700">
                <a:solidFill>
                  <a:srgbClr val="FFFFFF"/>
                </a:solidFill>
              </a:rPr>
              <a:t>Whano, whana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1700">
                <a:solidFill>
                  <a:srgbClr val="FFFFFF"/>
                </a:solidFill>
              </a:rPr>
              <a:t>Haramai te toki 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1700">
                <a:solidFill>
                  <a:srgbClr val="FFFFFF"/>
                </a:solidFill>
              </a:rPr>
              <a:t>Haumi E, hui e</a:t>
            </a:r>
          </a:p>
          <a:p>
            <a:pPr>
              <a:lnSpc>
                <a:spcPct val="90000"/>
              </a:lnSpc>
              <a:buFont typeface="Wingdings 3" charset="2"/>
              <a:buChar char=""/>
            </a:pPr>
            <a:r>
              <a:rPr lang="en-US" sz="1700">
                <a:solidFill>
                  <a:srgbClr val="FFFFFF"/>
                </a:solidFill>
              </a:rPr>
              <a:t>Taiki E!</a:t>
            </a: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315A8-B865-4F04-B12B-16D2209586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8" r="3" b="29616"/>
          <a:stretch/>
        </p:blipFill>
        <p:spPr>
          <a:xfrm>
            <a:off x="7230352" y="2"/>
            <a:ext cx="4962068" cy="3428999"/>
          </a:xfrm>
          <a:custGeom>
            <a:avLst/>
            <a:gdLst/>
            <a:ahLst/>
            <a:cxnLst/>
            <a:rect l="l" t="t" r="r" b="b"/>
            <a:pathLst>
              <a:path w="4962068" h="3428999">
                <a:moveTo>
                  <a:pt x="0" y="0"/>
                </a:moveTo>
                <a:lnTo>
                  <a:pt x="1343538" y="0"/>
                </a:lnTo>
                <a:lnTo>
                  <a:pt x="1343538" y="1"/>
                </a:lnTo>
                <a:lnTo>
                  <a:pt x="4962068" y="1"/>
                </a:lnTo>
                <a:lnTo>
                  <a:pt x="4962067" y="3428999"/>
                </a:lnTo>
                <a:lnTo>
                  <a:pt x="250957" y="3428999"/>
                </a:lnTo>
                <a:lnTo>
                  <a:pt x="250957" y="3343961"/>
                </a:lnTo>
                <a:lnTo>
                  <a:pt x="251965" y="3201315"/>
                </a:lnTo>
                <a:lnTo>
                  <a:pt x="250957" y="3057297"/>
                </a:lnTo>
                <a:lnTo>
                  <a:pt x="248940" y="2911221"/>
                </a:lnTo>
                <a:lnTo>
                  <a:pt x="247091" y="2765146"/>
                </a:lnTo>
                <a:lnTo>
                  <a:pt x="243057" y="2617013"/>
                </a:lnTo>
                <a:lnTo>
                  <a:pt x="238855" y="2467509"/>
                </a:lnTo>
                <a:lnTo>
                  <a:pt x="233980" y="2318004"/>
                </a:lnTo>
                <a:lnTo>
                  <a:pt x="227089" y="2167128"/>
                </a:lnTo>
                <a:lnTo>
                  <a:pt x="218852" y="2014881"/>
                </a:lnTo>
                <a:lnTo>
                  <a:pt x="210952" y="1861947"/>
                </a:lnTo>
                <a:lnTo>
                  <a:pt x="200867" y="1709014"/>
                </a:lnTo>
                <a:lnTo>
                  <a:pt x="188764" y="1554023"/>
                </a:lnTo>
                <a:lnTo>
                  <a:pt x="176662" y="1401090"/>
                </a:lnTo>
                <a:lnTo>
                  <a:pt x="162710" y="1245413"/>
                </a:lnTo>
                <a:lnTo>
                  <a:pt x="147414" y="1089051"/>
                </a:lnTo>
                <a:lnTo>
                  <a:pt x="131278" y="934746"/>
                </a:lnTo>
                <a:lnTo>
                  <a:pt x="112452" y="778383"/>
                </a:lnTo>
                <a:lnTo>
                  <a:pt x="92281" y="622707"/>
                </a:lnTo>
                <a:lnTo>
                  <a:pt x="72278" y="466344"/>
                </a:lnTo>
                <a:lnTo>
                  <a:pt x="48914" y="310668"/>
                </a:lnTo>
                <a:lnTo>
                  <a:pt x="25045" y="155677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5" r="43590"/>
          <a:stretch/>
        </p:blipFill>
        <p:spPr>
          <a:xfrm>
            <a:off x="7228756" y="3428997"/>
            <a:ext cx="4963244" cy="3429002"/>
          </a:xfrm>
          <a:custGeom>
            <a:avLst/>
            <a:gdLst/>
            <a:ahLst/>
            <a:cxnLst/>
            <a:rect l="l" t="t" r="r" b="b"/>
            <a:pathLst>
              <a:path w="4963244" h="3429002">
                <a:moveTo>
                  <a:pt x="252134" y="0"/>
                </a:moveTo>
                <a:lnTo>
                  <a:pt x="4963244" y="0"/>
                </a:lnTo>
                <a:lnTo>
                  <a:pt x="4963244" y="3429002"/>
                </a:lnTo>
                <a:lnTo>
                  <a:pt x="900697" y="3429002"/>
                </a:lnTo>
                <a:lnTo>
                  <a:pt x="900697" y="3429001"/>
                </a:lnTo>
                <a:lnTo>
                  <a:pt x="0" y="3429001"/>
                </a:lnTo>
                <a:lnTo>
                  <a:pt x="5883" y="3388539"/>
                </a:lnTo>
                <a:lnTo>
                  <a:pt x="23196" y="3269895"/>
                </a:lnTo>
                <a:lnTo>
                  <a:pt x="35299" y="3183484"/>
                </a:lnTo>
                <a:lnTo>
                  <a:pt x="48073" y="3080614"/>
                </a:lnTo>
                <a:lnTo>
                  <a:pt x="63369" y="2958542"/>
                </a:lnTo>
                <a:lnTo>
                  <a:pt x="79506" y="2823439"/>
                </a:lnTo>
                <a:lnTo>
                  <a:pt x="96483" y="2671192"/>
                </a:lnTo>
                <a:lnTo>
                  <a:pt x="114469" y="2505228"/>
                </a:lnTo>
                <a:lnTo>
                  <a:pt x="132454" y="2324863"/>
                </a:lnTo>
                <a:lnTo>
                  <a:pt x="150776" y="2132839"/>
                </a:lnTo>
                <a:lnTo>
                  <a:pt x="167753" y="1925727"/>
                </a:lnTo>
                <a:lnTo>
                  <a:pt x="184058" y="1709014"/>
                </a:lnTo>
                <a:lnTo>
                  <a:pt x="198849" y="1479957"/>
                </a:lnTo>
                <a:lnTo>
                  <a:pt x="212969" y="1241299"/>
                </a:lnTo>
                <a:lnTo>
                  <a:pt x="226248" y="992353"/>
                </a:lnTo>
                <a:lnTo>
                  <a:pt x="230955" y="864794"/>
                </a:lnTo>
                <a:lnTo>
                  <a:pt x="236165" y="734493"/>
                </a:lnTo>
                <a:lnTo>
                  <a:pt x="241040" y="602134"/>
                </a:lnTo>
                <a:lnTo>
                  <a:pt x="244234" y="469088"/>
                </a:lnTo>
                <a:lnTo>
                  <a:pt x="247091" y="333300"/>
                </a:lnTo>
                <a:lnTo>
                  <a:pt x="250117" y="196140"/>
                </a:lnTo>
                <a:lnTo>
                  <a:pt x="252134" y="5623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084764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3990</TotalTime>
  <Words>373</Words>
  <Application>Microsoft Office PowerPoint</Application>
  <PresentationFormat>Widescreen</PresentationFormat>
  <Paragraphs>85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Helvetica</vt:lpstr>
      <vt:lpstr>Wingdings 3</vt:lpstr>
      <vt:lpstr>Ion</vt:lpstr>
      <vt:lpstr>Papaora Wānanga </vt:lpstr>
      <vt:lpstr>PowerPoint Presentation</vt:lpstr>
      <vt:lpstr>Karakia Timatanga</vt:lpstr>
      <vt:lpstr>Whanaungatanga </vt:lpstr>
      <vt:lpstr>       </vt:lpstr>
      <vt:lpstr>Papaora  </vt:lpstr>
      <vt:lpstr>       </vt:lpstr>
      <vt:lpstr>PowerPoint Presentation</vt:lpstr>
      <vt:lpstr>Karakia whakamutunga</vt:lpstr>
      <vt:lpstr>Feedback:  Your feedback is valuable and will help us to shape future wānanga.   We would appreciate your time to complete the following form:https://forms.office.com/r/t81ktnqn2D  </vt:lpstr>
    </vt:vector>
  </TitlesOfParts>
  <Company>Unitec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Hauora</dc:title>
  <dc:creator>Joy Tautuhi</dc:creator>
  <cp:lastModifiedBy>Joy Tautuhi</cp:lastModifiedBy>
  <cp:revision>86</cp:revision>
  <dcterms:created xsi:type="dcterms:W3CDTF">2019-09-03T03:41:08Z</dcterms:created>
  <dcterms:modified xsi:type="dcterms:W3CDTF">2023-03-22T22:36:37Z</dcterms:modified>
</cp:coreProperties>
</file>