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2"/>
  </p:notesMasterIdLst>
  <p:sldIdLst>
    <p:sldId id="256" r:id="rId2"/>
    <p:sldId id="307" r:id="rId3"/>
    <p:sldId id="257" r:id="rId4"/>
    <p:sldId id="304" r:id="rId5"/>
    <p:sldId id="276" r:id="rId6"/>
    <p:sldId id="275" r:id="rId7"/>
    <p:sldId id="302" r:id="rId8"/>
    <p:sldId id="278" r:id="rId9"/>
    <p:sldId id="273" r:id="rId10"/>
    <p:sldId id="283" r:id="rId11"/>
    <p:sldId id="287" r:id="rId12"/>
    <p:sldId id="279" r:id="rId13"/>
    <p:sldId id="296" r:id="rId14"/>
    <p:sldId id="297" r:id="rId15"/>
    <p:sldId id="298" r:id="rId16"/>
    <p:sldId id="282" r:id="rId17"/>
    <p:sldId id="301" r:id="rId18"/>
    <p:sldId id="306" r:id="rId19"/>
    <p:sldId id="303" r:id="rId20"/>
    <p:sldId id="286" r:id="rId21"/>
    <p:sldId id="288" r:id="rId22"/>
    <p:sldId id="291" r:id="rId23"/>
    <p:sldId id="300" r:id="rId24"/>
    <p:sldId id="305" r:id="rId25"/>
    <p:sldId id="293" r:id="rId26"/>
    <p:sldId id="280" r:id="rId27"/>
    <p:sldId id="294" r:id="rId28"/>
    <p:sldId id="295" r:id="rId29"/>
    <p:sldId id="299" r:id="rId30"/>
    <p:sldId id="274"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A128E-EB1C-E86B-FA38-DF27EEB54E55}" v="108" dt="2020-04-07T03:31:43.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p:scale>
          <a:sx n="44" d="100"/>
          <a:sy n="44" d="100"/>
        </p:scale>
        <p:origin x="804"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122BE0-81B7-45A8-A506-257ABF5AED34}" type="datetimeFigureOut">
              <a:rPr lang="en-NZ" smtClean="0"/>
              <a:t>5/05/2023</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7C6A72-E27A-415C-AD51-19B1C37D6577}" type="slidenum">
              <a:rPr lang="en-NZ" smtClean="0"/>
              <a:t>‹#›</a:t>
            </a:fld>
            <a:endParaRPr lang="en-NZ"/>
          </a:p>
        </p:txBody>
      </p:sp>
    </p:spTree>
    <p:extLst>
      <p:ext uri="{BB962C8B-B14F-4D97-AF65-F5344CB8AC3E}">
        <p14:creationId xmlns:p14="http://schemas.microsoft.com/office/powerpoint/2010/main" val="325600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27C6A72-E27A-415C-AD51-19B1C37D6577}" type="slidenum">
              <a:rPr lang="en-NZ" smtClean="0"/>
              <a:t>1</a:t>
            </a:fld>
            <a:endParaRPr lang="en-NZ"/>
          </a:p>
        </p:txBody>
      </p:sp>
    </p:spTree>
    <p:extLst>
      <p:ext uri="{BB962C8B-B14F-4D97-AF65-F5344CB8AC3E}">
        <p14:creationId xmlns:p14="http://schemas.microsoft.com/office/powerpoint/2010/main" val="423409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27C6A72-E27A-415C-AD51-19B1C37D6577}" type="slidenum">
              <a:rPr lang="en-NZ" smtClean="0"/>
              <a:t>3</a:t>
            </a:fld>
            <a:endParaRPr lang="en-NZ"/>
          </a:p>
        </p:txBody>
      </p:sp>
    </p:spTree>
    <p:extLst>
      <p:ext uri="{BB962C8B-B14F-4D97-AF65-F5344CB8AC3E}">
        <p14:creationId xmlns:p14="http://schemas.microsoft.com/office/powerpoint/2010/main" val="674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692E-A178-4044-B9B1-51B5B6FA6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F7E4F8A-6B39-4A33-A654-56E19C083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33D5949-A719-4FB3-ABC6-240F0634E58D}"/>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5" name="Footer Placeholder 4">
            <a:extLst>
              <a:ext uri="{FF2B5EF4-FFF2-40B4-BE49-F238E27FC236}">
                <a16:creationId xmlns:a16="http://schemas.microsoft.com/office/drawing/2014/main" id="{540D3832-BEEA-49BF-BC3B-02EC3618CF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236DC25-098B-4094-9AF9-9930C5BFFE82}"/>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404568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148A-A584-459A-A47A-2413C51077B8}"/>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3454B4E-3BF1-487D-B5DA-7E76D19612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B62227A-12E5-477A-B346-6479997E34F0}"/>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5" name="Footer Placeholder 4">
            <a:extLst>
              <a:ext uri="{FF2B5EF4-FFF2-40B4-BE49-F238E27FC236}">
                <a16:creationId xmlns:a16="http://schemas.microsoft.com/office/drawing/2014/main" id="{DEDB7027-FA4B-46A5-A09E-614F993BC1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F8408CC-B670-4B6B-B9C5-BBD7D6CA4686}"/>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216562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E65420-91D9-43AA-A399-7BE19F9880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6D41B0C-C123-4C45-A094-20F1B94AC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F39A10C-0FD4-4CCC-BCB0-FE681C29192F}"/>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5" name="Footer Placeholder 4">
            <a:extLst>
              <a:ext uri="{FF2B5EF4-FFF2-40B4-BE49-F238E27FC236}">
                <a16:creationId xmlns:a16="http://schemas.microsoft.com/office/drawing/2014/main" id="{5953277B-1382-4946-AB21-F9868EA7E26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89B7C59-6D82-445B-B11A-15C1AA4CFA37}"/>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329616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B886-DCD4-499B-916E-8D1B1DC3AF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82855D-46C8-4599-953D-6F5E473A5C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AEEA94D-1CA8-476A-8CE5-26375861AE0E}"/>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5" name="Footer Placeholder 4">
            <a:extLst>
              <a:ext uri="{FF2B5EF4-FFF2-40B4-BE49-F238E27FC236}">
                <a16:creationId xmlns:a16="http://schemas.microsoft.com/office/drawing/2014/main" id="{71566C15-712A-4EBC-B9C3-4C7C54C1989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65E5C38-DAC3-4B0F-ABB6-56A7545A7779}"/>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228764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0CA2-F6E5-46D9-999A-677D070525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D9B73BD-7FCE-4503-ADFF-219348C10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1799ED-2803-4C22-BEF9-0A94CD0102AB}"/>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5" name="Footer Placeholder 4">
            <a:extLst>
              <a:ext uri="{FF2B5EF4-FFF2-40B4-BE49-F238E27FC236}">
                <a16:creationId xmlns:a16="http://schemas.microsoft.com/office/drawing/2014/main" id="{49D2BB0F-7EFE-426E-ACB8-FAF9EB791EB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4428BDD-7613-46E2-8953-11AB1693AAC5}"/>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176154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6162-2465-49FC-A94B-BC133081E1B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85CCA23-4460-48DB-85EE-C07BA9C2CE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4A007DAA-65E7-487F-A034-7D55058780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9ABFB66-7119-4B5B-A63B-5BE432D2A9F7}"/>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6" name="Footer Placeholder 5">
            <a:extLst>
              <a:ext uri="{FF2B5EF4-FFF2-40B4-BE49-F238E27FC236}">
                <a16:creationId xmlns:a16="http://schemas.microsoft.com/office/drawing/2014/main" id="{5FD22FFF-FF6A-4888-BD65-34687C0035E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F692C44-07E8-49A4-987B-4891E020AF52}"/>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36737203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8537-82D2-4F6B-8A05-7FD2481914A7}"/>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55879C3-1523-466D-904B-4BBA99099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9C8867-7AEA-49AA-8F9D-D8B0297336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BACDB44-B149-42BE-9893-1F8B491A1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D13FAF-5D9B-40C9-8A34-48DAFA9550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35BAAA5-691E-4EE3-824A-7B7CD9586138}"/>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8" name="Footer Placeholder 7">
            <a:extLst>
              <a:ext uri="{FF2B5EF4-FFF2-40B4-BE49-F238E27FC236}">
                <a16:creationId xmlns:a16="http://schemas.microsoft.com/office/drawing/2014/main" id="{F3F92EF5-A0FC-4FE8-8624-1939CB216C5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D076D36-A256-4872-BB70-1E06D29C291A}"/>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30315848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B528-40EB-4E29-972F-33C0F3CC77A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E8CA8CF-D0AE-423C-B3A7-2AD37A954EE2}"/>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4" name="Footer Placeholder 3">
            <a:extLst>
              <a:ext uri="{FF2B5EF4-FFF2-40B4-BE49-F238E27FC236}">
                <a16:creationId xmlns:a16="http://schemas.microsoft.com/office/drawing/2014/main" id="{1D8001FB-659F-4F7A-8C55-1E1D48FED45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89CD3758-8E22-4669-9E02-F8A8898563A9}"/>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34146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D6B0F-28D1-449C-870C-B575343E69EE}"/>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3" name="Footer Placeholder 2">
            <a:extLst>
              <a:ext uri="{FF2B5EF4-FFF2-40B4-BE49-F238E27FC236}">
                <a16:creationId xmlns:a16="http://schemas.microsoft.com/office/drawing/2014/main" id="{232A4E55-7AD8-40EA-B183-F59DF656147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5819982-972A-48D3-80BA-D3A27F569010}"/>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10167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75CC-0BAA-47E7-A10E-D62376648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618E6A5-9DBB-4BD7-9AC9-AC6F5E1DC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2D4B985-05BC-4830-8E01-88DE36F64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413D70-B332-441B-92C8-7148E5C6DB94}"/>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6" name="Footer Placeholder 5">
            <a:extLst>
              <a:ext uri="{FF2B5EF4-FFF2-40B4-BE49-F238E27FC236}">
                <a16:creationId xmlns:a16="http://schemas.microsoft.com/office/drawing/2014/main" id="{2FC7597A-67D6-4F73-892E-A0EBC17EB0A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392EDAF-016D-4926-B7A1-7DE84CE8FBEF}"/>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20763351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8F4C-1870-41EC-BBAE-0C5E59B04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3EB424A-0680-405F-B726-6F2DDD774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3184E82-476E-42A5-BC96-E47ADEDD6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DD7647-441F-48C6-BE37-F06C65261A83}"/>
              </a:ext>
            </a:extLst>
          </p:cNvPr>
          <p:cNvSpPr>
            <a:spLocks noGrp="1"/>
          </p:cNvSpPr>
          <p:nvPr>
            <p:ph type="dt" sz="half" idx="10"/>
          </p:nvPr>
        </p:nvSpPr>
        <p:spPr/>
        <p:txBody>
          <a:bodyPr/>
          <a:lstStyle/>
          <a:p>
            <a:fld id="{31052C55-5121-4CC2-8ADF-C3475572D0D2}" type="datetimeFigureOut">
              <a:rPr lang="en-NZ" smtClean="0"/>
              <a:t>5/05/2023</a:t>
            </a:fld>
            <a:endParaRPr lang="en-NZ"/>
          </a:p>
        </p:txBody>
      </p:sp>
      <p:sp>
        <p:nvSpPr>
          <p:cNvPr id="6" name="Footer Placeholder 5">
            <a:extLst>
              <a:ext uri="{FF2B5EF4-FFF2-40B4-BE49-F238E27FC236}">
                <a16:creationId xmlns:a16="http://schemas.microsoft.com/office/drawing/2014/main" id="{57676F75-4BD8-45A5-8192-77D51255C42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D1800A7-F72A-4A05-B301-6D823AF6039D}"/>
              </a:ext>
            </a:extLst>
          </p:cNvPr>
          <p:cNvSpPr>
            <a:spLocks noGrp="1"/>
          </p:cNvSpPr>
          <p:nvPr>
            <p:ph type="sldNum" sz="quarter" idx="12"/>
          </p:nvPr>
        </p:nvSpPr>
        <p:spPr/>
        <p:txBody>
          <a:bodyPr/>
          <a:lstStyle/>
          <a:p>
            <a:fld id="{802C17E0-0AD6-4CE4-A365-F7598BC132B6}" type="slidenum">
              <a:rPr lang="en-NZ" smtClean="0"/>
              <a:t>‹#›</a:t>
            </a:fld>
            <a:endParaRPr lang="en-NZ"/>
          </a:p>
        </p:txBody>
      </p:sp>
    </p:spTree>
    <p:extLst>
      <p:ext uri="{BB962C8B-B14F-4D97-AF65-F5344CB8AC3E}">
        <p14:creationId xmlns:p14="http://schemas.microsoft.com/office/powerpoint/2010/main" val="170849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5D0C7-A70D-467A-BF7C-4F9D4089F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0A6466C-2080-47F6-A4C3-2555BCE9E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7EB24B8-31C5-455B-9939-00540FCF1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52C55-5121-4CC2-8ADF-C3475572D0D2}" type="datetimeFigureOut">
              <a:rPr lang="en-NZ" smtClean="0"/>
              <a:t>5/05/2023</a:t>
            </a:fld>
            <a:endParaRPr lang="en-NZ"/>
          </a:p>
        </p:txBody>
      </p:sp>
      <p:sp>
        <p:nvSpPr>
          <p:cNvPr id="5" name="Footer Placeholder 4">
            <a:extLst>
              <a:ext uri="{FF2B5EF4-FFF2-40B4-BE49-F238E27FC236}">
                <a16:creationId xmlns:a16="http://schemas.microsoft.com/office/drawing/2014/main" id="{4521D5D5-6572-4415-8F82-3983670E9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6AE4084-B33B-4B10-BCB4-90EBAFB19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C17E0-0AD6-4CE4-A365-F7598BC132B6}" type="slidenum">
              <a:rPr lang="en-NZ" smtClean="0"/>
              <a:t>‹#›</a:t>
            </a:fld>
            <a:endParaRPr lang="en-NZ"/>
          </a:p>
        </p:txBody>
      </p:sp>
    </p:spTree>
    <p:extLst>
      <p:ext uri="{BB962C8B-B14F-4D97-AF65-F5344CB8AC3E}">
        <p14:creationId xmlns:p14="http://schemas.microsoft.com/office/powerpoint/2010/main" val="2137988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voiceformen.com/polici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SlNU1Gksr4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OYboMmQS0t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oodmenproject.com/featured-content/what-is-inclusive-masculinity-wcz/"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ted.com/talks/tony_porter_a_call_to_men?utm_campaign=tedspread&amp;utm_medium=referral&amp;utm_source=tedcomsha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koPmuEyP3a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toy&#10;&#10;Description generated with high confidence">
            <a:extLst>
              <a:ext uri="{FF2B5EF4-FFF2-40B4-BE49-F238E27FC236}">
                <a16:creationId xmlns:a16="http://schemas.microsoft.com/office/drawing/2014/main" id="{DCB6FB9F-8B45-4A97-A33D-ACBFCD43E2A4}"/>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397" b="15017"/>
          <a:stretch/>
        </p:blipFill>
        <p:spPr>
          <a:xfrm>
            <a:off x="20" y="10"/>
            <a:ext cx="12191980" cy="6857990"/>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NZ">
                <a:solidFill>
                  <a:srgbClr val="FFFFFF"/>
                </a:solidFill>
              </a:rPr>
              <a:t>INTRODUCTION TO MASCULINITIES STUDIES</a:t>
            </a:r>
          </a:p>
        </p:txBody>
      </p:sp>
    </p:spTree>
    <p:extLst>
      <p:ext uri="{BB962C8B-B14F-4D97-AF65-F5344CB8AC3E}">
        <p14:creationId xmlns:p14="http://schemas.microsoft.com/office/powerpoint/2010/main" val="8092697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8203948-4765-430A-A8C2-24CC68F680FB}"/>
              </a:ext>
            </a:extLst>
          </p:cNvPr>
          <p:cNvSpPr>
            <a:spLocks noGrp="1"/>
          </p:cNvSpPr>
          <p:nvPr>
            <p:ph type="title"/>
          </p:nvPr>
        </p:nvSpPr>
        <p:spPr>
          <a:xfrm>
            <a:off x="838201" y="365125"/>
            <a:ext cx="5393360" cy="1325563"/>
          </a:xfrm>
        </p:spPr>
        <p:txBody>
          <a:bodyPr>
            <a:normAutofit/>
          </a:bodyPr>
          <a:lstStyle/>
          <a:p>
            <a:r>
              <a:rPr lang="en-US" sz="3100" dirty="0"/>
              <a:t>a very brief history…continued: The men's liberation movement</a:t>
            </a:r>
            <a:endParaRPr lang="en-NZ" sz="3100" dirty="0"/>
          </a:p>
        </p:txBody>
      </p:sp>
      <p:sp>
        <p:nvSpPr>
          <p:cNvPr id="20" name="Freeform: Shape 1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F73B42D-BBE4-462F-85EE-223C79BCFED9}"/>
              </a:ext>
            </a:extLst>
          </p:cNvPr>
          <p:cNvSpPr>
            <a:spLocks noGrp="1"/>
          </p:cNvSpPr>
          <p:nvPr>
            <p:ph idx="1"/>
          </p:nvPr>
        </p:nvSpPr>
        <p:spPr>
          <a:xfrm>
            <a:off x="175098" y="1825624"/>
            <a:ext cx="6683285" cy="5032375"/>
          </a:xfrm>
        </p:spPr>
        <p:txBody>
          <a:bodyPr>
            <a:normAutofit/>
          </a:bodyPr>
          <a:lstStyle/>
          <a:p>
            <a:r>
              <a:rPr lang="en-US" sz="2000" dirty="0"/>
              <a:t>The men's liberation movement developed mostly among heterosexual, middle-class men in Britain and North America as a response to the cultural changes of the 1960s and 1970s, including the growth of the feminist movement, counterculture, women's and gay liberation movements, and the sexual revolution.</a:t>
            </a:r>
          </a:p>
          <a:p>
            <a:r>
              <a:rPr lang="en-US" sz="2000" dirty="0"/>
              <a:t>Jack Sawyer published an article titled "On Male Liberation" in Liberation journal in the autumn of 1970, in which he discussed the negative effects of stereotypes of male sex roles. </a:t>
            </a:r>
          </a:p>
          <a:p>
            <a:r>
              <a:rPr lang="en-US" sz="2000" dirty="0"/>
              <a:t>The 1970s saw the birth of men's discussion groups across the United States, as well as the formation by Warren Farrell of the National Task Force on the Masculine Mystique within the National Organization for Women. </a:t>
            </a:r>
          </a:p>
          <a:p>
            <a:r>
              <a:rPr lang="en-US" sz="2000" dirty="0"/>
              <a:t>A number of books were published targeted to both lay and more academic audiences.</a:t>
            </a:r>
          </a:p>
          <a:p>
            <a:endParaRPr lang="en-US" sz="1500" dirty="0"/>
          </a:p>
        </p:txBody>
      </p:sp>
      <p:sp>
        <p:nvSpPr>
          <p:cNvPr id="22" name="Oval 2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8" name="Picture 7" descr="A picture containing text, newspaper, banner&#10;&#10;Description generated with very high confidence">
            <a:extLst>
              <a:ext uri="{FF2B5EF4-FFF2-40B4-BE49-F238E27FC236}">
                <a16:creationId xmlns:a16="http://schemas.microsoft.com/office/drawing/2014/main" id="{FAC3BF8D-F866-41B9-8891-ACE4DB62D49A}"/>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0128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0193EC9-65FB-4A24-A038-E15459609ACA}"/>
              </a:ext>
            </a:extLst>
          </p:cNvPr>
          <p:cNvSpPr>
            <a:spLocks noGrp="1"/>
          </p:cNvSpPr>
          <p:nvPr>
            <p:ph type="title"/>
          </p:nvPr>
        </p:nvSpPr>
        <p:spPr>
          <a:xfrm>
            <a:off x="838201" y="365125"/>
            <a:ext cx="5393360" cy="1325563"/>
          </a:xfrm>
        </p:spPr>
        <p:txBody>
          <a:bodyPr>
            <a:normAutofit/>
          </a:bodyPr>
          <a:lstStyle/>
          <a:p>
            <a:r>
              <a:rPr lang="en-US" sz="3100"/>
              <a:t>a very brief history…continued: The men's liberation movement</a:t>
            </a:r>
            <a:endParaRPr lang="en-NZ" sz="3100"/>
          </a:p>
        </p:txBody>
      </p:sp>
      <p:sp>
        <p:nvSpPr>
          <p:cNvPr id="17" name="Freeform: Shape 1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74284C-799F-4512-8CDE-9FBE9431E422}"/>
              </a:ext>
            </a:extLst>
          </p:cNvPr>
          <p:cNvSpPr>
            <a:spLocks noGrp="1"/>
          </p:cNvSpPr>
          <p:nvPr>
            <p:ph idx="1"/>
          </p:nvPr>
        </p:nvSpPr>
        <p:spPr>
          <a:xfrm>
            <a:off x="184826" y="1825625"/>
            <a:ext cx="6046735" cy="4944826"/>
          </a:xfrm>
        </p:spPr>
        <p:txBody>
          <a:bodyPr>
            <a:normAutofit/>
          </a:bodyPr>
          <a:lstStyle/>
          <a:p>
            <a:r>
              <a:rPr lang="en-US" sz="2000" dirty="0"/>
              <a:t>The movement led to the formation of conferences, consciousness raising groups, men's centers, and other resources across the United States.</a:t>
            </a:r>
          </a:p>
          <a:p>
            <a:r>
              <a:rPr lang="en-US" sz="2000" dirty="0"/>
              <a:t>By the early 1980s, members of the male liberation movement had fully split into two entities. </a:t>
            </a:r>
          </a:p>
          <a:p>
            <a:r>
              <a:rPr lang="en-US" sz="2000" dirty="0"/>
              <a:t>The members who had placed greater emphasis on the 'cost of male gender roles to men' than the 'cost of male gender roles to women' formed the men's rights movement (MRM) focusing on issues faced by men. </a:t>
            </a:r>
          </a:p>
          <a:p>
            <a:r>
              <a:rPr lang="en-US" sz="2000" dirty="0"/>
              <a:t>The members who saw sexism exclusively as a system of men oppressing women rejected the language of sex roles and created pro-feminist men's organizations focused primarily on addressing sexual violence against women</a:t>
            </a:r>
          </a:p>
          <a:p>
            <a:endParaRPr lang="en-NZ" sz="1800" dirty="0"/>
          </a:p>
        </p:txBody>
      </p:sp>
      <p:sp>
        <p:nvSpPr>
          <p:cNvPr id="19" name="Oval 1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group of people posing for a photo&#10;&#10;Description generated with very high confidence">
            <a:extLst>
              <a:ext uri="{FF2B5EF4-FFF2-40B4-BE49-F238E27FC236}">
                <a16:creationId xmlns:a16="http://schemas.microsoft.com/office/drawing/2014/main" id="{7D9E4B37-F4C3-4017-BACD-433E39048F8A}"/>
              </a:ext>
            </a:extLst>
          </p:cNvPr>
          <p:cNvPicPr>
            <a:picLocks noChangeAspect="1"/>
          </p:cNvPicPr>
          <p:nvPr/>
        </p:nvPicPr>
        <p:blipFill rotWithShape="1">
          <a:blip r:embed="rId2">
            <a:extLst>
              <a:ext uri="{28A0092B-C50C-407E-A947-70E740481C1C}">
                <a14:useLocalDpi xmlns:a14="http://schemas.microsoft.com/office/drawing/2010/main" val="0"/>
              </a:ext>
            </a:extLst>
          </a:blip>
          <a:srcRect l="14286" r="646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Freeform: Shape 2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345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6784065-5B19-4EE0-A8D5-97BDFD473D3B}"/>
              </a:ext>
            </a:extLst>
          </p:cNvPr>
          <p:cNvSpPr>
            <a:spLocks noGrp="1"/>
          </p:cNvSpPr>
          <p:nvPr>
            <p:ph type="title"/>
          </p:nvPr>
        </p:nvSpPr>
        <p:spPr>
          <a:xfrm>
            <a:off x="838200" y="365125"/>
            <a:ext cx="10515599" cy="1325563"/>
          </a:xfrm>
        </p:spPr>
        <p:txBody>
          <a:bodyPr>
            <a:normAutofit/>
          </a:bodyPr>
          <a:lstStyle/>
          <a:p>
            <a:r>
              <a:rPr lang="en-US"/>
              <a:t>a very brief history…continued: Second wave Masculinity studies</a:t>
            </a:r>
            <a:endParaRPr lang="en-NZ"/>
          </a:p>
        </p:txBody>
      </p:sp>
      <p:sp>
        <p:nvSpPr>
          <p:cNvPr id="3" name="Content Placeholder 2">
            <a:extLst>
              <a:ext uri="{FF2B5EF4-FFF2-40B4-BE49-F238E27FC236}">
                <a16:creationId xmlns:a16="http://schemas.microsoft.com/office/drawing/2014/main" id="{E86864A6-4C42-4CDC-8F66-28C4E448D3ED}"/>
              </a:ext>
            </a:extLst>
          </p:cNvPr>
          <p:cNvSpPr>
            <a:spLocks noGrp="1"/>
          </p:cNvSpPr>
          <p:nvPr>
            <p:ph idx="1"/>
          </p:nvPr>
        </p:nvSpPr>
        <p:spPr>
          <a:xfrm>
            <a:off x="194554" y="1825624"/>
            <a:ext cx="6037008" cy="4916173"/>
          </a:xfrm>
        </p:spPr>
        <p:txBody>
          <a:bodyPr>
            <a:normAutofit/>
          </a:bodyPr>
          <a:lstStyle/>
          <a:p>
            <a:r>
              <a:rPr lang="en-NZ" sz="2000" dirty="0"/>
              <a:t>In the academia researchers attempted to identify the pressures employed on young men to meet the standards of masculinity. Their main argument was that men, and not only women, pay a price for the gender conventions of society.</a:t>
            </a:r>
          </a:p>
          <a:p>
            <a:r>
              <a:rPr lang="en-NZ" sz="2000" b="1" dirty="0"/>
              <a:t>The second wave of masculinity studies </a:t>
            </a:r>
            <a:r>
              <a:rPr lang="en-NZ" sz="2000" dirty="0"/>
              <a:t>began to form following third wave feminism during the late 1980's. This wave of masculinity studies focused on the experience of marginal and minority men and was interested in class, ethnicity, sexual identity and so forth. </a:t>
            </a:r>
          </a:p>
          <a:p>
            <a:r>
              <a:rPr lang="en-NZ" sz="2000" dirty="0"/>
              <a:t>This type of masculinity studies tended to view masculinity as a social construction and to point to its cultural and ideological functions. </a:t>
            </a:r>
          </a:p>
        </p:txBody>
      </p:sp>
      <p:pic>
        <p:nvPicPr>
          <p:cNvPr id="5" name="Picture 4" descr="A drawing of a face&#10;&#10;Description generated with high confidence">
            <a:extLst>
              <a:ext uri="{FF2B5EF4-FFF2-40B4-BE49-F238E27FC236}">
                <a16:creationId xmlns:a16="http://schemas.microsoft.com/office/drawing/2014/main" id="{47532733-5E61-4588-8279-AFA20CB704AC}"/>
              </a:ext>
            </a:extLst>
          </p:cNvPr>
          <p:cNvPicPr>
            <a:picLocks noChangeAspect="1"/>
          </p:cNvPicPr>
          <p:nvPr/>
        </p:nvPicPr>
        <p:blipFill rotWithShape="1">
          <a:blip r:embed="rId2">
            <a:extLst>
              <a:ext uri="{28A0092B-C50C-407E-A947-70E740481C1C}">
                <a14:useLocalDpi xmlns:a14="http://schemas.microsoft.com/office/drawing/2010/main" val="0"/>
              </a:ext>
            </a:extLst>
          </a:blip>
          <a:srcRect l="22012" r="23988"/>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6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3"/>
            <a:ext cx="2571932" cy="1200522"/>
          </a:xfrm>
        </p:spPr>
        <p:txBody>
          <a:bodyPr>
            <a:normAutofit fontScale="90000"/>
          </a:bodyPr>
          <a:lstStyle/>
          <a:p>
            <a:r>
              <a:rPr lang="en-NZ" dirty="0">
                <a:solidFill>
                  <a:srgbClr val="FFFFFF"/>
                </a:solidFill>
              </a:rPr>
              <a:t>A male centric backlash</a:t>
            </a:r>
            <a:br>
              <a:rPr lang="en-NZ" dirty="0">
                <a:solidFill>
                  <a:srgbClr val="FFFFFF"/>
                </a:solidFill>
              </a:rPr>
            </a:br>
            <a:endParaRPr lang="en-NZ" dirty="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332486" y="1102823"/>
            <a:ext cx="6906491" cy="5585619"/>
          </a:xfrm>
        </p:spPr>
        <p:txBody>
          <a:bodyPr anchor="ctr">
            <a:normAutofit fontScale="92500" lnSpcReduction="10000"/>
          </a:bodyPr>
          <a:lstStyle/>
          <a:p>
            <a:r>
              <a:rPr lang="en-US" sz="2000" dirty="0"/>
              <a:t>The men's rights movement (MRM) is a part of the larger men's movement. It branched off from the men's liberation movement in the early 1970s. </a:t>
            </a:r>
            <a:endParaRPr lang="en-US" sz="2000" dirty="0">
              <a:cs typeface="Calibri"/>
            </a:endParaRPr>
          </a:p>
          <a:p>
            <a:r>
              <a:rPr lang="en-NZ" sz="2000" dirty="0"/>
              <a:t>Sociology of masculinities scholar Michael Messner (1998) argues that the contemporary MRM developed from the 1970s U.S. men’s liberation movement through its emphasis on “sex role theory” at the expense of grappling with the existence of structural oppression. </a:t>
            </a:r>
            <a:endParaRPr lang="en-NZ" sz="2000" dirty="0">
              <a:cs typeface="Calibri"/>
            </a:endParaRPr>
          </a:p>
          <a:p>
            <a:r>
              <a:rPr lang="en-US" sz="2000" dirty="0"/>
              <a:t>Scholars have described the men's rights movement or parts of the movement as a backlash against feminism.</a:t>
            </a:r>
            <a:endParaRPr lang="en-US" sz="2000" dirty="0">
              <a:cs typeface="Calibri"/>
            </a:endParaRPr>
          </a:p>
          <a:p>
            <a:r>
              <a:rPr lang="en-NZ" sz="2000" dirty="0"/>
              <a:t>Ana Jordan (2016) defines backlash as “explicitly hostile to feminism, either because </a:t>
            </a:r>
            <a:endParaRPr lang="en-NZ" sz="2000" dirty="0">
              <a:cs typeface="Calibri"/>
            </a:endParaRPr>
          </a:p>
          <a:p>
            <a:r>
              <a:rPr lang="en-NZ" sz="2000" dirty="0"/>
              <a:t>(1) gender equality is not a desirable goal or </a:t>
            </a:r>
            <a:endParaRPr lang="en-NZ" sz="2000" dirty="0">
              <a:cs typeface="Calibri"/>
            </a:endParaRPr>
          </a:p>
          <a:p>
            <a:r>
              <a:rPr lang="en-NZ" sz="2000" dirty="0"/>
              <a:t>(2) although gender equality is a worthy aim, feminism actually works against equality by privileging women over men (2016: 20).</a:t>
            </a:r>
            <a:endParaRPr lang="en-NZ" sz="2000" dirty="0">
              <a:cs typeface="Calibri"/>
            </a:endParaRPr>
          </a:p>
          <a:p>
            <a:r>
              <a:rPr lang="en-NZ" sz="2000" dirty="0"/>
              <a:t>In the men’s rights picture of feminist-controlled society, “men are the targets of discrimination because of their gender,” including in the workplace, the classroom, the family, and in sexual relationships (2016: 8).</a:t>
            </a:r>
            <a:endParaRPr lang="en-US" sz="2000" dirty="0">
              <a:cs typeface="Calibri"/>
            </a:endParaRPr>
          </a:p>
          <a:p>
            <a:endParaRPr lang="en-NZ" sz="1800" dirty="0"/>
          </a:p>
          <a:p>
            <a:endParaRPr lang="en-US" sz="1800" dirty="0"/>
          </a:p>
          <a:p>
            <a:endParaRPr lang="en-NZ" sz="1800" dirty="0"/>
          </a:p>
        </p:txBody>
      </p:sp>
      <p:pic>
        <p:nvPicPr>
          <p:cNvPr id="4" name="Picture 4" descr="A picture containing table&#10;&#10;Description generated with very high confidence">
            <a:extLst>
              <a:ext uri="{FF2B5EF4-FFF2-40B4-BE49-F238E27FC236}">
                <a16:creationId xmlns:a16="http://schemas.microsoft.com/office/drawing/2014/main" id="{14E9748F-0D23-421F-B253-B8FFA5FB4CE9}"/>
              </a:ext>
            </a:extLst>
          </p:cNvPr>
          <p:cNvPicPr>
            <a:picLocks noChangeAspect="1"/>
          </p:cNvPicPr>
          <p:nvPr/>
        </p:nvPicPr>
        <p:blipFill>
          <a:blip r:embed="rId2"/>
          <a:stretch>
            <a:fillRect/>
          </a:stretch>
        </p:blipFill>
        <p:spPr>
          <a:xfrm>
            <a:off x="92438" y="2455479"/>
            <a:ext cx="4074834" cy="3608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425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NZ">
                <a:solidFill>
                  <a:srgbClr val="FFFFFF"/>
                </a:solidFill>
              </a:rPr>
              <a:t>The men’s rights movement (MRM)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496111"/>
            <a:ext cx="7895026" cy="5846323"/>
          </a:xfrm>
        </p:spPr>
        <p:txBody>
          <a:bodyPr anchor="ctr">
            <a:noAutofit/>
          </a:bodyPr>
          <a:lstStyle/>
          <a:p>
            <a:r>
              <a:rPr lang="en-NZ" sz="2400" dirty="0"/>
              <a:t>The men's rights movement is notably anti-feminist and made up of a variety of groups and individuals who focus on numerous social issues: </a:t>
            </a:r>
            <a:endParaRPr lang="en-NZ" sz="2400" dirty="0">
              <a:cs typeface="Calibri"/>
            </a:endParaRPr>
          </a:p>
          <a:p>
            <a:pPr lvl="1"/>
            <a:r>
              <a:rPr lang="en-NZ" dirty="0"/>
              <a:t>(including family law, parenting, reproduction, domestic violence against men and opposition to circumcision) and government services (including education, compulsory military service, social safety nets, and health policies), which men's rights advocates say discriminate against men.</a:t>
            </a:r>
            <a:endParaRPr lang="en-NZ" dirty="0">
              <a:cs typeface="Calibri"/>
            </a:endParaRPr>
          </a:p>
          <a:p>
            <a:r>
              <a:rPr lang="en-NZ" sz="2400" dirty="0"/>
              <a:t>From the 1970s through early 2000s, men’s rights activists criticized institutional bias against men in the family court system, and the issue of “father’s rights” emerged as the “most successful rallying point” for the early MRM (Messner 1998: 267).</a:t>
            </a:r>
            <a:endParaRPr lang="en-NZ" sz="2400" dirty="0">
              <a:cs typeface="Calibri"/>
            </a:endParaRPr>
          </a:p>
          <a:p>
            <a:r>
              <a:rPr lang="en-NZ" sz="2400" dirty="0"/>
              <a:t>Some of these issues do have aspects of validity and require critique, however the majority of those within the MRM hold to an ideology of male supremacy and are overtly or covertly misogynous </a:t>
            </a:r>
            <a:endParaRPr lang="en-NZ" sz="2400" dirty="0">
              <a:cs typeface="Calibri"/>
            </a:endParaRPr>
          </a:p>
        </p:txBody>
      </p:sp>
    </p:spTree>
    <p:extLst>
      <p:ext uri="{BB962C8B-B14F-4D97-AF65-F5344CB8AC3E}">
        <p14:creationId xmlns:p14="http://schemas.microsoft.com/office/powerpoint/2010/main" val="9287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NZ">
                <a:solidFill>
                  <a:srgbClr val="FFFFFF"/>
                </a:solidFill>
              </a:rPr>
              <a:t>Men's Rights Movement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591344"/>
            <a:ext cx="7710200" cy="5947568"/>
          </a:xfrm>
        </p:spPr>
        <p:txBody>
          <a:bodyPr anchor="ctr">
            <a:normAutofit/>
          </a:bodyPr>
          <a:lstStyle/>
          <a:p>
            <a:r>
              <a:rPr lang="en-NZ" sz="2600" dirty="0"/>
              <a:t>The constellation of male supremacist mobilizations (movements?) include the Men’s Rights Movement (MRM), pickup artists (PUA), and The Red Pill communities.</a:t>
            </a:r>
          </a:p>
          <a:p>
            <a:r>
              <a:rPr lang="en-NZ" sz="2600" dirty="0"/>
              <a:t>This “</a:t>
            </a:r>
            <a:r>
              <a:rPr lang="en-NZ" sz="2600" dirty="0" err="1"/>
              <a:t>manosphere</a:t>
            </a:r>
            <a:r>
              <a:rPr lang="en-NZ" sz="2600" dirty="0"/>
              <a:t>,” (an umbrella term including MRM, PUA, and other misogynist forums) has been characterized as a largely internet-based movement, comprised of a web of blogs, discussion forums, and websites (e.g. </a:t>
            </a:r>
            <a:r>
              <a:rPr lang="en-NZ" sz="2600" dirty="0" err="1"/>
              <a:t>youtube</a:t>
            </a:r>
            <a:r>
              <a:rPr lang="en-NZ" sz="2600" dirty="0"/>
              <a:t>, </a:t>
            </a:r>
            <a:r>
              <a:rPr lang="en-NZ" sz="2600" dirty="0" err="1"/>
              <a:t>reditt</a:t>
            </a:r>
            <a:r>
              <a:rPr lang="en-NZ" sz="2600" dirty="0"/>
              <a:t>, 4chan, 8chan, and others)</a:t>
            </a:r>
          </a:p>
          <a:p>
            <a:r>
              <a:rPr lang="en-NZ" sz="2600" dirty="0"/>
              <a:t>This online aspect does not mean that these movements do not have real world impacts or effects </a:t>
            </a:r>
          </a:p>
          <a:p>
            <a:endParaRPr lang="en-NZ" sz="2600" dirty="0"/>
          </a:p>
        </p:txBody>
      </p:sp>
    </p:spTree>
    <p:extLst>
      <p:ext uri="{BB962C8B-B14F-4D97-AF65-F5344CB8AC3E}">
        <p14:creationId xmlns:p14="http://schemas.microsoft.com/office/powerpoint/2010/main" val="1884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21B21-5416-4FB0-B78B-ED6A2BC4436D}"/>
              </a:ext>
            </a:extLst>
          </p:cNvPr>
          <p:cNvSpPr>
            <a:spLocks noGrp="1"/>
          </p:cNvSpPr>
          <p:nvPr>
            <p:ph type="title"/>
          </p:nvPr>
        </p:nvSpPr>
        <p:spPr>
          <a:xfrm>
            <a:off x="686834" y="1153572"/>
            <a:ext cx="3200400" cy="4461163"/>
          </a:xfrm>
        </p:spPr>
        <p:txBody>
          <a:bodyPr>
            <a:normAutofit/>
          </a:bodyPr>
          <a:lstStyle/>
          <a:p>
            <a:r>
              <a:rPr lang="en-NZ">
                <a:solidFill>
                  <a:srgbClr val="FFFFFF"/>
                </a:solidFill>
              </a:rPr>
              <a:t>Men's Rights Movement/</a:t>
            </a:r>
            <a:br>
              <a:rPr lang="en-NZ">
                <a:solidFill>
                  <a:srgbClr val="FFFFFF"/>
                </a:solidFill>
              </a:rPr>
            </a:br>
            <a:r>
              <a:rPr lang="en-NZ">
                <a:solidFill>
                  <a:srgbClr val="FFFFFF"/>
                </a:solidFill>
              </a:rPr>
              <a:t>Red pill communities </a:t>
            </a:r>
            <a:br>
              <a:rPr lang="en-NZ">
                <a:solidFill>
                  <a:srgbClr val="FFFFFF"/>
                </a:solidFill>
              </a:rPr>
            </a:br>
            <a:endParaRPr lang="en-NZ">
              <a:solidFill>
                <a:srgbClr val="FFFFFF"/>
              </a:solidFill>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6707A6-88E9-4CCB-BB25-53ED826BD362}"/>
              </a:ext>
            </a:extLst>
          </p:cNvPr>
          <p:cNvSpPr>
            <a:spLocks noGrp="1"/>
          </p:cNvSpPr>
          <p:nvPr>
            <p:ph idx="1"/>
          </p:nvPr>
        </p:nvSpPr>
        <p:spPr>
          <a:xfrm>
            <a:off x="4248980" y="591344"/>
            <a:ext cx="7716041" cy="6097098"/>
          </a:xfrm>
        </p:spPr>
        <p:txBody>
          <a:bodyPr anchor="ctr">
            <a:normAutofit/>
          </a:bodyPr>
          <a:lstStyle/>
          <a:p>
            <a:endParaRPr lang="en-US" sz="1800" dirty="0"/>
          </a:p>
          <a:p>
            <a:r>
              <a:rPr lang="en-NZ" sz="2000" dirty="0"/>
              <a:t>The Red Pill is a philosophy, and reddit.com/r/</a:t>
            </a:r>
            <a:r>
              <a:rPr lang="en-NZ" sz="2000" dirty="0" err="1"/>
              <a:t>TheRedPill</a:t>
            </a:r>
            <a:r>
              <a:rPr lang="en-NZ" sz="2000" dirty="0"/>
              <a:t> is its home. </a:t>
            </a:r>
            <a:endParaRPr lang="en-US" sz="2000" dirty="0">
              <a:cs typeface="Calibri"/>
            </a:endParaRPr>
          </a:p>
          <a:p>
            <a:r>
              <a:rPr lang="en-US" sz="2000" dirty="0"/>
              <a:t>Also websites that host a number of misogynistic videos </a:t>
            </a:r>
          </a:p>
          <a:p>
            <a:r>
              <a:rPr lang="en-US" sz="2000" dirty="0"/>
              <a:t>Example </a:t>
            </a:r>
            <a:r>
              <a:rPr lang="en-US" sz="2000" dirty="0">
                <a:hlinkClick r:id="rId2"/>
              </a:rPr>
              <a:t>https://www.avoiceformen.com/policies/</a:t>
            </a:r>
            <a:endParaRPr lang="en-US" sz="2000" dirty="0">
              <a:cs typeface="Calibri"/>
            </a:endParaRPr>
          </a:p>
          <a:p>
            <a:r>
              <a:rPr lang="en-NZ" sz="2000" dirty="0"/>
              <a:t>to “swallow the Red Pill” is to accept the uncomfortable truth about reality. The phrase comes from 1999’s hit film The Matrix, in which the protagonist Neo must choose between the Red Pill – which would allow him to escape the Matrix but see the real, darker world – and the Blue Pill – continued existence in his comfortable, but ultimately fake, life.</a:t>
            </a:r>
            <a:endParaRPr lang="en-NZ" sz="2000" dirty="0">
              <a:cs typeface="Calibri"/>
            </a:endParaRPr>
          </a:p>
          <a:p>
            <a:endParaRPr lang="en-NZ" sz="2000" dirty="0">
              <a:cs typeface="Calibri"/>
            </a:endParaRPr>
          </a:p>
          <a:p>
            <a:r>
              <a:rPr lang="en-NZ" sz="2000" dirty="0"/>
              <a:t>In r/</a:t>
            </a:r>
            <a:r>
              <a:rPr lang="en-NZ" sz="2000" dirty="0" err="1"/>
              <a:t>TheRedPill’s</a:t>
            </a:r>
            <a:r>
              <a:rPr lang="en-NZ" sz="2000" dirty="0"/>
              <a:t> instance, the “dark truths” that the </a:t>
            </a:r>
            <a:r>
              <a:rPr lang="en-NZ" sz="2000" dirty="0" err="1"/>
              <a:t>subreddit’s</a:t>
            </a:r>
            <a:r>
              <a:rPr lang="en-NZ" sz="2000" dirty="0"/>
              <a:t> subscribers have swallowed are these: feminism is toxic, sexism is fake, men have it harder than women, and everything the media teaches about relationships is a lie. In reality (the argument goes) women don’t want soft-centred men/chocolates; they want to be dominated, controlled, and manipulated. </a:t>
            </a:r>
            <a:endParaRPr lang="en-US" sz="2000" dirty="0">
              <a:cs typeface="Calibri"/>
            </a:endParaRPr>
          </a:p>
          <a:p>
            <a:endParaRPr lang="en-US" sz="2000" dirty="0">
              <a:cs typeface="Calibri"/>
            </a:endParaRPr>
          </a:p>
          <a:p>
            <a:endParaRPr lang="en-NZ" sz="1800" dirty="0"/>
          </a:p>
        </p:txBody>
      </p:sp>
    </p:spTree>
    <p:extLst>
      <p:ext uri="{BB962C8B-B14F-4D97-AF65-F5344CB8AC3E}">
        <p14:creationId xmlns:p14="http://schemas.microsoft.com/office/powerpoint/2010/main" val="21199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NZ" sz="3700">
                <a:solidFill>
                  <a:srgbClr val="FFFFFF"/>
                </a:solidFill>
              </a:rPr>
              <a:t>Men's Rights Movement/Pick up artists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1" y="0"/>
            <a:ext cx="7856115" cy="6858000"/>
          </a:xfrm>
        </p:spPr>
        <p:txBody>
          <a:bodyPr anchor="ctr">
            <a:normAutofit/>
          </a:bodyPr>
          <a:lstStyle/>
          <a:p>
            <a:r>
              <a:rPr lang="en-NZ" sz="2000" dirty="0"/>
              <a:t>Pickup/seduction leaders provide advice and trainings on how to date and have sexual intercourse with women. In the 1990s pickup artist (PUA) leaders turned against advice to be a “nice guy” and increasingly advocated techniques that rely on insulting women. </a:t>
            </a:r>
          </a:p>
          <a:p>
            <a:r>
              <a:rPr lang="en-NZ" sz="2000" dirty="0"/>
              <a:t>An example: While some dating coaches in the seduction movement avoid feminism or politics, </a:t>
            </a:r>
            <a:r>
              <a:rPr lang="en-NZ" sz="2000" dirty="0" err="1"/>
              <a:t>Roosh</a:t>
            </a:r>
            <a:r>
              <a:rPr lang="en-NZ" sz="2000" dirty="0"/>
              <a:t> V (a high profile PUA) is “[a]t the other end of the extreme,” actively engaging in antifeminist and </a:t>
            </a:r>
            <a:r>
              <a:rPr lang="en-NZ" sz="2000" dirty="0" err="1"/>
              <a:t>antifemale</a:t>
            </a:r>
            <a:r>
              <a:rPr lang="en-NZ" sz="2000" dirty="0"/>
              <a:t> rhetoric (2017: 310-311). </a:t>
            </a:r>
          </a:p>
          <a:p>
            <a:r>
              <a:rPr lang="en-NZ" sz="2000" dirty="0" err="1"/>
              <a:t>Hodapps</a:t>
            </a:r>
            <a:r>
              <a:rPr lang="en-NZ" sz="2000" dirty="0"/>
              <a:t> finds that </a:t>
            </a:r>
            <a:r>
              <a:rPr lang="en-NZ" sz="2000" dirty="0" err="1"/>
              <a:t>Roosh</a:t>
            </a:r>
            <a:r>
              <a:rPr lang="en-NZ" sz="2000" dirty="0"/>
              <a:t> V. “encourages men on the site to stop taking no as an answer” and denies the “reality of rape, claiming that coercion by males is a normal aspect of heterosexual experiences”</a:t>
            </a:r>
          </a:p>
          <a:p>
            <a:r>
              <a:rPr lang="en-NZ" sz="2000" dirty="0"/>
              <a:t>3: Watch: A </a:t>
            </a:r>
            <a:r>
              <a:rPr lang="en-NZ" sz="2000" dirty="0" err="1"/>
              <a:t>bbc</a:t>
            </a:r>
            <a:r>
              <a:rPr lang="en-NZ" sz="2000" dirty="0"/>
              <a:t> investigation on a Glasgow based “pick up artist” (4.5mins) CONTENT WARNING </a:t>
            </a:r>
            <a:r>
              <a:rPr lang="en-NZ" sz="2000" dirty="0">
                <a:hlinkClick r:id="rId2"/>
              </a:rPr>
              <a:t>https://youtu.be/SlNU1Gksr4g</a:t>
            </a:r>
            <a:endParaRPr lang="en-NZ" sz="2000" dirty="0"/>
          </a:p>
          <a:p>
            <a:endParaRPr lang="en-NZ" sz="2000" dirty="0"/>
          </a:p>
        </p:txBody>
      </p:sp>
    </p:spTree>
    <p:extLst>
      <p:ext uri="{BB962C8B-B14F-4D97-AF65-F5344CB8AC3E}">
        <p14:creationId xmlns:p14="http://schemas.microsoft.com/office/powerpoint/2010/main" val="306349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NZ">
                <a:solidFill>
                  <a:srgbClr val="FFFFFF"/>
                </a:solidFill>
              </a:rPr>
              <a:t>Toxic masculinity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NZ" sz="2400"/>
              <a:t>The term “toxic masculinity” can be used to describe a set of very narrow standards, </a:t>
            </a:r>
            <a:r>
              <a:rPr lang="en-NZ" sz="2400" err="1"/>
              <a:t>behaviors</a:t>
            </a:r>
            <a:r>
              <a:rPr lang="en-NZ" sz="2400"/>
              <a:t>, and expectations for manhood and masculinity that values dominance, power, and control and devalues empathy, the acknowledgment of emotions, and other traits that fit outside of this narrow definition. (Thompkins-Jones, 2017). </a:t>
            </a:r>
          </a:p>
          <a:p>
            <a:r>
              <a:rPr lang="en-NZ" sz="2400"/>
              <a:t>The “man box” is a concept that is helpful to describe some of the narrow </a:t>
            </a:r>
            <a:r>
              <a:rPr lang="en-NZ" sz="2400" err="1"/>
              <a:t>behaviors</a:t>
            </a:r>
            <a:r>
              <a:rPr lang="en-NZ" sz="2400"/>
              <a:t> that men are “supposed” to exhibit to be considered a man. Showing </a:t>
            </a:r>
            <a:r>
              <a:rPr lang="en-NZ" sz="2400" err="1"/>
              <a:t>behaviors</a:t>
            </a:r>
            <a:r>
              <a:rPr lang="en-NZ" sz="2400"/>
              <a:t> or possessing traits that are outside of the man box is considered a punishable offense under a toxic masculinity framework, because doing so would mean being less than a man (Thompkins-Jones, 2017)</a:t>
            </a:r>
          </a:p>
        </p:txBody>
      </p:sp>
    </p:spTree>
    <p:extLst>
      <p:ext uri="{BB962C8B-B14F-4D97-AF65-F5344CB8AC3E}">
        <p14:creationId xmlns:p14="http://schemas.microsoft.com/office/powerpoint/2010/main" val="188590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5668"/>
            <a:ext cx="12191999" cy="6863515"/>
          </a:xfrm>
          <a:prstGeom prst="rect">
            <a:avLst/>
          </a:prstGeom>
        </p:spPr>
      </p:pic>
    </p:spTree>
    <p:extLst>
      <p:ext uri="{BB962C8B-B14F-4D97-AF65-F5344CB8AC3E}">
        <p14:creationId xmlns:p14="http://schemas.microsoft.com/office/powerpoint/2010/main" val="217093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EBFD7-E797-CCC5-9C09-18730D104350}"/>
              </a:ext>
            </a:extLst>
          </p:cNvPr>
          <p:cNvSpPr>
            <a:spLocks noGrp="1"/>
          </p:cNvSpPr>
          <p:nvPr>
            <p:ph type="title"/>
          </p:nvPr>
        </p:nvSpPr>
        <p:spPr>
          <a:xfrm>
            <a:off x="1371599" y="294538"/>
            <a:ext cx="9895951" cy="1033669"/>
          </a:xfrm>
        </p:spPr>
        <p:txBody>
          <a:bodyPr>
            <a:normAutofit/>
          </a:bodyPr>
          <a:lstStyle/>
          <a:p>
            <a:endParaRPr lang="en-NZ" sz="4000">
              <a:solidFill>
                <a:srgbClr val="FFFFFF"/>
              </a:solidFill>
            </a:endParaRPr>
          </a:p>
        </p:txBody>
      </p:sp>
      <p:sp>
        <p:nvSpPr>
          <p:cNvPr id="3" name="Content Placeholder 2">
            <a:extLst>
              <a:ext uri="{FF2B5EF4-FFF2-40B4-BE49-F238E27FC236}">
                <a16:creationId xmlns:a16="http://schemas.microsoft.com/office/drawing/2014/main" id="{9C647459-93EC-B717-A85D-A06515AD638E}"/>
              </a:ext>
            </a:extLst>
          </p:cNvPr>
          <p:cNvSpPr>
            <a:spLocks noGrp="1"/>
          </p:cNvSpPr>
          <p:nvPr>
            <p:ph idx="1"/>
          </p:nvPr>
        </p:nvSpPr>
        <p:spPr>
          <a:xfrm>
            <a:off x="1371599" y="2318197"/>
            <a:ext cx="9724031" cy="3683358"/>
          </a:xfrm>
        </p:spPr>
        <p:txBody>
          <a:bodyPr anchor="ctr">
            <a:normAutofit/>
          </a:bodyPr>
          <a:lstStyle/>
          <a:p>
            <a:r>
              <a:rPr lang="en-NZ" sz="2000" dirty="0"/>
              <a:t>Masculinity</a:t>
            </a:r>
          </a:p>
          <a:p>
            <a:endParaRPr lang="en-NZ" sz="2000" dirty="0"/>
          </a:p>
        </p:txBody>
      </p:sp>
    </p:spTree>
    <p:extLst>
      <p:ext uri="{BB962C8B-B14F-4D97-AF65-F5344CB8AC3E}">
        <p14:creationId xmlns:p14="http://schemas.microsoft.com/office/powerpoint/2010/main" val="256143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84AD-0394-4FE6-9D9A-4BD832864181}"/>
              </a:ext>
            </a:extLst>
          </p:cNvPr>
          <p:cNvSpPr>
            <a:spLocks noGrp="1"/>
          </p:cNvSpPr>
          <p:nvPr>
            <p:ph type="title"/>
          </p:nvPr>
        </p:nvSpPr>
        <p:spPr>
          <a:xfrm>
            <a:off x="588580" y="310544"/>
            <a:ext cx="5314536" cy="1325563"/>
          </a:xfrm>
        </p:spPr>
        <p:txBody>
          <a:bodyPr>
            <a:normAutofit/>
          </a:bodyPr>
          <a:lstStyle/>
          <a:p>
            <a:r>
              <a:rPr lang="en-NZ" dirty="0"/>
              <a:t>Masculinity studies</a:t>
            </a:r>
          </a:p>
        </p:txBody>
      </p:sp>
      <p:sp>
        <p:nvSpPr>
          <p:cNvPr id="3" name="Content Placeholder 2">
            <a:extLst>
              <a:ext uri="{FF2B5EF4-FFF2-40B4-BE49-F238E27FC236}">
                <a16:creationId xmlns:a16="http://schemas.microsoft.com/office/drawing/2014/main" id="{1FAB4AE3-EEA8-4B0E-8F6C-81A74F9A1D50}"/>
              </a:ext>
            </a:extLst>
          </p:cNvPr>
          <p:cNvSpPr>
            <a:spLocks noGrp="1"/>
          </p:cNvSpPr>
          <p:nvPr>
            <p:ph idx="1"/>
          </p:nvPr>
        </p:nvSpPr>
        <p:spPr>
          <a:xfrm>
            <a:off x="213914" y="1948659"/>
            <a:ext cx="6368866" cy="4688624"/>
          </a:xfrm>
        </p:spPr>
        <p:txBody>
          <a:bodyPr anchor="t">
            <a:normAutofit/>
          </a:bodyPr>
          <a:lstStyle/>
          <a:p>
            <a:pPr lvl="0"/>
            <a:r>
              <a:rPr lang="en-NZ" sz="1800" dirty="0"/>
              <a:t>Similar to Feminisms, masculinity writers can be credited to bringing to attention just how much gender is part and parcel of social life and social organisation</a:t>
            </a:r>
          </a:p>
          <a:p>
            <a:pPr lvl="0"/>
            <a:r>
              <a:rPr lang="en-NZ" sz="1800" dirty="0"/>
              <a:t>Also attention to how masculinity is implicated in all aspects of sociality… “assumes the banality of the unstated norm – not requiring comment, let alone explanation” (Beasley, 2008. p. 86)</a:t>
            </a:r>
          </a:p>
          <a:p>
            <a:pPr marL="0" lvl="0" indent="0">
              <a:buNone/>
            </a:pPr>
            <a:r>
              <a:rPr lang="en-NZ" sz="1800" dirty="0"/>
              <a:t>[t]he very processes that confer privilege to one group and not to another are often invisible to those upon whom that privilege is conferred . . . men have come to think of themselves as genderless, in part because they can afford the luxury of ignoring the centrality of gender . . . And the invisibility of gender to those privileged by it reproduces the inequalities that are circumscribed by gender (Kimmel 1993, 2003).</a:t>
            </a:r>
          </a:p>
          <a:p>
            <a:pPr lvl="0"/>
            <a:r>
              <a:rPr lang="en-NZ" sz="1800" dirty="0"/>
              <a:t>Thus rendering gender and masculinity visible offers a challenge to existing power relations and their continuing reiteration</a:t>
            </a:r>
          </a:p>
          <a:p>
            <a:endParaRPr lang="en-NZ" sz="1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bject&#10;&#10;Description generated with very high confidence">
            <a:extLst>
              <a:ext uri="{FF2B5EF4-FFF2-40B4-BE49-F238E27FC236}">
                <a16:creationId xmlns:a16="http://schemas.microsoft.com/office/drawing/2014/main" id="{950CFB8D-D65D-4980-826C-11C08F8ECEB7}"/>
              </a:ext>
            </a:extLst>
          </p:cNvPr>
          <p:cNvPicPr>
            <a:picLocks noChangeAspect="1"/>
          </p:cNvPicPr>
          <p:nvPr/>
        </p:nvPicPr>
        <p:blipFill rotWithShape="1">
          <a:blip r:embed="rId2">
            <a:extLst>
              <a:ext uri="{28A0092B-C50C-407E-A947-70E740481C1C}">
                <a14:useLocalDpi xmlns:a14="http://schemas.microsoft.com/office/drawing/2010/main" val="0"/>
              </a:ext>
            </a:extLst>
          </a:blip>
          <a:srcRect l="15401" r="203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816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9378-9F1A-4435-B6C1-57C1FB8CD908}"/>
              </a:ext>
            </a:extLst>
          </p:cNvPr>
          <p:cNvSpPr>
            <a:spLocks noGrp="1"/>
          </p:cNvSpPr>
          <p:nvPr>
            <p:ph type="title"/>
          </p:nvPr>
        </p:nvSpPr>
        <p:spPr>
          <a:xfrm>
            <a:off x="604345" y="252248"/>
            <a:ext cx="5314536" cy="1325563"/>
          </a:xfrm>
        </p:spPr>
        <p:txBody>
          <a:bodyPr>
            <a:normAutofit/>
          </a:bodyPr>
          <a:lstStyle/>
          <a:p>
            <a:r>
              <a:rPr lang="en-NZ" dirty="0"/>
              <a:t>Masculinity studies</a:t>
            </a:r>
          </a:p>
        </p:txBody>
      </p:sp>
      <p:sp>
        <p:nvSpPr>
          <p:cNvPr id="3" name="Content Placeholder 2">
            <a:extLst>
              <a:ext uri="{FF2B5EF4-FFF2-40B4-BE49-F238E27FC236}">
                <a16:creationId xmlns:a16="http://schemas.microsoft.com/office/drawing/2014/main" id="{67C904CA-FA17-4BE2-A472-1915D9A6B36D}"/>
              </a:ext>
            </a:extLst>
          </p:cNvPr>
          <p:cNvSpPr>
            <a:spLocks noGrp="1"/>
          </p:cNvSpPr>
          <p:nvPr>
            <p:ph idx="1"/>
          </p:nvPr>
        </p:nvSpPr>
        <p:spPr>
          <a:xfrm>
            <a:off x="565624" y="1372859"/>
            <a:ext cx="5933476" cy="5027941"/>
          </a:xfrm>
        </p:spPr>
        <p:txBody>
          <a:bodyPr anchor="t">
            <a:normAutofit lnSpcReduction="10000"/>
          </a:bodyPr>
          <a:lstStyle/>
          <a:p>
            <a:r>
              <a:rPr lang="en-US" sz="1800" dirty="0"/>
              <a:t>Masculinity studies is feminist inspired its origin and continues to define itself in relation to a feminist ‘sympathetic’ more often an explicitly ‘pro-feminist’ perspective</a:t>
            </a:r>
          </a:p>
          <a:p>
            <a:r>
              <a:rPr lang="en-US" sz="1800" dirty="0"/>
              <a:t>The most basic sources were feminist theories of patriarchy and the related debates over the role of men in transforming patriarchy.</a:t>
            </a:r>
          </a:p>
          <a:p>
            <a:r>
              <a:rPr lang="en-US" sz="1800" dirty="0"/>
              <a:t>Some writers have drawn attention to class and race differences in the expression of masculinity – thus laying the foundation for questioning any universalizing claims about the category ‘men’.</a:t>
            </a:r>
          </a:p>
          <a:p>
            <a:r>
              <a:rPr lang="en-US" sz="1800" dirty="0"/>
              <a:t>On-going dialogue between Feminist and Masculinity Studies is important and worthwhile for both…</a:t>
            </a:r>
          </a:p>
          <a:p>
            <a:r>
              <a:rPr lang="en-US" sz="1800" dirty="0"/>
              <a:t>Masculinity studies examines such issues as the incompatibility of the "classic man" with the challenges of modern times, the discussion of the "new man" and its message to the world and issues of masculinity and other social categories such as class, race, ethnicity and nationality.</a:t>
            </a:r>
          </a:p>
          <a:p>
            <a:endParaRPr lang="en-NZ" sz="13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bject&#10;&#10;Description generated with very high confidence">
            <a:extLst>
              <a:ext uri="{FF2B5EF4-FFF2-40B4-BE49-F238E27FC236}">
                <a16:creationId xmlns:a16="http://schemas.microsoft.com/office/drawing/2014/main" id="{C85E2F79-AEE0-426D-BEEB-DAF1AD9B16F1}"/>
              </a:ext>
            </a:extLst>
          </p:cNvPr>
          <p:cNvPicPr>
            <a:picLocks noChangeAspect="1"/>
          </p:cNvPicPr>
          <p:nvPr/>
        </p:nvPicPr>
        <p:blipFill rotWithShape="1">
          <a:blip r:embed="rId2">
            <a:extLst>
              <a:ext uri="{28A0092B-C50C-407E-A947-70E740481C1C}">
                <a14:useLocalDpi xmlns:a14="http://schemas.microsoft.com/office/drawing/2010/main" val="0"/>
              </a:ext>
            </a:extLst>
          </a:blip>
          <a:srcRect l="15401" r="203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759370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B8DA-111D-4CE0-9BDE-67264DC7550C}"/>
              </a:ext>
            </a:extLst>
          </p:cNvPr>
          <p:cNvSpPr>
            <a:spLocks noGrp="1"/>
          </p:cNvSpPr>
          <p:nvPr>
            <p:ph type="title"/>
          </p:nvPr>
        </p:nvSpPr>
        <p:spPr>
          <a:xfrm>
            <a:off x="838200" y="365125"/>
            <a:ext cx="10515600" cy="1325563"/>
          </a:xfrm>
        </p:spPr>
        <p:txBody>
          <a:bodyPr>
            <a:normAutofit/>
          </a:bodyPr>
          <a:lstStyle/>
          <a:p>
            <a:r>
              <a:rPr lang="en-NZ" b="1" dirty="0"/>
              <a:t>Critical social sciences: Masculinity </a:t>
            </a:r>
            <a:br>
              <a:rPr lang="en-NZ" b="1" dirty="0"/>
            </a:br>
            <a:endParaRPr lang="en-NZ" dirty="0"/>
          </a:p>
        </p:txBody>
      </p:sp>
      <p:sp>
        <p:nvSpPr>
          <p:cNvPr id="6" name="Freeform: Shape 5">
            <a:extLst>
              <a:ext uri="{FF2B5EF4-FFF2-40B4-BE49-F238E27FC236}">
                <a16:creationId xmlns:a16="http://schemas.microsoft.com/office/drawing/2014/main" id="{06E83B79-E343-41EA-847F-D676D4A2E790}"/>
              </a:ext>
            </a:extLst>
          </p:cNvPr>
          <p:cNvSpPr/>
          <p:nvPr/>
        </p:nvSpPr>
        <p:spPr>
          <a:xfrm>
            <a:off x="838200" y="1988174"/>
            <a:ext cx="10515600" cy="954719"/>
          </a:xfrm>
          <a:custGeom>
            <a:avLst/>
            <a:gdLst>
              <a:gd name="connsiteX0" fmla="*/ 0 w 10515600"/>
              <a:gd name="connsiteY0" fmla="*/ 159123 h 954719"/>
              <a:gd name="connsiteX1" fmla="*/ 159123 w 10515600"/>
              <a:gd name="connsiteY1" fmla="*/ 0 h 954719"/>
              <a:gd name="connsiteX2" fmla="*/ 10356477 w 10515600"/>
              <a:gd name="connsiteY2" fmla="*/ 0 h 954719"/>
              <a:gd name="connsiteX3" fmla="*/ 10515600 w 10515600"/>
              <a:gd name="connsiteY3" fmla="*/ 159123 h 954719"/>
              <a:gd name="connsiteX4" fmla="*/ 10515600 w 10515600"/>
              <a:gd name="connsiteY4" fmla="*/ 795596 h 954719"/>
              <a:gd name="connsiteX5" fmla="*/ 10356477 w 10515600"/>
              <a:gd name="connsiteY5" fmla="*/ 954719 h 954719"/>
              <a:gd name="connsiteX6" fmla="*/ 159123 w 10515600"/>
              <a:gd name="connsiteY6" fmla="*/ 954719 h 954719"/>
              <a:gd name="connsiteX7" fmla="*/ 0 w 10515600"/>
              <a:gd name="connsiteY7" fmla="*/ 795596 h 954719"/>
              <a:gd name="connsiteX8" fmla="*/ 0 w 10515600"/>
              <a:gd name="connsiteY8" fmla="*/ 159123 h 95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54719">
                <a:moveTo>
                  <a:pt x="0" y="159123"/>
                </a:moveTo>
                <a:cubicBezTo>
                  <a:pt x="0" y="71242"/>
                  <a:pt x="71242" y="0"/>
                  <a:pt x="159123" y="0"/>
                </a:cubicBezTo>
                <a:lnTo>
                  <a:pt x="10356477" y="0"/>
                </a:lnTo>
                <a:cubicBezTo>
                  <a:pt x="10444358" y="0"/>
                  <a:pt x="10515600" y="71242"/>
                  <a:pt x="10515600" y="159123"/>
                </a:cubicBezTo>
                <a:lnTo>
                  <a:pt x="10515600" y="795596"/>
                </a:lnTo>
                <a:cubicBezTo>
                  <a:pt x="10515600" y="883477"/>
                  <a:pt x="10444358" y="954719"/>
                  <a:pt x="10356477" y="954719"/>
                </a:cubicBezTo>
                <a:lnTo>
                  <a:pt x="159123" y="954719"/>
                </a:lnTo>
                <a:cubicBezTo>
                  <a:pt x="71242" y="954719"/>
                  <a:pt x="0" y="883477"/>
                  <a:pt x="0" y="795596"/>
                </a:cubicBezTo>
                <a:lnTo>
                  <a:pt x="0" y="15912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8046" tIns="138046" rIns="138046" bIns="138046" numCol="1" spcCol="1270" anchor="ctr" anchorCtr="0">
            <a:noAutofit/>
          </a:bodyPr>
          <a:lstStyle/>
          <a:p>
            <a:pPr marL="0" lvl="0" indent="0" algn="l" defTabSz="1066800">
              <a:lnSpc>
                <a:spcPct val="90000"/>
              </a:lnSpc>
              <a:spcBef>
                <a:spcPct val="0"/>
              </a:spcBef>
              <a:spcAft>
                <a:spcPct val="35000"/>
              </a:spcAft>
              <a:buNone/>
            </a:pPr>
            <a:r>
              <a:rPr lang="en-NZ" sz="2400" dirty="0"/>
              <a:t>M</a:t>
            </a:r>
            <a:r>
              <a:rPr lang="en-NZ" sz="2400" kern="1200" dirty="0"/>
              <a:t>asculinities are understood as a form of power relations, both among men themselves and between men and women</a:t>
            </a:r>
            <a:endParaRPr lang="en-US" sz="2400" kern="1200" dirty="0"/>
          </a:p>
        </p:txBody>
      </p:sp>
      <p:sp>
        <p:nvSpPr>
          <p:cNvPr id="7" name="Freeform: Shape 6">
            <a:extLst>
              <a:ext uri="{FF2B5EF4-FFF2-40B4-BE49-F238E27FC236}">
                <a16:creationId xmlns:a16="http://schemas.microsoft.com/office/drawing/2014/main" id="{869F109A-C5E1-4CDF-8AE2-D2640C1CF55F}"/>
              </a:ext>
            </a:extLst>
          </p:cNvPr>
          <p:cNvSpPr/>
          <p:nvPr/>
        </p:nvSpPr>
        <p:spPr>
          <a:xfrm>
            <a:off x="838200" y="3012014"/>
            <a:ext cx="10515600" cy="954719"/>
          </a:xfrm>
          <a:custGeom>
            <a:avLst/>
            <a:gdLst>
              <a:gd name="connsiteX0" fmla="*/ 0 w 10515600"/>
              <a:gd name="connsiteY0" fmla="*/ 159123 h 954719"/>
              <a:gd name="connsiteX1" fmla="*/ 159123 w 10515600"/>
              <a:gd name="connsiteY1" fmla="*/ 0 h 954719"/>
              <a:gd name="connsiteX2" fmla="*/ 10356477 w 10515600"/>
              <a:gd name="connsiteY2" fmla="*/ 0 h 954719"/>
              <a:gd name="connsiteX3" fmla="*/ 10515600 w 10515600"/>
              <a:gd name="connsiteY3" fmla="*/ 159123 h 954719"/>
              <a:gd name="connsiteX4" fmla="*/ 10515600 w 10515600"/>
              <a:gd name="connsiteY4" fmla="*/ 795596 h 954719"/>
              <a:gd name="connsiteX5" fmla="*/ 10356477 w 10515600"/>
              <a:gd name="connsiteY5" fmla="*/ 954719 h 954719"/>
              <a:gd name="connsiteX6" fmla="*/ 159123 w 10515600"/>
              <a:gd name="connsiteY6" fmla="*/ 954719 h 954719"/>
              <a:gd name="connsiteX7" fmla="*/ 0 w 10515600"/>
              <a:gd name="connsiteY7" fmla="*/ 795596 h 954719"/>
              <a:gd name="connsiteX8" fmla="*/ 0 w 10515600"/>
              <a:gd name="connsiteY8" fmla="*/ 159123 h 95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54719">
                <a:moveTo>
                  <a:pt x="0" y="159123"/>
                </a:moveTo>
                <a:cubicBezTo>
                  <a:pt x="0" y="71242"/>
                  <a:pt x="71242" y="0"/>
                  <a:pt x="159123" y="0"/>
                </a:cubicBezTo>
                <a:lnTo>
                  <a:pt x="10356477" y="0"/>
                </a:lnTo>
                <a:cubicBezTo>
                  <a:pt x="10444358" y="0"/>
                  <a:pt x="10515600" y="71242"/>
                  <a:pt x="10515600" y="159123"/>
                </a:cubicBezTo>
                <a:lnTo>
                  <a:pt x="10515600" y="795596"/>
                </a:lnTo>
                <a:cubicBezTo>
                  <a:pt x="10515600" y="883477"/>
                  <a:pt x="10444358" y="954719"/>
                  <a:pt x="10356477" y="954719"/>
                </a:cubicBezTo>
                <a:lnTo>
                  <a:pt x="159123" y="954719"/>
                </a:lnTo>
                <a:cubicBezTo>
                  <a:pt x="71242" y="954719"/>
                  <a:pt x="0" y="883477"/>
                  <a:pt x="0" y="795596"/>
                </a:cubicBezTo>
                <a:lnTo>
                  <a:pt x="0" y="159123"/>
                </a:lnTo>
                <a:close/>
              </a:path>
            </a:pathLst>
          </a:custGeom>
        </p:spPr>
        <p:style>
          <a:lnRef idx="2">
            <a:schemeClr val="lt1">
              <a:hueOff val="0"/>
              <a:satOff val="0"/>
              <a:lumOff val="0"/>
              <a:alphaOff val="0"/>
            </a:schemeClr>
          </a:lnRef>
          <a:fillRef idx="1">
            <a:schemeClr val="accent2">
              <a:hueOff val="1080030"/>
              <a:satOff val="150"/>
              <a:lumOff val="131"/>
              <a:alphaOff val="0"/>
            </a:schemeClr>
          </a:fillRef>
          <a:effectRef idx="0">
            <a:schemeClr val="accent2">
              <a:hueOff val="1080030"/>
              <a:satOff val="150"/>
              <a:lumOff val="131"/>
              <a:alphaOff val="0"/>
            </a:schemeClr>
          </a:effectRef>
          <a:fontRef idx="minor">
            <a:schemeClr val="lt1"/>
          </a:fontRef>
        </p:style>
        <p:txBody>
          <a:bodyPr spcFirstLastPara="0" vert="horz" wrap="square" lIns="138046" tIns="138046" rIns="138046" bIns="138046" numCol="1" spcCol="1270" anchor="ctr" anchorCtr="0">
            <a:noAutofit/>
          </a:bodyPr>
          <a:lstStyle/>
          <a:p>
            <a:pPr marL="0" lvl="0" indent="0" algn="l" defTabSz="1066800">
              <a:lnSpc>
                <a:spcPct val="90000"/>
              </a:lnSpc>
              <a:spcBef>
                <a:spcPct val="0"/>
              </a:spcBef>
              <a:spcAft>
                <a:spcPct val="35000"/>
              </a:spcAft>
              <a:buNone/>
            </a:pPr>
            <a:r>
              <a:rPr lang="en-NZ" sz="2400" kern="1200" dirty="0"/>
              <a:t>Masculinities arise from the social contexts in which men live: </a:t>
            </a:r>
            <a:endParaRPr lang="en-US" sz="2400" kern="1200" dirty="0"/>
          </a:p>
        </p:txBody>
      </p:sp>
      <p:sp>
        <p:nvSpPr>
          <p:cNvPr id="8" name="Freeform: Shape 7">
            <a:extLst>
              <a:ext uri="{FF2B5EF4-FFF2-40B4-BE49-F238E27FC236}">
                <a16:creationId xmlns:a16="http://schemas.microsoft.com/office/drawing/2014/main" id="{D972FAD3-CDC2-4339-9FED-91EEDD5E6D4E}"/>
              </a:ext>
            </a:extLst>
          </p:cNvPr>
          <p:cNvSpPr/>
          <p:nvPr/>
        </p:nvSpPr>
        <p:spPr>
          <a:xfrm>
            <a:off x="838200" y="4035854"/>
            <a:ext cx="10515600" cy="954719"/>
          </a:xfrm>
          <a:custGeom>
            <a:avLst/>
            <a:gdLst>
              <a:gd name="connsiteX0" fmla="*/ 0 w 10515600"/>
              <a:gd name="connsiteY0" fmla="*/ 159123 h 954719"/>
              <a:gd name="connsiteX1" fmla="*/ 159123 w 10515600"/>
              <a:gd name="connsiteY1" fmla="*/ 0 h 954719"/>
              <a:gd name="connsiteX2" fmla="*/ 10356477 w 10515600"/>
              <a:gd name="connsiteY2" fmla="*/ 0 h 954719"/>
              <a:gd name="connsiteX3" fmla="*/ 10515600 w 10515600"/>
              <a:gd name="connsiteY3" fmla="*/ 159123 h 954719"/>
              <a:gd name="connsiteX4" fmla="*/ 10515600 w 10515600"/>
              <a:gd name="connsiteY4" fmla="*/ 795596 h 954719"/>
              <a:gd name="connsiteX5" fmla="*/ 10356477 w 10515600"/>
              <a:gd name="connsiteY5" fmla="*/ 954719 h 954719"/>
              <a:gd name="connsiteX6" fmla="*/ 159123 w 10515600"/>
              <a:gd name="connsiteY6" fmla="*/ 954719 h 954719"/>
              <a:gd name="connsiteX7" fmla="*/ 0 w 10515600"/>
              <a:gd name="connsiteY7" fmla="*/ 795596 h 954719"/>
              <a:gd name="connsiteX8" fmla="*/ 0 w 10515600"/>
              <a:gd name="connsiteY8" fmla="*/ 159123 h 95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54719">
                <a:moveTo>
                  <a:pt x="0" y="159123"/>
                </a:moveTo>
                <a:cubicBezTo>
                  <a:pt x="0" y="71242"/>
                  <a:pt x="71242" y="0"/>
                  <a:pt x="159123" y="0"/>
                </a:cubicBezTo>
                <a:lnTo>
                  <a:pt x="10356477" y="0"/>
                </a:lnTo>
                <a:cubicBezTo>
                  <a:pt x="10444358" y="0"/>
                  <a:pt x="10515600" y="71242"/>
                  <a:pt x="10515600" y="159123"/>
                </a:cubicBezTo>
                <a:lnTo>
                  <a:pt x="10515600" y="795596"/>
                </a:lnTo>
                <a:cubicBezTo>
                  <a:pt x="10515600" y="883477"/>
                  <a:pt x="10444358" y="954719"/>
                  <a:pt x="10356477" y="954719"/>
                </a:cubicBezTo>
                <a:lnTo>
                  <a:pt x="159123" y="954719"/>
                </a:lnTo>
                <a:cubicBezTo>
                  <a:pt x="71242" y="954719"/>
                  <a:pt x="0" y="883477"/>
                  <a:pt x="0" y="795596"/>
                </a:cubicBezTo>
                <a:lnTo>
                  <a:pt x="0" y="159123"/>
                </a:lnTo>
                <a:close/>
              </a:path>
            </a:pathLst>
          </a:custGeom>
        </p:spPr>
        <p:style>
          <a:lnRef idx="2">
            <a:schemeClr val="lt1">
              <a:hueOff val="0"/>
              <a:satOff val="0"/>
              <a:lumOff val="0"/>
              <a:alphaOff val="0"/>
            </a:schemeClr>
          </a:lnRef>
          <a:fillRef idx="1">
            <a:schemeClr val="accent2">
              <a:hueOff val="2160060"/>
              <a:satOff val="301"/>
              <a:lumOff val="261"/>
              <a:alphaOff val="0"/>
            </a:schemeClr>
          </a:fillRef>
          <a:effectRef idx="0">
            <a:schemeClr val="accent2">
              <a:hueOff val="2160060"/>
              <a:satOff val="301"/>
              <a:lumOff val="261"/>
              <a:alphaOff val="0"/>
            </a:schemeClr>
          </a:effectRef>
          <a:fontRef idx="minor">
            <a:schemeClr val="lt1"/>
          </a:fontRef>
        </p:style>
        <p:txBody>
          <a:bodyPr spcFirstLastPara="0" vert="horz" wrap="square" lIns="138046" tIns="138046" rIns="138046" bIns="138046" numCol="1" spcCol="1270" anchor="ctr" anchorCtr="0">
            <a:noAutofit/>
          </a:bodyPr>
          <a:lstStyle/>
          <a:p>
            <a:pPr marL="0" lvl="0" indent="0" algn="l" defTabSz="1066800">
              <a:lnSpc>
                <a:spcPct val="90000"/>
              </a:lnSpc>
              <a:spcBef>
                <a:spcPct val="0"/>
              </a:spcBef>
              <a:spcAft>
                <a:spcPct val="35000"/>
              </a:spcAft>
              <a:buNone/>
            </a:pPr>
            <a:r>
              <a:rPr lang="en-NZ" sz="2400" kern="1200" dirty="0"/>
              <a:t>	from positions in the various institutions or organisations of the society: (both created and reinforced by these institutions)</a:t>
            </a:r>
            <a:endParaRPr lang="en-US" sz="2400" kern="1200" dirty="0"/>
          </a:p>
        </p:txBody>
      </p:sp>
      <p:sp>
        <p:nvSpPr>
          <p:cNvPr id="9" name="Freeform: Shape 8">
            <a:extLst>
              <a:ext uri="{FF2B5EF4-FFF2-40B4-BE49-F238E27FC236}">
                <a16:creationId xmlns:a16="http://schemas.microsoft.com/office/drawing/2014/main" id="{2031E3BB-9EE2-4097-AD97-5E8C37171D44}"/>
              </a:ext>
            </a:extLst>
          </p:cNvPr>
          <p:cNvSpPr/>
          <p:nvPr/>
        </p:nvSpPr>
        <p:spPr>
          <a:xfrm>
            <a:off x="838200" y="5059694"/>
            <a:ext cx="10515600" cy="954719"/>
          </a:xfrm>
          <a:custGeom>
            <a:avLst/>
            <a:gdLst>
              <a:gd name="connsiteX0" fmla="*/ 0 w 10515600"/>
              <a:gd name="connsiteY0" fmla="*/ 159123 h 954719"/>
              <a:gd name="connsiteX1" fmla="*/ 159123 w 10515600"/>
              <a:gd name="connsiteY1" fmla="*/ 0 h 954719"/>
              <a:gd name="connsiteX2" fmla="*/ 10356477 w 10515600"/>
              <a:gd name="connsiteY2" fmla="*/ 0 h 954719"/>
              <a:gd name="connsiteX3" fmla="*/ 10515600 w 10515600"/>
              <a:gd name="connsiteY3" fmla="*/ 159123 h 954719"/>
              <a:gd name="connsiteX4" fmla="*/ 10515600 w 10515600"/>
              <a:gd name="connsiteY4" fmla="*/ 795596 h 954719"/>
              <a:gd name="connsiteX5" fmla="*/ 10356477 w 10515600"/>
              <a:gd name="connsiteY5" fmla="*/ 954719 h 954719"/>
              <a:gd name="connsiteX6" fmla="*/ 159123 w 10515600"/>
              <a:gd name="connsiteY6" fmla="*/ 954719 h 954719"/>
              <a:gd name="connsiteX7" fmla="*/ 0 w 10515600"/>
              <a:gd name="connsiteY7" fmla="*/ 795596 h 954719"/>
              <a:gd name="connsiteX8" fmla="*/ 0 w 10515600"/>
              <a:gd name="connsiteY8" fmla="*/ 159123 h 95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54719">
                <a:moveTo>
                  <a:pt x="0" y="159123"/>
                </a:moveTo>
                <a:cubicBezTo>
                  <a:pt x="0" y="71242"/>
                  <a:pt x="71242" y="0"/>
                  <a:pt x="159123" y="0"/>
                </a:cubicBezTo>
                <a:lnTo>
                  <a:pt x="10356477" y="0"/>
                </a:lnTo>
                <a:cubicBezTo>
                  <a:pt x="10444358" y="0"/>
                  <a:pt x="10515600" y="71242"/>
                  <a:pt x="10515600" y="159123"/>
                </a:cubicBezTo>
                <a:lnTo>
                  <a:pt x="10515600" y="795596"/>
                </a:lnTo>
                <a:cubicBezTo>
                  <a:pt x="10515600" y="883477"/>
                  <a:pt x="10444358" y="954719"/>
                  <a:pt x="10356477" y="954719"/>
                </a:cubicBezTo>
                <a:lnTo>
                  <a:pt x="159123" y="954719"/>
                </a:lnTo>
                <a:cubicBezTo>
                  <a:pt x="71242" y="954719"/>
                  <a:pt x="0" y="883477"/>
                  <a:pt x="0" y="795596"/>
                </a:cubicBezTo>
                <a:lnTo>
                  <a:pt x="0" y="159123"/>
                </a:lnTo>
                <a:close/>
              </a:path>
            </a:pathLst>
          </a:custGeom>
        </p:spPr>
        <p:style>
          <a:lnRef idx="2">
            <a:schemeClr val="lt1">
              <a:hueOff val="0"/>
              <a:satOff val="0"/>
              <a:lumOff val="0"/>
              <a:alphaOff val="0"/>
            </a:schemeClr>
          </a:lnRef>
          <a:fillRef idx="1">
            <a:schemeClr val="accent2">
              <a:hueOff val="3240090"/>
              <a:satOff val="451"/>
              <a:lumOff val="392"/>
              <a:alphaOff val="0"/>
            </a:schemeClr>
          </a:fillRef>
          <a:effectRef idx="0">
            <a:schemeClr val="accent2">
              <a:hueOff val="3240090"/>
              <a:satOff val="451"/>
              <a:lumOff val="392"/>
              <a:alphaOff val="0"/>
            </a:schemeClr>
          </a:effectRef>
          <a:fontRef idx="minor">
            <a:schemeClr val="lt1"/>
          </a:fontRef>
        </p:style>
        <p:txBody>
          <a:bodyPr spcFirstLastPara="0" vert="horz" wrap="square" lIns="138046" tIns="138046" rIns="138046" bIns="138046" numCol="1" spcCol="1270" anchor="ctr" anchorCtr="0">
            <a:noAutofit/>
          </a:bodyPr>
          <a:lstStyle/>
          <a:p>
            <a:pPr marL="0" lvl="0" indent="0" algn="l" defTabSz="1066800">
              <a:lnSpc>
                <a:spcPct val="90000"/>
              </a:lnSpc>
              <a:spcBef>
                <a:spcPct val="0"/>
              </a:spcBef>
              <a:spcAft>
                <a:spcPct val="35000"/>
              </a:spcAft>
              <a:buNone/>
            </a:pPr>
            <a:r>
              <a:rPr lang="en-NZ" sz="2400" kern="1200" dirty="0"/>
              <a:t>	Or in the context of the socially acceptable discourses about gender: discourses of who a man should be and/or a woman should be (social constructions of gender) </a:t>
            </a:r>
            <a:endParaRPr lang="en-US" sz="2400" kern="1200" dirty="0"/>
          </a:p>
        </p:txBody>
      </p:sp>
    </p:spTree>
    <p:extLst>
      <p:ext uri="{BB962C8B-B14F-4D97-AF65-F5344CB8AC3E}">
        <p14:creationId xmlns:p14="http://schemas.microsoft.com/office/powerpoint/2010/main" val="2680736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NZ" sz="3800">
                <a:solidFill>
                  <a:srgbClr val="FFFFFF"/>
                </a:solidFill>
              </a:rPr>
              <a:t>Concept: hegemonic masculinity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79709" y="686862"/>
            <a:ext cx="7037591" cy="5475129"/>
          </a:xfrm>
        </p:spPr>
        <p:txBody>
          <a:bodyPr anchor="ctr">
            <a:normAutofit/>
          </a:bodyPr>
          <a:lstStyle/>
          <a:p>
            <a:r>
              <a:rPr lang="en-NZ" sz="1800" dirty="0"/>
              <a:t>Raewyn Connell has proposed a way of conceptualising </a:t>
            </a:r>
            <a:r>
              <a:rPr lang="en-NZ" sz="1800" dirty="0" err="1"/>
              <a:t>Masculity</a:t>
            </a:r>
            <a:r>
              <a:rPr lang="en-NZ" sz="1800" dirty="0"/>
              <a:t> within a gender hierarchy </a:t>
            </a:r>
          </a:p>
          <a:p>
            <a:r>
              <a:rPr lang="en-NZ" sz="1800" dirty="0"/>
              <a:t>In Connell’s account, masculinities occupy a higher ranking than femininity in the ‘gender  hierarchy’  characteristic  of  modern  Western  societies.  </a:t>
            </a:r>
          </a:p>
          <a:p>
            <a:r>
              <a:rPr lang="en-NZ" sz="1800" dirty="0"/>
              <a:t>At  the  top  of  the  gender hierarchy  is  ‘hegemonic  masculinity’,  the  culturally  dominant  ideal  of  masculinity  centred around authority, physical toughness and strength, heterosexuality and paid work</a:t>
            </a:r>
          </a:p>
          <a:p>
            <a:r>
              <a:rPr lang="en-NZ" sz="1800" dirty="0"/>
              <a:t>Hegemonic masculinity was distinguished from other masculinities, especially subordinated masculinities. </a:t>
            </a:r>
          </a:p>
          <a:p>
            <a:r>
              <a:rPr lang="en-NZ" sz="1800" dirty="0"/>
              <a:t>Hegemonic masculinity was not assumed to be normal in the statistical sense; only a minority of men might enact it. But it was certainly normative. It embodied the currently most </a:t>
            </a:r>
            <a:r>
              <a:rPr lang="en-NZ" sz="1800" dirty="0" err="1"/>
              <a:t>honored</a:t>
            </a:r>
            <a:r>
              <a:rPr lang="en-NZ" sz="1800" dirty="0"/>
              <a:t> way of being a man, it required all other men to position themselves in relation to it, and it ideologically legitimated the global subordination of women to men</a:t>
            </a:r>
          </a:p>
          <a:p>
            <a:r>
              <a:rPr lang="en-NZ" sz="1800" b="1" dirty="0"/>
              <a:t>Watch Raewyn Connell (4mins)</a:t>
            </a:r>
          </a:p>
          <a:p>
            <a:r>
              <a:rPr lang="en-NZ" sz="1800" dirty="0">
                <a:hlinkClick r:id="rId2"/>
              </a:rPr>
              <a:t>https://youtu.be/OYboMmQS0tU</a:t>
            </a:r>
            <a:endParaRPr lang="en-NZ" sz="1800" dirty="0"/>
          </a:p>
          <a:p>
            <a:endParaRPr lang="en-NZ" sz="1800" dirty="0"/>
          </a:p>
        </p:txBody>
      </p:sp>
    </p:spTree>
    <p:extLst>
      <p:ext uri="{BB962C8B-B14F-4D97-AF65-F5344CB8AC3E}">
        <p14:creationId xmlns:p14="http://schemas.microsoft.com/office/powerpoint/2010/main" val="3631805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US" sz="3800">
                <a:solidFill>
                  <a:srgbClr val="FFFFFF"/>
                </a:solidFill>
              </a:rPr>
              <a:t>Connell (1995; 2000) </a:t>
            </a:r>
            <a:endParaRPr lang="en-NZ"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9271" y="1688944"/>
            <a:ext cx="7037591" cy="5475129"/>
          </a:xfrm>
        </p:spPr>
        <p:txBody>
          <a:bodyPr anchor="ctr">
            <a:normAutofit/>
          </a:bodyPr>
          <a:lstStyle/>
          <a:p>
            <a:r>
              <a:rPr lang="en-US" sz="2000"/>
              <a:t>Connnell, at the top of the gender hierarchy is ‘hegemonic masculinity’.</a:t>
            </a:r>
          </a:p>
          <a:p>
            <a:r>
              <a:rPr lang="en-US" sz="2000"/>
              <a:t>Hegemonic masculinity: is the culturally dominant ideal masculinity centred around: authority; physical toughness and strength; heterosexuality; and paid work. This is the ideal that few men live up to</a:t>
            </a:r>
          </a:p>
          <a:p>
            <a:r>
              <a:rPr lang="en-US" sz="2000"/>
              <a:t>Complicit masculinities: the next level from which most men gain advantage… below this are: cannot meet the requirements of HM but benefit from it by status of being a ‘man’ </a:t>
            </a:r>
          </a:p>
          <a:p>
            <a:r>
              <a:rPr lang="en-US" sz="2000"/>
              <a:t>Subordinated masculinities – the most important of which is homosexual masculinity. Include a range of masculine behaviour which does not fully match the macho ideals of hegemonic masculinity. Cannot meet the requirements of HM and do not benefit from it as they do not meet ‘man’ requirements</a:t>
            </a:r>
          </a:p>
          <a:p>
            <a:r>
              <a:rPr lang="en-US" sz="2000"/>
              <a:t>At the bottom of the gender hierarchy are femininities</a:t>
            </a:r>
          </a:p>
          <a:p>
            <a:endParaRPr lang="en-US" sz="2000"/>
          </a:p>
          <a:p>
            <a:endParaRPr lang="en-US" sz="2000"/>
          </a:p>
          <a:p>
            <a:endParaRPr lang="en-US" sz="2000"/>
          </a:p>
          <a:p>
            <a:endParaRPr lang="en-US" sz="2000"/>
          </a:p>
          <a:p>
            <a:endParaRPr lang="en-US" sz="2000"/>
          </a:p>
          <a:p>
            <a:endParaRPr lang="en-NZ" sz="2000"/>
          </a:p>
        </p:txBody>
      </p:sp>
      <p:pic>
        <p:nvPicPr>
          <p:cNvPr id="14" name="Picture 14" descr="A close up of text on a black background&#10;&#10;Description generated with very high confidence">
            <a:extLst>
              <a:ext uri="{FF2B5EF4-FFF2-40B4-BE49-F238E27FC236}">
                <a16:creationId xmlns:a16="http://schemas.microsoft.com/office/drawing/2014/main" id="{BC1F5EFC-52D9-4C53-892E-D71DC6E63FA5}"/>
              </a:ext>
            </a:extLst>
          </p:cNvPr>
          <p:cNvPicPr>
            <a:picLocks noChangeAspect="1"/>
          </p:cNvPicPr>
          <p:nvPr/>
        </p:nvPicPr>
        <p:blipFill>
          <a:blip r:embed="rId2"/>
          <a:stretch>
            <a:fillRect/>
          </a:stretch>
        </p:blipFill>
        <p:spPr>
          <a:xfrm>
            <a:off x="4265112" y="733415"/>
            <a:ext cx="7534404" cy="5203280"/>
          </a:xfrm>
          <a:prstGeom prst="rect">
            <a:avLst/>
          </a:prstGeom>
        </p:spPr>
      </p:pic>
    </p:spTree>
    <p:extLst>
      <p:ext uri="{BB962C8B-B14F-4D97-AF65-F5344CB8AC3E}">
        <p14:creationId xmlns:p14="http://schemas.microsoft.com/office/powerpoint/2010/main" val="263788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049D-0C5B-4639-A406-150A970DCAE9}"/>
              </a:ext>
            </a:extLst>
          </p:cNvPr>
          <p:cNvSpPr>
            <a:spLocks noGrp="1"/>
          </p:cNvSpPr>
          <p:nvPr>
            <p:ph type="title"/>
          </p:nvPr>
        </p:nvSpPr>
        <p:spPr>
          <a:xfrm>
            <a:off x="838200" y="365125"/>
            <a:ext cx="10515600" cy="1325563"/>
          </a:xfrm>
        </p:spPr>
        <p:txBody>
          <a:bodyPr>
            <a:normAutofit/>
          </a:bodyPr>
          <a:lstStyle/>
          <a:p>
            <a:r>
              <a:rPr lang="en-US" dirty="0" err="1"/>
              <a:t>Cornnell</a:t>
            </a:r>
            <a:r>
              <a:rPr lang="en-US" dirty="0"/>
              <a:t> (1995; 2000): continued …</a:t>
            </a:r>
            <a:endParaRPr lang="en-NZ" dirty="0"/>
          </a:p>
        </p:txBody>
      </p:sp>
      <p:sp>
        <p:nvSpPr>
          <p:cNvPr id="6" name="Freeform: Shape 5">
            <a:extLst>
              <a:ext uri="{FF2B5EF4-FFF2-40B4-BE49-F238E27FC236}">
                <a16:creationId xmlns:a16="http://schemas.microsoft.com/office/drawing/2014/main" id="{BDFA22B7-2BEB-4799-82EA-0555E1E84134}"/>
              </a:ext>
            </a:extLst>
          </p:cNvPr>
          <p:cNvSpPr/>
          <p:nvPr/>
        </p:nvSpPr>
        <p:spPr>
          <a:xfrm>
            <a:off x="231587" y="1559843"/>
            <a:ext cx="11619187" cy="752452"/>
          </a:xfrm>
          <a:custGeom>
            <a:avLst/>
            <a:gdLst>
              <a:gd name="connsiteX0" fmla="*/ 0 w 11619187"/>
              <a:gd name="connsiteY0" fmla="*/ 99315 h 595877"/>
              <a:gd name="connsiteX1" fmla="*/ 99315 w 11619187"/>
              <a:gd name="connsiteY1" fmla="*/ 0 h 595877"/>
              <a:gd name="connsiteX2" fmla="*/ 11519872 w 11619187"/>
              <a:gd name="connsiteY2" fmla="*/ 0 h 595877"/>
              <a:gd name="connsiteX3" fmla="*/ 11619187 w 11619187"/>
              <a:gd name="connsiteY3" fmla="*/ 99315 h 595877"/>
              <a:gd name="connsiteX4" fmla="*/ 11619187 w 11619187"/>
              <a:gd name="connsiteY4" fmla="*/ 496562 h 595877"/>
              <a:gd name="connsiteX5" fmla="*/ 11519872 w 11619187"/>
              <a:gd name="connsiteY5" fmla="*/ 595877 h 595877"/>
              <a:gd name="connsiteX6" fmla="*/ 99315 w 11619187"/>
              <a:gd name="connsiteY6" fmla="*/ 595877 h 595877"/>
              <a:gd name="connsiteX7" fmla="*/ 0 w 11619187"/>
              <a:gd name="connsiteY7" fmla="*/ 496562 h 595877"/>
              <a:gd name="connsiteX8" fmla="*/ 0 w 11619187"/>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9187" h="595877">
                <a:moveTo>
                  <a:pt x="0" y="99315"/>
                </a:moveTo>
                <a:cubicBezTo>
                  <a:pt x="0" y="44465"/>
                  <a:pt x="44465" y="0"/>
                  <a:pt x="99315" y="0"/>
                </a:cubicBezTo>
                <a:lnTo>
                  <a:pt x="11519872" y="0"/>
                </a:lnTo>
                <a:cubicBezTo>
                  <a:pt x="11574722" y="0"/>
                  <a:pt x="11619187" y="44465"/>
                  <a:pt x="11619187" y="99315"/>
                </a:cubicBezTo>
                <a:lnTo>
                  <a:pt x="11619187" y="496562"/>
                </a:lnTo>
                <a:cubicBezTo>
                  <a:pt x="11619187" y="551412"/>
                  <a:pt x="11574722" y="595877"/>
                  <a:pt x="11519872" y="595877"/>
                </a:cubicBezTo>
                <a:lnTo>
                  <a:pt x="99315" y="595877"/>
                </a:lnTo>
                <a:cubicBezTo>
                  <a:pt x="44465" y="595877"/>
                  <a:pt x="0" y="551412"/>
                  <a:pt x="0" y="496562"/>
                </a:cubicBezTo>
                <a:lnTo>
                  <a:pt x="0" y="9931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US" kern="1200" dirty="0"/>
              <a:t>Social changes in the 21st century (in the </a:t>
            </a:r>
            <a:r>
              <a:rPr lang="en-US" kern="1200" err="1"/>
              <a:t>Industrialised</a:t>
            </a:r>
            <a:r>
              <a:rPr lang="en-US" kern="1200" dirty="0"/>
              <a:t> West) have undermined the gender hierarchy – and the position of hegemonic masculinity</a:t>
            </a:r>
            <a:endParaRPr lang="en-US" kern="1200" dirty="0">
              <a:cs typeface="Calibri"/>
            </a:endParaRPr>
          </a:p>
        </p:txBody>
      </p:sp>
      <p:sp>
        <p:nvSpPr>
          <p:cNvPr id="7" name="Freeform: Shape 6">
            <a:extLst>
              <a:ext uri="{FF2B5EF4-FFF2-40B4-BE49-F238E27FC236}">
                <a16:creationId xmlns:a16="http://schemas.microsoft.com/office/drawing/2014/main" id="{B2587C7F-90C1-42DA-8A93-53903DA13CC1}"/>
              </a:ext>
            </a:extLst>
          </p:cNvPr>
          <p:cNvSpPr/>
          <p:nvPr/>
        </p:nvSpPr>
        <p:spPr>
          <a:xfrm>
            <a:off x="231587" y="2459879"/>
            <a:ext cx="11619187" cy="929904"/>
          </a:xfrm>
          <a:custGeom>
            <a:avLst/>
            <a:gdLst>
              <a:gd name="connsiteX0" fmla="*/ 0 w 11619187"/>
              <a:gd name="connsiteY0" fmla="*/ 99315 h 595877"/>
              <a:gd name="connsiteX1" fmla="*/ 99315 w 11619187"/>
              <a:gd name="connsiteY1" fmla="*/ 0 h 595877"/>
              <a:gd name="connsiteX2" fmla="*/ 11519872 w 11619187"/>
              <a:gd name="connsiteY2" fmla="*/ 0 h 595877"/>
              <a:gd name="connsiteX3" fmla="*/ 11619187 w 11619187"/>
              <a:gd name="connsiteY3" fmla="*/ 99315 h 595877"/>
              <a:gd name="connsiteX4" fmla="*/ 11619187 w 11619187"/>
              <a:gd name="connsiteY4" fmla="*/ 496562 h 595877"/>
              <a:gd name="connsiteX5" fmla="*/ 11519872 w 11619187"/>
              <a:gd name="connsiteY5" fmla="*/ 595877 h 595877"/>
              <a:gd name="connsiteX6" fmla="*/ 99315 w 11619187"/>
              <a:gd name="connsiteY6" fmla="*/ 595877 h 595877"/>
              <a:gd name="connsiteX7" fmla="*/ 0 w 11619187"/>
              <a:gd name="connsiteY7" fmla="*/ 496562 h 595877"/>
              <a:gd name="connsiteX8" fmla="*/ 0 w 11619187"/>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9187" h="595877">
                <a:moveTo>
                  <a:pt x="0" y="99315"/>
                </a:moveTo>
                <a:cubicBezTo>
                  <a:pt x="0" y="44465"/>
                  <a:pt x="44465" y="0"/>
                  <a:pt x="99315" y="0"/>
                </a:cubicBezTo>
                <a:lnTo>
                  <a:pt x="11519872" y="0"/>
                </a:lnTo>
                <a:cubicBezTo>
                  <a:pt x="11574722" y="0"/>
                  <a:pt x="11619187" y="44465"/>
                  <a:pt x="11619187" y="99315"/>
                </a:cubicBezTo>
                <a:lnTo>
                  <a:pt x="11619187" y="496562"/>
                </a:lnTo>
                <a:cubicBezTo>
                  <a:pt x="11619187" y="551412"/>
                  <a:pt x="11574722" y="595877"/>
                  <a:pt x="11519872" y="595877"/>
                </a:cubicBezTo>
                <a:lnTo>
                  <a:pt x="99315" y="595877"/>
                </a:lnTo>
                <a:cubicBezTo>
                  <a:pt x="44465" y="595877"/>
                  <a:pt x="0" y="551412"/>
                  <a:pt x="0" y="496562"/>
                </a:cubicBezTo>
                <a:lnTo>
                  <a:pt x="0" y="99315"/>
                </a:lnTo>
                <a:close/>
              </a:path>
            </a:pathLst>
          </a:custGeom>
        </p:spPr>
        <p:style>
          <a:lnRef idx="2">
            <a:schemeClr val="lt1">
              <a:hueOff val="0"/>
              <a:satOff val="0"/>
              <a:lumOff val="0"/>
              <a:alphaOff val="0"/>
            </a:schemeClr>
          </a:lnRef>
          <a:fillRef idx="1">
            <a:schemeClr val="accent2">
              <a:hueOff val="540015"/>
              <a:satOff val="75"/>
              <a:lumOff val="65"/>
              <a:alphaOff val="0"/>
            </a:schemeClr>
          </a:fillRef>
          <a:effectRef idx="0">
            <a:schemeClr val="accent2">
              <a:hueOff val="540015"/>
              <a:satOff val="75"/>
              <a:lumOff val="65"/>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US" kern="1200"/>
              <a:t>Masculinity politics have developed: particularly struggles over the meaning of masculinity (and men’s position in gender relations). These has taken many forms: masculinity therapy; gay liberation; and ‘exit politics’ (in which heterosexual men actively oppose hegemonic masculinity)</a:t>
            </a:r>
            <a:endParaRPr lang="en-US" kern="1200">
              <a:cs typeface="Calibri"/>
            </a:endParaRPr>
          </a:p>
        </p:txBody>
      </p:sp>
      <p:sp>
        <p:nvSpPr>
          <p:cNvPr id="8" name="Freeform: Shape 7">
            <a:extLst>
              <a:ext uri="{FF2B5EF4-FFF2-40B4-BE49-F238E27FC236}">
                <a16:creationId xmlns:a16="http://schemas.microsoft.com/office/drawing/2014/main" id="{0129C94F-CFB7-4E82-8688-16CB078F0761}"/>
              </a:ext>
            </a:extLst>
          </p:cNvPr>
          <p:cNvSpPr/>
          <p:nvPr/>
        </p:nvSpPr>
        <p:spPr>
          <a:xfrm>
            <a:off x="231587" y="3464298"/>
            <a:ext cx="11619187" cy="846397"/>
          </a:xfrm>
          <a:custGeom>
            <a:avLst/>
            <a:gdLst>
              <a:gd name="connsiteX0" fmla="*/ 0 w 11619187"/>
              <a:gd name="connsiteY0" fmla="*/ 99315 h 595877"/>
              <a:gd name="connsiteX1" fmla="*/ 99315 w 11619187"/>
              <a:gd name="connsiteY1" fmla="*/ 0 h 595877"/>
              <a:gd name="connsiteX2" fmla="*/ 11519872 w 11619187"/>
              <a:gd name="connsiteY2" fmla="*/ 0 h 595877"/>
              <a:gd name="connsiteX3" fmla="*/ 11619187 w 11619187"/>
              <a:gd name="connsiteY3" fmla="*/ 99315 h 595877"/>
              <a:gd name="connsiteX4" fmla="*/ 11619187 w 11619187"/>
              <a:gd name="connsiteY4" fmla="*/ 496562 h 595877"/>
              <a:gd name="connsiteX5" fmla="*/ 11519872 w 11619187"/>
              <a:gd name="connsiteY5" fmla="*/ 595877 h 595877"/>
              <a:gd name="connsiteX6" fmla="*/ 99315 w 11619187"/>
              <a:gd name="connsiteY6" fmla="*/ 595877 h 595877"/>
              <a:gd name="connsiteX7" fmla="*/ 0 w 11619187"/>
              <a:gd name="connsiteY7" fmla="*/ 496562 h 595877"/>
              <a:gd name="connsiteX8" fmla="*/ 0 w 11619187"/>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9187" h="595877">
                <a:moveTo>
                  <a:pt x="0" y="99315"/>
                </a:moveTo>
                <a:cubicBezTo>
                  <a:pt x="0" y="44465"/>
                  <a:pt x="44465" y="0"/>
                  <a:pt x="99315" y="0"/>
                </a:cubicBezTo>
                <a:lnTo>
                  <a:pt x="11519872" y="0"/>
                </a:lnTo>
                <a:cubicBezTo>
                  <a:pt x="11574722" y="0"/>
                  <a:pt x="11619187" y="44465"/>
                  <a:pt x="11619187" y="99315"/>
                </a:cubicBezTo>
                <a:lnTo>
                  <a:pt x="11619187" y="496562"/>
                </a:lnTo>
                <a:cubicBezTo>
                  <a:pt x="11619187" y="551412"/>
                  <a:pt x="11574722" y="595877"/>
                  <a:pt x="11519872" y="595877"/>
                </a:cubicBezTo>
                <a:lnTo>
                  <a:pt x="99315" y="595877"/>
                </a:lnTo>
                <a:cubicBezTo>
                  <a:pt x="44465" y="595877"/>
                  <a:pt x="0" y="551412"/>
                  <a:pt x="0" y="496562"/>
                </a:cubicBezTo>
                <a:lnTo>
                  <a:pt x="0" y="99315"/>
                </a:lnTo>
                <a:close/>
              </a:path>
            </a:pathLst>
          </a:custGeom>
        </p:spPr>
        <p:style>
          <a:lnRef idx="2">
            <a:schemeClr val="lt1">
              <a:hueOff val="0"/>
              <a:satOff val="0"/>
              <a:lumOff val="0"/>
              <a:alphaOff val="0"/>
            </a:schemeClr>
          </a:lnRef>
          <a:fillRef idx="1">
            <a:schemeClr val="accent2">
              <a:hueOff val="1080030"/>
              <a:satOff val="150"/>
              <a:lumOff val="131"/>
              <a:alphaOff val="0"/>
            </a:schemeClr>
          </a:fillRef>
          <a:effectRef idx="0">
            <a:schemeClr val="accent2">
              <a:hueOff val="1080030"/>
              <a:satOff val="150"/>
              <a:lumOff val="131"/>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US" kern="1200"/>
              <a:t>Such works by Cornnell has led others to raise questions about the meaning of masculinity as a concept.</a:t>
            </a:r>
            <a:endParaRPr lang="en-US" kern="1200">
              <a:cs typeface="Calibri"/>
            </a:endParaRPr>
          </a:p>
        </p:txBody>
      </p:sp>
      <p:sp>
        <p:nvSpPr>
          <p:cNvPr id="11" name="Freeform: Shape 10">
            <a:extLst>
              <a:ext uri="{FF2B5EF4-FFF2-40B4-BE49-F238E27FC236}">
                <a16:creationId xmlns:a16="http://schemas.microsoft.com/office/drawing/2014/main" id="{466EAF98-8068-4934-A85D-7BEDC83C4F80}"/>
              </a:ext>
            </a:extLst>
          </p:cNvPr>
          <p:cNvSpPr/>
          <p:nvPr/>
        </p:nvSpPr>
        <p:spPr>
          <a:xfrm>
            <a:off x="231586" y="4449289"/>
            <a:ext cx="11619187" cy="888150"/>
          </a:xfrm>
          <a:custGeom>
            <a:avLst/>
            <a:gdLst>
              <a:gd name="connsiteX0" fmla="*/ 0 w 11619187"/>
              <a:gd name="connsiteY0" fmla="*/ 99315 h 595877"/>
              <a:gd name="connsiteX1" fmla="*/ 99315 w 11619187"/>
              <a:gd name="connsiteY1" fmla="*/ 0 h 595877"/>
              <a:gd name="connsiteX2" fmla="*/ 11519872 w 11619187"/>
              <a:gd name="connsiteY2" fmla="*/ 0 h 595877"/>
              <a:gd name="connsiteX3" fmla="*/ 11619187 w 11619187"/>
              <a:gd name="connsiteY3" fmla="*/ 99315 h 595877"/>
              <a:gd name="connsiteX4" fmla="*/ 11619187 w 11619187"/>
              <a:gd name="connsiteY4" fmla="*/ 496562 h 595877"/>
              <a:gd name="connsiteX5" fmla="*/ 11519872 w 11619187"/>
              <a:gd name="connsiteY5" fmla="*/ 595877 h 595877"/>
              <a:gd name="connsiteX6" fmla="*/ 99315 w 11619187"/>
              <a:gd name="connsiteY6" fmla="*/ 595877 h 595877"/>
              <a:gd name="connsiteX7" fmla="*/ 0 w 11619187"/>
              <a:gd name="connsiteY7" fmla="*/ 496562 h 595877"/>
              <a:gd name="connsiteX8" fmla="*/ 0 w 11619187"/>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9187" h="595877">
                <a:moveTo>
                  <a:pt x="0" y="99315"/>
                </a:moveTo>
                <a:cubicBezTo>
                  <a:pt x="0" y="44465"/>
                  <a:pt x="44465" y="0"/>
                  <a:pt x="99315" y="0"/>
                </a:cubicBezTo>
                <a:lnTo>
                  <a:pt x="11519872" y="0"/>
                </a:lnTo>
                <a:cubicBezTo>
                  <a:pt x="11574722" y="0"/>
                  <a:pt x="11619187" y="44465"/>
                  <a:pt x="11619187" y="99315"/>
                </a:cubicBezTo>
                <a:lnTo>
                  <a:pt x="11619187" y="496562"/>
                </a:lnTo>
                <a:cubicBezTo>
                  <a:pt x="11619187" y="551412"/>
                  <a:pt x="11574722" y="595877"/>
                  <a:pt x="11519872" y="595877"/>
                </a:cubicBezTo>
                <a:lnTo>
                  <a:pt x="99315" y="595877"/>
                </a:lnTo>
                <a:cubicBezTo>
                  <a:pt x="44465" y="595877"/>
                  <a:pt x="0" y="551412"/>
                  <a:pt x="0" y="496562"/>
                </a:cubicBezTo>
                <a:lnTo>
                  <a:pt x="0" y="99315"/>
                </a:lnTo>
                <a:close/>
              </a:path>
            </a:pathLst>
          </a:custGeom>
        </p:spPr>
        <p:style>
          <a:lnRef idx="2">
            <a:schemeClr val="lt1">
              <a:hueOff val="0"/>
              <a:satOff val="0"/>
              <a:lumOff val="0"/>
              <a:alphaOff val="0"/>
            </a:schemeClr>
          </a:lnRef>
          <a:fillRef idx="1">
            <a:schemeClr val="accent2">
              <a:hueOff val="2700075"/>
              <a:satOff val="376"/>
              <a:lumOff val="327"/>
              <a:alphaOff val="0"/>
            </a:schemeClr>
          </a:fillRef>
          <a:effectRef idx="0">
            <a:schemeClr val="accent2">
              <a:hueOff val="2700075"/>
              <a:satOff val="376"/>
              <a:lumOff val="327"/>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US" kern="1200" dirty="0"/>
              <a:t>In her more recent work, Connell (2000) </a:t>
            </a:r>
            <a:r>
              <a:rPr lang="en-US" kern="1200" err="1"/>
              <a:t>emphasises</a:t>
            </a:r>
            <a:r>
              <a:rPr lang="en-US" kern="1200" dirty="0"/>
              <a:t> that masculinities are not simply equivalent to biological men. ‘Masculine’ bodies, </a:t>
            </a:r>
            <a:r>
              <a:rPr lang="en-US" kern="1200" err="1"/>
              <a:t>behaviour</a:t>
            </a:r>
            <a:r>
              <a:rPr lang="en-US" kern="1200" dirty="0"/>
              <a:t> or attitudes can be the social practices of people who are otherwise defined as ‘women’.</a:t>
            </a:r>
            <a:endParaRPr lang="en-US" kern="1200" dirty="0">
              <a:cs typeface="Calibri"/>
            </a:endParaRPr>
          </a:p>
        </p:txBody>
      </p:sp>
      <p:sp>
        <p:nvSpPr>
          <p:cNvPr id="12" name="Freeform: Shape 11">
            <a:extLst>
              <a:ext uri="{FF2B5EF4-FFF2-40B4-BE49-F238E27FC236}">
                <a16:creationId xmlns:a16="http://schemas.microsoft.com/office/drawing/2014/main" id="{8111C78B-7CDD-4738-8050-2EB7358C7C27}"/>
              </a:ext>
            </a:extLst>
          </p:cNvPr>
          <p:cNvSpPr/>
          <p:nvPr/>
        </p:nvSpPr>
        <p:spPr>
          <a:xfrm>
            <a:off x="231585" y="5487917"/>
            <a:ext cx="11619187" cy="1002972"/>
          </a:xfrm>
          <a:custGeom>
            <a:avLst/>
            <a:gdLst>
              <a:gd name="connsiteX0" fmla="*/ 0 w 11619187"/>
              <a:gd name="connsiteY0" fmla="*/ 99315 h 595877"/>
              <a:gd name="connsiteX1" fmla="*/ 99315 w 11619187"/>
              <a:gd name="connsiteY1" fmla="*/ 0 h 595877"/>
              <a:gd name="connsiteX2" fmla="*/ 11519872 w 11619187"/>
              <a:gd name="connsiteY2" fmla="*/ 0 h 595877"/>
              <a:gd name="connsiteX3" fmla="*/ 11619187 w 11619187"/>
              <a:gd name="connsiteY3" fmla="*/ 99315 h 595877"/>
              <a:gd name="connsiteX4" fmla="*/ 11619187 w 11619187"/>
              <a:gd name="connsiteY4" fmla="*/ 496562 h 595877"/>
              <a:gd name="connsiteX5" fmla="*/ 11519872 w 11619187"/>
              <a:gd name="connsiteY5" fmla="*/ 595877 h 595877"/>
              <a:gd name="connsiteX6" fmla="*/ 99315 w 11619187"/>
              <a:gd name="connsiteY6" fmla="*/ 595877 h 595877"/>
              <a:gd name="connsiteX7" fmla="*/ 0 w 11619187"/>
              <a:gd name="connsiteY7" fmla="*/ 496562 h 595877"/>
              <a:gd name="connsiteX8" fmla="*/ 0 w 11619187"/>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9187" h="595877">
                <a:moveTo>
                  <a:pt x="0" y="99315"/>
                </a:moveTo>
                <a:cubicBezTo>
                  <a:pt x="0" y="44465"/>
                  <a:pt x="44465" y="0"/>
                  <a:pt x="99315" y="0"/>
                </a:cubicBezTo>
                <a:lnTo>
                  <a:pt x="11519872" y="0"/>
                </a:lnTo>
                <a:cubicBezTo>
                  <a:pt x="11574722" y="0"/>
                  <a:pt x="11619187" y="44465"/>
                  <a:pt x="11619187" y="99315"/>
                </a:cubicBezTo>
                <a:lnTo>
                  <a:pt x="11619187" y="496562"/>
                </a:lnTo>
                <a:cubicBezTo>
                  <a:pt x="11619187" y="551412"/>
                  <a:pt x="11574722" y="595877"/>
                  <a:pt x="11519872" y="595877"/>
                </a:cubicBezTo>
                <a:lnTo>
                  <a:pt x="99315" y="595877"/>
                </a:lnTo>
                <a:cubicBezTo>
                  <a:pt x="44465" y="595877"/>
                  <a:pt x="0" y="551412"/>
                  <a:pt x="0" y="496562"/>
                </a:cubicBezTo>
                <a:lnTo>
                  <a:pt x="0" y="99315"/>
                </a:lnTo>
                <a:close/>
              </a:path>
            </a:pathLst>
          </a:custGeom>
        </p:spPr>
        <p:style>
          <a:lnRef idx="2">
            <a:schemeClr val="lt1">
              <a:hueOff val="0"/>
              <a:satOff val="0"/>
              <a:lumOff val="0"/>
              <a:alphaOff val="0"/>
            </a:schemeClr>
          </a:lnRef>
          <a:fillRef idx="1">
            <a:schemeClr val="accent2">
              <a:hueOff val="3240090"/>
              <a:satOff val="451"/>
              <a:lumOff val="392"/>
              <a:alphaOff val="0"/>
            </a:schemeClr>
          </a:fillRef>
          <a:effectRef idx="0">
            <a:schemeClr val="accent2">
              <a:hueOff val="3240090"/>
              <a:satOff val="451"/>
              <a:lumOff val="392"/>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US" sz="2000" kern="1200"/>
              <a:t>Masculinities then become concepts that names patterns of practice , not just groups of people.</a:t>
            </a:r>
            <a:endParaRPr lang="en-US" sz="2000" kern="1200">
              <a:cs typeface="Calibri"/>
            </a:endParaRPr>
          </a:p>
        </p:txBody>
      </p:sp>
    </p:spTree>
    <p:extLst>
      <p:ext uri="{BB962C8B-B14F-4D97-AF65-F5344CB8AC3E}">
        <p14:creationId xmlns:p14="http://schemas.microsoft.com/office/powerpoint/2010/main" val="35962661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EA83-CA24-4D31-AC18-F50E75813D75}"/>
              </a:ext>
            </a:extLst>
          </p:cNvPr>
          <p:cNvSpPr>
            <a:spLocks noGrp="1"/>
          </p:cNvSpPr>
          <p:nvPr>
            <p:ph type="title"/>
          </p:nvPr>
        </p:nvSpPr>
        <p:spPr>
          <a:xfrm>
            <a:off x="838200" y="365125"/>
            <a:ext cx="10515600" cy="1325563"/>
          </a:xfrm>
        </p:spPr>
        <p:txBody>
          <a:bodyPr>
            <a:normAutofit/>
          </a:bodyPr>
          <a:lstStyle/>
          <a:p>
            <a:r>
              <a:rPr lang="en-US" dirty="0" err="1"/>
              <a:t>Cornnell</a:t>
            </a:r>
            <a:r>
              <a:rPr lang="en-US" dirty="0"/>
              <a:t> (1995; 2000): continued…</a:t>
            </a:r>
            <a:endParaRPr lang="en-NZ" dirty="0"/>
          </a:p>
        </p:txBody>
      </p:sp>
      <p:sp>
        <p:nvSpPr>
          <p:cNvPr id="6" name="Freeform: Shape 5">
            <a:extLst>
              <a:ext uri="{FF2B5EF4-FFF2-40B4-BE49-F238E27FC236}">
                <a16:creationId xmlns:a16="http://schemas.microsoft.com/office/drawing/2014/main" id="{8E89BABA-C876-47A0-A81F-F57FA8383E53}"/>
              </a:ext>
            </a:extLst>
          </p:cNvPr>
          <p:cNvSpPr/>
          <p:nvPr/>
        </p:nvSpPr>
        <p:spPr>
          <a:xfrm>
            <a:off x="786008" y="1818112"/>
            <a:ext cx="10515600" cy="934830"/>
          </a:xfrm>
          <a:custGeom>
            <a:avLst/>
            <a:gdLst>
              <a:gd name="connsiteX0" fmla="*/ 0 w 10515600"/>
              <a:gd name="connsiteY0" fmla="*/ 155808 h 934830"/>
              <a:gd name="connsiteX1" fmla="*/ 155808 w 10515600"/>
              <a:gd name="connsiteY1" fmla="*/ 0 h 934830"/>
              <a:gd name="connsiteX2" fmla="*/ 10359792 w 10515600"/>
              <a:gd name="connsiteY2" fmla="*/ 0 h 934830"/>
              <a:gd name="connsiteX3" fmla="*/ 10515600 w 10515600"/>
              <a:gd name="connsiteY3" fmla="*/ 155808 h 934830"/>
              <a:gd name="connsiteX4" fmla="*/ 10515600 w 10515600"/>
              <a:gd name="connsiteY4" fmla="*/ 779022 h 934830"/>
              <a:gd name="connsiteX5" fmla="*/ 10359792 w 10515600"/>
              <a:gd name="connsiteY5" fmla="*/ 934830 h 934830"/>
              <a:gd name="connsiteX6" fmla="*/ 155808 w 10515600"/>
              <a:gd name="connsiteY6" fmla="*/ 934830 h 934830"/>
              <a:gd name="connsiteX7" fmla="*/ 0 w 10515600"/>
              <a:gd name="connsiteY7" fmla="*/ 779022 h 934830"/>
              <a:gd name="connsiteX8" fmla="*/ 0 w 10515600"/>
              <a:gd name="connsiteY8" fmla="*/ 155808 h 9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4830">
                <a:moveTo>
                  <a:pt x="0" y="155808"/>
                </a:moveTo>
                <a:cubicBezTo>
                  <a:pt x="0" y="69758"/>
                  <a:pt x="69758" y="0"/>
                  <a:pt x="155808" y="0"/>
                </a:cubicBezTo>
                <a:lnTo>
                  <a:pt x="10359792" y="0"/>
                </a:lnTo>
                <a:cubicBezTo>
                  <a:pt x="10445842" y="0"/>
                  <a:pt x="10515600" y="69758"/>
                  <a:pt x="10515600" y="155808"/>
                </a:cubicBezTo>
                <a:lnTo>
                  <a:pt x="10515600" y="779022"/>
                </a:lnTo>
                <a:cubicBezTo>
                  <a:pt x="10515600" y="865072"/>
                  <a:pt x="10445842" y="934830"/>
                  <a:pt x="10359792" y="934830"/>
                </a:cubicBezTo>
                <a:lnTo>
                  <a:pt x="155808" y="934830"/>
                </a:lnTo>
                <a:cubicBezTo>
                  <a:pt x="69758" y="934830"/>
                  <a:pt x="0" y="865072"/>
                  <a:pt x="0" y="779022"/>
                </a:cubicBezTo>
                <a:lnTo>
                  <a:pt x="0" y="15580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0405" tIns="110405" rIns="110405" bIns="110405" numCol="1" spcCol="1270" anchor="ctr" anchorCtr="0">
            <a:noAutofit/>
          </a:bodyPr>
          <a:lstStyle/>
          <a:p>
            <a:pPr marL="0" lvl="0" indent="0" algn="l" defTabSz="755650">
              <a:lnSpc>
                <a:spcPct val="90000"/>
              </a:lnSpc>
              <a:spcBef>
                <a:spcPct val="0"/>
              </a:spcBef>
              <a:spcAft>
                <a:spcPct val="35000"/>
              </a:spcAft>
              <a:buNone/>
            </a:pPr>
            <a:r>
              <a:rPr lang="en-US" sz="1700" kern="1200"/>
              <a:t>Connell’s ideas have proven so adaptable, and have been so widely used. For one, Connell eschews complex theoretical jargon in favour of  more  digestible  terms  readily  found  in  mainstream  discourses  of  everyday  life  in multicultural,   highly   urbanised   settings.   </a:t>
            </a:r>
          </a:p>
        </p:txBody>
      </p:sp>
      <p:sp>
        <p:nvSpPr>
          <p:cNvPr id="7" name="Freeform: Shape 6">
            <a:extLst>
              <a:ext uri="{FF2B5EF4-FFF2-40B4-BE49-F238E27FC236}">
                <a16:creationId xmlns:a16="http://schemas.microsoft.com/office/drawing/2014/main" id="{7D6DCC3F-6AF2-404D-BE42-42814E587F9F}"/>
              </a:ext>
            </a:extLst>
          </p:cNvPr>
          <p:cNvSpPr/>
          <p:nvPr/>
        </p:nvSpPr>
        <p:spPr>
          <a:xfrm>
            <a:off x="786008" y="2958477"/>
            <a:ext cx="10515600" cy="934830"/>
          </a:xfrm>
          <a:custGeom>
            <a:avLst/>
            <a:gdLst>
              <a:gd name="connsiteX0" fmla="*/ 0 w 10515600"/>
              <a:gd name="connsiteY0" fmla="*/ 155808 h 934830"/>
              <a:gd name="connsiteX1" fmla="*/ 155808 w 10515600"/>
              <a:gd name="connsiteY1" fmla="*/ 0 h 934830"/>
              <a:gd name="connsiteX2" fmla="*/ 10359792 w 10515600"/>
              <a:gd name="connsiteY2" fmla="*/ 0 h 934830"/>
              <a:gd name="connsiteX3" fmla="*/ 10515600 w 10515600"/>
              <a:gd name="connsiteY3" fmla="*/ 155808 h 934830"/>
              <a:gd name="connsiteX4" fmla="*/ 10515600 w 10515600"/>
              <a:gd name="connsiteY4" fmla="*/ 779022 h 934830"/>
              <a:gd name="connsiteX5" fmla="*/ 10359792 w 10515600"/>
              <a:gd name="connsiteY5" fmla="*/ 934830 h 934830"/>
              <a:gd name="connsiteX6" fmla="*/ 155808 w 10515600"/>
              <a:gd name="connsiteY6" fmla="*/ 934830 h 934830"/>
              <a:gd name="connsiteX7" fmla="*/ 0 w 10515600"/>
              <a:gd name="connsiteY7" fmla="*/ 779022 h 934830"/>
              <a:gd name="connsiteX8" fmla="*/ 0 w 10515600"/>
              <a:gd name="connsiteY8" fmla="*/ 155808 h 9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4830">
                <a:moveTo>
                  <a:pt x="0" y="155808"/>
                </a:moveTo>
                <a:cubicBezTo>
                  <a:pt x="0" y="69758"/>
                  <a:pt x="69758" y="0"/>
                  <a:pt x="155808" y="0"/>
                </a:cubicBezTo>
                <a:lnTo>
                  <a:pt x="10359792" y="0"/>
                </a:lnTo>
                <a:cubicBezTo>
                  <a:pt x="10445842" y="0"/>
                  <a:pt x="10515600" y="69758"/>
                  <a:pt x="10515600" y="155808"/>
                </a:cubicBezTo>
                <a:lnTo>
                  <a:pt x="10515600" y="779022"/>
                </a:lnTo>
                <a:cubicBezTo>
                  <a:pt x="10515600" y="865072"/>
                  <a:pt x="10445842" y="934830"/>
                  <a:pt x="10359792" y="934830"/>
                </a:cubicBezTo>
                <a:lnTo>
                  <a:pt x="155808" y="934830"/>
                </a:lnTo>
                <a:cubicBezTo>
                  <a:pt x="69758" y="934830"/>
                  <a:pt x="0" y="865072"/>
                  <a:pt x="0" y="779022"/>
                </a:cubicBezTo>
                <a:lnTo>
                  <a:pt x="0" y="155808"/>
                </a:lnTo>
                <a:close/>
              </a:path>
            </a:pathLst>
          </a:custGeom>
        </p:spPr>
        <p:style>
          <a:lnRef idx="2">
            <a:schemeClr val="lt1">
              <a:hueOff val="0"/>
              <a:satOff val="0"/>
              <a:lumOff val="0"/>
              <a:alphaOff val="0"/>
            </a:schemeClr>
          </a:lnRef>
          <a:fillRef idx="1">
            <a:schemeClr val="accent2">
              <a:hueOff val="1080030"/>
              <a:satOff val="150"/>
              <a:lumOff val="131"/>
              <a:alphaOff val="0"/>
            </a:schemeClr>
          </a:fillRef>
          <a:effectRef idx="0">
            <a:schemeClr val="accent2">
              <a:hueOff val="1080030"/>
              <a:satOff val="150"/>
              <a:lumOff val="131"/>
              <a:alphaOff val="0"/>
            </a:schemeClr>
          </a:effectRef>
          <a:fontRef idx="minor">
            <a:schemeClr val="lt1"/>
          </a:fontRef>
        </p:style>
        <p:txBody>
          <a:bodyPr spcFirstLastPara="0" vert="horz" wrap="square" lIns="110405" tIns="110405" rIns="110405" bIns="110405" numCol="1" spcCol="1270" anchor="ctr" anchorCtr="0">
            <a:noAutofit/>
          </a:bodyPr>
          <a:lstStyle/>
          <a:p>
            <a:pPr marL="0" lvl="0" indent="0" algn="l" defTabSz="755650">
              <a:lnSpc>
                <a:spcPct val="90000"/>
              </a:lnSpc>
              <a:spcBef>
                <a:spcPct val="0"/>
              </a:spcBef>
              <a:spcAft>
                <a:spcPct val="35000"/>
              </a:spcAft>
              <a:buNone/>
            </a:pPr>
            <a:r>
              <a:rPr lang="en-US" sz="1700" kern="1200"/>
              <a:t>Straightforward   terms   like   ‘diversity’, ‘multiplicity’,  ‘hierarchy’  and  ‘contradiction’,  and  a  general  awareness  of  how  to recognise  masculine  manifestations  of  them,  means  that  readers  can  fairly  easily  cite examples of them, at least in men’s lives. </a:t>
            </a:r>
          </a:p>
        </p:txBody>
      </p:sp>
      <p:sp>
        <p:nvSpPr>
          <p:cNvPr id="8" name="Freeform: Shape 7">
            <a:extLst>
              <a:ext uri="{FF2B5EF4-FFF2-40B4-BE49-F238E27FC236}">
                <a16:creationId xmlns:a16="http://schemas.microsoft.com/office/drawing/2014/main" id="{0EC8FD7D-CEA9-4A49-9907-E4CAB241187D}"/>
              </a:ext>
            </a:extLst>
          </p:cNvPr>
          <p:cNvSpPr/>
          <p:nvPr/>
        </p:nvSpPr>
        <p:spPr>
          <a:xfrm>
            <a:off x="786008" y="4171911"/>
            <a:ext cx="10515600" cy="934830"/>
          </a:xfrm>
          <a:custGeom>
            <a:avLst/>
            <a:gdLst>
              <a:gd name="connsiteX0" fmla="*/ 0 w 10515600"/>
              <a:gd name="connsiteY0" fmla="*/ 155808 h 934830"/>
              <a:gd name="connsiteX1" fmla="*/ 155808 w 10515600"/>
              <a:gd name="connsiteY1" fmla="*/ 0 h 934830"/>
              <a:gd name="connsiteX2" fmla="*/ 10359792 w 10515600"/>
              <a:gd name="connsiteY2" fmla="*/ 0 h 934830"/>
              <a:gd name="connsiteX3" fmla="*/ 10515600 w 10515600"/>
              <a:gd name="connsiteY3" fmla="*/ 155808 h 934830"/>
              <a:gd name="connsiteX4" fmla="*/ 10515600 w 10515600"/>
              <a:gd name="connsiteY4" fmla="*/ 779022 h 934830"/>
              <a:gd name="connsiteX5" fmla="*/ 10359792 w 10515600"/>
              <a:gd name="connsiteY5" fmla="*/ 934830 h 934830"/>
              <a:gd name="connsiteX6" fmla="*/ 155808 w 10515600"/>
              <a:gd name="connsiteY6" fmla="*/ 934830 h 934830"/>
              <a:gd name="connsiteX7" fmla="*/ 0 w 10515600"/>
              <a:gd name="connsiteY7" fmla="*/ 779022 h 934830"/>
              <a:gd name="connsiteX8" fmla="*/ 0 w 10515600"/>
              <a:gd name="connsiteY8" fmla="*/ 155808 h 9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4830">
                <a:moveTo>
                  <a:pt x="0" y="155808"/>
                </a:moveTo>
                <a:cubicBezTo>
                  <a:pt x="0" y="69758"/>
                  <a:pt x="69758" y="0"/>
                  <a:pt x="155808" y="0"/>
                </a:cubicBezTo>
                <a:lnTo>
                  <a:pt x="10359792" y="0"/>
                </a:lnTo>
                <a:cubicBezTo>
                  <a:pt x="10445842" y="0"/>
                  <a:pt x="10515600" y="69758"/>
                  <a:pt x="10515600" y="155808"/>
                </a:cubicBezTo>
                <a:lnTo>
                  <a:pt x="10515600" y="779022"/>
                </a:lnTo>
                <a:cubicBezTo>
                  <a:pt x="10515600" y="865072"/>
                  <a:pt x="10445842" y="934830"/>
                  <a:pt x="10359792" y="934830"/>
                </a:cubicBezTo>
                <a:lnTo>
                  <a:pt x="155808" y="934830"/>
                </a:lnTo>
                <a:cubicBezTo>
                  <a:pt x="69758" y="934830"/>
                  <a:pt x="0" y="865072"/>
                  <a:pt x="0" y="779022"/>
                </a:cubicBezTo>
                <a:lnTo>
                  <a:pt x="0" y="155808"/>
                </a:lnTo>
                <a:close/>
              </a:path>
            </a:pathLst>
          </a:custGeom>
        </p:spPr>
        <p:style>
          <a:lnRef idx="2">
            <a:schemeClr val="lt1">
              <a:hueOff val="0"/>
              <a:satOff val="0"/>
              <a:lumOff val="0"/>
              <a:alphaOff val="0"/>
            </a:schemeClr>
          </a:lnRef>
          <a:fillRef idx="1">
            <a:schemeClr val="accent2">
              <a:hueOff val="2160060"/>
              <a:satOff val="301"/>
              <a:lumOff val="261"/>
              <a:alphaOff val="0"/>
            </a:schemeClr>
          </a:fillRef>
          <a:effectRef idx="0">
            <a:schemeClr val="accent2">
              <a:hueOff val="2160060"/>
              <a:satOff val="301"/>
              <a:lumOff val="261"/>
              <a:alphaOff val="0"/>
            </a:schemeClr>
          </a:effectRef>
          <a:fontRef idx="minor">
            <a:schemeClr val="lt1"/>
          </a:fontRef>
        </p:style>
        <p:txBody>
          <a:bodyPr spcFirstLastPara="0" vert="horz" wrap="square" lIns="110405" tIns="110405" rIns="110405" bIns="110405" numCol="1" spcCol="1270" anchor="ctr" anchorCtr="0">
            <a:noAutofit/>
          </a:bodyPr>
          <a:lstStyle/>
          <a:p>
            <a:pPr marL="0" lvl="0" indent="0" algn="l" defTabSz="755650">
              <a:lnSpc>
                <a:spcPct val="90000"/>
              </a:lnSpc>
              <a:spcBef>
                <a:spcPct val="0"/>
              </a:spcBef>
              <a:spcAft>
                <a:spcPct val="35000"/>
              </a:spcAft>
              <a:buNone/>
            </a:pPr>
            <a:r>
              <a:rPr lang="en-US" sz="1700" kern="1200"/>
              <a:t>For example, it is not at all difficult for me to note that my masculinity is different from that of my father. In a similar vein, claims that masculinity is ‘dynamic’, or that it is liable to contestation and change, can be readily understood and evidence found to support these hypotheses. </a:t>
            </a:r>
          </a:p>
        </p:txBody>
      </p:sp>
      <p:sp>
        <p:nvSpPr>
          <p:cNvPr id="9" name="Freeform: Shape 8">
            <a:extLst>
              <a:ext uri="{FF2B5EF4-FFF2-40B4-BE49-F238E27FC236}">
                <a16:creationId xmlns:a16="http://schemas.microsoft.com/office/drawing/2014/main" id="{263DF472-F529-4D6F-AC10-4DCECFC6A8F1}"/>
              </a:ext>
            </a:extLst>
          </p:cNvPr>
          <p:cNvSpPr/>
          <p:nvPr/>
        </p:nvSpPr>
        <p:spPr>
          <a:xfrm>
            <a:off x="786008" y="5364468"/>
            <a:ext cx="10515600" cy="934830"/>
          </a:xfrm>
          <a:custGeom>
            <a:avLst/>
            <a:gdLst>
              <a:gd name="connsiteX0" fmla="*/ 0 w 10515600"/>
              <a:gd name="connsiteY0" fmla="*/ 155808 h 934830"/>
              <a:gd name="connsiteX1" fmla="*/ 155808 w 10515600"/>
              <a:gd name="connsiteY1" fmla="*/ 0 h 934830"/>
              <a:gd name="connsiteX2" fmla="*/ 10359792 w 10515600"/>
              <a:gd name="connsiteY2" fmla="*/ 0 h 934830"/>
              <a:gd name="connsiteX3" fmla="*/ 10515600 w 10515600"/>
              <a:gd name="connsiteY3" fmla="*/ 155808 h 934830"/>
              <a:gd name="connsiteX4" fmla="*/ 10515600 w 10515600"/>
              <a:gd name="connsiteY4" fmla="*/ 779022 h 934830"/>
              <a:gd name="connsiteX5" fmla="*/ 10359792 w 10515600"/>
              <a:gd name="connsiteY5" fmla="*/ 934830 h 934830"/>
              <a:gd name="connsiteX6" fmla="*/ 155808 w 10515600"/>
              <a:gd name="connsiteY6" fmla="*/ 934830 h 934830"/>
              <a:gd name="connsiteX7" fmla="*/ 0 w 10515600"/>
              <a:gd name="connsiteY7" fmla="*/ 779022 h 934830"/>
              <a:gd name="connsiteX8" fmla="*/ 0 w 10515600"/>
              <a:gd name="connsiteY8" fmla="*/ 155808 h 9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4830">
                <a:moveTo>
                  <a:pt x="0" y="155808"/>
                </a:moveTo>
                <a:cubicBezTo>
                  <a:pt x="0" y="69758"/>
                  <a:pt x="69758" y="0"/>
                  <a:pt x="155808" y="0"/>
                </a:cubicBezTo>
                <a:lnTo>
                  <a:pt x="10359792" y="0"/>
                </a:lnTo>
                <a:cubicBezTo>
                  <a:pt x="10445842" y="0"/>
                  <a:pt x="10515600" y="69758"/>
                  <a:pt x="10515600" y="155808"/>
                </a:cubicBezTo>
                <a:lnTo>
                  <a:pt x="10515600" y="779022"/>
                </a:lnTo>
                <a:cubicBezTo>
                  <a:pt x="10515600" y="865072"/>
                  <a:pt x="10445842" y="934830"/>
                  <a:pt x="10359792" y="934830"/>
                </a:cubicBezTo>
                <a:lnTo>
                  <a:pt x="155808" y="934830"/>
                </a:lnTo>
                <a:cubicBezTo>
                  <a:pt x="69758" y="934830"/>
                  <a:pt x="0" y="865072"/>
                  <a:pt x="0" y="779022"/>
                </a:cubicBezTo>
                <a:lnTo>
                  <a:pt x="0" y="155808"/>
                </a:lnTo>
                <a:close/>
              </a:path>
            </a:pathLst>
          </a:custGeom>
        </p:spPr>
        <p:style>
          <a:lnRef idx="2">
            <a:schemeClr val="lt1">
              <a:hueOff val="0"/>
              <a:satOff val="0"/>
              <a:lumOff val="0"/>
              <a:alphaOff val="0"/>
            </a:schemeClr>
          </a:lnRef>
          <a:fillRef idx="1">
            <a:schemeClr val="accent2">
              <a:hueOff val="3240090"/>
              <a:satOff val="451"/>
              <a:lumOff val="392"/>
              <a:alphaOff val="0"/>
            </a:schemeClr>
          </a:fillRef>
          <a:effectRef idx="0">
            <a:schemeClr val="accent2">
              <a:hueOff val="3240090"/>
              <a:satOff val="451"/>
              <a:lumOff val="392"/>
              <a:alphaOff val="0"/>
            </a:schemeClr>
          </a:effectRef>
          <a:fontRef idx="minor">
            <a:schemeClr val="lt1"/>
          </a:fontRef>
        </p:style>
        <p:txBody>
          <a:bodyPr spcFirstLastPara="0" vert="horz" wrap="square" lIns="110405" tIns="110405" rIns="110405" bIns="110405" numCol="1" spcCol="1270" anchor="ctr" anchorCtr="0">
            <a:noAutofit/>
          </a:bodyPr>
          <a:lstStyle/>
          <a:p>
            <a:pPr marL="0" lvl="0" indent="0" algn="l" defTabSz="755650">
              <a:lnSpc>
                <a:spcPct val="90000"/>
              </a:lnSpc>
              <a:spcBef>
                <a:spcPct val="0"/>
              </a:spcBef>
              <a:spcAft>
                <a:spcPct val="35000"/>
              </a:spcAft>
              <a:buNone/>
            </a:pPr>
            <a:r>
              <a:rPr lang="en-US" sz="1700" kern="1200"/>
              <a:t>For instance, keeping with the familial  theme,  the  different  masculinities  expressed  by  my  father  and  I  suggest  that masculinity is inseparable from ‘other’ social factors such as generation, race and class. Connell’s  model  allows  the  articulation  of  masculinity  to  be  seen  as  a  response  to,  or better, as intertwined with, these other factors.</a:t>
            </a:r>
          </a:p>
        </p:txBody>
      </p:sp>
    </p:spTree>
    <p:extLst>
      <p:ext uri="{BB962C8B-B14F-4D97-AF65-F5344CB8AC3E}">
        <p14:creationId xmlns:p14="http://schemas.microsoft.com/office/powerpoint/2010/main" val="21453652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EBEA748-E0D3-428A-A44B-D54F1DDDEE8C}"/>
              </a:ext>
            </a:extLst>
          </p:cNvPr>
          <p:cNvSpPr>
            <a:spLocks noGrp="1"/>
          </p:cNvSpPr>
          <p:nvPr>
            <p:ph type="title"/>
          </p:nvPr>
        </p:nvSpPr>
        <p:spPr>
          <a:xfrm>
            <a:off x="777240" y="731519"/>
            <a:ext cx="2845191" cy="3237579"/>
          </a:xfrm>
        </p:spPr>
        <p:txBody>
          <a:bodyPr>
            <a:normAutofit/>
          </a:bodyPr>
          <a:lstStyle/>
          <a:p>
            <a:r>
              <a:rPr lang="en-NZ" sz="3800">
                <a:solidFill>
                  <a:srgbClr val="FFFFFF"/>
                </a:solidFill>
              </a:rPr>
              <a:t>Eric Anderson (2009): Inclusive Masculinity</a:t>
            </a: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1E5F3A-B126-4BFD-96A0-600CCBE0703D}"/>
              </a:ext>
            </a:extLst>
          </p:cNvPr>
          <p:cNvSpPr>
            <a:spLocks noGrp="1"/>
          </p:cNvSpPr>
          <p:nvPr>
            <p:ph idx="1"/>
          </p:nvPr>
        </p:nvSpPr>
        <p:spPr>
          <a:xfrm>
            <a:off x="4379709" y="686862"/>
            <a:ext cx="7037591" cy="5475129"/>
          </a:xfrm>
        </p:spPr>
        <p:txBody>
          <a:bodyPr anchor="ctr">
            <a:normAutofit/>
          </a:bodyPr>
          <a:lstStyle/>
          <a:p>
            <a:r>
              <a:rPr lang="en-US" sz="1600"/>
              <a:t>A new approach?</a:t>
            </a:r>
          </a:p>
          <a:p>
            <a:r>
              <a:rPr lang="en-US" sz="1600"/>
              <a:t>proposing an alternative to hegemonic masculinity theory</a:t>
            </a:r>
            <a:endParaRPr lang="en-NZ" sz="1600"/>
          </a:p>
          <a:p>
            <a:r>
              <a:rPr lang="en-NZ" sz="1600"/>
              <a:t>Based on ethnographic research with predominantly white, middle- to upper-middle-class university-aged men in the United States and United Kingdom, the main thesis of this work is that recent shifts in the social and cultural landscape have brought about the development of more ‘inclusive’ or non-homophobic forms of masculinity (2009, 7)</a:t>
            </a:r>
          </a:p>
          <a:p>
            <a:r>
              <a:rPr lang="en-NZ" sz="1600"/>
              <a:t>three ‘‘cultural zeitgeists’’ of elevated, diminishing, and diminished homohysteria.</a:t>
            </a:r>
          </a:p>
          <a:p>
            <a:pPr lvl="1"/>
            <a:r>
              <a:rPr lang="en-NZ" sz="1600"/>
              <a:t> In the first of these settings hegemonic masculinity dominates, but as cultural homohysteria diminishes, more inclusive forms of masculinity emerge alongside orthodox masculinities. In these contexts, ‘‘multiple masculinities will proliferate without hierarchy and hegemony, and men are permitted an expansion of acceptable heteromasculine behaviours.</a:t>
            </a:r>
          </a:p>
          <a:p>
            <a:r>
              <a:rPr lang="en-NZ" sz="1600"/>
              <a:t>Specifically contends that decreasing ‘the fear of being homo-sexualized’, enables men to develop softer, more expressive forms of masculinity.</a:t>
            </a:r>
          </a:p>
          <a:p>
            <a:r>
              <a:rPr lang="en-NZ" sz="1600"/>
              <a:t>Suggests that multiple forms of masculinity can exist in a horizontal (not stratified) alignment. All exist at the same time…</a:t>
            </a:r>
          </a:p>
          <a:p>
            <a:r>
              <a:rPr lang="en-NZ" sz="1600" dirty="0">
                <a:hlinkClick r:id="rId2"/>
              </a:rPr>
              <a:t>https://goodmenproject.com/featured-content/what-is-inclusive-masculinity-wcz/</a:t>
            </a:r>
            <a:r>
              <a:rPr lang="en-NZ" sz="1600" dirty="0"/>
              <a:t>   </a:t>
            </a:r>
          </a:p>
          <a:p>
            <a:endParaRPr lang="en-NZ" sz="1600"/>
          </a:p>
          <a:p>
            <a:endParaRPr lang="en-NZ" sz="1600"/>
          </a:p>
        </p:txBody>
      </p:sp>
    </p:spTree>
    <p:extLst>
      <p:ext uri="{BB962C8B-B14F-4D97-AF65-F5344CB8AC3E}">
        <p14:creationId xmlns:p14="http://schemas.microsoft.com/office/powerpoint/2010/main" val="15565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4598B78-FC45-43DE-997D-9726D24BC503}"/>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Critique of Inclusive Masculinity </a:t>
            </a:r>
            <a:endParaRPr lang="en-NZ" sz="3800">
              <a:solidFill>
                <a:srgbClr val="FFFFFF"/>
              </a:solidFill>
            </a:endParaRPr>
          </a:p>
        </p:txBody>
      </p:sp>
      <p:sp>
        <p:nvSpPr>
          <p:cNvPr id="19" name="Rectangle 1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71928-055F-47FF-BCF7-F292CA7E58DD}"/>
              </a:ext>
            </a:extLst>
          </p:cNvPr>
          <p:cNvSpPr>
            <a:spLocks noGrp="1"/>
          </p:cNvSpPr>
          <p:nvPr>
            <p:ph idx="1"/>
          </p:nvPr>
        </p:nvSpPr>
        <p:spPr>
          <a:xfrm>
            <a:off x="4379709" y="686862"/>
            <a:ext cx="7037591" cy="5475129"/>
          </a:xfrm>
        </p:spPr>
        <p:txBody>
          <a:bodyPr anchor="ctr">
            <a:normAutofit/>
          </a:bodyPr>
          <a:lstStyle/>
          <a:p>
            <a:r>
              <a:rPr lang="en-US" sz="1600"/>
              <a:t>Lack of engagement with feminism </a:t>
            </a:r>
          </a:p>
          <a:p>
            <a:r>
              <a:rPr lang="en-US" sz="1600"/>
              <a:t>Lack of attention to agency </a:t>
            </a:r>
          </a:p>
          <a:p>
            <a:pPr lvl="1"/>
            <a:r>
              <a:rPr lang="en-US" sz="1600"/>
              <a:t>Anderson seems to suggest that Anglo-American societies are somehow predisposed toward gender and sexual equality. This account of social change is peculiarly agentless, premising that more progressive attitudes to homosexuality are the result of ‘‘the increasing loss of our puritan sentiment’’ (Anderson 2009, 5). </a:t>
            </a:r>
          </a:p>
          <a:p>
            <a:pPr lvl="1"/>
            <a:r>
              <a:rPr lang="en-US" sz="1600"/>
              <a:t>While feminist campaigns and gay liberation are given mention, they are very much in the background of this narrative; if any group of social actors is to be credited with the decline of homophobia, it is the young, white, heterosexual, middle-class men of Anderson’s study, here imagined as the harbingers of new and more equitable forms of gender relations.</a:t>
            </a:r>
          </a:p>
          <a:p>
            <a:r>
              <a:rPr lang="en-US" sz="1600"/>
              <a:t>“post-feminist” epistemology </a:t>
            </a:r>
          </a:p>
          <a:p>
            <a:pPr lvl="1"/>
            <a:r>
              <a:rPr lang="en-US" sz="1600"/>
              <a:t>postfeminism is to be under-stood as a social and cultural landscape marked by a new kind of antifeminist sentiment quite different from earlier backlashes against the (real and apparent)gains made by feminism in the 1970s and 1980s. </a:t>
            </a:r>
          </a:p>
          <a:p>
            <a:pPr lvl="1"/>
            <a:r>
              <a:rPr lang="en-US" sz="1600"/>
              <a:t>Rather than directly opposing or disputing feminist claims, postfeminism gains rhetorical efficacy through the suggestion that gender and sexual equality have been achieved, such that feminism is no longer needed. In this way, postfeminism operates through a double movement or entanglement; feminism is simultaneously taken into account and undone.</a:t>
            </a:r>
            <a:endParaRPr lang="en-NZ" sz="1600"/>
          </a:p>
        </p:txBody>
      </p:sp>
    </p:spTree>
    <p:extLst>
      <p:ext uri="{BB962C8B-B14F-4D97-AF65-F5344CB8AC3E}">
        <p14:creationId xmlns:p14="http://schemas.microsoft.com/office/powerpoint/2010/main" val="14696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20" y="731520"/>
            <a:ext cx="6089904" cy="1426464"/>
          </a:xfrm>
        </p:spPr>
        <p:txBody>
          <a:bodyPr>
            <a:normAutofit/>
          </a:bodyPr>
          <a:lstStyle/>
          <a:p>
            <a:r>
              <a:rPr lang="en-NZ" dirty="0">
                <a:solidFill>
                  <a:srgbClr val="FFFFFF"/>
                </a:solidFill>
              </a:rPr>
              <a:t>Self directed (watch in your own time)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9456" y="2798385"/>
            <a:ext cx="10597729" cy="3283260"/>
          </a:xfrm>
        </p:spPr>
        <p:txBody>
          <a:bodyPr anchor="ctr">
            <a:normAutofit/>
          </a:bodyPr>
          <a:lstStyle/>
          <a:p>
            <a:r>
              <a:rPr lang="en-NZ" sz="2700" dirty="0"/>
              <a:t>Tony Porter (escaping the “man box”)</a:t>
            </a:r>
            <a:endParaRPr lang="en-NZ" sz="2700" dirty="0">
              <a:hlinkClick r:id="rId2"/>
            </a:endParaRPr>
          </a:p>
          <a:p>
            <a:r>
              <a:rPr lang="en-NZ" sz="2700" dirty="0">
                <a:hlinkClick r:id="rId2"/>
              </a:rPr>
              <a:t>https://www.ted.com/talks/tony_porter_a_call_to_men?utm_campaign=tedspread&amp;utm_medium=referral&amp;utm_source=tedcomshare</a:t>
            </a:r>
            <a:endParaRPr lang="en-NZ" sz="2700" dirty="0"/>
          </a:p>
        </p:txBody>
      </p:sp>
    </p:spTree>
    <p:extLst>
      <p:ext uri="{BB962C8B-B14F-4D97-AF65-F5344CB8AC3E}">
        <p14:creationId xmlns:p14="http://schemas.microsoft.com/office/powerpoint/2010/main" val="203442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NZ">
                <a:solidFill>
                  <a:srgbClr val="FFFFFF"/>
                </a:solidFill>
              </a:rPr>
              <a:t>Today’s class </a:t>
            </a:r>
          </a:p>
        </p:txBody>
      </p:sp>
      <p:sp>
        <p:nvSpPr>
          <p:cNvPr id="4" name="Freeform 3"/>
          <p:cNvSpPr/>
          <p:nvPr/>
        </p:nvSpPr>
        <p:spPr>
          <a:xfrm>
            <a:off x="5194300" y="4901195"/>
            <a:ext cx="1628400" cy="1454114"/>
          </a:xfrm>
          <a:custGeom>
            <a:avLst/>
            <a:gdLst>
              <a:gd name="connsiteX0" fmla="*/ 0 w 1628400"/>
              <a:gd name="connsiteY0" fmla="*/ 0 h 1454114"/>
              <a:gd name="connsiteX1" fmla="*/ 1628400 w 1628400"/>
              <a:gd name="connsiteY1" fmla="*/ 0 h 1454114"/>
              <a:gd name="connsiteX2" fmla="*/ 1628400 w 1628400"/>
              <a:gd name="connsiteY2" fmla="*/ 1454114 h 1454114"/>
              <a:gd name="connsiteX3" fmla="*/ 0 w 1628400"/>
              <a:gd name="connsiteY3" fmla="*/ 1454114 h 1454114"/>
              <a:gd name="connsiteX4" fmla="*/ 0 w 1628400"/>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400" h="1454114">
                <a:moveTo>
                  <a:pt x="0" y="0"/>
                </a:moveTo>
                <a:lnTo>
                  <a:pt x="1628400" y="0"/>
                </a:lnTo>
                <a:lnTo>
                  <a:pt x="1628400" y="1454114"/>
                </a:lnTo>
                <a:lnTo>
                  <a:pt x="0" y="145411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5812" tIns="241808" rIns="115812" bIns="241808" numCol="1" spcCol="1270" anchor="ctr" anchorCtr="0">
            <a:noAutofit/>
          </a:bodyPr>
          <a:lstStyle/>
          <a:p>
            <a:pPr lvl="0" algn="ctr" defTabSz="1511300">
              <a:lnSpc>
                <a:spcPct val="90000"/>
              </a:lnSpc>
              <a:spcBef>
                <a:spcPct val="0"/>
              </a:spcBef>
              <a:spcAft>
                <a:spcPct val="35000"/>
              </a:spcAft>
            </a:pPr>
            <a:r>
              <a:rPr lang="en-US" sz="3400" kern="1200"/>
              <a:t>Explore</a:t>
            </a:r>
          </a:p>
        </p:txBody>
      </p:sp>
      <p:sp>
        <p:nvSpPr>
          <p:cNvPr id="5" name="Freeform 4"/>
          <p:cNvSpPr/>
          <p:nvPr/>
        </p:nvSpPr>
        <p:spPr>
          <a:xfrm>
            <a:off x="6822700" y="4901195"/>
            <a:ext cx="4885203" cy="1454114"/>
          </a:xfrm>
          <a:custGeom>
            <a:avLst/>
            <a:gdLst>
              <a:gd name="connsiteX0" fmla="*/ 0 w 4885203"/>
              <a:gd name="connsiteY0" fmla="*/ 0 h 1454114"/>
              <a:gd name="connsiteX1" fmla="*/ 4885203 w 4885203"/>
              <a:gd name="connsiteY1" fmla="*/ 0 h 1454114"/>
              <a:gd name="connsiteX2" fmla="*/ 4885203 w 4885203"/>
              <a:gd name="connsiteY2" fmla="*/ 1454114 h 1454114"/>
              <a:gd name="connsiteX3" fmla="*/ 0 w 4885203"/>
              <a:gd name="connsiteY3" fmla="*/ 1454114 h 1454114"/>
              <a:gd name="connsiteX4" fmla="*/ 0 w 4885203"/>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1454114">
                <a:moveTo>
                  <a:pt x="0" y="0"/>
                </a:moveTo>
                <a:lnTo>
                  <a:pt x="4885203" y="0"/>
                </a:lnTo>
                <a:lnTo>
                  <a:pt x="4885203" y="1454114"/>
                </a:lnTo>
                <a:lnTo>
                  <a:pt x="0" y="145411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9095" tIns="266700" rIns="99095" bIns="266700" numCol="1" spcCol="1270" anchor="ctr" anchorCtr="0">
            <a:noAutofit/>
          </a:bodyPr>
          <a:lstStyle/>
          <a:p>
            <a:pPr lvl="0" algn="l" defTabSz="933450">
              <a:lnSpc>
                <a:spcPct val="90000"/>
              </a:lnSpc>
              <a:spcBef>
                <a:spcPct val="0"/>
              </a:spcBef>
              <a:spcAft>
                <a:spcPct val="35000"/>
              </a:spcAft>
            </a:pPr>
            <a:r>
              <a:rPr lang="en-US" sz="2100" kern="1200"/>
              <a:t>Explore masculinity theories</a:t>
            </a:r>
          </a:p>
        </p:txBody>
      </p:sp>
      <p:sp>
        <p:nvSpPr>
          <p:cNvPr id="7" name="Freeform 6"/>
          <p:cNvSpPr/>
          <p:nvPr/>
        </p:nvSpPr>
        <p:spPr>
          <a:xfrm>
            <a:off x="5194300" y="2686579"/>
            <a:ext cx="1628401" cy="2236427"/>
          </a:xfrm>
          <a:custGeom>
            <a:avLst/>
            <a:gdLst>
              <a:gd name="connsiteX0" fmla="*/ 0 w 1628400"/>
              <a:gd name="connsiteY0" fmla="*/ 783264 h 2236427"/>
              <a:gd name="connsiteX1" fmla="*/ 773490 w 1628400"/>
              <a:gd name="connsiteY1" fmla="*/ 783264 h 2236427"/>
              <a:gd name="connsiteX2" fmla="*/ 773490 w 1628400"/>
              <a:gd name="connsiteY2" fmla="*/ 244260 h 2236427"/>
              <a:gd name="connsiteX3" fmla="*/ 651360 w 1628400"/>
              <a:gd name="connsiteY3" fmla="*/ 244260 h 2236427"/>
              <a:gd name="connsiteX4" fmla="*/ 814200 w 1628400"/>
              <a:gd name="connsiteY4" fmla="*/ 0 h 2236427"/>
              <a:gd name="connsiteX5" fmla="*/ 977040 w 1628400"/>
              <a:gd name="connsiteY5" fmla="*/ 244260 h 2236427"/>
              <a:gd name="connsiteX6" fmla="*/ 854910 w 1628400"/>
              <a:gd name="connsiteY6" fmla="*/ 244260 h 2236427"/>
              <a:gd name="connsiteX7" fmla="*/ 854910 w 1628400"/>
              <a:gd name="connsiteY7" fmla="*/ 783264 h 2236427"/>
              <a:gd name="connsiteX8" fmla="*/ 1628400 w 1628400"/>
              <a:gd name="connsiteY8" fmla="*/ 783264 h 2236427"/>
              <a:gd name="connsiteX9" fmla="*/ 1628400 w 1628400"/>
              <a:gd name="connsiteY9" fmla="*/ 2236427 h 2236427"/>
              <a:gd name="connsiteX10" fmla="*/ 0 w 1628400"/>
              <a:gd name="connsiteY10" fmla="*/ 2236427 h 2236427"/>
              <a:gd name="connsiteX11" fmla="*/ 0 w 1628400"/>
              <a:gd name="connsiteY11" fmla="*/ 783264 h 22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400" h="2236427">
                <a:moveTo>
                  <a:pt x="1628400" y="1453163"/>
                </a:moveTo>
                <a:lnTo>
                  <a:pt x="854910" y="1453163"/>
                </a:lnTo>
                <a:lnTo>
                  <a:pt x="854910" y="1992167"/>
                </a:lnTo>
                <a:lnTo>
                  <a:pt x="977040" y="1992167"/>
                </a:lnTo>
                <a:lnTo>
                  <a:pt x="814200" y="2236427"/>
                </a:lnTo>
                <a:lnTo>
                  <a:pt x="651360" y="1992167"/>
                </a:lnTo>
                <a:lnTo>
                  <a:pt x="773490" y="1992167"/>
                </a:lnTo>
                <a:lnTo>
                  <a:pt x="773490" y="1453163"/>
                </a:lnTo>
                <a:lnTo>
                  <a:pt x="0" y="1453163"/>
                </a:lnTo>
                <a:lnTo>
                  <a:pt x="0" y="0"/>
                </a:lnTo>
                <a:lnTo>
                  <a:pt x="1628400" y="0"/>
                </a:lnTo>
                <a:lnTo>
                  <a:pt x="1628400" y="1453163"/>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812" tIns="241808" rIns="115813" bIns="1024558" numCol="1" spcCol="1270" anchor="ctr" anchorCtr="0">
            <a:noAutofit/>
          </a:bodyPr>
          <a:lstStyle/>
          <a:p>
            <a:pPr lvl="0" algn="ctr" defTabSz="1511300">
              <a:lnSpc>
                <a:spcPct val="90000"/>
              </a:lnSpc>
              <a:spcBef>
                <a:spcPct val="0"/>
              </a:spcBef>
              <a:spcAft>
                <a:spcPct val="35000"/>
              </a:spcAft>
            </a:pPr>
            <a:r>
              <a:rPr lang="en-US" sz="3400" kern="1200"/>
              <a:t>Explore</a:t>
            </a:r>
          </a:p>
        </p:txBody>
      </p:sp>
      <p:sp>
        <p:nvSpPr>
          <p:cNvPr id="8" name="Freeform 7"/>
          <p:cNvSpPr/>
          <p:nvPr/>
        </p:nvSpPr>
        <p:spPr>
          <a:xfrm>
            <a:off x="6822700" y="2686579"/>
            <a:ext cx="4885203" cy="1453677"/>
          </a:xfrm>
          <a:custGeom>
            <a:avLst/>
            <a:gdLst>
              <a:gd name="connsiteX0" fmla="*/ 0 w 4885203"/>
              <a:gd name="connsiteY0" fmla="*/ 0 h 1453677"/>
              <a:gd name="connsiteX1" fmla="*/ 4885203 w 4885203"/>
              <a:gd name="connsiteY1" fmla="*/ 0 h 1453677"/>
              <a:gd name="connsiteX2" fmla="*/ 4885203 w 4885203"/>
              <a:gd name="connsiteY2" fmla="*/ 1453677 h 1453677"/>
              <a:gd name="connsiteX3" fmla="*/ 0 w 4885203"/>
              <a:gd name="connsiteY3" fmla="*/ 1453677 h 1453677"/>
              <a:gd name="connsiteX4" fmla="*/ 0 w 4885203"/>
              <a:gd name="connsiteY4" fmla="*/ 0 h 145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1453677">
                <a:moveTo>
                  <a:pt x="0" y="0"/>
                </a:moveTo>
                <a:lnTo>
                  <a:pt x="4885203" y="0"/>
                </a:lnTo>
                <a:lnTo>
                  <a:pt x="4885203" y="1453677"/>
                </a:lnTo>
                <a:lnTo>
                  <a:pt x="0" y="1453677"/>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9095" tIns="266700" rIns="99095" bIns="266700" numCol="1" spcCol="1270" anchor="ctr" anchorCtr="0">
            <a:noAutofit/>
          </a:bodyPr>
          <a:lstStyle/>
          <a:p>
            <a:pPr lvl="0" algn="l" defTabSz="933450">
              <a:lnSpc>
                <a:spcPct val="90000"/>
              </a:lnSpc>
              <a:spcBef>
                <a:spcPct val="0"/>
              </a:spcBef>
              <a:spcAft>
                <a:spcPct val="35000"/>
              </a:spcAft>
            </a:pPr>
            <a:r>
              <a:rPr lang="en-US" sz="2100" kern="1200"/>
              <a:t>Explore different understandings of masculinities</a:t>
            </a:r>
          </a:p>
        </p:txBody>
      </p:sp>
      <p:sp>
        <p:nvSpPr>
          <p:cNvPr id="9" name="Freeform 8"/>
          <p:cNvSpPr/>
          <p:nvPr/>
        </p:nvSpPr>
        <p:spPr>
          <a:xfrm>
            <a:off x="5194299" y="471964"/>
            <a:ext cx="1628401" cy="2236427"/>
          </a:xfrm>
          <a:custGeom>
            <a:avLst/>
            <a:gdLst>
              <a:gd name="connsiteX0" fmla="*/ 0 w 1628400"/>
              <a:gd name="connsiteY0" fmla="*/ 783264 h 2236427"/>
              <a:gd name="connsiteX1" fmla="*/ 773490 w 1628400"/>
              <a:gd name="connsiteY1" fmla="*/ 783264 h 2236427"/>
              <a:gd name="connsiteX2" fmla="*/ 773490 w 1628400"/>
              <a:gd name="connsiteY2" fmla="*/ 244260 h 2236427"/>
              <a:gd name="connsiteX3" fmla="*/ 651360 w 1628400"/>
              <a:gd name="connsiteY3" fmla="*/ 244260 h 2236427"/>
              <a:gd name="connsiteX4" fmla="*/ 814200 w 1628400"/>
              <a:gd name="connsiteY4" fmla="*/ 0 h 2236427"/>
              <a:gd name="connsiteX5" fmla="*/ 977040 w 1628400"/>
              <a:gd name="connsiteY5" fmla="*/ 244260 h 2236427"/>
              <a:gd name="connsiteX6" fmla="*/ 854910 w 1628400"/>
              <a:gd name="connsiteY6" fmla="*/ 244260 h 2236427"/>
              <a:gd name="connsiteX7" fmla="*/ 854910 w 1628400"/>
              <a:gd name="connsiteY7" fmla="*/ 783264 h 2236427"/>
              <a:gd name="connsiteX8" fmla="*/ 1628400 w 1628400"/>
              <a:gd name="connsiteY8" fmla="*/ 783264 h 2236427"/>
              <a:gd name="connsiteX9" fmla="*/ 1628400 w 1628400"/>
              <a:gd name="connsiteY9" fmla="*/ 2236427 h 2236427"/>
              <a:gd name="connsiteX10" fmla="*/ 0 w 1628400"/>
              <a:gd name="connsiteY10" fmla="*/ 2236427 h 2236427"/>
              <a:gd name="connsiteX11" fmla="*/ 0 w 1628400"/>
              <a:gd name="connsiteY11" fmla="*/ 783264 h 223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8400" h="2236427">
                <a:moveTo>
                  <a:pt x="1628400" y="1453163"/>
                </a:moveTo>
                <a:lnTo>
                  <a:pt x="854910" y="1453163"/>
                </a:lnTo>
                <a:lnTo>
                  <a:pt x="854910" y="1992167"/>
                </a:lnTo>
                <a:lnTo>
                  <a:pt x="977040" y="1992167"/>
                </a:lnTo>
                <a:lnTo>
                  <a:pt x="814200" y="2236427"/>
                </a:lnTo>
                <a:lnTo>
                  <a:pt x="651360" y="1992167"/>
                </a:lnTo>
                <a:lnTo>
                  <a:pt x="773490" y="1992167"/>
                </a:lnTo>
                <a:lnTo>
                  <a:pt x="773490" y="1453163"/>
                </a:lnTo>
                <a:lnTo>
                  <a:pt x="0" y="1453163"/>
                </a:lnTo>
                <a:lnTo>
                  <a:pt x="0" y="0"/>
                </a:lnTo>
                <a:lnTo>
                  <a:pt x="1628400" y="0"/>
                </a:lnTo>
                <a:lnTo>
                  <a:pt x="1628400" y="1453163"/>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5813" tIns="241808" rIns="115812" bIns="1024558" numCol="1" spcCol="1270" anchor="ctr" anchorCtr="0">
            <a:noAutofit/>
          </a:bodyPr>
          <a:lstStyle/>
          <a:p>
            <a:pPr lvl="0" algn="ctr" defTabSz="1511300">
              <a:lnSpc>
                <a:spcPct val="90000"/>
              </a:lnSpc>
              <a:spcBef>
                <a:spcPct val="0"/>
              </a:spcBef>
              <a:spcAft>
                <a:spcPct val="35000"/>
              </a:spcAft>
            </a:pPr>
            <a:r>
              <a:rPr lang="en-US" sz="3400" kern="1200"/>
              <a:t>Recap on</a:t>
            </a:r>
          </a:p>
        </p:txBody>
      </p:sp>
      <p:sp>
        <p:nvSpPr>
          <p:cNvPr id="10" name="Freeform 9"/>
          <p:cNvSpPr/>
          <p:nvPr/>
        </p:nvSpPr>
        <p:spPr>
          <a:xfrm>
            <a:off x="6822700" y="471964"/>
            <a:ext cx="4885203" cy="1453677"/>
          </a:xfrm>
          <a:custGeom>
            <a:avLst/>
            <a:gdLst>
              <a:gd name="connsiteX0" fmla="*/ 0 w 4885203"/>
              <a:gd name="connsiteY0" fmla="*/ 0 h 1453677"/>
              <a:gd name="connsiteX1" fmla="*/ 4885203 w 4885203"/>
              <a:gd name="connsiteY1" fmla="*/ 0 h 1453677"/>
              <a:gd name="connsiteX2" fmla="*/ 4885203 w 4885203"/>
              <a:gd name="connsiteY2" fmla="*/ 1453677 h 1453677"/>
              <a:gd name="connsiteX3" fmla="*/ 0 w 4885203"/>
              <a:gd name="connsiteY3" fmla="*/ 1453677 h 1453677"/>
              <a:gd name="connsiteX4" fmla="*/ 0 w 4885203"/>
              <a:gd name="connsiteY4" fmla="*/ 0 h 145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203" h="1453677">
                <a:moveTo>
                  <a:pt x="0" y="0"/>
                </a:moveTo>
                <a:lnTo>
                  <a:pt x="4885203" y="0"/>
                </a:lnTo>
                <a:lnTo>
                  <a:pt x="4885203" y="1453677"/>
                </a:lnTo>
                <a:lnTo>
                  <a:pt x="0" y="1453677"/>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9095" tIns="266700" rIns="99095" bIns="266700" numCol="1" spcCol="1270" anchor="ctr" anchorCtr="0">
            <a:noAutofit/>
          </a:bodyPr>
          <a:lstStyle/>
          <a:p>
            <a:pPr lvl="0" algn="l" defTabSz="933450">
              <a:lnSpc>
                <a:spcPct val="90000"/>
              </a:lnSpc>
              <a:spcBef>
                <a:spcPct val="0"/>
              </a:spcBef>
              <a:spcAft>
                <a:spcPct val="35000"/>
              </a:spcAft>
            </a:pPr>
            <a:r>
              <a:rPr lang="en-US" sz="2100" kern="1200"/>
              <a:t>Recap on feminisms: some of the key concepts (to make the connection with Masculinity studies)</a:t>
            </a:r>
          </a:p>
        </p:txBody>
      </p:sp>
    </p:spTree>
    <p:extLst>
      <p:ext uri="{BB962C8B-B14F-4D97-AF65-F5344CB8AC3E}">
        <p14:creationId xmlns:p14="http://schemas.microsoft.com/office/powerpoint/2010/main" val="12616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6DA240-EC7A-4572-B28C-18860F1281C0}"/>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References </a:t>
            </a:r>
            <a:endParaRPr lang="en-NZ" sz="4000" dirty="0">
              <a:solidFill>
                <a:srgbClr val="FFFFFF"/>
              </a:solidFill>
            </a:endParaRPr>
          </a:p>
        </p:txBody>
      </p:sp>
      <p:sp>
        <p:nvSpPr>
          <p:cNvPr id="3" name="Content Placeholder 2">
            <a:extLst>
              <a:ext uri="{FF2B5EF4-FFF2-40B4-BE49-F238E27FC236}">
                <a16:creationId xmlns:a16="http://schemas.microsoft.com/office/drawing/2014/main" id="{B2FCC1B1-35FE-43F9-94DF-5B85A87E3202}"/>
              </a:ext>
            </a:extLst>
          </p:cNvPr>
          <p:cNvSpPr>
            <a:spLocks noGrp="1"/>
          </p:cNvSpPr>
          <p:nvPr>
            <p:ph idx="1"/>
          </p:nvPr>
        </p:nvSpPr>
        <p:spPr>
          <a:xfrm>
            <a:off x="1179226" y="3092970"/>
            <a:ext cx="9833548" cy="2693976"/>
          </a:xfrm>
        </p:spPr>
        <p:txBody>
          <a:bodyPr>
            <a:normAutofit lnSpcReduction="10000"/>
          </a:bodyPr>
          <a:lstStyle/>
          <a:p>
            <a:r>
              <a:rPr lang="en-US" sz="2000" dirty="0">
                <a:solidFill>
                  <a:srgbClr val="000000"/>
                </a:solidFill>
              </a:rPr>
              <a:t>Adams, R., &amp; </a:t>
            </a:r>
            <a:r>
              <a:rPr lang="en-US" sz="2000" dirty="0" err="1">
                <a:solidFill>
                  <a:srgbClr val="000000"/>
                </a:solidFill>
              </a:rPr>
              <a:t>Savran</a:t>
            </a:r>
            <a:r>
              <a:rPr lang="en-US" sz="2000" dirty="0">
                <a:solidFill>
                  <a:srgbClr val="000000"/>
                </a:solidFill>
              </a:rPr>
              <a:t>, D. (2002). Introduction. In Adams, R., &amp; </a:t>
            </a:r>
            <a:r>
              <a:rPr lang="en-US" sz="2000" dirty="0" err="1">
                <a:solidFill>
                  <a:srgbClr val="000000"/>
                </a:solidFill>
              </a:rPr>
              <a:t>Savran</a:t>
            </a:r>
            <a:r>
              <a:rPr lang="en-US" sz="2000" dirty="0">
                <a:solidFill>
                  <a:srgbClr val="000000"/>
                </a:solidFill>
              </a:rPr>
              <a:t>, D. (Eds.), The masculinity studies reader (pp. 1-8). Oxford: Blackwell Publishers.</a:t>
            </a:r>
          </a:p>
          <a:p>
            <a:r>
              <a:rPr lang="en-NZ" sz="2000" dirty="0"/>
              <a:t>Understanding Contemporary Male Supremacism. (2019). </a:t>
            </a:r>
            <a:r>
              <a:rPr lang="en-NZ" sz="2000" i="1" dirty="0"/>
              <a:t>Conference Papers -- American Sociological Association</a:t>
            </a:r>
            <a:r>
              <a:rPr lang="en-NZ" sz="2000" dirty="0"/>
              <a:t>, 1–35.</a:t>
            </a:r>
            <a:endParaRPr lang="en-US" sz="2000" dirty="0">
              <a:solidFill>
                <a:srgbClr val="000000"/>
              </a:solidFill>
            </a:endParaRPr>
          </a:p>
          <a:p>
            <a:r>
              <a:rPr lang="en-US" sz="2000" dirty="0">
                <a:solidFill>
                  <a:srgbClr val="000000"/>
                </a:solidFill>
              </a:rPr>
              <a:t>Gremillion, H. (2011). Feminism and the mythopoetic men’s movement: Some shared concepts of gender. Women’s Studies Journal, Volume 25 Number 2, December 2011: 43-55</a:t>
            </a:r>
          </a:p>
          <a:p>
            <a:r>
              <a:rPr lang="en-NZ" sz="2000" dirty="0"/>
              <a:t>Thompkins-Jones, R. (2017). Toxic Masculinity Is a Macro Social Work Issue. </a:t>
            </a:r>
            <a:r>
              <a:rPr lang="en-NZ" sz="2000" i="1" dirty="0"/>
              <a:t>New Social Worker</a:t>
            </a:r>
            <a:r>
              <a:rPr lang="en-NZ" sz="2000" dirty="0"/>
              <a:t>, </a:t>
            </a:r>
            <a:r>
              <a:rPr lang="en-NZ" sz="2000" i="1" dirty="0"/>
              <a:t>24</a:t>
            </a:r>
            <a:r>
              <a:rPr lang="en-NZ" sz="2000" dirty="0"/>
              <a:t>(3), 26–27.</a:t>
            </a:r>
            <a:endParaRPr lang="en-NZ" sz="2000" dirty="0">
              <a:solidFill>
                <a:srgbClr val="000000"/>
              </a:solidFill>
            </a:endParaRPr>
          </a:p>
        </p:txBody>
      </p:sp>
    </p:spTree>
    <p:extLst>
      <p:ext uri="{BB962C8B-B14F-4D97-AF65-F5344CB8AC3E}">
        <p14:creationId xmlns:p14="http://schemas.microsoft.com/office/powerpoint/2010/main" val="12411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NZ" sz="2800"/>
              <a:t>Something to start us thinking about constructions of masculinity </a:t>
            </a:r>
          </a:p>
        </p:txBody>
      </p:sp>
      <p:sp>
        <p:nvSpPr>
          <p:cNvPr id="3" name="Content Placeholder 2"/>
          <p:cNvSpPr>
            <a:spLocks noGrp="1"/>
          </p:cNvSpPr>
          <p:nvPr>
            <p:ph idx="1"/>
          </p:nvPr>
        </p:nvSpPr>
        <p:spPr>
          <a:xfrm>
            <a:off x="762000" y="2279018"/>
            <a:ext cx="5314543" cy="3375920"/>
          </a:xfrm>
        </p:spPr>
        <p:txBody>
          <a:bodyPr anchor="t">
            <a:normAutofit lnSpcReduction="10000"/>
          </a:bodyPr>
          <a:lstStyle/>
          <a:p>
            <a:r>
              <a:rPr lang="en-NZ" sz="2000" dirty="0"/>
              <a:t>Watch: Gillett advertisement (2mins)</a:t>
            </a:r>
            <a:endParaRPr lang="en-NZ" sz="2000" dirty="0">
              <a:cs typeface="Calibri"/>
            </a:endParaRPr>
          </a:p>
          <a:p>
            <a:r>
              <a:rPr lang="en-NZ" sz="2000" dirty="0">
                <a:hlinkClick r:id="rId2"/>
              </a:rPr>
              <a:t>https://youtu.be/koPmuEyP3a0</a:t>
            </a:r>
            <a:endParaRPr lang="en-NZ" sz="2000" dirty="0">
              <a:cs typeface="Calibri"/>
            </a:endParaRPr>
          </a:p>
          <a:p>
            <a:endParaRPr lang="en-NZ" sz="2000" dirty="0">
              <a:cs typeface="Calibri"/>
            </a:endParaRPr>
          </a:p>
          <a:p>
            <a:endParaRPr lang="en-NZ" sz="2000" dirty="0">
              <a:cs typeface="Calibri"/>
            </a:endParaRPr>
          </a:p>
          <a:p>
            <a:endParaRPr lang="en-NZ" sz="2000" dirty="0">
              <a:cs typeface="Calibri"/>
            </a:endParaRPr>
          </a:p>
          <a:p>
            <a:r>
              <a:rPr lang="en-NZ" sz="2000" dirty="0"/>
              <a:t>This advertisement received significant attention</a:t>
            </a:r>
            <a:endParaRPr lang="en-NZ" sz="2000" dirty="0">
              <a:cs typeface="Calibri"/>
            </a:endParaRPr>
          </a:p>
          <a:p>
            <a:r>
              <a:rPr lang="en-NZ" sz="2000" dirty="0"/>
              <a:t>Some saw it as an attack on masculinity, rather than a critique of the toxic elements of masculine behaviour  </a:t>
            </a:r>
            <a:endParaRPr lang="en-NZ" sz="2000" dirty="0">
              <a:cs typeface="Calibri"/>
            </a:endParaRPr>
          </a:p>
          <a:p>
            <a:endParaRPr lang="en-NZ" sz="180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l="15641" r="689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747842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C750-567C-45A5-A361-065207F271B1}"/>
              </a:ext>
            </a:extLst>
          </p:cNvPr>
          <p:cNvSpPr>
            <a:spLocks noGrp="1"/>
          </p:cNvSpPr>
          <p:nvPr>
            <p:ph type="title"/>
          </p:nvPr>
        </p:nvSpPr>
        <p:spPr>
          <a:xfrm>
            <a:off x="4965430" y="629268"/>
            <a:ext cx="6586491" cy="1286160"/>
          </a:xfrm>
        </p:spPr>
        <p:txBody>
          <a:bodyPr anchor="b">
            <a:normAutofit/>
          </a:bodyPr>
          <a:lstStyle/>
          <a:p>
            <a:r>
              <a:rPr lang="en-NZ"/>
              <a:t>Feminism(s): Recap</a:t>
            </a:r>
          </a:p>
        </p:txBody>
      </p:sp>
      <p:sp>
        <p:nvSpPr>
          <p:cNvPr id="3" name="Content Placeholder 2">
            <a:extLst>
              <a:ext uri="{FF2B5EF4-FFF2-40B4-BE49-F238E27FC236}">
                <a16:creationId xmlns:a16="http://schemas.microsoft.com/office/drawing/2014/main" id="{59AEB91E-44C8-489E-B67E-A394E2AB2C3B}"/>
              </a:ext>
            </a:extLst>
          </p:cNvPr>
          <p:cNvSpPr>
            <a:spLocks noGrp="1"/>
          </p:cNvSpPr>
          <p:nvPr>
            <p:ph idx="1"/>
          </p:nvPr>
        </p:nvSpPr>
        <p:spPr>
          <a:xfrm>
            <a:off x="4965431" y="2438400"/>
            <a:ext cx="6586489" cy="3785419"/>
          </a:xfrm>
        </p:spPr>
        <p:txBody>
          <a:bodyPr>
            <a:normAutofit/>
          </a:bodyPr>
          <a:lstStyle/>
          <a:p>
            <a:pPr marL="285750" indent="-285750"/>
            <a:r>
              <a:rPr lang="en-NZ" sz="2000" dirty="0"/>
              <a:t>A recognition of an imbalance of power between the sexes, with women in a subordinate role to men.</a:t>
            </a:r>
          </a:p>
          <a:p>
            <a:pPr marL="285750" indent="-285750"/>
            <a:r>
              <a:rPr lang="en-NZ" sz="2000" dirty="0"/>
              <a:t>A belief that women’s condition is socially constructed and therefore can be changed.</a:t>
            </a:r>
          </a:p>
          <a:p>
            <a:pPr marL="285750" indent="-285750"/>
            <a:r>
              <a:rPr lang="en-NZ" sz="2000" dirty="0"/>
              <a:t>An emphasis on female autonomy.</a:t>
            </a:r>
          </a:p>
          <a:p>
            <a:pPr marL="285750" indent="-285750"/>
            <a:r>
              <a:rPr lang="en-NZ" sz="2000" dirty="0"/>
              <a:t>Generally, feminism came about when women collectively organised around ‘The woman question”; which is ultimately a gender and a gendered question, examines the complexity gender.</a:t>
            </a:r>
          </a:p>
          <a:p>
            <a:endParaRPr lang="en-NZ" sz="2000"/>
          </a:p>
        </p:txBody>
      </p:sp>
      <p:pic>
        <p:nvPicPr>
          <p:cNvPr id="5" name="Picture 4" descr="A close up of a logo&#10;&#10;Description generated with high confidence">
            <a:extLst>
              <a:ext uri="{FF2B5EF4-FFF2-40B4-BE49-F238E27FC236}">
                <a16:creationId xmlns:a16="http://schemas.microsoft.com/office/drawing/2014/main" id="{47D88871-3899-4194-89C7-A9E8BBDD9349}"/>
              </a:ext>
            </a:extLst>
          </p:cNvPr>
          <p:cNvPicPr>
            <a:picLocks noChangeAspect="1"/>
          </p:cNvPicPr>
          <p:nvPr/>
        </p:nvPicPr>
        <p:blipFill rotWithShape="1">
          <a:blip r:embed="rId2">
            <a:extLst>
              <a:ext uri="{28A0092B-C50C-407E-A947-70E740481C1C}">
                <a14:useLocalDpi xmlns:a14="http://schemas.microsoft.com/office/drawing/2010/main" val="0"/>
              </a:ext>
            </a:extLst>
          </a:blip>
          <a:srcRect l="5858" r="9119"/>
          <a:stretch/>
        </p:blipFill>
        <p:spPr>
          <a:xfrm>
            <a:off x="20" y="10"/>
            <a:ext cx="4635571" cy="6857990"/>
          </a:xfrm>
          <a:prstGeom prst="rect">
            <a:avLst/>
          </a:prstGeom>
          <a:effectLst/>
        </p:spPr>
      </p:pic>
      <p:cxnSp>
        <p:nvCxnSpPr>
          <p:cNvPr id="29" name="Straight Connector 2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F8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D620CF-9719-4F8A-ACC5-16D934F7DCB9}"/>
              </a:ext>
            </a:extLst>
          </p:cNvPr>
          <p:cNvSpPr>
            <a:spLocks noGrp="1"/>
          </p:cNvSpPr>
          <p:nvPr>
            <p:ph type="title"/>
          </p:nvPr>
        </p:nvSpPr>
        <p:spPr>
          <a:xfrm>
            <a:off x="737412" y="-54047"/>
            <a:ext cx="5136416" cy="1135737"/>
          </a:xfrm>
        </p:spPr>
        <p:txBody>
          <a:bodyPr>
            <a:normAutofit/>
          </a:bodyPr>
          <a:lstStyle/>
          <a:p>
            <a:r>
              <a:rPr lang="en-NZ" sz="3600"/>
              <a:t>Feminism(s): Recap</a:t>
            </a:r>
          </a:p>
        </p:txBody>
      </p:sp>
      <p:sp>
        <p:nvSpPr>
          <p:cNvPr id="3" name="Content Placeholder 2">
            <a:extLst>
              <a:ext uri="{FF2B5EF4-FFF2-40B4-BE49-F238E27FC236}">
                <a16:creationId xmlns:a16="http://schemas.microsoft.com/office/drawing/2014/main" id="{897623A6-907D-4CF8-A29B-005AD9298D3C}"/>
              </a:ext>
            </a:extLst>
          </p:cNvPr>
          <p:cNvSpPr>
            <a:spLocks noGrp="1"/>
          </p:cNvSpPr>
          <p:nvPr>
            <p:ph idx="1"/>
          </p:nvPr>
        </p:nvSpPr>
        <p:spPr>
          <a:xfrm>
            <a:off x="278125" y="916598"/>
            <a:ext cx="6138497" cy="5834474"/>
          </a:xfrm>
        </p:spPr>
        <p:txBody>
          <a:bodyPr vert="horz" lIns="91440" tIns="45720" rIns="91440" bIns="45720" rtlCol="0" anchor="t">
            <a:normAutofit fontScale="92500" lnSpcReduction="10000"/>
          </a:bodyPr>
          <a:lstStyle/>
          <a:p>
            <a:r>
              <a:rPr lang="en-US" sz="1600" b="1" dirty="0"/>
              <a:t>First Wave</a:t>
            </a:r>
            <a:endParaRPr lang="en-US" sz="1600" b="1" dirty="0">
              <a:cs typeface="Calibri"/>
            </a:endParaRPr>
          </a:p>
          <a:p>
            <a:pPr lvl="1"/>
            <a:r>
              <a:rPr lang="en-US" sz="1600" dirty="0"/>
              <a:t>Equality of sexes </a:t>
            </a:r>
            <a:endParaRPr lang="en-US" sz="1600" dirty="0">
              <a:cs typeface="Calibri"/>
            </a:endParaRPr>
          </a:p>
          <a:p>
            <a:pPr lvl="1"/>
            <a:r>
              <a:rPr lang="en-US" sz="1600" dirty="0"/>
              <a:t>Legalistic</a:t>
            </a:r>
            <a:endParaRPr lang="en-US" sz="1600" dirty="0">
              <a:cs typeface="Calibri"/>
            </a:endParaRPr>
          </a:p>
          <a:p>
            <a:pPr lvl="1"/>
            <a:r>
              <a:rPr lang="en-US" sz="1600" dirty="0"/>
              <a:t>Voting right</a:t>
            </a:r>
            <a:endParaRPr lang="en-US" sz="1600" dirty="0">
              <a:cs typeface="Calibri"/>
            </a:endParaRPr>
          </a:p>
          <a:p>
            <a:r>
              <a:rPr lang="en-NZ" sz="1600" b="1" dirty="0"/>
              <a:t>Second Wave </a:t>
            </a:r>
            <a:endParaRPr lang="en-NZ" sz="1600" b="1" dirty="0">
              <a:cs typeface="Calibri"/>
            </a:endParaRPr>
          </a:p>
          <a:p>
            <a:pPr marL="742950" lvl="1" indent="-285750"/>
            <a:r>
              <a:rPr lang="en-NZ" sz="1600" dirty="0"/>
              <a:t>Recognised absence of women’s voices: not just an add-on</a:t>
            </a:r>
            <a:endParaRPr lang="en-NZ" sz="1600" dirty="0">
              <a:cs typeface="Calibri"/>
            </a:endParaRPr>
          </a:p>
          <a:p>
            <a:pPr marL="742950" lvl="1" indent="-285750"/>
            <a:r>
              <a:rPr lang="en-NZ" sz="1600" dirty="0"/>
              <a:t>Brought attention to inequalities between men and women – not just legal issues. They were of sociological concern and problems that needed to be addressed. Not just private matters </a:t>
            </a:r>
            <a:endParaRPr lang="en-NZ" sz="1600" dirty="0">
              <a:cs typeface="Calibri"/>
            </a:endParaRPr>
          </a:p>
          <a:p>
            <a:pPr marL="742950" lvl="1" indent="-285750"/>
            <a:r>
              <a:rPr lang="en-NZ" sz="1600" dirty="0"/>
              <a:t>Drew attention to issues of inequality such as paid work, housework, motherhood and male violence</a:t>
            </a:r>
            <a:endParaRPr lang="en-NZ" sz="1600" dirty="0">
              <a:cs typeface="Calibri"/>
            </a:endParaRPr>
          </a:p>
          <a:p>
            <a:pPr marL="285750" indent="-285750"/>
            <a:r>
              <a:rPr lang="en-NZ" sz="1600" b="1" dirty="0"/>
              <a:t> </a:t>
            </a:r>
            <a:r>
              <a:rPr lang="en-US" sz="1600" b="1" dirty="0"/>
              <a:t>Third Wave</a:t>
            </a:r>
            <a:endParaRPr lang="en-US" sz="1600" b="1" dirty="0">
              <a:cs typeface="Calibri"/>
            </a:endParaRPr>
          </a:p>
          <a:p>
            <a:pPr marL="742950" lvl="1" indent="-285750"/>
            <a:r>
              <a:rPr lang="en-US" sz="1600" dirty="0"/>
              <a:t>Influenced by post-structuralism and post-modernism</a:t>
            </a:r>
            <a:endParaRPr lang="en-US" sz="1600" dirty="0">
              <a:cs typeface="Calibri"/>
            </a:endParaRPr>
          </a:p>
          <a:p>
            <a:pPr marL="742950" lvl="1" indent="-285750"/>
            <a:r>
              <a:rPr lang="en-US" sz="1600" dirty="0"/>
              <a:t>Challenged the idea of men and women as unitary categories: they vary over space, time and culture</a:t>
            </a:r>
            <a:endParaRPr lang="en-US" sz="1600" dirty="0">
              <a:cs typeface="Calibri"/>
            </a:endParaRPr>
          </a:p>
          <a:p>
            <a:pPr marL="742950" lvl="1" indent="-285750"/>
            <a:r>
              <a:rPr lang="en-US" sz="1600" dirty="0"/>
              <a:t>Introduced the idea of intersectionality</a:t>
            </a:r>
            <a:endParaRPr lang="en-US" sz="1600" dirty="0">
              <a:cs typeface="Calibri"/>
            </a:endParaRPr>
          </a:p>
          <a:p>
            <a:pPr marL="742950" lvl="1" indent="-285750"/>
            <a:r>
              <a:rPr lang="en-US" sz="1600" dirty="0"/>
              <a:t>Challenges to western feminism </a:t>
            </a:r>
            <a:endParaRPr lang="en-US" sz="1600" dirty="0">
              <a:cs typeface="Calibri"/>
            </a:endParaRPr>
          </a:p>
          <a:p>
            <a:pPr marL="742950" lvl="1" indent="-285750"/>
            <a:r>
              <a:rPr lang="en-US" sz="1600" dirty="0"/>
              <a:t>Drew attention to inequalities between genders and within genders</a:t>
            </a:r>
          </a:p>
          <a:p>
            <a:pPr marL="285750" indent="-285750"/>
            <a:r>
              <a:rPr lang="en-US" sz="1600" b="1" dirty="0">
                <a:cs typeface="Calibri"/>
              </a:rPr>
              <a:t>Forth wave</a:t>
            </a:r>
          </a:p>
          <a:p>
            <a:pPr marL="742950" lvl="1" indent="-285750"/>
            <a:r>
              <a:rPr lang="en-US" sz="1600" dirty="0">
                <a:cs typeface="Calibri"/>
              </a:rPr>
              <a:t>#</a:t>
            </a:r>
            <a:r>
              <a:rPr lang="en-US" sz="1600" dirty="0" err="1">
                <a:cs typeface="Calibri"/>
              </a:rPr>
              <a:t>metoo</a:t>
            </a:r>
            <a:endParaRPr lang="en-US" sz="1600" dirty="0">
              <a:cs typeface="Calibri"/>
            </a:endParaRPr>
          </a:p>
          <a:p>
            <a:pPr marL="742950" lvl="1" indent="-285750"/>
            <a:r>
              <a:rPr lang="en-US" sz="1600" dirty="0">
                <a:cs typeface="Calibri"/>
              </a:rPr>
              <a:t>Online</a:t>
            </a:r>
          </a:p>
          <a:p>
            <a:pPr marL="742950" lvl="1" indent="-285750"/>
            <a:r>
              <a:rPr lang="en-US" sz="1600" dirty="0">
                <a:cs typeface="Calibri"/>
              </a:rPr>
              <a:t>Trans rights</a:t>
            </a:r>
          </a:p>
          <a:p>
            <a:pPr marL="742950" lvl="1" indent="-285750"/>
            <a:endParaRPr lang="en-US" sz="1600" dirty="0">
              <a:cs typeface="Calibri"/>
            </a:endParaRPr>
          </a:p>
          <a:p>
            <a:pPr marL="285750" indent="-285750"/>
            <a:endParaRPr lang="en-NZ" sz="1100" dirty="0"/>
          </a:p>
          <a:p>
            <a:endParaRPr lang="en-US" sz="1100" dirty="0"/>
          </a:p>
          <a:p>
            <a:endParaRPr lang="en-NZ" sz="1100" dirty="0"/>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D50459-7DB5-4D29-A746-F9034A2C7DF8}"/>
              </a:ext>
            </a:extLst>
          </p:cNvPr>
          <p:cNvPicPr>
            <a:picLocks noChangeAspect="1"/>
          </p:cNvPicPr>
          <p:nvPr/>
        </p:nvPicPr>
        <p:blipFill rotWithShape="1">
          <a:blip r:embed="rId2">
            <a:extLst>
              <a:ext uri="{28A0092B-C50C-407E-A947-70E740481C1C}">
                <a14:useLocalDpi xmlns:a14="http://schemas.microsoft.com/office/drawing/2010/main" val="0"/>
              </a:ext>
            </a:extLst>
          </a:blip>
          <a:srcRect t="11011" r="-1" b="-1"/>
          <a:stretch/>
        </p:blipFill>
        <p:spPr>
          <a:xfrm>
            <a:off x="6412117" y="10"/>
            <a:ext cx="5779884" cy="6857990"/>
          </a:xfrm>
          <a:prstGeom prst="rect">
            <a:avLst/>
          </a:prstGeom>
        </p:spPr>
      </p:pic>
      <p:grpSp>
        <p:nvGrpSpPr>
          <p:cNvPr id="37" name="Group 3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8" name="Rectangle 3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041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640B-78F2-4BE2-8DC1-28450990A732}"/>
              </a:ext>
            </a:extLst>
          </p:cNvPr>
          <p:cNvSpPr>
            <a:spLocks noGrp="1"/>
          </p:cNvSpPr>
          <p:nvPr>
            <p:ph type="title"/>
          </p:nvPr>
        </p:nvSpPr>
        <p:spPr>
          <a:xfrm>
            <a:off x="762001" y="803325"/>
            <a:ext cx="5314536" cy="1325563"/>
          </a:xfrm>
        </p:spPr>
        <p:txBody>
          <a:bodyPr>
            <a:normAutofit/>
          </a:bodyPr>
          <a:lstStyle/>
          <a:p>
            <a:r>
              <a:rPr lang="en-NZ" dirty="0"/>
              <a:t>Masculinity (Masculinities)</a:t>
            </a:r>
          </a:p>
        </p:txBody>
      </p:sp>
      <p:sp>
        <p:nvSpPr>
          <p:cNvPr id="3" name="Content Placeholder 2">
            <a:extLst>
              <a:ext uri="{FF2B5EF4-FFF2-40B4-BE49-F238E27FC236}">
                <a16:creationId xmlns:a16="http://schemas.microsoft.com/office/drawing/2014/main" id="{7C43CEB5-C932-486A-AF4B-7CBE032D57E8}"/>
              </a:ext>
            </a:extLst>
          </p:cNvPr>
          <p:cNvSpPr>
            <a:spLocks noGrp="1"/>
          </p:cNvSpPr>
          <p:nvPr>
            <p:ph idx="1"/>
          </p:nvPr>
        </p:nvSpPr>
        <p:spPr>
          <a:xfrm>
            <a:off x="762000" y="2279018"/>
            <a:ext cx="5820780" cy="4374030"/>
          </a:xfrm>
        </p:spPr>
        <p:txBody>
          <a:bodyPr anchor="t">
            <a:normAutofit/>
          </a:bodyPr>
          <a:lstStyle/>
          <a:p>
            <a:r>
              <a:rPr lang="en-US" sz="2000" dirty="0"/>
              <a:t>“Masculinity is the set of social practices and cultural representations associated with being a man” (Pilcher &amp; Whelehan, 2004. p.)</a:t>
            </a:r>
            <a:endParaRPr lang="en-US" sz="2000" dirty="0">
              <a:cs typeface="Calibri"/>
            </a:endParaRPr>
          </a:p>
          <a:p>
            <a:r>
              <a:rPr lang="en-US" sz="2000" dirty="0"/>
              <a:t>The plural ‘masculinities’ is been used to recognize that ways of being a man and cultural representations of men vary (historically and culturally) between societies and between different groupings of men (even within one society).</a:t>
            </a:r>
          </a:p>
          <a:p>
            <a:r>
              <a:rPr lang="en-US" sz="2000" dirty="0"/>
              <a:t>In literature, evaluations of masculinities and explanations (of the link between masculinity and ‘men’) vary according to theoretical perspectives. Influenced by different theories just like the different theories of feminism</a:t>
            </a:r>
          </a:p>
          <a:p>
            <a:endParaRPr lang="en-NZ" sz="15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text on a black background&#10;&#10;Description generated with high confidence">
            <a:extLst>
              <a:ext uri="{FF2B5EF4-FFF2-40B4-BE49-F238E27FC236}">
                <a16:creationId xmlns:a16="http://schemas.microsoft.com/office/drawing/2014/main" id="{63AB8EE8-1D83-491E-976F-05C8F1316A1D}"/>
              </a:ext>
            </a:extLst>
          </p:cNvPr>
          <p:cNvPicPr>
            <a:picLocks noChangeAspect="1"/>
          </p:cNvPicPr>
          <p:nvPr/>
        </p:nvPicPr>
        <p:blipFill rotWithShape="1">
          <a:blip r:embed="rId2">
            <a:extLst>
              <a:ext uri="{28A0092B-C50C-407E-A947-70E740481C1C}">
                <a14:useLocalDpi xmlns:a14="http://schemas.microsoft.com/office/drawing/2010/main" val="0"/>
              </a:ext>
            </a:extLst>
          </a:blip>
          <a:srcRect l="10708" r="8215"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134235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5A86F02-5BB5-4CD8-BFFF-F5B7F3DE126F}"/>
              </a:ext>
            </a:extLst>
          </p:cNvPr>
          <p:cNvSpPr>
            <a:spLocks noGrp="1"/>
          </p:cNvSpPr>
          <p:nvPr>
            <p:ph type="title"/>
          </p:nvPr>
        </p:nvSpPr>
        <p:spPr>
          <a:xfrm>
            <a:off x="838201" y="365125"/>
            <a:ext cx="5393360" cy="1325563"/>
          </a:xfrm>
        </p:spPr>
        <p:txBody>
          <a:bodyPr>
            <a:normAutofit/>
          </a:bodyPr>
          <a:lstStyle/>
          <a:p>
            <a:r>
              <a:rPr lang="en-US" sz="3400" dirty="0"/>
              <a:t>Development of Masculinity studies: a very brief history </a:t>
            </a:r>
            <a:endParaRPr lang="en-NZ" sz="3400" dirty="0"/>
          </a:p>
        </p:txBody>
      </p:sp>
      <p:sp>
        <p:nvSpPr>
          <p:cNvPr id="30" name="Freeform: Shape 2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97CBCA2-65E0-49E2-B006-980997B0B7B1}"/>
              </a:ext>
            </a:extLst>
          </p:cNvPr>
          <p:cNvSpPr>
            <a:spLocks noGrp="1"/>
          </p:cNvSpPr>
          <p:nvPr>
            <p:ph idx="1"/>
          </p:nvPr>
        </p:nvSpPr>
        <p:spPr>
          <a:xfrm>
            <a:off x="389106" y="1825625"/>
            <a:ext cx="5842455" cy="4837822"/>
          </a:xfrm>
        </p:spPr>
        <p:txBody>
          <a:bodyPr>
            <a:normAutofit/>
          </a:bodyPr>
          <a:lstStyle/>
          <a:p>
            <a:r>
              <a:rPr lang="en-US" sz="2000" b="1" dirty="0"/>
              <a:t>The first wave of masculinity studies </a:t>
            </a:r>
            <a:r>
              <a:rPr lang="en-US" sz="2000" dirty="0"/>
              <a:t>emerged during the 1970's and was influenced by the initial activity of the </a:t>
            </a:r>
            <a:r>
              <a:rPr lang="en-US" sz="2000" b="1" dirty="0"/>
              <a:t>men's liberation movements </a:t>
            </a:r>
            <a:r>
              <a:rPr lang="en-US" sz="2000" dirty="0"/>
              <a:t>and feminist critique. Challenging the ‘classic man’</a:t>
            </a:r>
          </a:p>
          <a:p>
            <a:r>
              <a:rPr lang="en-US" sz="2000" dirty="0"/>
              <a:t>Male activists were exposed during this period to the notion of second wave feminism and the call for women's solidarity. </a:t>
            </a:r>
          </a:p>
          <a:p>
            <a:r>
              <a:rPr lang="en-US" sz="2000" dirty="0"/>
              <a:t>These activists felt that masculinity was suffering a crisis and that a new consciousness should be promoted. </a:t>
            </a:r>
          </a:p>
          <a:p>
            <a:r>
              <a:rPr lang="en-US" sz="2000" dirty="0"/>
              <a:t>They were joined by therapists and social workers that focused on dealing with the challenges of masculinity, especially middle-class masculinity. They formed personal growth groups in which men could express their hardships as men.</a:t>
            </a:r>
          </a:p>
          <a:p>
            <a:endParaRPr lang="en-NZ" sz="1800" dirty="0"/>
          </a:p>
        </p:txBody>
      </p:sp>
      <p:sp>
        <p:nvSpPr>
          <p:cNvPr id="32" name="Oval 3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7" name="Picture 6" descr="A picture containing person, wall, teeth, indoor&#10;&#10;Description generated with very high confidence">
            <a:extLst>
              <a:ext uri="{FF2B5EF4-FFF2-40B4-BE49-F238E27FC236}">
                <a16:creationId xmlns:a16="http://schemas.microsoft.com/office/drawing/2014/main" id="{B63F101E-E08C-407F-8A5A-F31FC985F2A3}"/>
              </a:ext>
            </a:extLst>
          </p:cNvPr>
          <p:cNvPicPr>
            <a:picLocks noChangeAspect="1"/>
          </p:cNvPicPr>
          <p:nvPr/>
        </p:nvPicPr>
        <p:blipFill rotWithShape="1">
          <a:blip r:embed="rId2">
            <a:extLst>
              <a:ext uri="{28A0092B-C50C-407E-A947-70E740481C1C}">
                <a14:useLocalDpi xmlns:a14="http://schemas.microsoft.com/office/drawing/2010/main" val="0"/>
              </a:ext>
            </a:extLst>
          </a:blip>
          <a:srcRect l="7872" r="1066"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6" name="Freeform: Shape 3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8" name="Straight Connector 3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367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B4E5F42-E54B-4A4A-B03D-2B648597D54D}"/>
              </a:ext>
            </a:extLst>
          </p:cNvPr>
          <p:cNvSpPr>
            <a:spLocks noGrp="1"/>
          </p:cNvSpPr>
          <p:nvPr>
            <p:ph type="title"/>
          </p:nvPr>
        </p:nvSpPr>
        <p:spPr>
          <a:xfrm>
            <a:off x="838200" y="365125"/>
            <a:ext cx="5393361" cy="1325563"/>
          </a:xfrm>
        </p:spPr>
        <p:txBody>
          <a:bodyPr>
            <a:normAutofit/>
          </a:bodyPr>
          <a:lstStyle/>
          <a:p>
            <a:r>
              <a:rPr lang="en-NZ" dirty="0"/>
              <a:t>a very brief history…continued</a:t>
            </a:r>
          </a:p>
        </p:txBody>
      </p:sp>
      <p:sp>
        <p:nvSpPr>
          <p:cNvPr id="26" name="Freeform: Shape 25">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142258-DC2C-493F-B67A-D62A5C31ECD0}"/>
              </a:ext>
            </a:extLst>
          </p:cNvPr>
          <p:cNvSpPr>
            <a:spLocks noGrp="1"/>
          </p:cNvSpPr>
          <p:nvPr>
            <p:ph idx="1"/>
          </p:nvPr>
        </p:nvSpPr>
        <p:spPr>
          <a:xfrm>
            <a:off x="838200" y="1825625"/>
            <a:ext cx="5393361" cy="4351338"/>
          </a:xfrm>
        </p:spPr>
        <p:txBody>
          <a:bodyPr>
            <a:normAutofit/>
          </a:bodyPr>
          <a:lstStyle/>
          <a:p>
            <a:r>
              <a:rPr lang="en-US" sz="2600"/>
              <a:t>Men were largely invisible within early concerns with gender and women’s studies. </a:t>
            </a:r>
          </a:p>
          <a:p>
            <a:r>
              <a:rPr lang="en-US" sz="2600"/>
              <a:t>Only in the 1970s, academic interest in men as gendered beings emerged. </a:t>
            </a:r>
          </a:p>
          <a:p>
            <a:r>
              <a:rPr lang="en-US" sz="2600"/>
              <a:t>Feminism, gay and lesbians studies and a little later </a:t>
            </a:r>
            <a:r>
              <a:rPr lang="en-US" sz="2600" b="1"/>
              <a:t>mythopoetic men’s movement</a:t>
            </a:r>
            <a:r>
              <a:rPr lang="en-US" sz="2600"/>
              <a:t> (MMM) inspired the development of gendered critique of men and masculinity (Adams and </a:t>
            </a:r>
            <a:r>
              <a:rPr lang="en-US" sz="2600" err="1"/>
              <a:t>Savran</a:t>
            </a:r>
            <a:r>
              <a:rPr lang="en-US" sz="2600"/>
              <a:t>, 2002, p. 1-13).</a:t>
            </a:r>
            <a:endParaRPr lang="en-NZ" sz="2600"/>
          </a:p>
        </p:txBody>
      </p:sp>
      <p:sp>
        <p:nvSpPr>
          <p:cNvPr id="28" name="Oval 2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picture containing person, object&#10;&#10;Description generated with high confidence">
            <a:extLst>
              <a:ext uri="{FF2B5EF4-FFF2-40B4-BE49-F238E27FC236}">
                <a16:creationId xmlns:a16="http://schemas.microsoft.com/office/drawing/2014/main" id="{733A430C-9901-4ADF-BB00-567A39236550}"/>
              </a:ext>
            </a:extLst>
          </p:cNvPr>
          <p:cNvPicPr>
            <a:picLocks noChangeAspect="1"/>
          </p:cNvPicPr>
          <p:nvPr/>
        </p:nvPicPr>
        <p:blipFill rotWithShape="1">
          <a:blip r:embed="rId2">
            <a:extLst>
              <a:ext uri="{28A0092B-C50C-407E-A947-70E740481C1C}">
                <a14:useLocalDpi xmlns:a14="http://schemas.microsoft.com/office/drawing/2010/main" val="0"/>
              </a:ext>
            </a:extLst>
          </a:blip>
          <a:srcRect l="22976" r="20773"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2" name="Freeform: Shape 31">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4" name="Straight Connector 33">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50D77CB8-13DF-40A0-AB9D-49B8943455D5}"/>
              </a:ext>
            </a:extLst>
          </p:cNvPr>
          <p:cNvSpPr txBox="1"/>
          <p:nvPr/>
        </p:nvSpPr>
        <p:spPr>
          <a:xfrm>
            <a:off x="1338145" y="807034"/>
            <a:ext cx="10484070" cy="4524315"/>
          </a:xfrm>
          <a:prstGeom prst="rect">
            <a:avLst/>
          </a:prstGeom>
          <a:solidFill>
            <a:schemeClr val="accent1"/>
          </a:solidFill>
        </p:spPr>
        <p:txBody>
          <a:bodyPr wrap="square" rtlCol="0">
            <a:spAutoFit/>
          </a:bodyPr>
          <a:lstStyle/>
          <a:p>
            <a:pPr>
              <a:spcAft>
                <a:spcPts val="600"/>
              </a:spcAft>
            </a:pPr>
            <a:r>
              <a:rPr lang="en-US" sz="2400" dirty="0"/>
              <a:t>The MMM is a relatively progressive strand of the men’s movement. In comparison with the Promise Keepers and Father’s Rights groups, the MMM is (implicitly) politically left-leaning, though not as much as pro-feminist men’s groups (Flood, 1998). It seeks to create communities of men that are rooted in forms of spiritual, emotional and embodied intimacy which challenge dominant Western norms of competition, isolation, hyper-rationality, and self-control for men (Magnuson, 2007). The MMM invokes a range of ‘tribal’ and Jungian archetypes in the con-text of residential, experiential, ‘personal growth’ workshops and retreats for groups of men. In New Zealand there are several institutions that fall within the MMM ‘umbrella’, such as Essentially Men (based in Auckland) and </a:t>
            </a:r>
            <a:r>
              <a:rPr lang="en-US" sz="2400" dirty="0" err="1"/>
              <a:t>MensTrust</a:t>
            </a:r>
            <a:r>
              <a:rPr lang="en-US" sz="2400" dirty="0"/>
              <a:t> (based in Christchurch). The movement is small, but arguably influential in New Zealand’s relatively small-scale society. (Gremillion, 2011). </a:t>
            </a:r>
            <a:endParaRPr lang="en-NZ" sz="2400" dirty="0"/>
          </a:p>
        </p:txBody>
      </p:sp>
    </p:spTree>
    <p:extLst>
      <p:ext uri="{BB962C8B-B14F-4D97-AF65-F5344CB8AC3E}">
        <p14:creationId xmlns:p14="http://schemas.microsoft.com/office/powerpoint/2010/main" val="4957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3789</Words>
  <Application>Microsoft Office PowerPoint</Application>
  <PresentationFormat>Widescreen</PresentationFormat>
  <Paragraphs>177</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INTRODUCTION TO MASCULINITIES STUDIES</vt:lpstr>
      <vt:lpstr>PowerPoint Presentation</vt:lpstr>
      <vt:lpstr>Today’s class </vt:lpstr>
      <vt:lpstr>Something to start us thinking about constructions of masculinity </vt:lpstr>
      <vt:lpstr>Feminism(s): Recap</vt:lpstr>
      <vt:lpstr>Feminism(s): Recap</vt:lpstr>
      <vt:lpstr>Masculinity (Masculinities)</vt:lpstr>
      <vt:lpstr>Development of Masculinity studies: a very brief history </vt:lpstr>
      <vt:lpstr>a very brief history…continued</vt:lpstr>
      <vt:lpstr>a very brief history…continued: The men's liberation movement</vt:lpstr>
      <vt:lpstr>a very brief history…continued: The men's liberation movement</vt:lpstr>
      <vt:lpstr>a very brief history…continued: Second wave Masculinity studies</vt:lpstr>
      <vt:lpstr>A male centric backlash </vt:lpstr>
      <vt:lpstr>The men’s rights movement (MRM)</vt:lpstr>
      <vt:lpstr>Men's Rights Movement</vt:lpstr>
      <vt:lpstr>Men's Rights Movement/ Red pill communities  </vt:lpstr>
      <vt:lpstr>Men's Rights Movement/Pick up artists </vt:lpstr>
      <vt:lpstr>Toxic masculinity</vt:lpstr>
      <vt:lpstr>PowerPoint Presentation</vt:lpstr>
      <vt:lpstr>Masculinity studies</vt:lpstr>
      <vt:lpstr>Masculinity studies</vt:lpstr>
      <vt:lpstr>Critical social sciences: Masculinity  </vt:lpstr>
      <vt:lpstr>Concept: hegemonic masculinity </vt:lpstr>
      <vt:lpstr>Connell (1995; 2000) </vt:lpstr>
      <vt:lpstr>Cornnell (1995; 2000): continued …</vt:lpstr>
      <vt:lpstr>Cornnell (1995; 2000): continued…</vt:lpstr>
      <vt:lpstr>Eric Anderson (2009): Inclusive Masculinity</vt:lpstr>
      <vt:lpstr>Critique of Inclusive Masculinity </vt:lpstr>
      <vt:lpstr>Self directed (watch in your own time)</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MASCULINITIES STUDIES</dc:title>
  <dc:creator>Craig Tunnicliffe</dc:creator>
  <cp:lastModifiedBy>Craig Tunnicliffe</cp:lastModifiedBy>
  <cp:revision>136</cp:revision>
  <dcterms:created xsi:type="dcterms:W3CDTF">2019-03-28T02:46:47Z</dcterms:created>
  <dcterms:modified xsi:type="dcterms:W3CDTF">2023-05-05T01:04:40Z</dcterms:modified>
</cp:coreProperties>
</file>